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529" r:id="rId3"/>
    <p:sldId id="582" r:id="rId4"/>
    <p:sldId id="536" r:id="rId5"/>
    <p:sldId id="530" r:id="rId6"/>
    <p:sldId id="491" r:id="rId7"/>
    <p:sldId id="577" r:id="rId8"/>
    <p:sldId id="580" r:id="rId9"/>
    <p:sldId id="492" r:id="rId10"/>
    <p:sldId id="566" r:id="rId11"/>
    <p:sldId id="495" r:id="rId12"/>
    <p:sldId id="548" r:id="rId13"/>
    <p:sldId id="545" r:id="rId14"/>
    <p:sldId id="546" r:id="rId15"/>
    <p:sldId id="761" r:id="rId16"/>
    <p:sldId id="764" r:id="rId17"/>
    <p:sldId id="567" r:id="rId18"/>
    <p:sldId id="509" r:id="rId19"/>
    <p:sldId id="574" r:id="rId20"/>
    <p:sldId id="571" r:id="rId21"/>
    <p:sldId id="555" r:id="rId22"/>
    <p:sldId id="556" r:id="rId23"/>
    <p:sldId id="513" r:id="rId24"/>
    <p:sldId id="568" r:id="rId25"/>
    <p:sldId id="517" r:id="rId26"/>
    <p:sldId id="558" r:id="rId27"/>
    <p:sldId id="559" r:id="rId28"/>
    <p:sldId id="560" r:id="rId29"/>
    <p:sldId id="569" r:id="rId30"/>
    <p:sldId id="562" r:id="rId31"/>
    <p:sldId id="573" r:id="rId32"/>
    <p:sldId id="564" r:id="rId33"/>
    <p:sldId id="579" r:id="rId34"/>
    <p:sldId id="522" r:id="rId35"/>
    <p:sldId id="570" r:id="rId36"/>
    <p:sldId id="527" r:id="rId37"/>
    <p:sldId id="575" r:id="rId38"/>
    <p:sldId id="576" r:id="rId39"/>
    <p:sldId id="578" r:id="rId40"/>
    <p:sldId id="581" r:id="rId41"/>
    <p:sldId id="572" r:id="rId42"/>
    <p:sldId id="38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75714" autoAdjust="0"/>
  </p:normalViewPr>
  <p:slideViewPr>
    <p:cSldViewPr snapToGrid="0">
      <p:cViewPr varScale="1">
        <p:scale>
          <a:sx n="78" d="100"/>
          <a:sy n="78" d="100"/>
        </p:scale>
        <p:origin x="26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CE92D8-CFBA-4BA2-9EDE-932B51D07E2E}"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DFA1240B-135A-48BC-A61F-DF197B59F04E}">
      <dgm:prSet custT="1"/>
      <dgm:spPr/>
      <dgm:t>
        <a:bodyPr/>
        <a:lstStyle/>
        <a:p>
          <a:r>
            <a:rPr lang="en-GB" sz="2200" dirty="0"/>
            <a:t>The Marketing Mix (7Ps)</a:t>
          </a:r>
          <a:endParaRPr lang="en-US" sz="2200" dirty="0"/>
        </a:p>
      </dgm:t>
    </dgm:pt>
    <dgm:pt modelId="{61DD7E0E-9EB2-4D4B-8984-1ECB16751D6E}" type="parTrans" cxnId="{8DACAB68-C1DD-44D1-BC07-FAD8D4062F49}">
      <dgm:prSet/>
      <dgm:spPr/>
      <dgm:t>
        <a:bodyPr/>
        <a:lstStyle/>
        <a:p>
          <a:endParaRPr lang="en-US"/>
        </a:p>
      </dgm:t>
    </dgm:pt>
    <dgm:pt modelId="{8FF43DCF-515D-4E2B-AAB5-F28260404CE9}" type="sibTrans" cxnId="{8DACAB68-C1DD-44D1-BC07-FAD8D4062F49}">
      <dgm:prSet/>
      <dgm:spPr/>
      <dgm:t>
        <a:bodyPr/>
        <a:lstStyle/>
        <a:p>
          <a:endParaRPr lang="en-US"/>
        </a:p>
      </dgm:t>
    </dgm:pt>
    <dgm:pt modelId="{FE3C24FA-CC5D-46B1-8BFB-9C5F6F958C9D}">
      <dgm:prSet/>
      <dgm:spPr/>
      <dgm:t>
        <a:bodyPr/>
        <a:lstStyle/>
        <a:p>
          <a:r>
            <a:rPr lang="en-US" dirty="0"/>
            <a:t>Product</a:t>
          </a:r>
        </a:p>
      </dgm:t>
    </dgm:pt>
    <dgm:pt modelId="{87847289-2D3E-4D21-B1D3-24319FCD1555}" type="parTrans" cxnId="{76CDF05C-CFD4-4EC8-802A-DE78E06A3ED6}">
      <dgm:prSet/>
      <dgm:spPr/>
      <dgm:t>
        <a:bodyPr/>
        <a:lstStyle/>
        <a:p>
          <a:endParaRPr lang="en-US"/>
        </a:p>
      </dgm:t>
    </dgm:pt>
    <dgm:pt modelId="{0CB7AEFA-EEFC-4AC5-9FD1-5180D0FE22FD}" type="sibTrans" cxnId="{76CDF05C-CFD4-4EC8-802A-DE78E06A3ED6}">
      <dgm:prSet/>
      <dgm:spPr/>
      <dgm:t>
        <a:bodyPr/>
        <a:lstStyle/>
        <a:p>
          <a:endParaRPr lang="en-US"/>
        </a:p>
      </dgm:t>
    </dgm:pt>
    <dgm:pt modelId="{89154ED4-9DA6-4767-B63E-DED39F88EAD6}">
      <dgm:prSet/>
      <dgm:spPr/>
      <dgm:t>
        <a:bodyPr/>
        <a:lstStyle/>
        <a:p>
          <a:r>
            <a:rPr lang="en-US" dirty="0"/>
            <a:t>Price</a:t>
          </a:r>
        </a:p>
      </dgm:t>
    </dgm:pt>
    <dgm:pt modelId="{1A3E3820-ABA0-402F-8E12-37A49CA1E78B}" type="parTrans" cxnId="{3E6E1A35-74F0-4CC9-AA92-A46B5E645525}">
      <dgm:prSet/>
      <dgm:spPr/>
      <dgm:t>
        <a:bodyPr/>
        <a:lstStyle/>
        <a:p>
          <a:endParaRPr lang="en-US"/>
        </a:p>
      </dgm:t>
    </dgm:pt>
    <dgm:pt modelId="{C8527742-924B-4D5C-A2B8-1C236C6BBC80}" type="sibTrans" cxnId="{3E6E1A35-74F0-4CC9-AA92-A46B5E645525}">
      <dgm:prSet/>
      <dgm:spPr/>
      <dgm:t>
        <a:bodyPr/>
        <a:lstStyle/>
        <a:p>
          <a:endParaRPr lang="en-US"/>
        </a:p>
      </dgm:t>
    </dgm:pt>
    <dgm:pt modelId="{D76AC5E5-2F7F-4C1A-935B-33A54CBC6623}">
      <dgm:prSet/>
      <dgm:spPr/>
      <dgm:t>
        <a:bodyPr/>
        <a:lstStyle/>
        <a:p>
          <a:r>
            <a:rPr lang="en-US" dirty="0"/>
            <a:t>Place</a:t>
          </a:r>
        </a:p>
      </dgm:t>
    </dgm:pt>
    <dgm:pt modelId="{1565602B-31C7-4F23-9935-968569F02811}" type="parTrans" cxnId="{B833BA8C-54B8-46E0-BBC6-5D4B96A4B503}">
      <dgm:prSet/>
      <dgm:spPr/>
      <dgm:t>
        <a:bodyPr/>
        <a:lstStyle/>
        <a:p>
          <a:endParaRPr lang="en-US"/>
        </a:p>
      </dgm:t>
    </dgm:pt>
    <dgm:pt modelId="{A29A7B5E-3CEA-4956-A793-4A4D17DF6E07}" type="sibTrans" cxnId="{B833BA8C-54B8-46E0-BBC6-5D4B96A4B503}">
      <dgm:prSet/>
      <dgm:spPr/>
      <dgm:t>
        <a:bodyPr/>
        <a:lstStyle/>
        <a:p>
          <a:endParaRPr lang="en-US"/>
        </a:p>
      </dgm:t>
    </dgm:pt>
    <dgm:pt modelId="{15760537-62E3-4CE8-9453-59D398D51D9A}">
      <dgm:prSet/>
      <dgm:spPr/>
      <dgm:t>
        <a:bodyPr/>
        <a:lstStyle/>
        <a:p>
          <a:r>
            <a:rPr lang="en-US" dirty="0"/>
            <a:t>Promotion</a:t>
          </a:r>
        </a:p>
      </dgm:t>
    </dgm:pt>
    <dgm:pt modelId="{BC84CEFC-9CBF-41D5-831E-771C854332EA}" type="parTrans" cxnId="{241AC254-4719-4BAB-AF3E-848831DA9C40}">
      <dgm:prSet/>
      <dgm:spPr/>
      <dgm:t>
        <a:bodyPr/>
        <a:lstStyle/>
        <a:p>
          <a:endParaRPr lang="en-US"/>
        </a:p>
      </dgm:t>
    </dgm:pt>
    <dgm:pt modelId="{6A6F9F37-F165-4590-B2B4-05073C23C870}" type="sibTrans" cxnId="{241AC254-4719-4BAB-AF3E-848831DA9C40}">
      <dgm:prSet/>
      <dgm:spPr/>
      <dgm:t>
        <a:bodyPr/>
        <a:lstStyle/>
        <a:p>
          <a:endParaRPr lang="en-US"/>
        </a:p>
      </dgm:t>
    </dgm:pt>
    <dgm:pt modelId="{46CA7553-648D-4FC6-A3FE-DB2317E35AC1}">
      <dgm:prSet/>
      <dgm:spPr/>
      <dgm:t>
        <a:bodyPr/>
        <a:lstStyle/>
        <a:p>
          <a:r>
            <a:rPr lang="en-GB" dirty="0"/>
            <a:t>People</a:t>
          </a:r>
          <a:endParaRPr lang="en-US" dirty="0"/>
        </a:p>
      </dgm:t>
    </dgm:pt>
    <dgm:pt modelId="{A2E48935-8EE4-4A94-9F7C-596AAFC8883C}" type="parTrans" cxnId="{5B7EFDA3-82FB-4E36-B91F-B6501AEEBFA1}">
      <dgm:prSet/>
      <dgm:spPr/>
      <dgm:t>
        <a:bodyPr/>
        <a:lstStyle/>
        <a:p>
          <a:endParaRPr lang="en-US"/>
        </a:p>
      </dgm:t>
    </dgm:pt>
    <dgm:pt modelId="{B72B55C4-2492-48B5-9F00-152E7869D1A8}" type="sibTrans" cxnId="{5B7EFDA3-82FB-4E36-B91F-B6501AEEBFA1}">
      <dgm:prSet/>
      <dgm:spPr/>
      <dgm:t>
        <a:bodyPr/>
        <a:lstStyle/>
        <a:p>
          <a:endParaRPr lang="en-US"/>
        </a:p>
      </dgm:t>
    </dgm:pt>
    <dgm:pt modelId="{C5F17BAB-E349-42E0-AEC9-400A1B9685B9}">
      <dgm:prSet/>
      <dgm:spPr/>
      <dgm:t>
        <a:bodyPr/>
        <a:lstStyle/>
        <a:p>
          <a:r>
            <a:rPr lang="en-US" dirty="0"/>
            <a:t>Process</a:t>
          </a:r>
        </a:p>
      </dgm:t>
    </dgm:pt>
    <dgm:pt modelId="{BED27046-3133-4964-8648-13E6090D3A98}" type="parTrans" cxnId="{D4690CE3-1AF7-443F-AA95-869EEED131EF}">
      <dgm:prSet/>
      <dgm:spPr/>
      <dgm:t>
        <a:bodyPr/>
        <a:lstStyle/>
        <a:p>
          <a:endParaRPr lang="en-GB"/>
        </a:p>
      </dgm:t>
    </dgm:pt>
    <dgm:pt modelId="{B6647CE7-6F3A-40D6-8353-F753B6F29613}" type="sibTrans" cxnId="{D4690CE3-1AF7-443F-AA95-869EEED131EF}">
      <dgm:prSet/>
      <dgm:spPr/>
      <dgm:t>
        <a:bodyPr/>
        <a:lstStyle/>
        <a:p>
          <a:endParaRPr lang="en-GB"/>
        </a:p>
      </dgm:t>
    </dgm:pt>
    <dgm:pt modelId="{3E7E6B82-F995-43CC-B34D-A7416BA3DFD9}">
      <dgm:prSet/>
      <dgm:spPr/>
      <dgm:t>
        <a:bodyPr/>
        <a:lstStyle/>
        <a:p>
          <a:r>
            <a:rPr lang="en-US" dirty="0"/>
            <a:t>Physical Evidence</a:t>
          </a:r>
        </a:p>
      </dgm:t>
    </dgm:pt>
    <dgm:pt modelId="{E072103F-FF7D-44B0-90D7-15381FCB9A92}" type="parTrans" cxnId="{05AB483A-6854-48CB-81F4-209C03854000}">
      <dgm:prSet/>
      <dgm:spPr/>
      <dgm:t>
        <a:bodyPr/>
        <a:lstStyle/>
        <a:p>
          <a:endParaRPr lang="en-GB"/>
        </a:p>
      </dgm:t>
    </dgm:pt>
    <dgm:pt modelId="{870E1420-669E-4725-BEA2-63048B2880DB}" type="sibTrans" cxnId="{05AB483A-6854-48CB-81F4-209C03854000}">
      <dgm:prSet/>
      <dgm:spPr/>
      <dgm:t>
        <a:bodyPr/>
        <a:lstStyle/>
        <a:p>
          <a:endParaRPr lang="en-GB"/>
        </a:p>
      </dgm:t>
    </dgm:pt>
    <dgm:pt modelId="{F99C8E94-C2D8-4E20-AA59-5F3E068C9AF2}" type="pres">
      <dgm:prSet presAssocID="{99CE92D8-CFBA-4BA2-9EDE-932B51D07E2E}" presName="vert0" presStyleCnt="0">
        <dgm:presLayoutVars>
          <dgm:dir/>
          <dgm:animOne val="branch"/>
          <dgm:animLvl val="lvl"/>
        </dgm:presLayoutVars>
      </dgm:prSet>
      <dgm:spPr/>
    </dgm:pt>
    <dgm:pt modelId="{D38E5CEA-A2ED-4047-86C4-CD9E8CB6A566}" type="pres">
      <dgm:prSet presAssocID="{DFA1240B-135A-48BC-A61F-DF197B59F04E}" presName="thickLine" presStyleLbl="alignNode1" presStyleIdx="0" presStyleCnt="1"/>
      <dgm:spPr/>
    </dgm:pt>
    <dgm:pt modelId="{10B9E0E4-09F5-40B9-85F4-2247E71C3E9B}" type="pres">
      <dgm:prSet presAssocID="{DFA1240B-135A-48BC-A61F-DF197B59F04E}" presName="horz1" presStyleCnt="0"/>
      <dgm:spPr/>
    </dgm:pt>
    <dgm:pt modelId="{6FF57927-40B9-4035-A8B3-6FC3F53E5F73}" type="pres">
      <dgm:prSet presAssocID="{DFA1240B-135A-48BC-A61F-DF197B59F04E}" presName="tx1" presStyleLbl="revTx" presStyleIdx="0" presStyleCnt="8"/>
      <dgm:spPr/>
    </dgm:pt>
    <dgm:pt modelId="{2B0AC8B5-AA7A-491D-AE3A-2F4E1FB3591A}" type="pres">
      <dgm:prSet presAssocID="{DFA1240B-135A-48BC-A61F-DF197B59F04E}" presName="vert1" presStyleCnt="0"/>
      <dgm:spPr/>
    </dgm:pt>
    <dgm:pt modelId="{F35F5F4A-60D8-4D1E-B518-8D10EBCB374F}" type="pres">
      <dgm:prSet presAssocID="{FE3C24FA-CC5D-46B1-8BFB-9C5F6F958C9D}" presName="vertSpace2a" presStyleCnt="0"/>
      <dgm:spPr/>
    </dgm:pt>
    <dgm:pt modelId="{E3C861B5-73FF-482B-A901-8B6F68A0BF0F}" type="pres">
      <dgm:prSet presAssocID="{FE3C24FA-CC5D-46B1-8BFB-9C5F6F958C9D}" presName="horz2" presStyleCnt="0"/>
      <dgm:spPr/>
    </dgm:pt>
    <dgm:pt modelId="{1AD5451B-9325-4C09-A3CB-CED0FD5E88B9}" type="pres">
      <dgm:prSet presAssocID="{FE3C24FA-CC5D-46B1-8BFB-9C5F6F958C9D}" presName="horzSpace2" presStyleCnt="0"/>
      <dgm:spPr/>
    </dgm:pt>
    <dgm:pt modelId="{1C8BDF05-40E9-431D-9827-21BEDE8D1CC0}" type="pres">
      <dgm:prSet presAssocID="{FE3C24FA-CC5D-46B1-8BFB-9C5F6F958C9D}" presName="tx2" presStyleLbl="revTx" presStyleIdx="1" presStyleCnt="8"/>
      <dgm:spPr/>
    </dgm:pt>
    <dgm:pt modelId="{67EA4EF0-7D2F-40C2-AE9E-E8391CAC8FCD}" type="pres">
      <dgm:prSet presAssocID="{FE3C24FA-CC5D-46B1-8BFB-9C5F6F958C9D}" presName="vert2" presStyleCnt="0"/>
      <dgm:spPr/>
    </dgm:pt>
    <dgm:pt modelId="{34B2061D-18E8-42A9-B3FF-44E1E6C7F031}" type="pres">
      <dgm:prSet presAssocID="{FE3C24FA-CC5D-46B1-8BFB-9C5F6F958C9D}" presName="thinLine2b" presStyleLbl="callout" presStyleIdx="0" presStyleCnt="7"/>
      <dgm:spPr/>
    </dgm:pt>
    <dgm:pt modelId="{0B959179-6696-4968-BD13-4ECC868E3E83}" type="pres">
      <dgm:prSet presAssocID="{FE3C24FA-CC5D-46B1-8BFB-9C5F6F958C9D}" presName="vertSpace2b" presStyleCnt="0"/>
      <dgm:spPr/>
    </dgm:pt>
    <dgm:pt modelId="{E37E6838-C77C-4D78-BDED-B5AA44BA9505}" type="pres">
      <dgm:prSet presAssocID="{89154ED4-9DA6-4767-B63E-DED39F88EAD6}" presName="horz2" presStyleCnt="0"/>
      <dgm:spPr/>
    </dgm:pt>
    <dgm:pt modelId="{CA9E7FF9-72F1-4B30-8720-99A7315B86B6}" type="pres">
      <dgm:prSet presAssocID="{89154ED4-9DA6-4767-B63E-DED39F88EAD6}" presName="horzSpace2" presStyleCnt="0"/>
      <dgm:spPr/>
    </dgm:pt>
    <dgm:pt modelId="{0F6B303D-68A8-4BE3-B7F8-22E096946E0C}" type="pres">
      <dgm:prSet presAssocID="{89154ED4-9DA6-4767-B63E-DED39F88EAD6}" presName="tx2" presStyleLbl="revTx" presStyleIdx="2" presStyleCnt="8"/>
      <dgm:spPr/>
    </dgm:pt>
    <dgm:pt modelId="{D9D9FFE0-44A0-4619-ADDB-43B29E8F1095}" type="pres">
      <dgm:prSet presAssocID="{89154ED4-9DA6-4767-B63E-DED39F88EAD6}" presName="vert2" presStyleCnt="0"/>
      <dgm:spPr/>
    </dgm:pt>
    <dgm:pt modelId="{F0FD760F-1E08-439B-8C3A-673E3FB348F8}" type="pres">
      <dgm:prSet presAssocID="{89154ED4-9DA6-4767-B63E-DED39F88EAD6}" presName="thinLine2b" presStyleLbl="callout" presStyleIdx="1" presStyleCnt="7"/>
      <dgm:spPr/>
    </dgm:pt>
    <dgm:pt modelId="{626CBBBD-BF79-4694-BCFE-C887410009F7}" type="pres">
      <dgm:prSet presAssocID="{89154ED4-9DA6-4767-B63E-DED39F88EAD6}" presName="vertSpace2b" presStyleCnt="0"/>
      <dgm:spPr/>
    </dgm:pt>
    <dgm:pt modelId="{074EC75E-333A-4222-874F-07A5C79A1091}" type="pres">
      <dgm:prSet presAssocID="{D76AC5E5-2F7F-4C1A-935B-33A54CBC6623}" presName="horz2" presStyleCnt="0"/>
      <dgm:spPr/>
    </dgm:pt>
    <dgm:pt modelId="{267C040D-1920-4CE2-8A74-0E9A67DE0106}" type="pres">
      <dgm:prSet presAssocID="{D76AC5E5-2F7F-4C1A-935B-33A54CBC6623}" presName="horzSpace2" presStyleCnt="0"/>
      <dgm:spPr/>
    </dgm:pt>
    <dgm:pt modelId="{1A298B18-CE69-40F1-A99D-98CDAE99B039}" type="pres">
      <dgm:prSet presAssocID="{D76AC5E5-2F7F-4C1A-935B-33A54CBC6623}" presName="tx2" presStyleLbl="revTx" presStyleIdx="3" presStyleCnt="8"/>
      <dgm:spPr/>
    </dgm:pt>
    <dgm:pt modelId="{0A2C7037-1F87-4078-A73D-0A0EE34596AA}" type="pres">
      <dgm:prSet presAssocID="{D76AC5E5-2F7F-4C1A-935B-33A54CBC6623}" presName="vert2" presStyleCnt="0"/>
      <dgm:spPr/>
    </dgm:pt>
    <dgm:pt modelId="{9F247872-18DF-4AB1-8B47-DBE2B8BBB61A}" type="pres">
      <dgm:prSet presAssocID="{D76AC5E5-2F7F-4C1A-935B-33A54CBC6623}" presName="thinLine2b" presStyleLbl="callout" presStyleIdx="2" presStyleCnt="7"/>
      <dgm:spPr/>
    </dgm:pt>
    <dgm:pt modelId="{A9130AA6-EDED-4409-9B2A-57F286D910EA}" type="pres">
      <dgm:prSet presAssocID="{D76AC5E5-2F7F-4C1A-935B-33A54CBC6623}" presName="vertSpace2b" presStyleCnt="0"/>
      <dgm:spPr/>
    </dgm:pt>
    <dgm:pt modelId="{10939E2A-7ADC-4A59-98CD-FD752B3C3941}" type="pres">
      <dgm:prSet presAssocID="{15760537-62E3-4CE8-9453-59D398D51D9A}" presName="horz2" presStyleCnt="0"/>
      <dgm:spPr/>
    </dgm:pt>
    <dgm:pt modelId="{E3BA2E9C-EA55-49B1-AD2F-13A9E1F100E5}" type="pres">
      <dgm:prSet presAssocID="{15760537-62E3-4CE8-9453-59D398D51D9A}" presName="horzSpace2" presStyleCnt="0"/>
      <dgm:spPr/>
    </dgm:pt>
    <dgm:pt modelId="{4FE6BC87-E30C-4C49-A4BE-7BA7F4C1725A}" type="pres">
      <dgm:prSet presAssocID="{15760537-62E3-4CE8-9453-59D398D51D9A}" presName="tx2" presStyleLbl="revTx" presStyleIdx="4" presStyleCnt="8"/>
      <dgm:spPr/>
    </dgm:pt>
    <dgm:pt modelId="{37C4BC8E-4301-44E6-8889-DB82FC336E93}" type="pres">
      <dgm:prSet presAssocID="{15760537-62E3-4CE8-9453-59D398D51D9A}" presName="vert2" presStyleCnt="0"/>
      <dgm:spPr/>
    </dgm:pt>
    <dgm:pt modelId="{AA6282BD-C4AA-4709-8786-9376266BA378}" type="pres">
      <dgm:prSet presAssocID="{15760537-62E3-4CE8-9453-59D398D51D9A}" presName="thinLine2b" presStyleLbl="callout" presStyleIdx="3" presStyleCnt="7"/>
      <dgm:spPr/>
    </dgm:pt>
    <dgm:pt modelId="{627CD72B-B6B2-45DB-B6D3-B38A44B0D540}" type="pres">
      <dgm:prSet presAssocID="{15760537-62E3-4CE8-9453-59D398D51D9A}" presName="vertSpace2b" presStyleCnt="0"/>
      <dgm:spPr/>
    </dgm:pt>
    <dgm:pt modelId="{D45BFBCB-65D2-47E9-B7EE-87F64398C2EE}" type="pres">
      <dgm:prSet presAssocID="{46CA7553-648D-4FC6-A3FE-DB2317E35AC1}" presName="horz2" presStyleCnt="0"/>
      <dgm:spPr/>
    </dgm:pt>
    <dgm:pt modelId="{6F5279B4-92C8-498D-8924-4E2A3DC1B378}" type="pres">
      <dgm:prSet presAssocID="{46CA7553-648D-4FC6-A3FE-DB2317E35AC1}" presName="horzSpace2" presStyleCnt="0"/>
      <dgm:spPr/>
    </dgm:pt>
    <dgm:pt modelId="{068CD015-A408-4E64-AF3D-CA0B5F2B174B}" type="pres">
      <dgm:prSet presAssocID="{46CA7553-648D-4FC6-A3FE-DB2317E35AC1}" presName="tx2" presStyleLbl="revTx" presStyleIdx="5" presStyleCnt="8"/>
      <dgm:spPr/>
    </dgm:pt>
    <dgm:pt modelId="{50E58736-C641-4285-9895-424F82EBC03A}" type="pres">
      <dgm:prSet presAssocID="{46CA7553-648D-4FC6-A3FE-DB2317E35AC1}" presName="vert2" presStyleCnt="0"/>
      <dgm:spPr/>
    </dgm:pt>
    <dgm:pt modelId="{CDB3B8A0-CF62-4256-AED4-BBE3BBC4FE27}" type="pres">
      <dgm:prSet presAssocID="{46CA7553-648D-4FC6-A3FE-DB2317E35AC1}" presName="thinLine2b" presStyleLbl="callout" presStyleIdx="4" presStyleCnt="7"/>
      <dgm:spPr/>
    </dgm:pt>
    <dgm:pt modelId="{5DEF48F3-FD15-4347-A632-5940E9B74B20}" type="pres">
      <dgm:prSet presAssocID="{46CA7553-648D-4FC6-A3FE-DB2317E35AC1}" presName="vertSpace2b" presStyleCnt="0"/>
      <dgm:spPr/>
    </dgm:pt>
    <dgm:pt modelId="{9B32687A-25D2-4E9F-90FE-EAD18097B332}" type="pres">
      <dgm:prSet presAssocID="{C5F17BAB-E349-42E0-AEC9-400A1B9685B9}" presName="horz2" presStyleCnt="0"/>
      <dgm:spPr/>
    </dgm:pt>
    <dgm:pt modelId="{7D018C6F-9425-4618-8B64-95F355720D1B}" type="pres">
      <dgm:prSet presAssocID="{C5F17BAB-E349-42E0-AEC9-400A1B9685B9}" presName="horzSpace2" presStyleCnt="0"/>
      <dgm:spPr/>
    </dgm:pt>
    <dgm:pt modelId="{8F7250E0-F7D1-430E-A5C5-5759B4EF2221}" type="pres">
      <dgm:prSet presAssocID="{C5F17BAB-E349-42E0-AEC9-400A1B9685B9}" presName="tx2" presStyleLbl="revTx" presStyleIdx="6" presStyleCnt="8"/>
      <dgm:spPr/>
    </dgm:pt>
    <dgm:pt modelId="{B6E52695-AB3F-4959-82D3-1022CEB65883}" type="pres">
      <dgm:prSet presAssocID="{C5F17BAB-E349-42E0-AEC9-400A1B9685B9}" presName="vert2" presStyleCnt="0"/>
      <dgm:spPr/>
    </dgm:pt>
    <dgm:pt modelId="{82B7C25E-33BF-4BB0-B310-855CEFE3A9AD}" type="pres">
      <dgm:prSet presAssocID="{C5F17BAB-E349-42E0-AEC9-400A1B9685B9}" presName="thinLine2b" presStyleLbl="callout" presStyleIdx="5" presStyleCnt="7"/>
      <dgm:spPr/>
    </dgm:pt>
    <dgm:pt modelId="{CFE3AA26-A5DD-4FEC-85C1-42E936C14D1E}" type="pres">
      <dgm:prSet presAssocID="{C5F17BAB-E349-42E0-AEC9-400A1B9685B9}" presName="vertSpace2b" presStyleCnt="0"/>
      <dgm:spPr/>
    </dgm:pt>
    <dgm:pt modelId="{97E82421-FC47-42CD-95D2-EEEB4A630340}" type="pres">
      <dgm:prSet presAssocID="{3E7E6B82-F995-43CC-B34D-A7416BA3DFD9}" presName="horz2" presStyleCnt="0"/>
      <dgm:spPr/>
    </dgm:pt>
    <dgm:pt modelId="{1491EA41-6600-48F9-801B-C961E69E6264}" type="pres">
      <dgm:prSet presAssocID="{3E7E6B82-F995-43CC-B34D-A7416BA3DFD9}" presName="horzSpace2" presStyleCnt="0"/>
      <dgm:spPr/>
    </dgm:pt>
    <dgm:pt modelId="{6E60EE6B-8F4F-4D55-AA4A-89D770031405}" type="pres">
      <dgm:prSet presAssocID="{3E7E6B82-F995-43CC-B34D-A7416BA3DFD9}" presName="tx2" presStyleLbl="revTx" presStyleIdx="7" presStyleCnt="8"/>
      <dgm:spPr/>
    </dgm:pt>
    <dgm:pt modelId="{0AF64D9A-303E-4678-9E13-084F653D4DEA}" type="pres">
      <dgm:prSet presAssocID="{3E7E6B82-F995-43CC-B34D-A7416BA3DFD9}" presName="vert2" presStyleCnt="0"/>
      <dgm:spPr/>
    </dgm:pt>
    <dgm:pt modelId="{D1F603F9-1A94-4381-8362-64D2CF8E98AE}" type="pres">
      <dgm:prSet presAssocID="{3E7E6B82-F995-43CC-B34D-A7416BA3DFD9}" presName="thinLine2b" presStyleLbl="callout" presStyleIdx="6" presStyleCnt="7"/>
      <dgm:spPr/>
    </dgm:pt>
    <dgm:pt modelId="{1DC2CC46-7022-40C4-A79B-EF6F8D9B41CB}" type="pres">
      <dgm:prSet presAssocID="{3E7E6B82-F995-43CC-B34D-A7416BA3DFD9}" presName="vertSpace2b" presStyleCnt="0"/>
      <dgm:spPr/>
    </dgm:pt>
  </dgm:ptLst>
  <dgm:cxnLst>
    <dgm:cxn modelId="{0776FD16-B119-48B7-B82C-9870E3E821D0}" type="presOf" srcId="{3E7E6B82-F995-43CC-B34D-A7416BA3DFD9}" destId="{6E60EE6B-8F4F-4D55-AA4A-89D770031405}" srcOrd="0" destOrd="0" presId="urn:microsoft.com/office/officeart/2008/layout/LinedList"/>
    <dgm:cxn modelId="{9504AD26-BE40-45FC-9400-8C664805681D}" type="presOf" srcId="{99CE92D8-CFBA-4BA2-9EDE-932B51D07E2E}" destId="{F99C8E94-C2D8-4E20-AA59-5F3E068C9AF2}" srcOrd="0" destOrd="0" presId="urn:microsoft.com/office/officeart/2008/layout/LinedList"/>
    <dgm:cxn modelId="{CAA3C22B-4FDD-40B1-A6B1-17BF401696B0}" type="presOf" srcId="{FE3C24FA-CC5D-46B1-8BFB-9C5F6F958C9D}" destId="{1C8BDF05-40E9-431D-9827-21BEDE8D1CC0}" srcOrd="0" destOrd="0" presId="urn:microsoft.com/office/officeart/2008/layout/LinedList"/>
    <dgm:cxn modelId="{3E6E1A35-74F0-4CC9-AA92-A46B5E645525}" srcId="{DFA1240B-135A-48BC-A61F-DF197B59F04E}" destId="{89154ED4-9DA6-4767-B63E-DED39F88EAD6}" srcOrd="1" destOrd="0" parTransId="{1A3E3820-ABA0-402F-8E12-37A49CA1E78B}" sibTransId="{C8527742-924B-4D5C-A2B8-1C236C6BBC80}"/>
    <dgm:cxn modelId="{05AB483A-6854-48CB-81F4-209C03854000}" srcId="{DFA1240B-135A-48BC-A61F-DF197B59F04E}" destId="{3E7E6B82-F995-43CC-B34D-A7416BA3DFD9}" srcOrd="6" destOrd="0" parTransId="{E072103F-FF7D-44B0-90D7-15381FCB9A92}" sibTransId="{870E1420-669E-4725-BEA2-63048B2880DB}"/>
    <dgm:cxn modelId="{76CDF05C-CFD4-4EC8-802A-DE78E06A3ED6}" srcId="{DFA1240B-135A-48BC-A61F-DF197B59F04E}" destId="{FE3C24FA-CC5D-46B1-8BFB-9C5F6F958C9D}" srcOrd="0" destOrd="0" parTransId="{87847289-2D3E-4D21-B1D3-24319FCD1555}" sibTransId="{0CB7AEFA-EEFC-4AC5-9FD1-5180D0FE22FD}"/>
    <dgm:cxn modelId="{8DACAB68-C1DD-44D1-BC07-FAD8D4062F49}" srcId="{99CE92D8-CFBA-4BA2-9EDE-932B51D07E2E}" destId="{DFA1240B-135A-48BC-A61F-DF197B59F04E}" srcOrd="0" destOrd="0" parTransId="{61DD7E0E-9EB2-4D4B-8984-1ECB16751D6E}" sibTransId="{8FF43DCF-515D-4E2B-AAB5-F28260404CE9}"/>
    <dgm:cxn modelId="{241AC254-4719-4BAB-AF3E-848831DA9C40}" srcId="{DFA1240B-135A-48BC-A61F-DF197B59F04E}" destId="{15760537-62E3-4CE8-9453-59D398D51D9A}" srcOrd="3" destOrd="0" parTransId="{BC84CEFC-9CBF-41D5-831E-771C854332EA}" sibTransId="{6A6F9F37-F165-4590-B2B4-05073C23C870}"/>
    <dgm:cxn modelId="{B833BA8C-54B8-46E0-BBC6-5D4B96A4B503}" srcId="{DFA1240B-135A-48BC-A61F-DF197B59F04E}" destId="{D76AC5E5-2F7F-4C1A-935B-33A54CBC6623}" srcOrd="2" destOrd="0" parTransId="{1565602B-31C7-4F23-9935-968569F02811}" sibTransId="{A29A7B5E-3CEA-4956-A793-4A4D17DF6E07}"/>
    <dgm:cxn modelId="{0347D199-5F42-4901-8644-72D72E9FCFE8}" type="presOf" srcId="{15760537-62E3-4CE8-9453-59D398D51D9A}" destId="{4FE6BC87-E30C-4C49-A4BE-7BA7F4C1725A}" srcOrd="0" destOrd="0" presId="urn:microsoft.com/office/officeart/2008/layout/LinedList"/>
    <dgm:cxn modelId="{5B7EFDA3-82FB-4E36-B91F-B6501AEEBFA1}" srcId="{DFA1240B-135A-48BC-A61F-DF197B59F04E}" destId="{46CA7553-648D-4FC6-A3FE-DB2317E35AC1}" srcOrd="4" destOrd="0" parTransId="{A2E48935-8EE4-4A94-9F7C-596AAFC8883C}" sibTransId="{B72B55C4-2492-48B5-9F00-152E7869D1A8}"/>
    <dgm:cxn modelId="{2B3040A4-E71D-4A1C-A414-E305DC431EFB}" type="presOf" srcId="{C5F17BAB-E349-42E0-AEC9-400A1B9685B9}" destId="{8F7250E0-F7D1-430E-A5C5-5759B4EF2221}" srcOrd="0" destOrd="0" presId="urn:microsoft.com/office/officeart/2008/layout/LinedList"/>
    <dgm:cxn modelId="{E7C9D1AF-DF83-464C-A88D-15611F31F849}" type="presOf" srcId="{DFA1240B-135A-48BC-A61F-DF197B59F04E}" destId="{6FF57927-40B9-4035-A8B3-6FC3F53E5F73}" srcOrd="0" destOrd="0" presId="urn:microsoft.com/office/officeart/2008/layout/LinedList"/>
    <dgm:cxn modelId="{5D1E5EB5-5019-4B46-9018-F11A8D812A99}" type="presOf" srcId="{89154ED4-9DA6-4767-B63E-DED39F88EAD6}" destId="{0F6B303D-68A8-4BE3-B7F8-22E096946E0C}" srcOrd="0" destOrd="0" presId="urn:microsoft.com/office/officeart/2008/layout/LinedList"/>
    <dgm:cxn modelId="{D4690CE3-1AF7-443F-AA95-869EEED131EF}" srcId="{DFA1240B-135A-48BC-A61F-DF197B59F04E}" destId="{C5F17BAB-E349-42E0-AEC9-400A1B9685B9}" srcOrd="5" destOrd="0" parTransId="{BED27046-3133-4964-8648-13E6090D3A98}" sibTransId="{B6647CE7-6F3A-40D6-8353-F753B6F29613}"/>
    <dgm:cxn modelId="{3E72B2E7-6EBA-441A-B8E1-34F92C06BF11}" type="presOf" srcId="{46CA7553-648D-4FC6-A3FE-DB2317E35AC1}" destId="{068CD015-A408-4E64-AF3D-CA0B5F2B174B}" srcOrd="0" destOrd="0" presId="urn:microsoft.com/office/officeart/2008/layout/LinedList"/>
    <dgm:cxn modelId="{948CE6FE-BCBC-47D4-B974-5A50450A88CF}" type="presOf" srcId="{D76AC5E5-2F7F-4C1A-935B-33A54CBC6623}" destId="{1A298B18-CE69-40F1-A99D-98CDAE99B039}" srcOrd="0" destOrd="0" presId="urn:microsoft.com/office/officeart/2008/layout/LinedList"/>
    <dgm:cxn modelId="{954D54F8-CFFE-481C-81C1-77355FB16FF1}" type="presParOf" srcId="{F99C8E94-C2D8-4E20-AA59-5F3E068C9AF2}" destId="{D38E5CEA-A2ED-4047-86C4-CD9E8CB6A566}" srcOrd="0" destOrd="0" presId="urn:microsoft.com/office/officeart/2008/layout/LinedList"/>
    <dgm:cxn modelId="{EEC24FE1-7500-427B-8B88-8332326E1D5E}" type="presParOf" srcId="{F99C8E94-C2D8-4E20-AA59-5F3E068C9AF2}" destId="{10B9E0E4-09F5-40B9-85F4-2247E71C3E9B}" srcOrd="1" destOrd="0" presId="urn:microsoft.com/office/officeart/2008/layout/LinedList"/>
    <dgm:cxn modelId="{7B9F4CC7-98E3-4F15-BE36-36947D3AA0E9}" type="presParOf" srcId="{10B9E0E4-09F5-40B9-85F4-2247E71C3E9B}" destId="{6FF57927-40B9-4035-A8B3-6FC3F53E5F73}" srcOrd="0" destOrd="0" presId="urn:microsoft.com/office/officeart/2008/layout/LinedList"/>
    <dgm:cxn modelId="{F57B7133-042F-4C31-A5A6-7DB5A7E07B60}" type="presParOf" srcId="{10B9E0E4-09F5-40B9-85F4-2247E71C3E9B}" destId="{2B0AC8B5-AA7A-491D-AE3A-2F4E1FB3591A}" srcOrd="1" destOrd="0" presId="urn:microsoft.com/office/officeart/2008/layout/LinedList"/>
    <dgm:cxn modelId="{D1737847-0F8F-476A-98A6-D2B1DC73AD76}" type="presParOf" srcId="{2B0AC8B5-AA7A-491D-AE3A-2F4E1FB3591A}" destId="{F35F5F4A-60D8-4D1E-B518-8D10EBCB374F}" srcOrd="0" destOrd="0" presId="urn:microsoft.com/office/officeart/2008/layout/LinedList"/>
    <dgm:cxn modelId="{A828E847-742A-4E6D-959D-B8B0B3D203CB}" type="presParOf" srcId="{2B0AC8B5-AA7A-491D-AE3A-2F4E1FB3591A}" destId="{E3C861B5-73FF-482B-A901-8B6F68A0BF0F}" srcOrd="1" destOrd="0" presId="urn:microsoft.com/office/officeart/2008/layout/LinedList"/>
    <dgm:cxn modelId="{A9FA074F-A811-416B-903E-0EF04BC20053}" type="presParOf" srcId="{E3C861B5-73FF-482B-A901-8B6F68A0BF0F}" destId="{1AD5451B-9325-4C09-A3CB-CED0FD5E88B9}" srcOrd="0" destOrd="0" presId="urn:microsoft.com/office/officeart/2008/layout/LinedList"/>
    <dgm:cxn modelId="{D782B794-2690-4C22-A282-B6D49716BC29}" type="presParOf" srcId="{E3C861B5-73FF-482B-A901-8B6F68A0BF0F}" destId="{1C8BDF05-40E9-431D-9827-21BEDE8D1CC0}" srcOrd="1" destOrd="0" presId="urn:microsoft.com/office/officeart/2008/layout/LinedList"/>
    <dgm:cxn modelId="{82FAB987-EFBC-41CC-864B-3D761D3B71FE}" type="presParOf" srcId="{E3C861B5-73FF-482B-A901-8B6F68A0BF0F}" destId="{67EA4EF0-7D2F-40C2-AE9E-E8391CAC8FCD}" srcOrd="2" destOrd="0" presId="urn:microsoft.com/office/officeart/2008/layout/LinedList"/>
    <dgm:cxn modelId="{17B74F26-5DB9-402C-AC7C-9548E98B1225}" type="presParOf" srcId="{2B0AC8B5-AA7A-491D-AE3A-2F4E1FB3591A}" destId="{34B2061D-18E8-42A9-B3FF-44E1E6C7F031}" srcOrd="2" destOrd="0" presId="urn:microsoft.com/office/officeart/2008/layout/LinedList"/>
    <dgm:cxn modelId="{4C399C5B-505B-45CB-9C34-258112909642}" type="presParOf" srcId="{2B0AC8B5-AA7A-491D-AE3A-2F4E1FB3591A}" destId="{0B959179-6696-4968-BD13-4ECC868E3E83}" srcOrd="3" destOrd="0" presId="urn:microsoft.com/office/officeart/2008/layout/LinedList"/>
    <dgm:cxn modelId="{C26AD030-9BD6-4B55-AC00-A94CB71A85EF}" type="presParOf" srcId="{2B0AC8B5-AA7A-491D-AE3A-2F4E1FB3591A}" destId="{E37E6838-C77C-4D78-BDED-B5AA44BA9505}" srcOrd="4" destOrd="0" presId="urn:microsoft.com/office/officeart/2008/layout/LinedList"/>
    <dgm:cxn modelId="{897A4D09-23DB-4BB8-B95D-6A8EC8B1FA57}" type="presParOf" srcId="{E37E6838-C77C-4D78-BDED-B5AA44BA9505}" destId="{CA9E7FF9-72F1-4B30-8720-99A7315B86B6}" srcOrd="0" destOrd="0" presId="urn:microsoft.com/office/officeart/2008/layout/LinedList"/>
    <dgm:cxn modelId="{7DB1DAC2-22E2-4851-8189-351988A45F25}" type="presParOf" srcId="{E37E6838-C77C-4D78-BDED-B5AA44BA9505}" destId="{0F6B303D-68A8-4BE3-B7F8-22E096946E0C}" srcOrd="1" destOrd="0" presId="urn:microsoft.com/office/officeart/2008/layout/LinedList"/>
    <dgm:cxn modelId="{98704201-8DE7-48CB-AD76-D9F8A9302276}" type="presParOf" srcId="{E37E6838-C77C-4D78-BDED-B5AA44BA9505}" destId="{D9D9FFE0-44A0-4619-ADDB-43B29E8F1095}" srcOrd="2" destOrd="0" presId="urn:microsoft.com/office/officeart/2008/layout/LinedList"/>
    <dgm:cxn modelId="{5F707AE5-CAD3-4015-8728-254B09B0A230}" type="presParOf" srcId="{2B0AC8B5-AA7A-491D-AE3A-2F4E1FB3591A}" destId="{F0FD760F-1E08-439B-8C3A-673E3FB348F8}" srcOrd="5" destOrd="0" presId="urn:microsoft.com/office/officeart/2008/layout/LinedList"/>
    <dgm:cxn modelId="{1609C1D3-713F-4AF6-8448-2DB00C700884}" type="presParOf" srcId="{2B0AC8B5-AA7A-491D-AE3A-2F4E1FB3591A}" destId="{626CBBBD-BF79-4694-BCFE-C887410009F7}" srcOrd="6" destOrd="0" presId="urn:microsoft.com/office/officeart/2008/layout/LinedList"/>
    <dgm:cxn modelId="{877DA6F7-3047-4E0B-BAA9-03A4D4199286}" type="presParOf" srcId="{2B0AC8B5-AA7A-491D-AE3A-2F4E1FB3591A}" destId="{074EC75E-333A-4222-874F-07A5C79A1091}" srcOrd="7" destOrd="0" presId="urn:microsoft.com/office/officeart/2008/layout/LinedList"/>
    <dgm:cxn modelId="{DBC7AA5E-C1F9-4C16-9A82-9EE75071BC68}" type="presParOf" srcId="{074EC75E-333A-4222-874F-07A5C79A1091}" destId="{267C040D-1920-4CE2-8A74-0E9A67DE0106}" srcOrd="0" destOrd="0" presId="urn:microsoft.com/office/officeart/2008/layout/LinedList"/>
    <dgm:cxn modelId="{F83F903F-A615-41C9-8B63-E7AE17DAA244}" type="presParOf" srcId="{074EC75E-333A-4222-874F-07A5C79A1091}" destId="{1A298B18-CE69-40F1-A99D-98CDAE99B039}" srcOrd="1" destOrd="0" presId="urn:microsoft.com/office/officeart/2008/layout/LinedList"/>
    <dgm:cxn modelId="{6B98F720-DC9F-4FCD-97DE-2FFB707B2D64}" type="presParOf" srcId="{074EC75E-333A-4222-874F-07A5C79A1091}" destId="{0A2C7037-1F87-4078-A73D-0A0EE34596AA}" srcOrd="2" destOrd="0" presId="urn:microsoft.com/office/officeart/2008/layout/LinedList"/>
    <dgm:cxn modelId="{7F1653C2-D6AC-4FBB-9C3D-74E42A028A24}" type="presParOf" srcId="{2B0AC8B5-AA7A-491D-AE3A-2F4E1FB3591A}" destId="{9F247872-18DF-4AB1-8B47-DBE2B8BBB61A}" srcOrd="8" destOrd="0" presId="urn:microsoft.com/office/officeart/2008/layout/LinedList"/>
    <dgm:cxn modelId="{5CC45DF0-83E6-4B42-83E4-8574F093C8C1}" type="presParOf" srcId="{2B0AC8B5-AA7A-491D-AE3A-2F4E1FB3591A}" destId="{A9130AA6-EDED-4409-9B2A-57F286D910EA}" srcOrd="9" destOrd="0" presId="urn:microsoft.com/office/officeart/2008/layout/LinedList"/>
    <dgm:cxn modelId="{28AE274C-2C2E-4A6F-80AB-F6588BE4E266}" type="presParOf" srcId="{2B0AC8B5-AA7A-491D-AE3A-2F4E1FB3591A}" destId="{10939E2A-7ADC-4A59-98CD-FD752B3C3941}" srcOrd="10" destOrd="0" presId="urn:microsoft.com/office/officeart/2008/layout/LinedList"/>
    <dgm:cxn modelId="{10F94A24-F3AF-4E72-BE3F-F94082869575}" type="presParOf" srcId="{10939E2A-7ADC-4A59-98CD-FD752B3C3941}" destId="{E3BA2E9C-EA55-49B1-AD2F-13A9E1F100E5}" srcOrd="0" destOrd="0" presId="urn:microsoft.com/office/officeart/2008/layout/LinedList"/>
    <dgm:cxn modelId="{CB7A6872-BEDB-4245-A24F-F17E052FE5F3}" type="presParOf" srcId="{10939E2A-7ADC-4A59-98CD-FD752B3C3941}" destId="{4FE6BC87-E30C-4C49-A4BE-7BA7F4C1725A}" srcOrd="1" destOrd="0" presId="urn:microsoft.com/office/officeart/2008/layout/LinedList"/>
    <dgm:cxn modelId="{13B15646-06B9-4F99-B44F-2C72E8653593}" type="presParOf" srcId="{10939E2A-7ADC-4A59-98CD-FD752B3C3941}" destId="{37C4BC8E-4301-44E6-8889-DB82FC336E93}" srcOrd="2" destOrd="0" presId="urn:microsoft.com/office/officeart/2008/layout/LinedList"/>
    <dgm:cxn modelId="{9721D795-377B-40D6-BF44-DBBDC34DCDA3}" type="presParOf" srcId="{2B0AC8B5-AA7A-491D-AE3A-2F4E1FB3591A}" destId="{AA6282BD-C4AA-4709-8786-9376266BA378}" srcOrd="11" destOrd="0" presId="urn:microsoft.com/office/officeart/2008/layout/LinedList"/>
    <dgm:cxn modelId="{C9D179D1-522C-47A5-8B85-8FA5E68C390D}" type="presParOf" srcId="{2B0AC8B5-AA7A-491D-AE3A-2F4E1FB3591A}" destId="{627CD72B-B6B2-45DB-B6D3-B38A44B0D540}" srcOrd="12" destOrd="0" presId="urn:microsoft.com/office/officeart/2008/layout/LinedList"/>
    <dgm:cxn modelId="{0BF924F1-19F9-4294-84B0-16DCA70C09DC}" type="presParOf" srcId="{2B0AC8B5-AA7A-491D-AE3A-2F4E1FB3591A}" destId="{D45BFBCB-65D2-47E9-B7EE-87F64398C2EE}" srcOrd="13" destOrd="0" presId="urn:microsoft.com/office/officeart/2008/layout/LinedList"/>
    <dgm:cxn modelId="{649DCFEC-5126-4518-8920-9FA1CAE9B97D}" type="presParOf" srcId="{D45BFBCB-65D2-47E9-B7EE-87F64398C2EE}" destId="{6F5279B4-92C8-498D-8924-4E2A3DC1B378}" srcOrd="0" destOrd="0" presId="urn:microsoft.com/office/officeart/2008/layout/LinedList"/>
    <dgm:cxn modelId="{0E135944-9758-4BAE-A8E0-1497829F0AD8}" type="presParOf" srcId="{D45BFBCB-65D2-47E9-B7EE-87F64398C2EE}" destId="{068CD015-A408-4E64-AF3D-CA0B5F2B174B}" srcOrd="1" destOrd="0" presId="urn:microsoft.com/office/officeart/2008/layout/LinedList"/>
    <dgm:cxn modelId="{0772CF6F-20C4-47EA-BEDE-0619E9180567}" type="presParOf" srcId="{D45BFBCB-65D2-47E9-B7EE-87F64398C2EE}" destId="{50E58736-C641-4285-9895-424F82EBC03A}" srcOrd="2" destOrd="0" presId="urn:microsoft.com/office/officeart/2008/layout/LinedList"/>
    <dgm:cxn modelId="{C465D558-3FB4-4AAB-BA02-8E04797FD7AD}" type="presParOf" srcId="{2B0AC8B5-AA7A-491D-AE3A-2F4E1FB3591A}" destId="{CDB3B8A0-CF62-4256-AED4-BBE3BBC4FE27}" srcOrd="14" destOrd="0" presId="urn:microsoft.com/office/officeart/2008/layout/LinedList"/>
    <dgm:cxn modelId="{4651DF90-CC63-4A81-9CBE-E4EB485F1A05}" type="presParOf" srcId="{2B0AC8B5-AA7A-491D-AE3A-2F4E1FB3591A}" destId="{5DEF48F3-FD15-4347-A632-5940E9B74B20}" srcOrd="15" destOrd="0" presId="urn:microsoft.com/office/officeart/2008/layout/LinedList"/>
    <dgm:cxn modelId="{9E63F626-8F9F-4FCA-BAF5-15C648BBE613}" type="presParOf" srcId="{2B0AC8B5-AA7A-491D-AE3A-2F4E1FB3591A}" destId="{9B32687A-25D2-4E9F-90FE-EAD18097B332}" srcOrd="16" destOrd="0" presId="urn:microsoft.com/office/officeart/2008/layout/LinedList"/>
    <dgm:cxn modelId="{C358A014-58B2-4281-9FE7-B4AE940A20C9}" type="presParOf" srcId="{9B32687A-25D2-4E9F-90FE-EAD18097B332}" destId="{7D018C6F-9425-4618-8B64-95F355720D1B}" srcOrd="0" destOrd="0" presId="urn:microsoft.com/office/officeart/2008/layout/LinedList"/>
    <dgm:cxn modelId="{0BF8F07A-2D5F-4071-8ABA-9C7BE9AD2C16}" type="presParOf" srcId="{9B32687A-25D2-4E9F-90FE-EAD18097B332}" destId="{8F7250E0-F7D1-430E-A5C5-5759B4EF2221}" srcOrd="1" destOrd="0" presId="urn:microsoft.com/office/officeart/2008/layout/LinedList"/>
    <dgm:cxn modelId="{B56C502E-085B-4B59-9378-621E72325D2C}" type="presParOf" srcId="{9B32687A-25D2-4E9F-90FE-EAD18097B332}" destId="{B6E52695-AB3F-4959-82D3-1022CEB65883}" srcOrd="2" destOrd="0" presId="urn:microsoft.com/office/officeart/2008/layout/LinedList"/>
    <dgm:cxn modelId="{E335B2C3-03F5-414D-8253-E59B7F4C42E8}" type="presParOf" srcId="{2B0AC8B5-AA7A-491D-AE3A-2F4E1FB3591A}" destId="{82B7C25E-33BF-4BB0-B310-855CEFE3A9AD}" srcOrd="17" destOrd="0" presId="urn:microsoft.com/office/officeart/2008/layout/LinedList"/>
    <dgm:cxn modelId="{F6D13AB9-F2C0-4672-956C-C29E2C68A268}" type="presParOf" srcId="{2B0AC8B5-AA7A-491D-AE3A-2F4E1FB3591A}" destId="{CFE3AA26-A5DD-4FEC-85C1-42E936C14D1E}" srcOrd="18" destOrd="0" presId="urn:microsoft.com/office/officeart/2008/layout/LinedList"/>
    <dgm:cxn modelId="{D6D87E9B-57BB-47BF-A19F-0CE5DC5BC4A1}" type="presParOf" srcId="{2B0AC8B5-AA7A-491D-AE3A-2F4E1FB3591A}" destId="{97E82421-FC47-42CD-95D2-EEEB4A630340}" srcOrd="19" destOrd="0" presId="urn:microsoft.com/office/officeart/2008/layout/LinedList"/>
    <dgm:cxn modelId="{3FCEB966-67C2-4CD3-B1F1-42571A15A398}" type="presParOf" srcId="{97E82421-FC47-42CD-95D2-EEEB4A630340}" destId="{1491EA41-6600-48F9-801B-C961E69E6264}" srcOrd="0" destOrd="0" presId="urn:microsoft.com/office/officeart/2008/layout/LinedList"/>
    <dgm:cxn modelId="{2B2852DB-15F7-458B-A232-617FE2D68641}" type="presParOf" srcId="{97E82421-FC47-42CD-95D2-EEEB4A630340}" destId="{6E60EE6B-8F4F-4D55-AA4A-89D770031405}" srcOrd="1" destOrd="0" presId="urn:microsoft.com/office/officeart/2008/layout/LinedList"/>
    <dgm:cxn modelId="{C89C9149-841B-4856-A152-2D972147881A}" type="presParOf" srcId="{97E82421-FC47-42CD-95D2-EEEB4A630340}" destId="{0AF64D9A-303E-4678-9E13-084F653D4DEA}" srcOrd="2" destOrd="0" presId="urn:microsoft.com/office/officeart/2008/layout/LinedList"/>
    <dgm:cxn modelId="{18E5A7D9-727C-45A7-840B-DFAA5174AD41}" type="presParOf" srcId="{2B0AC8B5-AA7A-491D-AE3A-2F4E1FB3591A}" destId="{D1F603F9-1A94-4381-8362-64D2CF8E98AE}" srcOrd="20" destOrd="0" presId="urn:microsoft.com/office/officeart/2008/layout/LinedList"/>
    <dgm:cxn modelId="{F2326E86-2CF5-4A43-8D5A-A9BDD1DB6D9C}" type="presParOf" srcId="{2B0AC8B5-AA7A-491D-AE3A-2F4E1FB3591A}" destId="{1DC2CC46-7022-40C4-A79B-EF6F8D9B41CB}" srcOrd="2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CE92D8-CFBA-4BA2-9EDE-932B51D07E2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FA1240B-135A-48BC-A61F-DF197B59F04E}">
      <dgm:prSet custT="1"/>
      <dgm:spPr/>
      <dgm:t>
        <a:bodyPr/>
        <a:lstStyle/>
        <a:p>
          <a:r>
            <a:rPr lang="en-GB" sz="2200" dirty="0"/>
            <a:t>Your marketing strategy :</a:t>
          </a:r>
          <a:endParaRPr lang="en-US" sz="2200" dirty="0"/>
        </a:p>
      </dgm:t>
    </dgm:pt>
    <dgm:pt modelId="{61DD7E0E-9EB2-4D4B-8984-1ECB16751D6E}" type="parTrans" cxnId="{8DACAB68-C1DD-44D1-BC07-FAD8D4062F49}">
      <dgm:prSet/>
      <dgm:spPr/>
      <dgm:t>
        <a:bodyPr/>
        <a:lstStyle/>
        <a:p>
          <a:endParaRPr lang="en-US"/>
        </a:p>
      </dgm:t>
    </dgm:pt>
    <dgm:pt modelId="{8FF43DCF-515D-4E2B-AAB5-F28260404CE9}" type="sibTrans" cxnId="{8DACAB68-C1DD-44D1-BC07-FAD8D4062F49}">
      <dgm:prSet/>
      <dgm:spPr/>
      <dgm:t>
        <a:bodyPr/>
        <a:lstStyle/>
        <a:p>
          <a:endParaRPr lang="en-US"/>
        </a:p>
      </dgm:t>
    </dgm:pt>
    <dgm:pt modelId="{FE3C24FA-CC5D-46B1-8BFB-9C5F6F958C9D}">
      <dgm:prSet/>
      <dgm:spPr/>
      <dgm:t>
        <a:bodyPr/>
        <a:lstStyle/>
        <a:p>
          <a:r>
            <a:rPr lang="en-GB"/>
            <a:t>Describes your business and its products and services</a:t>
          </a:r>
          <a:endParaRPr lang="en-US"/>
        </a:p>
      </dgm:t>
    </dgm:pt>
    <dgm:pt modelId="{87847289-2D3E-4D21-B1D3-24319FCD1555}" type="parTrans" cxnId="{76CDF05C-CFD4-4EC8-802A-DE78E06A3ED6}">
      <dgm:prSet/>
      <dgm:spPr/>
      <dgm:t>
        <a:bodyPr/>
        <a:lstStyle/>
        <a:p>
          <a:endParaRPr lang="en-US"/>
        </a:p>
      </dgm:t>
    </dgm:pt>
    <dgm:pt modelId="{0CB7AEFA-EEFC-4AC5-9FD1-5180D0FE22FD}" type="sibTrans" cxnId="{76CDF05C-CFD4-4EC8-802A-DE78E06A3ED6}">
      <dgm:prSet/>
      <dgm:spPr/>
      <dgm:t>
        <a:bodyPr/>
        <a:lstStyle/>
        <a:p>
          <a:endParaRPr lang="en-US"/>
        </a:p>
      </dgm:t>
    </dgm:pt>
    <dgm:pt modelId="{89154ED4-9DA6-4767-B63E-DED39F88EAD6}">
      <dgm:prSet/>
      <dgm:spPr/>
      <dgm:t>
        <a:bodyPr/>
        <a:lstStyle/>
        <a:p>
          <a:r>
            <a:rPr lang="en-GB"/>
            <a:t>Explains the position and role of your products and services in the market</a:t>
          </a:r>
          <a:endParaRPr lang="en-US"/>
        </a:p>
      </dgm:t>
    </dgm:pt>
    <dgm:pt modelId="{1A3E3820-ABA0-402F-8E12-37A49CA1E78B}" type="parTrans" cxnId="{3E6E1A35-74F0-4CC9-AA92-A46B5E645525}">
      <dgm:prSet/>
      <dgm:spPr/>
      <dgm:t>
        <a:bodyPr/>
        <a:lstStyle/>
        <a:p>
          <a:endParaRPr lang="en-US"/>
        </a:p>
      </dgm:t>
    </dgm:pt>
    <dgm:pt modelId="{C8527742-924B-4D5C-A2B8-1C236C6BBC80}" type="sibTrans" cxnId="{3E6E1A35-74F0-4CC9-AA92-A46B5E645525}">
      <dgm:prSet/>
      <dgm:spPr/>
      <dgm:t>
        <a:bodyPr/>
        <a:lstStyle/>
        <a:p>
          <a:endParaRPr lang="en-US"/>
        </a:p>
      </dgm:t>
    </dgm:pt>
    <dgm:pt modelId="{D76AC5E5-2F7F-4C1A-935B-33A54CBC6623}">
      <dgm:prSet/>
      <dgm:spPr/>
      <dgm:t>
        <a:bodyPr/>
        <a:lstStyle/>
        <a:p>
          <a:r>
            <a:rPr lang="en-GB"/>
            <a:t>Profiles your customers and your competition</a:t>
          </a:r>
          <a:endParaRPr lang="en-US"/>
        </a:p>
      </dgm:t>
    </dgm:pt>
    <dgm:pt modelId="{1565602B-31C7-4F23-9935-968569F02811}" type="parTrans" cxnId="{B833BA8C-54B8-46E0-BBC6-5D4B96A4B503}">
      <dgm:prSet/>
      <dgm:spPr/>
      <dgm:t>
        <a:bodyPr/>
        <a:lstStyle/>
        <a:p>
          <a:endParaRPr lang="en-US"/>
        </a:p>
      </dgm:t>
    </dgm:pt>
    <dgm:pt modelId="{A29A7B5E-3CEA-4956-A793-4A4D17DF6E07}" type="sibTrans" cxnId="{B833BA8C-54B8-46E0-BBC6-5D4B96A4B503}">
      <dgm:prSet/>
      <dgm:spPr/>
      <dgm:t>
        <a:bodyPr/>
        <a:lstStyle/>
        <a:p>
          <a:endParaRPr lang="en-US"/>
        </a:p>
      </dgm:t>
    </dgm:pt>
    <dgm:pt modelId="{15760537-62E3-4CE8-9453-59D398D51D9A}">
      <dgm:prSet/>
      <dgm:spPr/>
      <dgm:t>
        <a:bodyPr/>
        <a:lstStyle/>
        <a:p>
          <a:r>
            <a:rPr lang="en-GB"/>
            <a:t>Identifies the marketing tactics you will use</a:t>
          </a:r>
          <a:endParaRPr lang="en-US"/>
        </a:p>
      </dgm:t>
    </dgm:pt>
    <dgm:pt modelId="{BC84CEFC-9CBF-41D5-831E-771C854332EA}" type="parTrans" cxnId="{241AC254-4719-4BAB-AF3E-848831DA9C40}">
      <dgm:prSet/>
      <dgm:spPr/>
      <dgm:t>
        <a:bodyPr/>
        <a:lstStyle/>
        <a:p>
          <a:endParaRPr lang="en-US"/>
        </a:p>
      </dgm:t>
    </dgm:pt>
    <dgm:pt modelId="{6A6F9F37-F165-4590-B2B4-05073C23C870}" type="sibTrans" cxnId="{241AC254-4719-4BAB-AF3E-848831DA9C40}">
      <dgm:prSet/>
      <dgm:spPr/>
      <dgm:t>
        <a:bodyPr/>
        <a:lstStyle/>
        <a:p>
          <a:endParaRPr lang="en-US"/>
        </a:p>
      </dgm:t>
    </dgm:pt>
    <dgm:pt modelId="{46CA7553-648D-4FC6-A3FE-DB2317E35AC1}">
      <dgm:prSet/>
      <dgm:spPr/>
      <dgm:t>
        <a:bodyPr/>
        <a:lstStyle/>
        <a:p>
          <a:r>
            <a:rPr lang="en-GB"/>
            <a:t>Plans how to measure its effectiveness.</a:t>
          </a:r>
          <a:endParaRPr lang="en-US"/>
        </a:p>
      </dgm:t>
    </dgm:pt>
    <dgm:pt modelId="{A2E48935-8EE4-4A94-9F7C-596AAFC8883C}" type="parTrans" cxnId="{5B7EFDA3-82FB-4E36-B91F-B6501AEEBFA1}">
      <dgm:prSet/>
      <dgm:spPr/>
      <dgm:t>
        <a:bodyPr/>
        <a:lstStyle/>
        <a:p>
          <a:endParaRPr lang="en-US"/>
        </a:p>
      </dgm:t>
    </dgm:pt>
    <dgm:pt modelId="{B72B55C4-2492-48B5-9F00-152E7869D1A8}" type="sibTrans" cxnId="{5B7EFDA3-82FB-4E36-B91F-B6501AEEBFA1}">
      <dgm:prSet/>
      <dgm:spPr/>
      <dgm:t>
        <a:bodyPr/>
        <a:lstStyle/>
        <a:p>
          <a:endParaRPr lang="en-US"/>
        </a:p>
      </dgm:t>
    </dgm:pt>
    <dgm:pt modelId="{F99C8E94-C2D8-4E20-AA59-5F3E068C9AF2}" type="pres">
      <dgm:prSet presAssocID="{99CE92D8-CFBA-4BA2-9EDE-932B51D07E2E}" presName="vert0" presStyleCnt="0">
        <dgm:presLayoutVars>
          <dgm:dir/>
          <dgm:animOne val="branch"/>
          <dgm:animLvl val="lvl"/>
        </dgm:presLayoutVars>
      </dgm:prSet>
      <dgm:spPr/>
    </dgm:pt>
    <dgm:pt modelId="{D38E5CEA-A2ED-4047-86C4-CD9E8CB6A566}" type="pres">
      <dgm:prSet presAssocID="{DFA1240B-135A-48BC-A61F-DF197B59F04E}" presName="thickLine" presStyleLbl="alignNode1" presStyleIdx="0" presStyleCnt="1"/>
      <dgm:spPr/>
    </dgm:pt>
    <dgm:pt modelId="{10B9E0E4-09F5-40B9-85F4-2247E71C3E9B}" type="pres">
      <dgm:prSet presAssocID="{DFA1240B-135A-48BC-A61F-DF197B59F04E}" presName="horz1" presStyleCnt="0"/>
      <dgm:spPr/>
    </dgm:pt>
    <dgm:pt modelId="{6FF57927-40B9-4035-A8B3-6FC3F53E5F73}" type="pres">
      <dgm:prSet presAssocID="{DFA1240B-135A-48BC-A61F-DF197B59F04E}" presName="tx1" presStyleLbl="revTx" presStyleIdx="0" presStyleCnt="6"/>
      <dgm:spPr/>
    </dgm:pt>
    <dgm:pt modelId="{2B0AC8B5-AA7A-491D-AE3A-2F4E1FB3591A}" type="pres">
      <dgm:prSet presAssocID="{DFA1240B-135A-48BC-A61F-DF197B59F04E}" presName="vert1" presStyleCnt="0"/>
      <dgm:spPr/>
    </dgm:pt>
    <dgm:pt modelId="{F35F5F4A-60D8-4D1E-B518-8D10EBCB374F}" type="pres">
      <dgm:prSet presAssocID="{FE3C24FA-CC5D-46B1-8BFB-9C5F6F958C9D}" presName="vertSpace2a" presStyleCnt="0"/>
      <dgm:spPr/>
    </dgm:pt>
    <dgm:pt modelId="{E3C861B5-73FF-482B-A901-8B6F68A0BF0F}" type="pres">
      <dgm:prSet presAssocID="{FE3C24FA-CC5D-46B1-8BFB-9C5F6F958C9D}" presName="horz2" presStyleCnt="0"/>
      <dgm:spPr/>
    </dgm:pt>
    <dgm:pt modelId="{1AD5451B-9325-4C09-A3CB-CED0FD5E88B9}" type="pres">
      <dgm:prSet presAssocID="{FE3C24FA-CC5D-46B1-8BFB-9C5F6F958C9D}" presName="horzSpace2" presStyleCnt="0"/>
      <dgm:spPr/>
    </dgm:pt>
    <dgm:pt modelId="{1C8BDF05-40E9-431D-9827-21BEDE8D1CC0}" type="pres">
      <dgm:prSet presAssocID="{FE3C24FA-CC5D-46B1-8BFB-9C5F6F958C9D}" presName="tx2" presStyleLbl="revTx" presStyleIdx="1" presStyleCnt="6"/>
      <dgm:spPr/>
    </dgm:pt>
    <dgm:pt modelId="{67EA4EF0-7D2F-40C2-AE9E-E8391CAC8FCD}" type="pres">
      <dgm:prSet presAssocID="{FE3C24FA-CC5D-46B1-8BFB-9C5F6F958C9D}" presName="vert2" presStyleCnt="0"/>
      <dgm:spPr/>
    </dgm:pt>
    <dgm:pt modelId="{34B2061D-18E8-42A9-B3FF-44E1E6C7F031}" type="pres">
      <dgm:prSet presAssocID="{FE3C24FA-CC5D-46B1-8BFB-9C5F6F958C9D}" presName="thinLine2b" presStyleLbl="callout" presStyleIdx="0" presStyleCnt="5"/>
      <dgm:spPr/>
    </dgm:pt>
    <dgm:pt modelId="{0B959179-6696-4968-BD13-4ECC868E3E83}" type="pres">
      <dgm:prSet presAssocID="{FE3C24FA-CC5D-46B1-8BFB-9C5F6F958C9D}" presName="vertSpace2b" presStyleCnt="0"/>
      <dgm:spPr/>
    </dgm:pt>
    <dgm:pt modelId="{E37E6838-C77C-4D78-BDED-B5AA44BA9505}" type="pres">
      <dgm:prSet presAssocID="{89154ED4-9DA6-4767-B63E-DED39F88EAD6}" presName="horz2" presStyleCnt="0"/>
      <dgm:spPr/>
    </dgm:pt>
    <dgm:pt modelId="{CA9E7FF9-72F1-4B30-8720-99A7315B86B6}" type="pres">
      <dgm:prSet presAssocID="{89154ED4-9DA6-4767-B63E-DED39F88EAD6}" presName="horzSpace2" presStyleCnt="0"/>
      <dgm:spPr/>
    </dgm:pt>
    <dgm:pt modelId="{0F6B303D-68A8-4BE3-B7F8-22E096946E0C}" type="pres">
      <dgm:prSet presAssocID="{89154ED4-9DA6-4767-B63E-DED39F88EAD6}" presName="tx2" presStyleLbl="revTx" presStyleIdx="2" presStyleCnt="6"/>
      <dgm:spPr/>
    </dgm:pt>
    <dgm:pt modelId="{D9D9FFE0-44A0-4619-ADDB-43B29E8F1095}" type="pres">
      <dgm:prSet presAssocID="{89154ED4-9DA6-4767-B63E-DED39F88EAD6}" presName="vert2" presStyleCnt="0"/>
      <dgm:spPr/>
    </dgm:pt>
    <dgm:pt modelId="{F0FD760F-1E08-439B-8C3A-673E3FB348F8}" type="pres">
      <dgm:prSet presAssocID="{89154ED4-9DA6-4767-B63E-DED39F88EAD6}" presName="thinLine2b" presStyleLbl="callout" presStyleIdx="1" presStyleCnt="5"/>
      <dgm:spPr/>
    </dgm:pt>
    <dgm:pt modelId="{626CBBBD-BF79-4694-BCFE-C887410009F7}" type="pres">
      <dgm:prSet presAssocID="{89154ED4-9DA6-4767-B63E-DED39F88EAD6}" presName="vertSpace2b" presStyleCnt="0"/>
      <dgm:spPr/>
    </dgm:pt>
    <dgm:pt modelId="{074EC75E-333A-4222-874F-07A5C79A1091}" type="pres">
      <dgm:prSet presAssocID="{D76AC5E5-2F7F-4C1A-935B-33A54CBC6623}" presName="horz2" presStyleCnt="0"/>
      <dgm:spPr/>
    </dgm:pt>
    <dgm:pt modelId="{267C040D-1920-4CE2-8A74-0E9A67DE0106}" type="pres">
      <dgm:prSet presAssocID="{D76AC5E5-2F7F-4C1A-935B-33A54CBC6623}" presName="horzSpace2" presStyleCnt="0"/>
      <dgm:spPr/>
    </dgm:pt>
    <dgm:pt modelId="{1A298B18-CE69-40F1-A99D-98CDAE99B039}" type="pres">
      <dgm:prSet presAssocID="{D76AC5E5-2F7F-4C1A-935B-33A54CBC6623}" presName="tx2" presStyleLbl="revTx" presStyleIdx="3" presStyleCnt="6"/>
      <dgm:spPr/>
    </dgm:pt>
    <dgm:pt modelId="{0A2C7037-1F87-4078-A73D-0A0EE34596AA}" type="pres">
      <dgm:prSet presAssocID="{D76AC5E5-2F7F-4C1A-935B-33A54CBC6623}" presName="vert2" presStyleCnt="0"/>
      <dgm:spPr/>
    </dgm:pt>
    <dgm:pt modelId="{9F247872-18DF-4AB1-8B47-DBE2B8BBB61A}" type="pres">
      <dgm:prSet presAssocID="{D76AC5E5-2F7F-4C1A-935B-33A54CBC6623}" presName="thinLine2b" presStyleLbl="callout" presStyleIdx="2" presStyleCnt="5"/>
      <dgm:spPr/>
    </dgm:pt>
    <dgm:pt modelId="{A9130AA6-EDED-4409-9B2A-57F286D910EA}" type="pres">
      <dgm:prSet presAssocID="{D76AC5E5-2F7F-4C1A-935B-33A54CBC6623}" presName="vertSpace2b" presStyleCnt="0"/>
      <dgm:spPr/>
    </dgm:pt>
    <dgm:pt modelId="{10939E2A-7ADC-4A59-98CD-FD752B3C3941}" type="pres">
      <dgm:prSet presAssocID="{15760537-62E3-4CE8-9453-59D398D51D9A}" presName="horz2" presStyleCnt="0"/>
      <dgm:spPr/>
    </dgm:pt>
    <dgm:pt modelId="{E3BA2E9C-EA55-49B1-AD2F-13A9E1F100E5}" type="pres">
      <dgm:prSet presAssocID="{15760537-62E3-4CE8-9453-59D398D51D9A}" presName="horzSpace2" presStyleCnt="0"/>
      <dgm:spPr/>
    </dgm:pt>
    <dgm:pt modelId="{4FE6BC87-E30C-4C49-A4BE-7BA7F4C1725A}" type="pres">
      <dgm:prSet presAssocID="{15760537-62E3-4CE8-9453-59D398D51D9A}" presName="tx2" presStyleLbl="revTx" presStyleIdx="4" presStyleCnt="6"/>
      <dgm:spPr/>
    </dgm:pt>
    <dgm:pt modelId="{37C4BC8E-4301-44E6-8889-DB82FC336E93}" type="pres">
      <dgm:prSet presAssocID="{15760537-62E3-4CE8-9453-59D398D51D9A}" presName="vert2" presStyleCnt="0"/>
      <dgm:spPr/>
    </dgm:pt>
    <dgm:pt modelId="{AA6282BD-C4AA-4709-8786-9376266BA378}" type="pres">
      <dgm:prSet presAssocID="{15760537-62E3-4CE8-9453-59D398D51D9A}" presName="thinLine2b" presStyleLbl="callout" presStyleIdx="3" presStyleCnt="5"/>
      <dgm:spPr/>
    </dgm:pt>
    <dgm:pt modelId="{627CD72B-B6B2-45DB-B6D3-B38A44B0D540}" type="pres">
      <dgm:prSet presAssocID="{15760537-62E3-4CE8-9453-59D398D51D9A}" presName="vertSpace2b" presStyleCnt="0"/>
      <dgm:spPr/>
    </dgm:pt>
    <dgm:pt modelId="{D45BFBCB-65D2-47E9-B7EE-87F64398C2EE}" type="pres">
      <dgm:prSet presAssocID="{46CA7553-648D-4FC6-A3FE-DB2317E35AC1}" presName="horz2" presStyleCnt="0"/>
      <dgm:spPr/>
    </dgm:pt>
    <dgm:pt modelId="{6F5279B4-92C8-498D-8924-4E2A3DC1B378}" type="pres">
      <dgm:prSet presAssocID="{46CA7553-648D-4FC6-A3FE-DB2317E35AC1}" presName="horzSpace2" presStyleCnt="0"/>
      <dgm:spPr/>
    </dgm:pt>
    <dgm:pt modelId="{068CD015-A408-4E64-AF3D-CA0B5F2B174B}" type="pres">
      <dgm:prSet presAssocID="{46CA7553-648D-4FC6-A3FE-DB2317E35AC1}" presName="tx2" presStyleLbl="revTx" presStyleIdx="5" presStyleCnt="6"/>
      <dgm:spPr/>
    </dgm:pt>
    <dgm:pt modelId="{50E58736-C641-4285-9895-424F82EBC03A}" type="pres">
      <dgm:prSet presAssocID="{46CA7553-648D-4FC6-A3FE-DB2317E35AC1}" presName="vert2" presStyleCnt="0"/>
      <dgm:spPr/>
    </dgm:pt>
    <dgm:pt modelId="{CDB3B8A0-CF62-4256-AED4-BBE3BBC4FE27}" type="pres">
      <dgm:prSet presAssocID="{46CA7553-648D-4FC6-A3FE-DB2317E35AC1}" presName="thinLine2b" presStyleLbl="callout" presStyleIdx="4" presStyleCnt="5"/>
      <dgm:spPr/>
    </dgm:pt>
    <dgm:pt modelId="{5DEF48F3-FD15-4347-A632-5940E9B74B20}" type="pres">
      <dgm:prSet presAssocID="{46CA7553-648D-4FC6-A3FE-DB2317E35AC1}" presName="vertSpace2b" presStyleCnt="0"/>
      <dgm:spPr/>
    </dgm:pt>
  </dgm:ptLst>
  <dgm:cxnLst>
    <dgm:cxn modelId="{9504AD26-BE40-45FC-9400-8C664805681D}" type="presOf" srcId="{99CE92D8-CFBA-4BA2-9EDE-932B51D07E2E}" destId="{F99C8E94-C2D8-4E20-AA59-5F3E068C9AF2}" srcOrd="0" destOrd="0" presId="urn:microsoft.com/office/officeart/2008/layout/LinedList"/>
    <dgm:cxn modelId="{CAA3C22B-4FDD-40B1-A6B1-17BF401696B0}" type="presOf" srcId="{FE3C24FA-CC5D-46B1-8BFB-9C5F6F958C9D}" destId="{1C8BDF05-40E9-431D-9827-21BEDE8D1CC0}" srcOrd="0" destOrd="0" presId="urn:microsoft.com/office/officeart/2008/layout/LinedList"/>
    <dgm:cxn modelId="{3E6E1A35-74F0-4CC9-AA92-A46B5E645525}" srcId="{DFA1240B-135A-48BC-A61F-DF197B59F04E}" destId="{89154ED4-9DA6-4767-B63E-DED39F88EAD6}" srcOrd="1" destOrd="0" parTransId="{1A3E3820-ABA0-402F-8E12-37A49CA1E78B}" sibTransId="{C8527742-924B-4D5C-A2B8-1C236C6BBC80}"/>
    <dgm:cxn modelId="{76CDF05C-CFD4-4EC8-802A-DE78E06A3ED6}" srcId="{DFA1240B-135A-48BC-A61F-DF197B59F04E}" destId="{FE3C24FA-CC5D-46B1-8BFB-9C5F6F958C9D}" srcOrd="0" destOrd="0" parTransId="{87847289-2D3E-4D21-B1D3-24319FCD1555}" sibTransId="{0CB7AEFA-EEFC-4AC5-9FD1-5180D0FE22FD}"/>
    <dgm:cxn modelId="{8DACAB68-C1DD-44D1-BC07-FAD8D4062F49}" srcId="{99CE92D8-CFBA-4BA2-9EDE-932B51D07E2E}" destId="{DFA1240B-135A-48BC-A61F-DF197B59F04E}" srcOrd="0" destOrd="0" parTransId="{61DD7E0E-9EB2-4D4B-8984-1ECB16751D6E}" sibTransId="{8FF43DCF-515D-4E2B-AAB5-F28260404CE9}"/>
    <dgm:cxn modelId="{241AC254-4719-4BAB-AF3E-848831DA9C40}" srcId="{DFA1240B-135A-48BC-A61F-DF197B59F04E}" destId="{15760537-62E3-4CE8-9453-59D398D51D9A}" srcOrd="3" destOrd="0" parTransId="{BC84CEFC-9CBF-41D5-831E-771C854332EA}" sibTransId="{6A6F9F37-F165-4590-B2B4-05073C23C870}"/>
    <dgm:cxn modelId="{B833BA8C-54B8-46E0-BBC6-5D4B96A4B503}" srcId="{DFA1240B-135A-48BC-A61F-DF197B59F04E}" destId="{D76AC5E5-2F7F-4C1A-935B-33A54CBC6623}" srcOrd="2" destOrd="0" parTransId="{1565602B-31C7-4F23-9935-968569F02811}" sibTransId="{A29A7B5E-3CEA-4956-A793-4A4D17DF6E07}"/>
    <dgm:cxn modelId="{0347D199-5F42-4901-8644-72D72E9FCFE8}" type="presOf" srcId="{15760537-62E3-4CE8-9453-59D398D51D9A}" destId="{4FE6BC87-E30C-4C49-A4BE-7BA7F4C1725A}" srcOrd="0" destOrd="0" presId="urn:microsoft.com/office/officeart/2008/layout/LinedList"/>
    <dgm:cxn modelId="{5B7EFDA3-82FB-4E36-B91F-B6501AEEBFA1}" srcId="{DFA1240B-135A-48BC-A61F-DF197B59F04E}" destId="{46CA7553-648D-4FC6-A3FE-DB2317E35AC1}" srcOrd="4" destOrd="0" parTransId="{A2E48935-8EE4-4A94-9F7C-596AAFC8883C}" sibTransId="{B72B55C4-2492-48B5-9F00-152E7869D1A8}"/>
    <dgm:cxn modelId="{E7C9D1AF-DF83-464C-A88D-15611F31F849}" type="presOf" srcId="{DFA1240B-135A-48BC-A61F-DF197B59F04E}" destId="{6FF57927-40B9-4035-A8B3-6FC3F53E5F73}" srcOrd="0" destOrd="0" presId="urn:microsoft.com/office/officeart/2008/layout/LinedList"/>
    <dgm:cxn modelId="{5D1E5EB5-5019-4B46-9018-F11A8D812A99}" type="presOf" srcId="{89154ED4-9DA6-4767-B63E-DED39F88EAD6}" destId="{0F6B303D-68A8-4BE3-B7F8-22E096946E0C}" srcOrd="0" destOrd="0" presId="urn:microsoft.com/office/officeart/2008/layout/LinedList"/>
    <dgm:cxn modelId="{3E72B2E7-6EBA-441A-B8E1-34F92C06BF11}" type="presOf" srcId="{46CA7553-648D-4FC6-A3FE-DB2317E35AC1}" destId="{068CD015-A408-4E64-AF3D-CA0B5F2B174B}" srcOrd="0" destOrd="0" presId="urn:microsoft.com/office/officeart/2008/layout/LinedList"/>
    <dgm:cxn modelId="{948CE6FE-BCBC-47D4-B974-5A50450A88CF}" type="presOf" srcId="{D76AC5E5-2F7F-4C1A-935B-33A54CBC6623}" destId="{1A298B18-CE69-40F1-A99D-98CDAE99B039}" srcOrd="0" destOrd="0" presId="urn:microsoft.com/office/officeart/2008/layout/LinedList"/>
    <dgm:cxn modelId="{954D54F8-CFFE-481C-81C1-77355FB16FF1}" type="presParOf" srcId="{F99C8E94-C2D8-4E20-AA59-5F3E068C9AF2}" destId="{D38E5CEA-A2ED-4047-86C4-CD9E8CB6A566}" srcOrd="0" destOrd="0" presId="urn:microsoft.com/office/officeart/2008/layout/LinedList"/>
    <dgm:cxn modelId="{EEC24FE1-7500-427B-8B88-8332326E1D5E}" type="presParOf" srcId="{F99C8E94-C2D8-4E20-AA59-5F3E068C9AF2}" destId="{10B9E0E4-09F5-40B9-85F4-2247E71C3E9B}" srcOrd="1" destOrd="0" presId="urn:microsoft.com/office/officeart/2008/layout/LinedList"/>
    <dgm:cxn modelId="{7B9F4CC7-98E3-4F15-BE36-36947D3AA0E9}" type="presParOf" srcId="{10B9E0E4-09F5-40B9-85F4-2247E71C3E9B}" destId="{6FF57927-40B9-4035-A8B3-6FC3F53E5F73}" srcOrd="0" destOrd="0" presId="urn:microsoft.com/office/officeart/2008/layout/LinedList"/>
    <dgm:cxn modelId="{F57B7133-042F-4C31-A5A6-7DB5A7E07B60}" type="presParOf" srcId="{10B9E0E4-09F5-40B9-85F4-2247E71C3E9B}" destId="{2B0AC8B5-AA7A-491D-AE3A-2F4E1FB3591A}" srcOrd="1" destOrd="0" presId="urn:microsoft.com/office/officeart/2008/layout/LinedList"/>
    <dgm:cxn modelId="{D1737847-0F8F-476A-98A6-D2B1DC73AD76}" type="presParOf" srcId="{2B0AC8B5-AA7A-491D-AE3A-2F4E1FB3591A}" destId="{F35F5F4A-60D8-4D1E-B518-8D10EBCB374F}" srcOrd="0" destOrd="0" presId="urn:microsoft.com/office/officeart/2008/layout/LinedList"/>
    <dgm:cxn modelId="{A828E847-742A-4E6D-959D-B8B0B3D203CB}" type="presParOf" srcId="{2B0AC8B5-AA7A-491D-AE3A-2F4E1FB3591A}" destId="{E3C861B5-73FF-482B-A901-8B6F68A0BF0F}" srcOrd="1" destOrd="0" presId="urn:microsoft.com/office/officeart/2008/layout/LinedList"/>
    <dgm:cxn modelId="{A9FA074F-A811-416B-903E-0EF04BC20053}" type="presParOf" srcId="{E3C861B5-73FF-482B-A901-8B6F68A0BF0F}" destId="{1AD5451B-9325-4C09-A3CB-CED0FD5E88B9}" srcOrd="0" destOrd="0" presId="urn:microsoft.com/office/officeart/2008/layout/LinedList"/>
    <dgm:cxn modelId="{D782B794-2690-4C22-A282-B6D49716BC29}" type="presParOf" srcId="{E3C861B5-73FF-482B-A901-8B6F68A0BF0F}" destId="{1C8BDF05-40E9-431D-9827-21BEDE8D1CC0}" srcOrd="1" destOrd="0" presId="urn:microsoft.com/office/officeart/2008/layout/LinedList"/>
    <dgm:cxn modelId="{82FAB987-EFBC-41CC-864B-3D761D3B71FE}" type="presParOf" srcId="{E3C861B5-73FF-482B-A901-8B6F68A0BF0F}" destId="{67EA4EF0-7D2F-40C2-AE9E-E8391CAC8FCD}" srcOrd="2" destOrd="0" presId="urn:microsoft.com/office/officeart/2008/layout/LinedList"/>
    <dgm:cxn modelId="{17B74F26-5DB9-402C-AC7C-9548E98B1225}" type="presParOf" srcId="{2B0AC8B5-AA7A-491D-AE3A-2F4E1FB3591A}" destId="{34B2061D-18E8-42A9-B3FF-44E1E6C7F031}" srcOrd="2" destOrd="0" presId="urn:microsoft.com/office/officeart/2008/layout/LinedList"/>
    <dgm:cxn modelId="{4C399C5B-505B-45CB-9C34-258112909642}" type="presParOf" srcId="{2B0AC8B5-AA7A-491D-AE3A-2F4E1FB3591A}" destId="{0B959179-6696-4968-BD13-4ECC868E3E83}" srcOrd="3" destOrd="0" presId="urn:microsoft.com/office/officeart/2008/layout/LinedList"/>
    <dgm:cxn modelId="{C26AD030-9BD6-4B55-AC00-A94CB71A85EF}" type="presParOf" srcId="{2B0AC8B5-AA7A-491D-AE3A-2F4E1FB3591A}" destId="{E37E6838-C77C-4D78-BDED-B5AA44BA9505}" srcOrd="4" destOrd="0" presId="urn:microsoft.com/office/officeart/2008/layout/LinedList"/>
    <dgm:cxn modelId="{897A4D09-23DB-4BB8-B95D-6A8EC8B1FA57}" type="presParOf" srcId="{E37E6838-C77C-4D78-BDED-B5AA44BA9505}" destId="{CA9E7FF9-72F1-4B30-8720-99A7315B86B6}" srcOrd="0" destOrd="0" presId="urn:microsoft.com/office/officeart/2008/layout/LinedList"/>
    <dgm:cxn modelId="{7DB1DAC2-22E2-4851-8189-351988A45F25}" type="presParOf" srcId="{E37E6838-C77C-4D78-BDED-B5AA44BA9505}" destId="{0F6B303D-68A8-4BE3-B7F8-22E096946E0C}" srcOrd="1" destOrd="0" presId="urn:microsoft.com/office/officeart/2008/layout/LinedList"/>
    <dgm:cxn modelId="{98704201-8DE7-48CB-AD76-D9F8A9302276}" type="presParOf" srcId="{E37E6838-C77C-4D78-BDED-B5AA44BA9505}" destId="{D9D9FFE0-44A0-4619-ADDB-43B29E8F1095}" srcOrd="2" destOrd="0" presId="urn:microsoft.com/office/officeart/2008/layout/LinedList"/>
    <dgm:cxn modelId="{5F707AE5-CAD3-4015-8728-254B09B0A230}" type="presParOf" srcId="{2B0AC8B5-AA7A-491D-AE3A-2F4E1FB3591A}" destId="{F0FD760F-1E08-439B-8C3A-673E3FB348F8}" srcOrd="5" destOrd="0" presId="urn:microsoft.com/office/officeart/2008/layout/LinedList"/>
    <dgm:cxn modelId="{1609C1D3-713F-4AF6-8448-2DB00C700884}" type="presParOf" srcId="{2B0AC8B5-AA7A-491D-AE3A-2F4E1FB3591A}" destId="{626CBBBD-BF79-4694-BCFE-C887410009F7}" srcOrd="6" destOrd="0" presId="urn:microsoft.com/office/officeart/2008/layout/LinedList"/>
    <dgm:cxn modelId="{877DA6F7-3047-4E0B-BAA9-03A4D4199286}" type="presParOf" srcId="{2B0AC8B5-AA7A-491D-AE3A-2F4E1FB3591A}" destId="{074EC75E-333A-4222-874F-07A5C79A1091}" srcOrd="7" destOrd="0" presId="urn:microsoft.com/office/officeart/2008/layout/LinedList"/>
    <dgm:cxn modelId="{DBC7AA5E-C1F9-4C16-9A82-9EE75071BC68}" type="presParOf" srcId="{074EC75E-333A-4222-874F-07A5C79A1091}" destId="{267C040D-1920-4CE2-8A74-0E9A67DE0106}" srcOrd="0" destOrd="0" presId="urn:microsoft.com/office/officeart/2008/layout/LinedList"/>
    <dgm:cxn modelId="{F83F903F-A615-41C9-8B63-E7AE17DAA244}" type="presParOf" srcId="{074EC75E-333A-4222-874F-07A5C79A1091}" destId="{1A298B18-CE69-40F1-A99D-98CDAE99B039}" srcOrd="1" destOrd="0" presId="urn:microsoft.com/office/officeart/2008/layout/LinedList"/>
    <dgm:cxn modelId="{6B98F720-DC9F-4FCD-97DE-2FFB707B2D64}" type="presParOf" srcId="{074EC75E-333A-4222-874F-07A5C79A1091}" destId="{0A2C7037-1F87-4078-A73D-0A0EE34596AA}" srcOrd="2" destOrd="0" presId="urn:microsoft.com/office/officeart/2008/layout/LinedList"/>
    <dgm:cxn modelId="{7F1653C2-D6AC-4FBB-9C3D-74E42A028A24}" type="presParOf" srcId="{2B0AC8B5-AA7A-491D-AE3A-2F4E1FB3591A}" destId="{9F247872-18DF-4AB1-8B47-DBE2B8BBB61A}" srcOrd="8" destOrd="0" presId="urn:microsoft.com/office/officeart/2008/layout/LinedList"/>
    <dgm:cxn modelId="{5CC45DF0-83E6-4B42-83E4-8574F093C8C1}" type="presParOf" srcId="{2B0AC8B5-AA7A-491D-AE3A-2F4E1FB3591A}" destId="{A9130AA6-EDED-4409-9B2A-57F286D910EA}" srcOrd="9" destOrd="0" presId="urn:microsoft.com/office/officeart/2008/layout/LinedList"/>
    <dgm:cxn modelId="{28AE274C-2C2E-4A6F-80AB-F6588BE4E266}" type="presParOf" srcId="{2B0AC8B5-AA7A-491D-AE3A-2F4E1FB3591A}" destId="{10939E2A-7ADC-4A59-98CD-FD752B3C3941}" srcOrd="10" destOrd="0" presId="urn:microsoft.com/office/officeart/2008/layout/LinedList"/>
    <dgm:cxn modelId="{10F94A24-F3AF-4E72-BE3F-F94082869575}" type="presParOf" srcId="{10939E2A-7ADC-4A59-98CD-FD752B3C3941}" destId="{E3BA2E9C-EA55-49B1-AD2F-13A9E1F100E5}" srcOrd="0" destOrd="0" presId="urn:microsoft.com/office/officeart/2008/layout/LinedList"/>
    <dgm:cxn modelId="{CB7A6872-BEDB-4245-A24F-F17E052FE5F3}" type="presParOf" srcId="{10939E2A-7ADC-4A59-98CD-FD752B3C3941}" destId="{4FE6BC87-E30C-4C49-A4BE-7BA7F4C1725A}" srcOrd="1" destOrd="0" presId="urn:microsoft.com/office/officeart/2008/layout/LinedList"/>
    <dgm:cxn modelId="{13B15646-06B9-4F99-B44F-2C72E8653593}" type="presParOf" srcId="{10939E2A-7ADC-4A59-98CD-FD752B3C3941}" destId="{37C4BC8E-4301-44E6-8889-DB82FC336E93}" srcOrd="2" destOrd="0" presId="urn:microsoft.com/office/officeart/2008/layout/LinedList"/>
    <dgm:cxn modelId="{9721D795-377B-40D6-BF44-DBBDC34DCDA3}" type="presParOf" srcId="{2B0AC8B5-AA7A-491D-AE3A-2F4E1FB3591A}" destId="{AA6282BD-C4AA-4709-8786-9376266BA378}" srcOrd="11" destOrd="0" presId="urn:microsoft.com/office/officeart/2008/layout/LinedList"/>
    <dgm:cxn modelId="{C9D179D1-522C-47A5-8B85-8FA5E68C390D}" type="presParOf" srcId="{2B0AC8B5-AA7A-491D-AE3A-2F4E1FB3591A}" destId="{627CD72B-B6B2-45DB-B6D3-B38A44B0D540}" srcOrd="12" destOrd="0" presId="urn:microsoft.com/office/officeart/2008/layout/LinedList"/>
    <dgm:cxn modelId="{0BF924F1-19F9-4294-84B0-16DCA70C09DC}" type="presParOf" srcId="{2B0AC8B5-AA7A-491D-AE3A-2F4E1FB3591A}" destId="{D45BFBCB-65D2-47E9-B7EE-87F64398C2EE}" srcOrd="13" destOrd="0" presId="urn:microsoft.com/office/officeart/2008/layout/LinedList"/>
    <dgm:cxn modelId="{649DCFEC-5126-4518-8920-9FA1CAE9B97D}" type="presParOf" srcId="{D45BFBCB-65D2-47E9-B7EE-87F64398C2EE}" destId="{6F5279B4-92C8-498D-8924-4E2A3DC1B378}" srcOrd="0" destOrd="0" presId="urn:microsoft.com/office/officeart/2008/layout/LinedList"/>
    <dgm:cxn modelId="{0E135944-9758-4BAE-A8E0-1497829F0AD8}" type="presParOf" srcId="{D45BFBCB-65D2-47E9-B7EE-87F64398C2EE}" destId="{068CD015-A408-4E64-AF3D-CA0B5F2B174B}" srcOrd="1" destOrd="0" presId="urn:microsoft.com/office/officeart/2008/layout/LinedList"/>
    <dgm:cxn modelId="{0772CF6F-20C4-47EA-BEDE-0619E9180567}" type="presParOf" srcId="{D45BFBCB-65D2-47E9-B7EE-87F64398C2EE}" destId="{50E58736-C641-4285-9895-424F82EBC03A}" srcOrd="2" destOrd="0" presId="urn:microsoft.com/office/officeart/2008/layout/LinedList"/>
    <dgm:cxn modelId="{C465D558-3FB4-4AAB-BA02-8E04797FD7AD}" type="presParOf" srcId="{2B0AC8B5-AA7A-491D-AE3A-2F4E1FB3591A}" destId="{CDB3B8A0-CF62-4256-AED4-BBE3BBC4FE27}" srcOrd="14" destOrd="0" presId="urn:microsoft.com/office/officeart/2008/layout/LinedList"/>
    <dgm:cxn modelId="{4651DF90-CC63-4A81-9CBE-E4EB485F1A05}" type="presParOf" srcId="{2B0AC8B5-AA7A-491D-AE3A-2F4E1FB3591A}" destId="{5DEF48F3-FD15-4347-A632-5940E9B74B20}" srcOrd="15"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790174-06C9-43ED-8848-3E4C1FDFA83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3AE2B2D-43A9-4CDB-8B66-D2CDA957F280}">
      <dgm:prSet/>
      <dgm:spPr/>
      <dgm:t>
        <a:bodyPr/>
        <a:lstStyle/>
        <a:p>
          <a:r>
            <a:rPr lang="en-GB" dirty="0"/>
            <a:t>The extended marketing mix (7P's) is the combination of elements of marketing that aim to work together to achieve the objectives of a marketing strategy:</a:t>
          </a:r>
          <a:endParaRPr lang="en-US" dirty="0"/>
        </a:p>
      </dgm:t>
    </dgm:pt>
    <dgm:pt modelId="{D58B0A79-20C5-4A92-9018-8CF0DA77E963}" type="parTrans" cxnId="{4D9030BD-E787-4C13-92C6-8EB4DC8C221F}">
      <dgm:prSet/>
      <dgm:spPr/>
      <dgm:t>
        <a:bodyPr/>
        <a:lstStyle/>
        <a:p>
          <a:endParaRPr lang="en-US"/>
        </a:p>
      </dgm:t>
    </dgm:pt>
    <dgm:pt modelId="{1D46ADE7-484C-4438-B92F-63B9A7749161}" type="sibTrans" cxnId="{4D9030BD-E787-4C13-92C6-8EB4DC8C221F}">
      <dgm:prSet/>
      <dgm:spPr/>
      <dgm:t>
        <a:bodyPr/>
        <a:lstStyle/>
        <a:p>
          <a:endParaRPr lang="en-US"/>
        </a:p>
      </dgm:t>
    </dgm:pt>
    <dgm:pt modelId="{E2332AE4-A808-4C47-8E19-3F7DE2CADE3A}">
      <dgm:prSet/>
      <dgm:spPr/>
      <dgm:t>
        <a:bodyPr/>
        <a:lstStyle/>
        <a:p>
          <a:r>
            <a:rPr lang="en-GB"/>
            <a:t>What products and services a company is going to produce</a:t>
          </a:r>
          <a:endParaRPr lang="en-US"/>
        </a:p>
      </dgm:t>
    </dgm:pt>
    <dgm:pt modelId="{ADB0CE28-57E8-4186-8E36-900293C4E87C}" type="parTrans" cxnId="{A9A3CFAB-6BD2-4864-829A-235A70897EC7}">
      <dgm:prSet/>
      <dgm:spPr/>
      <dgm:t>
        <a:bodyPr/>
        <a:lstStyle/>
        <a:p>
          <a:endParaRPr lang="en-US"/>
        </a:p>
      </dgm:t>
    </dgm:pt>
    <dgm:pt modelId="{178CFABA-7BDB-41F6-96DF-21529611AD27}" type="sibTrans" cxnId="{A9A3CFAB-6BD2-4864-829A-235A70897EC7}">
      <dgm:prSet/>
      <dgm:spPr/>
      <dgm:t>
        <a:bodyPr/>
        <a:lstStyle/>
        <a:p>
          <a:endParaRPr lang="en-US"/>
        </a:p>
      </dgm:t>
    </dgm:pt>
    <dgm:pt modelId="{4E63C0DA-6F8E-40DD-AFEC-F326C583FE71}">
      <dgm:prSet/>
      <dgm:spPr/>
      <dgm:t>
        <a:bodyPr/>
        <a:lstStyle/>
        <a:p>
          <a:r>
            <a:rPr lang="en-GB"/>
            <a:t>How much it is going to charge</a:t>
          </a:r>
          <a:endParaRPr lang="en-US"/>
        </a:p>
      </dgm:t>
    </dgm:pt>
    <dgm:pt modelId="{EF4FC612-FD47-490B-9AA3-3A60D254C34D}" type="parTrans" cxnId="{296425EE-C469-4D51-8BA4-FD1B40C68552}">
      <dgm:prSet/>
      <dgm:spPr/>
      <dgm:t>
        <a:bodyPr/>
        <a:lstStyle/>
        <a:p>
          <a:endParaRPr lang="en-US"/>
        </a:p>
      </dgm:t>
    </dgm:pt>
    <dgm:pt modelId="{EF0972CD-BB7D-4C66-B8BA-854EE7FD2385}" type="sibTrans" cxnId="{296425EE-C469-4D51-8BA4-FD1B40C68552}">
      <dgm:prSet/>
      <dgm:spPr/>
      <dgm:t>
        <a:bodyPr/>
        <a:lstStyle/>
        <a:p>
          <a:endParaRPr lang="en-US"/>
        </a:p>
      </dgm:t>
    </dgm:pt>
    <dgm:pt modelId="{F6802D90-DB0A-433B-BD5F-DCCD8C25AF19}">
      <dgm:prSet/>
      <dgm:spPr/>
      <dgm:t>
        <a:bodyPr/>
        <a:lstStyle/>
        <a:p>
          <a:r>
            <a:rPr lang="en-GB"/>
            <a:t>How it is going to deliver products or services to the customer</a:t>
          </a:r>
          <a:endParaRPr lang="en-US"/>
        </a:p>
      </dgm:t>
    </dgm:pt>
    <dgm:pt modelId="{BA63A801-E27F-4C7D-B2A1-5438B96560A2}" type="parTrans" cxnId="{96C12DF4-BA85-4763-80E3-F0813E5BD5B6}">
      <dgm:prSet/>
      <dgm:spPr/>
      <dgm:t>
        <a:bodyPr/>
        <a:lstStyle/>
        <a:p>
          <a:endParaRPr lang="en-US"/>
        </a:p>
      </dgm:t>
    </dgm:pt>
    <dgm:pt modelId="{1EA59A93-5738-44D2-8654-1323D431F55D}" type="sibTrans" cxnId="{96C12DF4-BA85-4763-80E3-F0813E5BD5B6}">
      <dgm:prSet/>
      <dgm:spPr/>
      <dgm:t>
        <a:bodyPr/>
        <a:lstStyle/>
        <a:p>
          <a:endParaRPr lang="en-US"/>
        </a:p>
      </dgm:t>
    </dgm:pt>
    <dgm:pt modelId="{CBE20E84-1A8E-48B3-A8CE-F4A5886FC9C2}">
      <dgm:prSet/>
      <dgm:spPr/>
      <dgm:t>
        <a:bodyPr/>
        <a:lstStyle/>
        <a:p>
          <a:r>
            <a:rPr lang="en-GB"/>
            <a:t>How it is going to tell its customers about its products and services. </a:t>
          </a:r>
          <a:endParaRPr lang="en-US"/>
        </a:p>
      </dgm:t>
    </dgm:pt>
    <dgm:pt modelId="{7EFEB803-7321-452D-9F4B-3DF7034F14EB}" type="parTrans" cxnId="{F015D148-0ADB-40BA-933C-5D2E554146F6}">
      <dgm:prSet/>
      <dgm:spPr/>
      <dgm:t>
        <a:bodyPr/>
        <a:lstStyle/>
        <a:p>
          <a:endParaRPr lang="en-US"/>
        </a:p>
      </dgm:t>
    </dgm:pt>
    <dgm:pt modelId="{AE1CB8BC-4933-41F7-B554-B8774F01B98E}" type="sibTrans" cxnId="{F015D148-0ADB-40BA-933C-5D2E554146F6}">
      <dgm:prSet/>
      <dgm:spPr/>
      <dgm:t>
        <a:bodyPr/>
        <a:lstStyle/>
        <a:p>
          <a:endParaRPr lang="en-US"/>
        </a:p>
      </dgm:t>
    </dgm:pt>
    <dgm:pt modelId="{919492A2-C6EC-43EC-8926-FE5754CB8DD0}" type="pres">
      <dgm:prSet presAssocID="{E4790174-06C9-43ED-8848-3E4C1FDFA83F}" presName="linear" presStyleCnt="0">
        <dgm:presLayoutVars>
          <dgm:animLvl val="lvl"/>
          <dgm:resizeHandles val="exact"/>
        </dgm:presLayoutVars>
      </dgm:prSet>
      <dgm:spPr/>
    </dgm:pt>
    <dgm:pt modelId="{05723A11-DFE2-456A-9C31-F252A34A4908}" type="pres">
      <dgm:prSet presAssocID="{43AE2B2D-43A9-4CDB-8B66-D2CDA957F280}" presName="parentText" presStyleLbl="node1" presStyleIdx="0" presStyleCnt="1">
        <dgm:presLayoutVars>
          <dgm:chMax val="0"/>
          <dgm:bulletEnabled val="1"/>
        </dgm:presLayoutVars>
      </dgm:prSet>
      <dgm:spPr/>
    </dgm:pt>
    <dgm:pt modelId="{D9C1D043-2E28-4C9A-B8BB-A6228A5B7724}" type="pres">
      <dgm:prSet presAssocID="{43AE2B2D-43A9-4CDB-8B66-D2CDA957F280}" presName="childText" presStyleLbl="revTx" presStyleIdx="0" presStyleCnt="1">
        <dgm:presLayoutVars>
          <dgm:bulletEnabled val="1"/>
        </dgm:presLayoutVars>
      </dgm:prSet>
      <dgm:spPr/>
    </dgm:pt>
  </dgm:ptLst>
  <dgm:cxnLst>
    <dgm:cxn modelId="{94CC4700-EE13-4840-971D-49C261C762C8}" type="presOf" srcId="{CBE20E84-1A8E-48B3-A8CE-F4A5886FC9C2}" destId="{D9C1D043-2E28-4C9A-B8BB-A6228A5B7724}" srcOrd="0" destOrd="3" presId="urn:microsoft.com/office/officeart/2005/8/layout/vList2"/>
    <dgm:cxn modelId="{996B891C-4CDB-4F47-9D3E-9C97555B555F}" type="presOf" srcId="{43AE2B2D-43A9-4CDB-8B66-D2CDA957F280}" destId="{05723A11-DFE2-456A-9C31-F252A34A4908}" srcOrd="0" destOrd="0" presId="urn:microsoft.com/office/officeart/2005/8/layout/vList2"/>
    <dgm:cxn modelId="{B1C0D62C-B65E-435E-B6C6-D57EDC47EBE6}" type="presOf" srcId="{E4790174-06C9-43ED-8848-3E4C1FDFA83F}" destId="{919492A2-C6EC-43EC-8926-FE5754CB8DD0}" srcOrd="0" destOrd="0" presId="urn:microsoft.com/office/officeart/2005/8/layout/vList2"/>
    <dgm:cxn modelId="{F015D148-0ADB-40BA-933C-5D2E554146F6}" srcId="{43AE2B2D-43A9-4CDB-8B66-D2CDA957F280}" destId="{CBE20E84-1A8E-48B3-A8CE-F4A5886FC9C2}" srcOrd="3" destOrd="0" parTransId="{7EFEB803-7321-452D-9F4B-3DF7034F14EB}" sibTransId="{AE1CB8BC-4933-41F7-B554-B8774F01B98E}"/>
    <dgm:cxn modelId="{B5C2F64E-4C41-45B9-A3A4-1E071A2EFCE1}" type="presOf" srcId="{E2332AE4-A808-4C47-8E19-3F7DE2CADE3A}" destId="{D9C1D043-2E28-4C9A-B8BB-A6228A5B7724}" srcOrd="0" destOrd="0" presId="urn:microsoft.com/office/officeart/2005/8/layout/vList2"/>
    <dgm:cxn modelId="{68E59E7F-C9E0-457C-B74B-8140833C0820}" type="presOf" srcId="{4E63C0DA-6F8E-40DD-AFEC-F326C583FE71}" destId="{D9C1D043-2E28-4C9A-B8BB-A6228A5B7724}" srcOrd="0" destOrd="1" presId="urn:microsoft.com/office/officeart/2005/8/layout/vList2"/>
    <dgm:cxn modelId="{A9A3CFAB-6BD2-4864-829A-235A70897EC7}" srcId="{43AE2B2D-43A9-4CDB-8B66-D2CDA957F280}" destId="{E2332AE4-A808-4C47-8E19-3F7DE2CADE3A}" srcOrd="0" destOrd="0" parTransId="{ADB0CE28-57E8-4186-8E36-900293C4E87C}" sibTransId="{178CFABA-7BDB-41F6-96DF-21529611AD27}"/>
    <dgm:cxn modelId="{4D9030BD-E787-4C13-92C6-8EB4DC8C221F}" srcId="{E4790174-06C9-43ED-8848-3E4C1FDFA83F}" destId="{43AE2B2D-43A9-4CDB-8B66-D2CDA957F280}" srcOrd="0" destOrd="0" parTransId="{D58B0A79-20C5-4A92-9018-8CF0DA77E963}" sibTransId="{1D46ADE7-484C-4438-B92F-63B9A7749161}"/>
    <dgm:cxn modelId="{018149D2-B7D9-4B1E-9151-B6006BE1A032}" type="presOf" srcId="{F6802D90-DB0A-433B-BD5F-DCCD8C25AF19}" destId="{D9C1D043-2E28-4C9A-B8BB-A6228A5B7724}" srcOrd="0" destOrd="2" presId="urn:microsoft.com/office/officeart/2005/8/layout/vList2"/>
    <dgm:cxn modelId="{296425EE-C469-4D51-8BA4-FD1B40C68552}" srcId="{43AE2B2D-43A9-4CDB-8B66-D2CDA957F280}" destId="{4E63C0DA-6F8E-40DD-AFEC-F326C583FE71}" srcOrd="1" destOrd="0" parTransId="{EF4FC612-FD47-490B-9AA3-3A60D254C34D}" sibTransId="{EF0972CD-BB7D-4C66-B8BA-854EE7FD2385}"/>
    <dgm:cxn modelId="{96C12DF4-BA85-4763-80E3-F0813E5BD5B6}" srcId="{43AE2B2D-43A9-4CDB-8B66-D2CDA957F280}" destId="{F6802D90-DB0A-433B-BD5F-DCCD8C25AF19}" srcOrd="2" destOrd="0" parTransId="{BA63A801-E27F-4C7D-B2A1-5438B96560A2}" sibTransId="{1EA59A93-5738-44D2-8654-1323D431F55D}"/>
    <dgm:cxn modelId="{7F6199F2-6848-4C03-BF13-77F755B626F3}" type="presParOf" srcId="{919492A2-C6EC-43EC-8926-FE5754CB8DD0}" destId="{05723A11-DFE2-456A-9C31-F252A34A4908}" srcOrd="0" destOrd="0" presId="urn:microsoft.com/office/officeart/2005/8/layout/vList2"/>
    <dgm:cxn modelId="{6DB19C5E-330B-415B-9B1D-67C01525E2AF}" type="presParOf" srcId="{919492A2-C6EC-43EC-8926-FE5754CB8DD0}" destId="{D9C1D043-2E28-4C9A-B8BB-A6228A5B772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D1454A-7A15-40A4-B6BB-A561ED6C31A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E051579-8B43-49C2-B1BF-839E1BE91530}">
      <dgm:prSet/>
      <dgm:spPr/>
      <dgm:t>
        <a:bodyPr/>
        <a:lstStyle/>
        <a:p>
          <a:r>
            <a:rPr lang="en-GB"/>
            <a:t>Traditionally, marketing considerations were known as the 4Ps:</a:t>
          </a:r>
          <a:endParaRPr lang="en-US"/>
        </a:p>
      </dgm:t>
    </dgm:pt>
    <dgm:pt modelId="{4C7CF801-AA9E-4F41-A2A9-A2D858F5C627}" type="parTrans" cxnId="{8367E4FE-EC8A-4975-B047-E1FB058520B4}">
      <dgm:prSet/>
      <dgm:spPr/>
      <dgm:t>
        <a:bodyPr/>
        <a:lstStyle/>
        <a:p>
          <a:endParaRPr lang="en-US"/>
        </a:p>
      </dgm:t>
    </dgm:pt>
    <dgm:pt modelId="{685684FF-C917-4734-B67B-3F333C756335}" type="sibTrans" cxnId="{8367E4FE-EC8A-4975-B047-E1FB058520B4}">
      <dgm:prSet/>
      <dgm:spPr/>
      <dgm:t>
        <a:bodyPr/>
        <a:lstStyle/>
        <a:p>
          <a:endParaRPr lang="en-US"/>
        </a:p>
      </dgm:t>
    </dgm:pt>
    <dgm:pt modelId="{D034DEB5-C234-4922-B219-E6E50A8183AF}">
      <dgm:prSet/>
      <dgm:spPr/>
      <dgm:t>
        <a:bodyPr/>
        <a:lstStyle/>
        <a:p>
          <a:r>
            <a:rPr lang="en-GB" dirty="0"/>
            <a:t>Product</a:t>
          </a:r>
          <a:endParaRPr lang="en-US" dirty="0"/>
        </a:p>
      </dgm:t>
    </dgm:pt>
    <dgm:pt modelId="{A453AF7D-6065-4722-83CD-7731F57C3399}" type="parTrans" cxnId="{336B275B-76FA-4893-80AD-6C912A60176B}">
      <dgm:prSet/>
      <dgm:spPr/>
      <dgm:t>
        <a:bodyPr/>
        <a:lstStyle/>
        <a:p>
          <a:endParaRPr lang="en-US"/>
        </a:p>
      </dgm:t>
    </dgm:pt>
    <dgm:pt modelId="{594828F4-7BCF-457B-9826-4B84175D29B0}" type="sibTrans" cxnId="{336B275B-76FA-4893-80AD-6C912A60176B}">
      <dgm:prSet/>
      <dgm:spPr/>
      <dgm:t>
        <a:bodyPr/>
        <a:lstStyle/>
        <a:p>
          <a:endParaRPr lang="en-US"/>
        </a:p>
      </dgm:t>
    </dgm:pt>
    <dgm:pt modelId="{8E4DCA06-B2CA-451B-A302-4BF79811F41F}">
      <dgm:prSet/>
      <dgm:spPr/>
      <dgm:t>
        <a:bodyPr/>
        <a:lstStyle/>
        <a:p>
          <a:r>
            <a:rPr lang="en-GB"/>
            <a:t>Price</a:t>
          </a:r>
          <a:endParaRPr lang="en-US"/>
        </a:p>
      </dgm:t>
    </dgm:pt>
    <dgm:pt modelId="{D2C818D2-401E-4570-A79D-18E6708C6EF0}" type="parTrans" cxnId="{C11A3D99-D891-4B4B-BE6D-7D7E2C964048}">
      <dgm:prSet/>
      <dgm:spPr/>
      <dgm:t>
        <a:bodyPr/>
        <a:lstStyle/>
        <a:p>
          <a:endParaRPr lang="en-US"/>
        </a:p>
      </dgm:t>
    </dgm:pt>
    <dgm:pt modelId="{4894CB4A-4A4B-4149-A10E-2C18E1C7C65D}" type="sibTrans" cxnId="{C11A3D99-D891-4B4B-BE6D-7D7E2C964048}">
      <dgm:prSet/>
      <dgm:spPr/>
      <dgm:t>
        <a:bodyPr/>
        <a:lstStyle/>
        <a:p>
          <a:endParaRPr lang="en-US"/>
        </a:p>
      </dgm:t>
    </dgm:pt>
    <dgm:pt modelId="{36A430FD-F7C7-4098-94D1-C7000DB1EEC3}">
      <dgm:prSet/>
      <dgm:spPr/>
      <dgm:t>
        <a:bodyPr/>
        <a:lstStyle/>
        <a:p>
          <a:r>
            <a:rPr lang="en-GB"/>
            <a:t>Place</a:t>
          </a:r>
          <a:endParaRPr lang="en-US"/>
        </a:p>
      </dgm:t>
    </dgm:pt>
    <dgm:pt modelId="{8A970AEF-08FF-4BA7-A404-23613AFACE0D}" type="parTrans" cxnId="{2D3B4DF1-7C31-4B54-9F34-58C462740638}">
      <dgm:prSet/>
      <dgm:spPr/>
      <dgm:t>
        <a:bodyPr/>
        <a:lstStyle/>
        <a:p>
          <a:endParaRPr lang="en-US"/>
        </a:p>
      </dgm:t>
    </dgm:pt>
    <dgm:pt modelId="{0226F18F-6C41-40B8-B972-A6913FE004CE}" type="sibTrans" cxnId="{2D3B4DF1-7C31-4B54-9F34-58C462740638}">
      <dgm:prSet/>
      <dgm:spPr/>
      <dgm:t>
        <a:bodyPr/>
        <a:lstStyle/>
        <a:p>
          <a:endParaRPr lang="en-US"/>
        </a:p>
      </dgm:t>
    </dgm:pt>
    <dgm:pt modelId="{E7B55AFE-099F-407F-9A4A-C40A37E81946}">
      <dgm:prSet/>
      <dgm:spPr/>
      <dgm:t>
        <a:bodyPr/>
        <a:lstStyle/>
        <a:p>
          <a:r>
            <a:rPr lang="en-GB"/>
            <a:t>Promotion </a:t>
          </a:r>
          <a:endParaRPr lang="en-US"/>
        </a:p>
      </dgm:t>
    </dgm:pt>
    <dgm:pt modelId="{1BF8283D-655A-40EF-909E-3FE49038E861}" type="parTrans" cxnId="{474C4AB7-ED44-4804-8E46-601D3CD3F64F}">
      <dgm:prSet/>
      <dgm:spPr/>
      <dgm:t>
        <a:bodyPr/>
        <a:lstStyle/>
        <a:p>
          <a:endParaRPr lang="en-US"/>
        </a:p>
      </dgm:t>
    </dgm:pt>
    <dgm:pt modelId="{DD59E596-9063-4339-BA58-843F631D0540}" type="sibTrans" cxnId="{474C4AB7-ED44-4804-8E46-601D3CD3F64F}">
      <dgm:prSet/>
      <dgm:spPr/>
      <dgm:t>
        <a:bodyPr/>
        <a:lstStyle/>
        <a:p>
          <a:endParaRPr lang="en-US"/>
        </a:p>
      </dgm:t>
    </dgm:pt>
    <dgm:pt modelId="{08E7769F-CEA0-4369-8076-3C9C4636E8E4}">
      <dgm:prSet/>
      <dgm:spPr/>
      <dgm:t>
        <a:bodyPr/>
        <a:lstStyle/>
        <a:p>
          <a:r>
            <a:rPr lang="en-GB"/>
            <a:t>As marketing became a more sophisticated discipline, a further 3 ‘P’s’ were added:</a:t>
          </a:r>
          <a:endParaRPr lang="en-US"/>
        </a:p>
      </dgm:t>
    </dgm:pt>
    <dgm:pt modelId="{2BF7BAAE-3183-445D-88A0-77FEFD1780CD}" type="parTrans" cxnId="{BD349BA6-C5F0-45C9-B61B-CAA4F07361D3}">
      <dgm:prSet/>
      <dgm:spPr/>
      <dgm:t>
        <a:bodyPr/>
        <a:lstStyle/>
        <a:p>
          <a:endParaRPr lang="en-US"/>
        </a:p>
      </dgm:t>
    </dgm:pt>
    <dgm:pt modelId="{8CFF804E-2CB1-41B0-B566-D2C46789735B}" type="sibTrans" cxnId="{BD349BA6-C5F0-45C9-B61B-CAA4F07361D3}">
      <dgm:prSet/>
      <dgm:spPr/>
      <dgm:t>
        <a:bodyPr/>
        <a:lstStyle/>
        <a:p>
          <a:endParaRPr lang="en-US"/>
        </a:p>
      </dgm:t>
    </dgm:pt>
    <dgm:pt modelId="{05FEE30B-B9FB-4F39-AE3D-ACCAC47C9670}">
      <dgm:prSet/>
      <dgm:spPr/>
      <dgm:t>
        <a:bodyPr/>
        <a:lstStyle/>
        <a:p>
          <a:r>
            <a:rPr lang="en-GB"/>
            <a:t>People</a:t>
          </a:r>
          <a:endParaRPr lang="en-US"/>
        </a:p>
      </dgm:t>
    </dgm:pt>
    <dgm:pt modelId="{4109DEA6-5B81-4069-862D-F0EB41EFA4E1}" type="parTrans" cxnId="{2B342DE3-6B6E-45E2-B913-3E507358C73D}">
      <dgm:prSet/>
      <dgm:spPr/>
      <dgm:t>
        <a:bodyPr/>
        <a:lstStyle/>
        <a:p>
          <a:endParaRPr lang="en-US"/>
        </a:p>
      </dgm:t>
    </dgm:pt>
    <dgm:pt modelId="{BAAEB3B5-A91D-4A39-9264-70AD566EAA63}" type="sibTrans" cxnId="{2B342DE3-6B6E-45E2-B913-3E507358C73D}">
      <dgm:prSet/>
      <dgm:spPr/>
      <dgm:t>
        <a:bodyPr/>
        <a:lstStyle/>
        <a:p>
          <a:endParaRPr lang="en-US"/>
        </a:p>
      </dgm:t>
    </dgm:pt>
    <dgm:pt modelId="{82750F93-FC8E-4A3B-A6A2-96EC7A671DC6}">
      <dgm:prSet/>
      <dgm:spPr/>
      <dgm:t>
        <a:bodyPr/>
        <a:lstStyle/>
        <a:p>
          <a:r>
            <a:rPr lang="en-GB" dirty="0"/>
            <a:t>Process</a:t>
          </a:r>
          <a:endParaRPr lang="en-US" dirty="0"/>
        </a:p>
      </dgm:t>
    </dgm:pt>
    <dgm:pt modelId="{51031A73-AF6E-4A14-9A4A-AEF19C26AD4B}" type="parTrans" cxnId="{0BFDB36F-8CC0-4D78-A852-2DA1867FC9ED}">
      <dgm:prSet/>
      <dgm:spPr/>
      <dgm:t>
        <a:bodyPr/>
        <a:lstStyle/>
        <a:p>
          <a:endParaRPr lang="en-US"/>
        </a:p>
      </dgm:t>
    </dgm:pt>
    <dgm:pt modelId="{8C6E6D5C-09AE-4A33-A8AE-A22FC34E0AA3}" type="sibTrans" cxnId="{0BFDB36F-8CC0-4D78-A852-2DA1867FC9ED}">
      <dgm:prSet/>
      <dgm:spPr/>
      <dgm:t>
        <a:bodyPr/>
        <a:lstStyle/>
        <a:p>
          <a:endParaRPr lang="en-US"/>
        </a:p>
      </dgm:t>
    </dgm:pt>
    <dgm:pt modelId="{1F367BB9-8175-492C-90E4-6DB540D3AFE4}">
      <dgm:prSet/>
      <dgm:spPr/>
      <dgm:t>
        <a:bodyPr/>
        <a:lstStyle/>
        <a:p>
          <a:r>
            <a:rPr lang="en-GB"/>
            <a:t>Physical evidence</a:t>
          </a:r>
          <a:endParaRPr lang="en-US"/>
        </a:p>
      </dgm:t>
    </dgm:pt>
    <dgm:pt modelId="{E12D8355-B19C-4E7D-B20E-FB6E0BA05CC1}" type="parTrans" cxnId="{03DD3A43-7DAB-4F08-AE88-FCED7963DF91}">
      <dgm:prSet/>
      <dgm:spPr/>
      <dgm:t>
        <a:bodyPr/>
        <a:lstStyle/>
        <a:p>
          <a:endParaRPr lang="en-US"/>
        </a:p>
      </dgm:t>
    </dgm:pt>
    <dgm:pt modelId="{2B60D83B-7FE6-456D-A64B-FFF0EF47FDCD}" type="sibTrans" cxnId="{03DD3A43-7DAB-4F08-AE88-FCED7963DF91}">
      <dgm:prSet/>
      <dgm:spPr/>
      <dgm:t>
        <a:bodyPr/>
        <a:lstStyle/>
        <a:p>
          <a:endParaRPr lang="en-US"/>
        </a:p>
      </dgm:t>
    </dgm:pt>
    <dgm:pt modelId="{82B59F7A-7278-45C3-B82C-F5C402F5D996}">
      <dgm:prSet/>
      <dgm:spPr/>
      <dgm:t>
        <a:bodyPr/>
        <a:lstStyle/>
        <a:p>
          <a:r>
            <a:rPr lang="en-GB"/>
            <a:t>Originally formulated for the service industry, they are just as important in other sectors</a:t>
          </a:r>
          <a:endParaRPr lang="en-US"/>
        </a:p>
      </dgm:t>
    </dgm:pt>
    <dgm:pt modelId="{88AEB84B-45DD-43F7-97ED-97CF71348C00}" type="parTrans" cxnId="{71C1623F-7810-4756-A021-5EA765F9931E}">
      <dgm:prSet/>
      <dgm:spPr/>
      <dgm:t>
        <a:bodyPr/>
        <a:lstStyle/>
        <a:p>
          <a:endParaRPr lang="en-US"/>
        </a:p>
      </dgm:t>
    </dgm:pt>
    <dgm:pt modelId="{1FD27A22-302B-4825-B0CB-AA7D8A8DA036}" type="sibTrans" cxnId="{71C1623F-7810-4756-A021-5EA765F9931E}">
      <dgm:prSet/>
      <dgm:spPr/>
      <dgm:t>
        <a:bodyPr/>
        <a:lstStyle/>
        <a:p>
          <a:endParaRPr lang="en-US"/>
        </a:p>
      </dgm:t>
    </dgm:pt>
    <dgm:pt modelId="{6E692ADE-F9A5-44C9-A051-2F5C5097FFBB}" type="pres">
      <dgm:prSet presAssocID="{48D1454A-7A15-40A4-B6BB-A561ED6C31A2}" presName="linear" presStyleCnt="0">
        <dgm:presLayoutVars>
          <dgm:animLvl val="lvl"/>
          <dgm:resizeHandles val="exact"/>
        </dgm:presLayoutVars>
      </dgm:prSet>
      <dgm:spPr/>
    </dgm:pt>
    <dgm:pt modelId="{34F0E545-756C-4238-BD47-9F68A8FB3569}" type="pres">
      <dgm:prSet presAssocID="{BE051579-8B43-49C2-B1BF-839E1BE91530}" presName="parentText" presStyleLbl="node1" presStyleIdx="0" presStyleCnt="3">
        <dgm:presLayoutVars>
          <dgm:chMax val="0"/>
          <dgm:bulletEnabled val="1"/>
        </dgm:presLayoutVars>
      </dgm:prSet>
      <dgm:spPr/>
    </dgm:pt>
    <dgm:pt modelId="{3D3945F6-625A-4C66-97C9-28729E0811A1}" type="pres">
      <dgm:prSet presAssocID="{BE051579-8B43-49C2-B1BF-839E1BE91530}" presName="childText" presStyleLbl="revTx" presStyleIdx="0" presStyleCnt="2">
        <dgm:presLayoutVars>
          <dgm:bulletEnabled val="1"/>
        </dgm:presLayoutVars>
      </dgm:prSet>
      <dgm:spPr/>
    </dgm:pt>
    <dgm:pt modelId="{DD4A111E-A6DE-4259-A2B1-19E9C5B0CE38}" type="pres">
      <dgm:prSet presAssocID="{08E7769F-CEA0-4369-8076-3C9C4636E8E4}" presName="parentText" presStyleLbl="node1" presStyleIdx="1" presStyleCnt="3">
        <dgm:presLayoutVars>
          <dgm:chMax val="0"/>
          <dgm:bulletEnabled val="1"/>
        </dgm:presLayoutVars>
      </dgm:prSet>
      <dgm:spPr/>
    </dgm:pt>
    <dgm:pt modelId="{8A47B7BD-BBAF-4CEE-87B8-AC74E7B72151}" type="pres">
      <dgm:prSet presAssocID="{08E7769F-CEA0-4369-8076-3C9C4636E8E4}" presName="childText" presStyleLbl="revTx" presStyleIdx="1" presStyleCnt="2">
        <dgm:presLayoutVars>
          <dgm:bulletEnabled val="1"/>
        </dgm:presLayoutVars>
      </dgm:prSet>
      <dgm:spPr/>
    </dgm:pt>
    <dgm:pt modelId="{E5C29DAD-0189-409E-A762-F4F859D3232B}" type="pres">
      <dgm:prSet presAssocID="{82B59F7A-7278-45C3-B82C-F5C402F5D996}" presName="parentText" presStyleLbl="node1" presStyleIdx="2" presStyleCnt="3">
        <dgm:presLayoutVars>
          <dgm:chMax val="0"/>
          <dgm:bulletEnabled val="1"/>
        </dgm:presLayoutVars>
      </dgm:prSet>
      <dgm:spPr/>
    </dgm:pt>
  </dgm:ptLst>
  <dgm:cxnLst>
    <dgm:cxn modelId="{E8474E1A-5BC4-43B3-86D4-C8FDFB475B2F}" type="presOf" srcId="{05FEE30B-B9FB-4F39-AE3D-ACCAC47C9670}" destId="{8A47B7BD-BBAF-4CEE-87B8-AC74E7B72151}" srcOrd="0" destOrd="0" presId="urn:microsoft.com/office/officeart/2005/8/layout/vList2"/>
    <dgm:cxn modelId="{71C1623F-7810-4756-A021-5EA765F9931E}" srcId="{48D1454A-7A15-40A4-B6BB-A561ED6C31A2}" destId="{82B59F7A-7278-45C3-B82C-F5C402F5D996}" srcOrd="2" destOrd="0" parTransId="{88AEB84B-45DD-43F7-97ED-97CF71348C00}" sibTransId="{1FD27A22-302B-4825-B0CB-AA7D8A8DA036}"/>
    <dgm:cxn modelId="{336B275B-76FA-4893-80AD-6C912A60176B}" srcId="{BE051579-8B43-49C2-B1BF-839E1BE91530}" destId="{D034DEB5-C234-4922-B219-E6E50A8183AF}" srcOrd="0" destOrd="0" parTransId="{A453AF7D-6065-4722-83CD-7731F57C3399}" sibTransId="{594828F4-7BCF-457B-9826-4B84175D29B0}"/>
    <dgm:cxn modelId="{03DD3A43-7DAB-4F08-AE88-FCED7963DF91}" srcId="{08E7769F-CEA0-4369-8076-3C9C4636E8E4}" destId="{1F367BB9-8175-492C-90E4-6DB540D3AFE4}" srcOrd="2" destOrd="0" parTransId="{E12D8355-B19C-4E7D-B20E-FB6E0BA05CC1}" sibTransId="{2B60D83B-7FE6-456D-A64B-FFF0EF47FDCD}"/>
    <dgm:cxn modelId="{1FCF056A-27B0-47C6-8841-0E6BC5249718}" type="presOf" srcId="{82B59F7A-7278-45C3-B82C-F5C402F5D996}" destId="{E5C29DAD-0189-409E-A762-F4F859D3232B}" srcOrd="0" destOrd="0" presId="urn:microsoft.com/office/officeart/2005/8/layout/vList2"/>
    <dgm:cxn modelId="{0BFDB36F-8CC0-4D78-A852-2DA1867FC9ED}" srcId="{08E7769F-CEA0-4369-8076-3C9C4636E8E4}" destId="{82750F93-FC8E-4A3B-A6A2-96EC7A671DC6}" srcOrd="1" destOrd="0" parTransId="{51031A73-AF6E-4A14-9A4A-AEF19C26AD4B}" sibTransId="{8C6E6D5C-09AE-4A33-A8AE-A22FC34E0AA3}"/>
    <dgm:cxn modelId="{328C1D58-42AB-417E-9EB1-5C113D74BF95}" type="presOf" srcId="{D034DEB5-C234-4922-B219-E6E50A8183AF}" destId="{3D3945F6-625A-4C66-97C9-28729E0811A1}" srcOrd="0" destOrd="0" presId="urn:microsoft.com/office/officeart/2005/8/layout/vList2"/>
    <dgm:cxn modelId="{9DE53B89-993D-44D5-947B-24FFBF23541C}" type="presOf" srcId="{82750F93-FC8E-4A3B-A6A2-96EC7A671DC6}" destId="{8A47B7BD-BBAF-4CEE-87B8-AC74E7B72151}" srcOrd="0" destOrd="1" presId="urn:microsoft.com/office/officeart/2005/8/layout/vList2"/>
    <dgm:cxn modelId="{C11A3D99-D891-4B4B-BE6D-7D7E2C964048}" srcId="{BE051579-8B43-49C2-B1BF-839E1BE91530}" destId="{8E4DCA06-B2CA-451B-A302-4BF79811F41F}" srcOrd="1" destOrd="0" parTransId="{D2C818D2-401E-4570-A79D-18E6708C6EF0}" sibTransId="{4894CB4A-4A4B-4149-A10E-2C18E1C7C65D}"/>
    <dgm:cxn modelId="{B94E2EA0-EEEF-4A0D-AAB5-6741928A68B9}" type="presOf" srcId="{48D1454A-7A15-40A4-B6BB-A561ED6C31A2}" destId="{6E692ADE-F9A5-44C9-A051-2F5C5097FFBB}" srcOrd="0" destOrd="0" presId="urn:microsoft.com/office/officeart/2005/8/layout/vList2"/>
    <dgm:cxn modelId="{B42AF0A2-1A9C-4FBF-9BAF-C75BCD079AD5}" type="presOf" srcId="{1F367BB9-8175-492C-90E4-6DB540D3AFE4}" destId="{8A47B7BD-BBAF-4CEE-87B8-AC74E7B72151}" srcOrd="0" destOrd="2" presId="urn:microsoft.com/office/officeart/2005/8/layout/vList2"/>
    <dgm:cxn modelId="{BD349BA6-C5F0-45C9-B61B-CAA4F07361D3}" srcId="{48D1454A-7A15-40A4-B6BB-A561ED6C31A2}" destId="{08E7769F-CEA0-4369-8076-3C9C4636E8E4}" srcOrd="1" destOrd="0" parTransId="{2BF7BAAE-3183-445D-88A0-77FEFD1780CD}" sibTransId="{8CFF804E-2CB1-41B0-B566-D2C46789735B}"/>
    <dgm:cxn modelId="{089425A7-3FBC-4ADE-ABFC-87FA616C2D3B}" type="presOf" srcId="{08E7769F-CEA0-4369-8076-3C9C4636E8E4}" destId="{DD4A111E-A6DE-4259-A2B1-19E9C5B0CE38}" srcOrd="0" destOrd="0" presId="urn:microsoft.com/office/officeart/2005/8/layout/vList2"/>
    <dgm:cxn modelId="{91EF11AB-2DC1-40E8-ADCF-E5527CCB0C14}" type="presOf" srcId="{BE051579-8B43-49C2-B1BF-839E1BE91530}" destId="{34F0E545-756C-4238-BD47-9F68A8FB3569}" srcOrd="0" destOrd="0" presId="urn:microsoft.com/office/officeart/2005/8/layout/vList2"/>
    <dgm:cxn modelId="{8C26EAB4-A95F-49EC-8302-5424EB2F89B0}" type="presOf" srcId="{8E4DCA06-B2CA-451B-A302-4BF79811F41F}" destId="{3D3945F6-625A-4C66-97C9-28729E0811A1}" srcOrd="0" destOrd="1" presId="urn:microsoft.com/office/officeart/2005/8/layout/vList2"/>
    <dgm:cxn modelId="{474C4AB7-ED44-4804-8E46-601D3CD3F64F}" srcId="{BE051579-8B43-49C2-B1BF-839E1BE91530}" destId="{E7B55AFE-099F-407F-9A4A-C40A37E81946}" srcOrd="3" destOrd="0" parTransId="{1BF8283D-655A-40EF-909E-3FE49038E861}" sibTransId="{DD59E596-9063-4339-BA58-843F631D0540}"/>
    <dgm:cxn modelId="{363130BC-2A58-48E2-96C7-378B6015822B}" type="presOf" srcId="{E7B55AFE-099F-407F-9A4A-C40A37E81946}" destId="{3D3945F6-625A-4C66-97C9-28729E0811A1}" srcOrd="0" destOrd="3" presId="urn:microsoft.com/office/officeart/2005/8/layout/vList2"/>
    <dgm:cxn modelId="{3B8D92C0-8958-4495-A5FB-711F2E9C01A6}" type="presOf" srcId="{36A430FD-F7C7-4098-94D1-C7000DB1EEC3}" destId="{3D3945F6-625A-4C66-97C9-28729E0811A1}" srcOrd="0" destOrd="2" presId="urn:microsoft.com/office/officeart/2005/8/layout/vList2"/>
    <dgm:cxn modelId="{2B342DE3-6B6E-45E2-B913-3E507358C73D}" srcId="{08E7769F-CEA0-4369-8076-3C9C4636E8E4}" destId="{05FEE30B-B9FB-4F39-AE3D-ACCAC47C9670}" srcOrd="0" destOrd="0" parTransId="{4109DEA6-5B81-4069-862D-F0EB41EFA4E1}" sibTransId="{BAAEB3B5-A91D-4A39-9264-70AD566EAA63}"/>
    <dgm:cxn modelId="{2D3B4DF1-7C31-4B54-9F34-58C462740638}" srcId="{BE051579-8B43-49C2-B1BF-839E1BE91530}" destId="{36A430FD-F7C7-4098-94D1-C7000DB1EEC3}" srcOrd="2" destOrd="0" parTransId="{8A970AEF-08FF-4BA7-A404-23613AFACE0D}" sibTransId="{0226F18F-6C41-40B8-B972-A6913FE004CE}"/>
    <dgm:cxn modelId="{8367E4FE-EC8A-4975-B047-E1FB058520B4}" srcId="{48D1454A-7A15-40A4-B6BB-A561ED6C31A2}" destId="{BE051579-8B43-49C2-B1BF-839E1BE91530}" srcOrd="0" destOrd="0" parTransId="{4C7CF801-AA9E-4F41-A2A9-A2D858F5C627}" sibTransId="{685684FF-C917-4734-B67B-3F333C756335}"/>
    <dgm:cxn modelId="{752FB581-113A-44B5-B833-8F0AA7F7964C}" type="presParOf" srcId="{6E692ADE-F9A5-44C9-A051-2F5C5097FFBB}" destId="{34F0E545-756C-4238-BD47-9F68A8FB3569}" srcOrd="0" destOrd="0" presId="urn:microsoft.com/office/officeart/2005/8/layout/vList2"/>
    <dgm:cxn modelId="{CA673A20-CE4E-4CF9-AA0D-8C269A77C2FF}" type="presParOf" srcId="{6E692ADE-F9A5-44C9-A051-2F5C5097FFBB}" destId="{3D3945F6-625A-4C66-97C9-28729E0811A1}" srcOrd="1" destOrd="0" presId="urn:microsoft.com/office/officeart/2005/8/layout/vList2"/>
    <dgm:cxn modelId="{357D763D-0F81-4CB6-90D7-68DA4762FA40}" type="presParOf" srcId="{6E692ADE-F9A5-44C9-A051-2F5C5097FFBB}" destId="{DD4A111E-A6DE-4259-A2B1-19E9C5B0CE38}" srcOrd="2" destOrd="0" presId="urn:microsoft.com/office/officeart/2005/8/layout/vList2"/>
    <dgm:cxn modelId="{1F3312CF-05F3-472C-A113-9EF77D77723B}" type="presParOf" srcId="{6E692ADE-F9A5-44C9-A051-2F5C5097FFBB}" destId="{8A47B7BD-BBAF-4CEE-87B8-AC74E7B72151}" srcOrd="3" destOrd="0" presId="urn:microsoft.com/office/officeart/2005/8/layout/vList2"/>
    <dgm:cxn modelId="{3245E57A-6AC4-4AE6-903A-018371C34525}" type="presParOf" srcId="{6E692ADE-F9A5-44C9-A051-2F5C5097FFBB}" destId="{E5C29DAD-0189-409E-A762-F4F859D3232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E5CEA-A2ED-4047-86C4-CD9E8CB6A566}">
      <dsp:nvSpPr>
        <dsp:cNvPr id="0" name=""/>
        <dsp:cNvSpPr/>
      </dsp:nvSpPr>
      <dsp:spPr>
        <a:xfrm>
          <a:off x="0" y="0"/>
          <a:ext cx="708443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F57927-40B9-4035-A8B3-6FC3F53E5F73}">
      <dsp:nvSpPr>
        <dsp:cNvPr id="0" name=""/>
        <dsp:cNvSpPr/>
      </dsp:nvSpPr>
      <dsp:spPr>
        <a:xfrm>
          <a:off x="0" y="0"/>
          <a:ext cx="1416886" cy="560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 Marketing Mix (7Ps)</a:t>
          </a:r>
          <a:endParaRPr lang="en-US" sz="2200" kern="1200" dirty="0"/>
        </a:p>
      </dsp:txBody>
      <dsp:txXfrm>
        <a:off x="0" y="0"/>
        <a:ext cx="1416886" cy="5606293"/>
      </dsp:txXfrm>
    </dsp:sp>
    <dsp:sp modelId="{1C8BDF05-40E9-431D-9827-21BEDE8D1CC0}">
      <dsp:nvSpPr>
        <dsp:cNvPr id="0" name=""/>
        <dsp:cNvSpPr/>
      </dsp:nvSpPr>
      <dsp:spPr>
        <a:xfrm>
          <a:off x="1523153" y="37845"/>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Product</a:t>
          </a:r>
        </a:p>
      </dsp:txBody>
      <dsp:txXfrm>
        <a:off x="1523153" y="37845"/>
        <a:ext cx="5561280" cy="756904"/>
      </dsp:txXfrm>
    </dsp:sp>
    <dsp:sp modelId="{34B2061D-18E8-42A9-B3FF-44E1E6C7F031}">
      <dsp:nvSpPr>
        <dsp:cNvPr id="0" name=""/>
        <dsp:cNvSpPr/>
      </dsp:nvSpPr>
      <dsp:spPr>
        <a:xfrm>
          <a:off x="1416886" y="794749"/>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F6B303D-68A8-4BE3-B7F8-22E096946E0C}">
      <dsp:nvSpPr>
        <dsp:cNvPr id="0" name=""/>
        <dsp:cNvSpPr/>
      </dsp:nvSpPr>
      <dsp:spPr>
        <a:xfrm>
          <a:off x="1523153" y="832594"/>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Price</a:t>
          </a:r>
        </a:p>
      </dsp:txBody>
      <dsp:txXfrm>
        <a:off x="1523153" y="832594"/>
        <a:ext cx="5561280" cy="756904"/>
      </dsp:txXfrm>
    </dsp:sp>
    <dsp:sp modelId="{F0FD760F-1E08-439B-8C3A-673E3FB348F8}">
      <dsp:nvSpPr>
        <dsp:cNvPr id="0" name=""/>
        <dsp:cNvSpPr/>
      </dsp:nvSpPr>
      <dsp:spPr>
        <a:xfrm>
          <a:off x="1416886" y="1589499"/>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A298B18-CE69-40F1-A99D-98CDAE99B039}">
      <dsp:nvSpPr>
        <dsp:cNvPr id="0" name=""/>
        <dsp:cNvSpPr/>
      </dsp:nvSpPr>
      <dsp:spPr>
        <a:xfrm>
          <a:off x="1523153" y="1627344"/>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Place</a:t>
          </a:r>
        </a:p>
      </dsp:txBody>
      <dsp:txXfrm>
        <a:off x="1523153" y="1627344"/>
        <a:ext cx="5561280" cy="756904"/>
      </dsp:txXfrm>
    </dsp:sp>
    <dsp:sp modelId="{9F247872-18DF-4AB1-8B47-DBE2B8BBB61A}">
      <dsp:nvSpPr>
        <dsp:cNvPr id="0" name=""/>
        <dsp:cNvSpPr/>
      </dsp:nvSpPr>
      <dsp:spPr>
        <a:xfrm>
          <a:off x="1416886" y="2384248"/>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FE6BC87-E30C-4C49-A4BE-7BA7F4C1725A}">
      <dsp:nvSpPr>
        <dsp:cNvPr id="0" name=""/>
        <dsp:cNvSpPr/>
      </dsp:nvSpPr>
      <dsp:spPr>
        <a:xfrm>
          <a:off x="1523153" y="2422093"/>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Promotion</a:t>
          </a:r>
        </a:p>
      </dsp:txBody>
      <dsp:txXfrm>
        <a:off x="1523153" y="2422093"/>
        <a:ext cx="5561280" cy="756904"/>
      </dsp:txXfrm>
    </dsp:sp>
    <dsp:sp modelId="{AA6282BD-C4AA-4709-8786-9376266BA378}">
      <dsp:nvSpPr>
        <dsp:cNvPr id="0" name=""/>
        <dsp:cNvSpPr/>
      </dsp:nvSpPr>
      <dsp:spPr>
        <a:xfrm>
          <a:off x="1416886" y="3178998"/>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68CD015-A408-4E64-AF3D-CA0B5F2B174B}">
      <dsp:nvSpPr>
        <dsp:cNvPr id="0" name=""/>
        <dsp:cNvSpPr/>
      </dsp:nvSpPr>
      <dsp:spPr>
        <a:xfrm>
          <a:off x="1523153" y="3216843"/>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People</a:t>
          </a:r>
          <a:endParaRPr lang="en-US" sz="3500" kern="1200" dirty="0"/>
        </a:p>
      </dsp:txBody>
      <dsp:txXfrm>
        <a:off x="1523153" y="3216843"/>
        <a:ext cx="5561280" cy="756904"/>
      </dsp:txXfrm>
    </dsp:sp>
    <dsp:sp modelId="{CDB3B8A0-CF62-4256-AED4-BBE3BBC4FE27}">
      <dsp:nvSpPr>
        <dsp:cNvPr id="0" name=""/>
        <dsp:cNvSpPr/>
      </dsp:nvSpPr>
      <dsp:spPr>
        <a:xfrm>
          <a:off x="1416886" y="397374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8F7250E0-F7D1-430E-A5C5-5759B4EF2221}">
      <dsp:nvSpPr>
        <dsp:cNvPr id="0" name=""/>
        <dsp:cNvSpPr/>
      </dsp:nvSpPr>
      <dsp:spPr>
        <a:xfrm>
          <a:off x="1523153" y="4011592"/>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Process</a:t>
          </a:r>
        </a:p>
      </dsp:txBody>
      <dsp:txXfrm>
        <a:off x="1523153" y="4011592"/>
        <a:ext cx="5561280" cy="756904"/>
      </dsp:txXfrm>
    </dsp:sp>
    <dsp:sp modelId="{82B7C25E-33BF-4BB0-B310-855CEFE3A9AD}">
      <dsp:nvSpPr>
        <dsp:cNvPr id="0" name=""/>
        <dsp:cNvSpPr/>
      </dsp:nvSpPr>
      <dsp:spPr>
        <a:xfrm>
          <a:off x="1416886" y="476849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6E60EE6B-8F4F-4D55-AA4A-89D770031405}">
      <dsp:nvSpPr>
        <dsp:cNvPr id="0" name=""/>
        <dsp:cNvSpPr/>
      </dsp:nvSpPr>
      <dsp:spPr>
        <a:xfrm>
          <a:off x="1523153" y="4806342"/>
          <a:ext cx="5561280" cy="756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t>Physical Evidence</a:t>
          </a:r>
        </a:p>
      </dsp:txBody>
      <dsp:txXfrm>
        <a:off x="1523153" y="4806342"/>
        <a:ext cx="5561280" cy="756904"/>
      </dsp:txXfrm>
    </dsp:sp>
    <dsp:sp modelId="{D1F603F9-1A94-4381-8362-64D2CF8E98AE}">
      <dsp:nvSpPr>
        <dsp:cNvPr id="0" name=""/>
        <dsp:cNvSpPr/>
      </dsp:nvSpPr>
      <dsp:spPr>
        <a:xfrm>
          <a:off x="1416886" y="5563246"/>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E5CEA-A2ED-4047-86C4-CD9E8CB6A566}">
      <dsp:nvSpPr>
        <dsp:cNvPr id="0" name=""/>
        <dsp:cNvSpPr/>
      </dsp:nvSpPr>
      <dsp:spPr>
        <a:xfrm>
          <a:off x="0" y="0"/>
          <a:ext cx="708443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F57927-40B9-4035-A8B3-6FC3F53E5F73}">
      <dsp:nvSpPr>
        <dsp:cNvPr id="0" name=""/>
        <dsp:cNvSpPr/>
      </dsp:nvSpPr>
      <dsp:spPr>
        <a:xfrm>
          <a:off x="0" y="0"/>
          <a:ext cx="1416886" cy="560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Your marketing strategy :</a:t>
          </a:r>
          <a:endParaRPr lang="en-US" sz="2200" kern="1200" dirty="0"/>
        </a:p>
      </dsp:txBody>
      <dsp:txXfrm>
        <a:off x="0" y="0"/>
        <a:ext cx="1416886" cy="5606293"/>
      </dsp:txXfrm>
    </dsp:sp>
    <dsp:sp modelId="{1C8BDF05-40E9-431D-9827-21BEDE8D1CC0}">
      <dsp:nvSpPr>
        <dsp:cNvPr id="0" name=""/>
        <dsp:cNvSpPr/>
      </dsp:nvSpPr>
      <dsp:spPr>
        <a:xfrm>
          <a:off x="1523153" y="52832"/>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Describes your business and its products and services</a:t>
          </a:r>
          <a:endParaRPr lang="en-US" sz="2700" kern="1200"/>
        </a:p>
      </dsp:txBody>
      <dsp:txXfrm>
        <a:off x="1523153" y="52832"/>
        <a:ext cx="5561280" cy="1056654"/>
      </dsp:txXfrm>
    </dsp:sp>
    <dsp:sp modelId="{34B2061D-18E8-42A9-B3FF-44E1E6C7F031}">
      <dsp:nvSpPr>
        <dsp:cNvPr id="0" name=""/>
        <dsp:cNvSpPr/>
      </dsp:nvSpPr>
      <dsp:spPr>
        <a:xfrm>
          <a:off x="1416886" y="110948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F6B303D-68A8-4BE3-B7F8-22E096946E0C}">
      <dsp:nvSpPr>
        <dsp:cNvPr id="0" name=""/>
        <dsp:cNvSpPr/>
      </dsp:nvSpPr>
      <dsp:spPr>
        <a:xfrm>
          <a:off x="1523153" y="1162320"/>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Explains the position and role of your products and services in the market</a:t>
          </a:r>
          <a:endParaRPr lang="en-US" sz="2700" kern="1200"/>
        </a:p>
      </dsp:txBody>
      <dsp:txXfrm>
        <a:off x="1523153" y="1162320"/>
        <a:ext cx="5561280" cy="1056654"/>
      </dsp:txXfrm>
    </dsp:sp>
    <dsp:sp modelId="{F0FD760F-1E08-439B-8C3A-673E3FB348F8}">
      <dsp:nvSpPr>
        <dsp:cNvPr id="0" name=""/>
        <dsp:cNvSpPr/>
      </dsp:nvSpPr>
      <dsp:spPr>
        <a:xfrm>
          <a:off x="1416886" y="2218975"/>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A298B18-CE69-40F1-A99D-98CDAE99B039}">
      <dsp:nvSpPr>
        <dsp:cNvPr id="0" name=""/>
        <dsp:cNvSpPr/>
      </dsp:nvSpPr>
      <dsp:spPr>
        <a:xfrm>
          <a:off x="1523153" y="2271807"/>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Profiles your customers and your competition</a:t>
          </a:r>
          <a:endParaRPr lang="en-US" sz="2700" kern="1200"/>
        </a:p>
      </dsp:txBody>
      <dsp:txXfrm>
        <a:off x="1523153" y="2271807"/>
        <a:ext cx="5561280" cy="1056654"/>
      </dsp:txXfrm>
    </dsp:sp>
    <dsp:sp modelId="{9F247872-18DF-4AB1-8B47-DBE2B8BBB61A}">
      <dsp:nvSpPr>
        <dsp:cNvPr id="0" name=""/>
        <dsp:cNvSpPr/>
      </dsp:nvSpPr>
      <dsp:spPr>
        <a:xfrm>
          <a:off x="1416886" y="3328462"/>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FE6BC87-E30C-4C49-A4BE-7BA7F4C1725A}">
      <dsp:nvSpPr>
        <dsp:cNvPr id="0" name=""/>
        <dsp:cNvSpPr/>
      </dsp:nvSpPr>
      <dsp:spPr>
        <a:xfrm>
          <a:off x="1523153" y="3381295"/>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Identifies the marketing tactics you will use</a:t>
          </a:r>
          <a:endParaRPr lang="en-US" sz="2700" kern="1200"/>
        </a:p>
      </dsp:txBody>
      <dsp:txXfrm>
        <a:off x="1523153" y="3381295"/>
        <a:ext cx="5561280" cy="1056654"/>
      </dsp:txXfrm>
    </dsp:sp>
    <dsp:sp modelId="{AA6282BD-C4AA-4709-8786-9376266BA378}">
      <dsp:nvSpPr>
        <dsp:cNvPr id="0" name=""/>
        <dsp:cNvSpPr/>
      </dsp:nvSpPr>
      <dsp:spPr>
        <a:xfrm>
          <a:off x="1416886" y="4437950"/>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68CD015-A408-4E64-AF3D-CA0B5F2B174B}">
      <dsp:nvSpPr>
        <dsp:cNvPr id="0" name=""/>
        <dsp:cNvSpPr/>
      </dsp:nvSpPr>
      <dsp:spPr>
        <a:xfrm>
          <a:off x="1523153" y="4490783"/>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Plans how to measure its effectiveness.</a:t>
          </a:r>
          <a:endParaRPr lang="en-US" sz="2700" kern="1200"/>
        </a:p>
      </dsp:txBody>
      <dsp:txXfrm>
        <a:off x="1523153" y="4490783"/>
        <a:ext cx="5561280" cy="1056654"/>
      </dsp:txXfrm>
    </dsp:sp>
    <dsp:sp modelId="{CDB3B8A0-CF62-4256-AED4-BBE3BBC4FE27}">
      <dsp:nvSpPr>
        <dsp:cNvPr id="0" name=""/>
        <dsp:cNvSpPr/>
      </dsp:nvSpPr>
      <dsp:spPr>
        <a:xfrm>
          <a:off x="1416886" y="554743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3A11-DFE2-456A-9C31-F252A34A4908}">
      <dsp:nvSpPr>
        <dsp:cNvPr id="0" name=""/>
        <dsp:cNvSpPr/>
      </dsp:nvSpPr>
      <dsp:spPr>
        <a:xfrm>
          <a:off x="0" y="52326"/>
          <a:ext cx="7216858" cy="31168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The extended marketing mix (7P's) is the combination of elements of marketing that aim to work together to achieve the objectives of a marketing strategy:</a:t>
          </a:r>
          <a:endParaRPr lang="en-US" sz="3600" kern="1200" dirty="0"/>
        </a:p>
      </dsp:txBody>
      <dsp:txXfrm>
        <a:off x="152153" y="204479"/>
        <a:ext cx="6912552" cy="2812573"/>
      </dsp:txXfrm>
    </dsp:sp>
    <dsp:sp modelId="{D9C1D043-2E28-4C9A-B8BB-A6228A5B7724}">
      <dsp:nvSpPr>
        <dsp:cNvPr id="0" name=""/>
        <dsp:cNvSpPr/>
      </dsp:nvSpPr>
      <dsp:spPr>
        <a:xfrm>
          <a:off x="0" y="3169206"/>
          <a:ext cx="7216858" cy="3129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135"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What products and services a company is going to produce</a:t>
          </a:r>
          <a:endParaRPr lang="en-US" sz="2800" kern="1200"/>
        </a:p>
        <a:p>
          <a:pPr marL="285750" lvl="1" indent="-285750" algn="l" defTabSz="1244600">
            <a:lnSpc>
              <a:spcPct val="90000"/>
            </a:lnSpc>
            <a:spcBef>
              <a:spcPct val="0"/>
            </a:spcBef>
            <a:spcAft>
              <a:spcPct val="20000"/>
            </a:spcAft>
            <a:buChar char="•"/>
          </a:pPr>
          <a:r>
            <a:rPr lang="en-GB" sz="2800" kern="1200"/>
            <a:t>How much it is going to charge</a:t>
          </a:r>
          <a:endParaRPr lang="en-US" sz="2800" kern="1200"/>
        </a:p>
        <a:p>
          <a:pPr marL="285750" lvl="1" indent="-285750" algn="l" defTabSz="1244600">
            <a:lnSpc>
              <a:spcPct val="90000"/>
            </a:lnSpc>
            <a:spcBef>
              <a:spcPct val="0"/>
            </a:spcBef>
            <a:spcAft>
              <a:spcPct val="20000"/>
            </a:spcAft>
            <a:buChar char="•"/>
          </a:pPr>
          <a:r>
            <a:rPr lang="en-GB" sz="2800" kern="1200"/>
            <a:t>How it is going to deliver products or services to the customer</a:t>
          </a:r>
          <a:endParaRPr lang="en-US" sz="2800" kern="1200"/>
        </a:p>
        <a:p>
          <a:pPr marL="285750" lvl="1" indent="-285750" algn="l" defTabSz="1244600">
            <a:lnSpc>
              <a:spcPct val="90000"/>
            </a:lnSpc>
            <a:spcBef>
              <a:spcPct val="0"/>
            </a:spcBef>
            <a:spcAft>
              <a:spcPct val="20000"/>
            </a:spcAft>
            <a:buChar char="•"/>
          </a:pPr>
          <a:r>
            <a:rPr lang="en-GB" sz="2800" kern="1200"/>
            <a:t>How it is going to tell its customers about its products and services. </a:t>
          </a:r>
          <a:endParaRPr lang="en-US" sz="2800" kern="1200"/>
        </a:p>
      </dsp:txBody>
      <dsp:txXfrm>
        <a:off x="0" y="3169206"/>
        <a:ext cx="7216858" cy="31298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F0E545-756C-4238-BD47-9F68A8FB3569}">
      <dsp:nvSpPr>
        <dsp:cNvPr id="0" name=""/>
        <dsp:cNvSpPr/>
      </dsp:nvSpPr>
      <dsp:spPr>
        <a:xfrm>
          <a:off x="0" y="77844"/>
          <a:ext cx="7648405" cy="111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Traditionally, marketing considerations were known as the 4Ps:</a:t>
          </a:r>
          <a:endParaRPr lang="en-US" sz="2800" kern="1200"/>
        </a:p>
      </dsp:txBody>
      <dsp:txXfrm>
        <a:off x="54373" y="132217"/>
        <a:ext cx="7539659" cy="1005094"/>
      </dsp:txXfrm>
    </dsp:sp>
    <dsp:sp modelId="{3D3945F6-625A-4C66-97C9-28729E0811A1}">
      <dsp:nvSpPr>
        <dsp:cNvPr id="0" name=""/>
        <dsp:cNvSpPr/>
      </dsp:nvSpPr>
      <dsp:spPr>
        <a:xfrm>
          <a:off x="0" y="1191684"/>
          <a:ext cx="7648405" cy="150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837"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dirty="0"/>
            <a:t>Product</a:t>
          </a:r>
          <a:endParaRPr lang="en-US" sz="2200" kern="1200" dirty="0"/>
        </a:p>
        <a:p>
          <a:pPr marL="228600" lvl="1" indent="-228600" algn="l" defTabSz="977900">
            <a:lnSpc>
              <a:spcPct val="90000"/>
            </a:lnSpc>
            <a:spcBef>
              <a:spcPct val="0"/>
            </a:spcBef>
            <a:spcAft>
              <a:spcPct val="20000"/>
            </a:spcAft>
            <a:buChar char="•"/>
          </a:pPr>
          <a:r>
            <a:rPr lang="en-GB" sz="2200" kern="1200"/>
            <a:t>Price</a:t>
          </a:r>
          <a:endParaRPr lang="en-US" sz="2200" kern="1200"/>
        </a:p>
        <a:p>
          <a:pPr marL="228600" lvl="1" indent="-228600" algn="l" defTabSz="977900">
            <a:lnSpc>
              <a:spcPct val="90000"/>
            </a:lnSpc>
            <a:spcBef>
              <a:spcPct val="0"/>
            </a:spcBef>
            <a:spcAft>
              <a:spcPct val="20000"/>
            </a:spcAft>
            <a:buChar char="•"/>
          </a:pPr>
          <a:r>
            <a:rPr lang="en-GB" sz="2200" kern="1200"/>
            <a:t>Place</a:t>
          </a:r>
          <a:endParaRPr lang="en-US" sz="2200" kern="1200"/>
        </a:p>
        <a:p>
          <a:pPr marL="228600" lvl="1" indent="-228600" algn="l" defTabSz="977900">
            <a:lnSpc>
              <a:spcPct val="90000"/>
            </a:lnSpc>
            <a:spcBef>
              <a:spcPct val="0"/>
            </a:spcBef>
            <a:spcAft>
              <a:spcPct val="20000"/>
            </a:spcAft>
            <a:buChar char="•"/>
          </a:pPr>
          <a:r>
            <a:rPr lang="en-GB" sz="2200" kern="1200"/>
            <a:t>Promotion </a:t>
          </a:r>
          <a:endParaRPr lang="en-US" sz="2200" kern="1200"/>
        </a:p>
      </dsp:txBody>
      <dsp:txXfrm>
        <a:off x="0" y="1191684"/>
        <a:ext cx="7648405" cy="1506960"/>
      </dsp:txXfrm>
    </dsp:sp>
    <dsp:sp modelId="{DD4A111E-A6DE-4259-A2B1-19E9C5B0CE38}">
      <dsp:nvSpPr>
        <dsp:cNvPr id="0" name=""/>
        <dsp:cNvSpPr/>
      </dsp:nvSpPr>
      <dsp:spPr>
        <a:xfrm>
          <a:off x="0" y="2698644"/>
          <a:ext cx="7648405" cy="111384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As marketing became a more sophisticated discipline, a further 3 ‘P’s’ were added:</a:t>
          </a:r>
          <a:endParaRPr lang="en-US" sz="2800" kern="1200"/>
        </a:p>
      </dsp:txBody>
      <dsp:txXfrm>
        <a:off x="54373" y="2753017"/>
        <a:ext cx="7539659" cy="1005094"/>
      </dsp:txXfrm>
    </dsp:sp>
    <dsp:sp modelId="{8A47B7BD-BBAF-4CEE-87B8-AC74E7B72151}">
      <dsp:nvSpPr>
        <dsp:cNvPr id="0" name=""/>
        <dsp:cNvSpPr/>
      </dsp:nvSpPr>
      <dsp:spPr>
        <a:xfrm>
          <a:off x="0" y="3812484"/>
          <a:ext cx="7648405"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837"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GB" sz="2200" kern="1200"/>
            <a:t>People</a:t>
          </a:r>
          <a:endParaRPr lang="en-US" sz="2200" kern="1200"/>
        </a:p>
        <a:p>
          <a:pPr marL="228600" lvl="1" indent="-228600" algn="l" defTabSz="977900">
            <a:lnSpc>
              <a:spcPct val="90000"/>
            </a:lnSpc>
            <a:spcBef>
              <a:spcPct val="0"/>
            </a:spcBef>
            <a:spcAft>
              <a:spcPct val="20000"/>
            </a:spcAft>
            <a:buChar char="•"/>
          </a:pPr>
          <a:r>
            <a:rPr lang="en-GB" sz="2200" kern="1200" dirty="0"/>
            <a:t>Process</a:t>
          </a:r>
          <a:endParaRPr lang="en-US" sz="2200" kern="1200" dirty="0"/>
        </a:p>
        <a:p>
          <a:pPr marL="228600" lvl="1" indent="-228600" algn="l" defTabSz="977900">
            <a:lnSpc>
              <a:spcPct val="90000"/>
            </a:lnSpc>
            <a:spcBef>
              <a:spcPct val="0"/>
            </a:spcBef>
            <a:spcAft>
              <a:spcPct val="20000"/>
            </a:spcAft>
            <a:buChar char="•"/>
          </a:pPr>
          <a:r>
            <a:rPr lang="en-GB" sz="2200" kern="1200"/>
            <a:t>Physical evidence</a:t>
          </a:r>
          <a:endParaRPr lang="en-US" sz="2200" kern="1200"/>
        </a:p>
      </dsp:txBody>
      <dsp:txXfrm>
        <a:off x="0" y="3812484"/>
        <a:ext cx="7648405" cy="1130220"/>
      </dsp:txXfrm>
    </dsp:sp>
    <dsp:sp modelId="{E5C29DAD-0189-409E-A762-F4F859D3232B}">
      <dsp:nvSpPr>
        <dsp:cNvPr id="0" name=""/>
        <dsp:cNvSpPr/>
      </dsp:nvSpPr>
      <dsp:spPr>
        <a:xfrm>
          <a:off x="0" y="4942703"/>
          <a:ext cx="7648405" cy="111384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Originally formulated for the service industry, they are just as important in other sectors</a:t>
          </a:r>
          <a:endParaRPr lang="en-US" sz="2800" kern="1200"/>
        </a:p>
      </dsp:txBody>
      <dsp:txXfrm>
        <a:off x="54373" y="4997076"/>
        <a:ext cx="7539659" cy="10050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AA466-9688-4E2D-8C2D-976F6F34C05A}" type="datetimeFigureOut">
              <a:rPr lang="en-GB" smtClean="0"/>
              <a:t>25/03/2026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2AF46C-0484-48D3-86D7-DD92EB1D990A}" type="slidenum">
              <a:rPr lang="en-GB" smtClean="0"/>
              <a:t>‹#›</a:t>
            </a:fld>
            <a:endParaRPr lang="en-GB"/>
          </a:p>
        </p:txBody>
      </p:sp>
    </p:spTree>
    <p:extLst>
      <p:ext uri="{BB962C8B-B14F-4D97-AF65-F5344CB8AC3E}">
        <p14:creationId xmlns:p14="http://schemas.microsoft.com/office/powerpoint/2010/main" val="3906980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1</a:t>
            </a:fld>
            <a:endParaRPr lang="en-GB"/>
          </a:p>
        </p:txBody>
      </p:sp>
    </p:spTree>
    <p:extLst>
      <p:ext uri="{BB962C8B-B14F-4D97-AF65-F5344CB8AC3E}">
        <p14:creationId xmlns:p14="http://schemas.microsoft.com/office/powerpoint/2010/main" val="37910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7</a:t>
            </a:fld>
            <a:endParaRPr lang="en-GB"/>
          </a:p>
        </p:txBody>
      </p:sp>
    </p:spTree>
    <p:extLst>
      <p:ext uri="{BB962C8B-B14F-4D97-AF65-F5344CB8AC3E}">
        <p14:creationId xmlns:p14="http://schemas.microsoft.com/office/powerpoint/2010/main" val="86286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18</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2407386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19</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554246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20</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1432384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4D144A85-03BD-466A-834B-5AC365390E2F}" type="slidenum">
              <a:rPr lang="en-US" smtClean="0"/>
              <a:pPr eaLnBrk="1" hangingPunct="1"/>
              <a:t>21</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algn="ctr">
              <a:spcBef>
                <a:spcPct val="0"/>
              </a:spcBef>
              <a:buFontTx/>
              <a:buNone/>
            </a:pPr>
            <a:r>
              <a:rPr lang="en-US" dirty="0">
                <a:solidFill>
                  <a:srgbClr val="000000"/>
                </a:solidFill>
              </a:rPr>
              <a:t>Market Penetration</a:t>
            </a:r>
            <a:r>
              <a:rPr lang="en-US" sz="1200" dirty="0">
                <a:solidFill>
                  <a:srgbClr val="000000"/>
                </a:solidFill>
              </a:rPr>
              <a:t> </a:t>
            </a:r>
          </a:p>
          <a:p>
            <a:pPr>
              <a:spcBef>
                <a:spcPct val="0"/>
              </a:spcBef>
              <a:buFontTx/>
              <a:buNone/>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Setting a Low Price for a New Product in Order to “Penetrate” the Market Quickly and Deeply.</a:t>
            </a:r>
          </a:p>
          <a:p>
            <a:pPr>
              <a:spcBef>
                <a:spcPct val="0"/>
              </a:spcBef>
              <a:buClr>
                <a:schemeClr val="accent2"/>
              </a:buClr>
              <a:buFont typeface="Wingdings" pitchFamily="2" charset="2"/>
              <a:buChar char="Ø"/>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Attract a Large Number of Buyers and Win a Larger Market Share.</a:t>
            </a:r>
          </a:p>
          <a:p>
            <a:pPr eaLnBrk="1" hangingPunct="1">
              <a:lnSpc>
                <a:spcPct val="90000"/>
              </a:lnSpc>
            </a:pPr>
            <a:endParaRPr lang="en-US" dirty="0"/>
          </a:p>
          <a:p>
            <a:pPr eaLnBrk="1" hangingPunct="1">
              <a:lnSpc>
                <a:spcPct val="90000"/>
              </a:lnSpc>
            </a:pPr>
            <a:r>
              <a:rPr lang="en-US" dirty="0"/>
              <a:t>Use Under These Conditions:</a:t>
            </a:r>
          </a:p>
          <a:p>
            <a:pPr lvl="1" eaLnBrk="1" hangingPunct="1">
              <a:lnSpc>
                <a:spcPct val="90000"/>
              </a:lnSpc>
            </a:pPr>
            <a:r>
              <a:rPr lang="en-US" sz="2200" dirty="0"/>
              <a:t>Market Must be Highly Price-Sensitive so a Low Price Produces More Market Growth.</a:t>
            </a:r>
          </a:p>
          <a:p>
            <a:pPr lvl="1" eaLnBrk="1" hangingPunct="1">
              <a:lnSpc>
                <a:spcPct val="90000"/>
              </a:lnSpc>
            </a:pPr>
            <a:r>
              <a:rPr lang="en-US" sz="2200" dirty="0"/>
              <a:t>Production/ Distribution Costs Must Fall as Sales Volume Increases.</a:t>
            </a:r>
          </a:p>
          <a:p>
            <a:pPr lvl="1" eaLnBrk="1" hangingPunct="1">
              <a:lnSpc>
                <a:spcPct val="90000"/>
              </a:lnSpc>
            </a:pPr>
            <a:r>
              <a:rPr lang="en-US" sz="2200" dirty="0"/>
              <a:t>Must Keep Out Competition &amp; Maintain Its Low Price Position or Benefits May Only be Temporary.</a:t>
            </a:r>
          </a:p>
          <a:p>
            <a:pPr lvl="1" eaLnBrk="1" hangingPunct="1">
              <a:lnSpc>
                <a:spcPct val="90000"/>
              </a:lnSpc>
            </a:pPr>
            <a:endParaRPr lang="en-US" sz="2200" dirty="0"/>
          </a:p>
          <a:p>
            <a:pPr algn="ctr">
              <a:spcBef>
                <a:spcPct val="0"/>
              </a:spcBef>
              <a:buFontTx/>
              <a:buNone/>
            </a:pPr>
            <a:r>
              <a:rPr lang="en-US" dirty="0">
                <a:solidFill>
                  <a:srgbClr val="000000"/>
                </a:solidFill>
              </a:rPr>
              <a:t>Market Skimming</a:t>
            </a:r>
            <a:r>
              <a:rPr lang="en-US" sz="2200" dirty="0">
                <a:solidFill>
                  <a:srgbClr val="000000"/>
                </a:solidFill>
              </a:rPr>
              <a:t> </a:t>
            </a:r>
          </a:p>
          <a:p>
            <a:pPr>
              <a:spcBef>
                <a:spcPct val="0"/>
              </a:spcBef>
              <a:buFontTx/>
              <a:buNone/>
            </a:pPr>
            <a:endParaRPr lang="en-US" sz="2200" dirty="0">
              <a:solidFill>
                <a:srgbClr val="000000"/>
              </a:solidFill>
            </a:endParaRPr>
          </a:p>
          <a:p>
            <a:pPr>
              <a:spcBef>
                <a:spcPct val="0"/>
              </a:spcBef>
              <a:buClr>
                <a:schemeClr val="hlink"/>
              </a:buClr>
              <a:buFont typeface="Wingdings" pitchFamily="2" charset="2"/>
              <a:buChar char="Ø"/>
            </a:pPr>
            <a:r>
              <a:rPr lang="en-US" sz="2400" dirty="0">
                <a:solidFill>
                  <a:srgbClr val="000000"/>
                </a:solidFill>
              </a:rPr>
              <a:t>Setting a High Price for a New Product to “Skim” Maximum Revenues from the Target Market.</a:t>
            </a:r>
          </a:p>
          <a:p>
            <a:pPr>
              <a:lnSpc>
                <a:spcPct val="90000"/>
              </a:lnSpc>
              <a:spcBef>
                <a:spcPct val="50000"/>
              </a:spcBef>
              <a:buClr>
                <a:schemeClr val="hlink"/>
              </a:buClr>
              <a:buFont typeface="Wingdings" pitchFamily="2" charset="2"/>
              <a:buChar char="Ø"/>
            </a:pPr>
            <a:r>
              <a:rPr lang="en-US" sz="2400" dirty="0">
                <a:solidFill>
                  <a:srgbClr val="000000"/>
                </a:solidFill>
              </a:rPr>
              <a:t>Results in Fewer, But More Profitable Sales.</a:t>
            </a:r>
          </a:p>
          <a:p>
            <a:pPr>
              <a:lnSpc>
                <a:spcPct val="90000"/>
              </a:lnSpc>
              <a:spcBef>
                <a:spcPct val="50000"/>
              </a:spcBef>
              <a:buClr>
                <a:schemeClr val="hlink"/>
              </a:buClr>
              <a:buFont typeface="Wingdings" pitchFamily="2" charset="2"/>
              <a:buChar char="Ø"/>
            </a:pPr>
            <a:endParaRPr lang="en-US" sz="2400" dirty="0">
              <a:solidFill>
                <a:srgbClr val="000000"/>
              </a:solidFill>
            </a:endParaRPr>
          </a:p>
          <a:p>
            <a:pPr eaLnBrk="1" hangingPunct="1">
              <a:lnSpc>
                <a:spcPct val="90000"/>
              </a:lnSpc>
            </a:pPr>
            <a:r>
              <a:rPr lang="en-US" dirty="0"/>
              <a:t>Use Under These Conditions:</a:t>
            </a:r>
          </a:p>
          <a:p>
            <a:pPr lvl="1" eaLnBrk="1" hangingPunct="1">
              <a:lnSpc>
                <a:spcPct val="90000"/>
              </a:lnSpc>
            </a:pPr>
            <a:r>
              <a:rPr lang="en-US" sz="2200" dirty="0"/>
              <a:t>Product’s Quality and Image Must Support Its Higher Price.</a:t>
            </a:r>
          </a:p>
          <a:p>
            <a:pPr lvl="1" eaLnBrk="1" hangingPunct="1">
              <a:lnSpc>
                <a:spcPct val="90000"/>
              </a:lnSpc>
            </a:pPr>
            <a:r>
              <a:rPr lang="en-US" sz="2200" dirty="0"/>
              <a:t>Costs Can’t be so High that They Cancel the Advantage of Charging More.</a:t>
            </a:r>
          </a:p>
          <a:p>
            <a:pPr lvl="1" eaLnBrk="1" hangingPunct="1">
              <a:lnSpc>
                <a:spcPct val="90000"/>
              </a:lnSpc>
            </a:pPr>
            <a:r>
              <a:rPr lang="en-US" sz="2200" dirty="0"/>
              <a:t>Competitors Shouldn’t be Able to Enter Market Easily and Undercut the High Price.</a:t>
            </a:r>
          </a:p>
          <a:p>
            <a:pPr>
              <a:lnSpc>
                <a:spcPct val="90000"/>
              </a:lnSpc>
              <a:spcBef>
                <a:spcPct val="50000"/>
              </a:spcBef>
              <a:buClr>
                <a:schemeClr val="hlink"/>
              </a:buClr>
              <a:buFont typeface="Wingdings" pitchFamily="2" charset="2"/>
              <a:buNone/>
            </a:pPr>
            <a:endParaRPr lang="en-US" sz="2400" dirty="0">
              <a:solidFill>
                <a:srgbClr val="000000"/>
              </a:solidFill>
            </a:endParaRPr>
          </a:p>
          <a:p>
            <a:pPr lvl="1" eaLnBrk="1" hangingPunct="1">
              <a:lnSpc>
                <a:spcPct val="90000"/>
              </a:lnSpc>
            </a:pPr>
            <a:endParaRPr lang="en-US" sz="2200" dirty="0"/>
          </a:p>
          <a:p>
            <a:pPr eaLnBrk="1" hangingPunct="1"/>
            <a:endParaRPr lang="en-GB" dirty="0">
              <a:latin typeface="Arial" pitchFamily="34" charset="0"/>
            </a:endParaRPr>
          </a:p>
        </p:txBody>
      </p:sp>
    </p:spTree>
    <p:extLst>
      <p:ext uri="{BB962C8B-B14F-4D97-AF65-F5344CB8AC3E}">
        <p14:creationId xmlns:p14="http://schemas.microsoft.com/office/powerpoint/2010/main" val="1480483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A8E31468-94B8-43EA-9311-7D99C7E060E2}" type="slidenum">
              <a:rPr lang="en-US" smtClean="0"/>
              <a:pPr eaLnBrk="1" hangingPunct="1"/>
              <a:t>23</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atin typeface="Arial" pitchFamily="34" charset="0"/>
            </a:endParaRPr>
          </a:p>
        </p:txBody>
      </p:sp>
    </p:spTree>
    <p:extLst>
      <p:ext uri="{BB962C8B-B14F-4D97-AF65-F5344CB8AC3E}">
        <p14:creationId xmlns:p14="http://schemas.microsoft.com/office/powerpoint/2010/main" val="3423669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390F6-D512-4678-A8EB-78B6307E8C5B}" type="slidenum">
              <a:rPr lang="en-GB" smtClean="0"/>
              <a:pPr/>
              <a:t>26</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GB" dirty="0"/>
              <a:t>Retailers – M&amp;S, John Lewis, </a:t>
            </a:r>
            <a:r>
              <a:rPr lang="en-GB" dirty="0" err="1"/>
              <a:t>Sainsburys</a:t>
            </a:r>
            <a:endParaRPr lang="en-GB" dirty="0"/>
          </a:p>
          <a:p>
            <a:pPr eaLnBrk="1" hangingPunct="1"/>
            <a:r>
              <a:rPr lang="en-GB" dirty="0"/>
              <a:t>Wholesalers – Bookers, Cash &amp; Carry </a:t>
            </a:r>
          </a:p>
          <a:p>
            <a:pPr eaLnBrk="1" hangingPunct="1"/>
            <a:r>
              <a:rPr lang="en-GB" dirty="0"/>
              <a:t>Distributors/dealers  - Car dealer e.g. Ford</a:t>
            </a:r>
          </a:p>
          <a:p>
            <a:pPr eaLnBrk="1" hangingPunct="1"/>
            <a:r>
              <a:rPr lang="en-GB" dirty="0"/>
              <a:t>Agents /sales people – Estate Agents</a:t>
            </a:r>
          </a:p>
          <a:p>
            <a:pPr eaLnBrk="1" hangingPunct="1"/>
            <a:r>
              <a:rPr lang="en-GB" dirty="0"/>
              <a:t>Franchises - Subway</a:t>
            </a:r>
          </a:p>
          <a:p>
            <a:pPr eaLnBrk="1" hangingPunct="1"/>
            <a:endParaRPr lang="en-GB" dirty="0"/>
          </a:p>
        </p:txBody>
      </p:sp>
    </p:spTree>
    <p:extLst>
      <p:ext uri="{BB962C8B-B14F-4D97-AF65-F5344CB8AC3E}">
        <p14:creationId xmlns:p14="http://schemas.microsoft.com/office/powerpoint/2010/main" val="626493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6B6B9802-9E52-4462-BBA3-C55586644040}" type="slidenum">
              <a:rPr lang="en-GB" smtClean="0"/>
              <a:pPr/>
              <a:t>27</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A</a:t>
            </a:r>
            <a:r>
              <a:rPr lang="en-GB" sz="1200" kern="0" dirty="0">
                <a:latin typeface="+mn-lt"/>
                <a:ea typeface="+mn-ea"/>
              </a:rPr>
              <a:t> - Bakery; buying train tickets online</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B</a:t>
            </a:r>
            <a:r>
              <a:rPr lang="en-GB" sz="1200" kern="0" dirty="0">
                <a:latin typeface="+mn-lt"/>
                <a:ea typeface="+mn-ea"/>
              </a:rPr>
              <a:t> – M&amp;S; John Lewis; Asda, </a:t>
            </a:r>
            <a:r>
              <a:rPr lang="en-GB" sz="1200" kern="0" dirty="0" err="1">
                <a:latin typeface="+mn-lt"/>
                <a:ea typeface="+mn-ea"/>
              </a:rPr>
              <a:t>etc</a:t>
            </a: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C</a:t>
            </a:r>
            <a:r>
              <a:rPr lang="en-GB" sz="1200" kern="0" dirty="0">
                <a:latin typeface="+mn-lt"/>
                <a:ea typeface="+mn-ea"/>
              </a:rPr>
              <a:t> – Coca cola – sell large volumes of their products to wholesalers who then sell on to retailers.</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D </a:t>
            </a:r>
            <a:r>
              <a:rPr lang="en-GB" sz="1200" kern="0" dirty="0">
                <a:latin typeface="+mn-lt"/>
                <a:ea typeface="+mn-ea"/>
              </a:rPr>
              <a:t>– Biscuits – the producer may hire an agent to sell the biscuits to wholesalers.</a:t>
            </a:r>
          </a:p>
          <a:p>
            <a:pPr eaLnBrk="1" hangingPunct="1"/>
            <a:endParaRPr lang="en-GB" dirty="0"/>
          </a:p>
        </p:txBody>
      </p:sp>
    </p:spTree>
    <p:extLst>
      <p:ext uri="{BB962C8B-B14F-4D97-AF65-F5344CB8AC3E}">
        <p14:creationId xmlns:p14="http://schemas.microsoft.com/office/powerpoint/2010/main" val="2297284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fontAlgn="base">
              <a:spcBef>
                <a:spcPct val="0"/>
              </a:spcBef>
              <a:spcAft>
                <a:spcPct val="0"/>
              </a:spcAft>
              <a:defRPr sz="2400">
                <a:solidFill>
                  <a:schemeClr val="tx1"/>
                </a:solidFill>
                <a:latin typeface="Arial" charset="0"/>
                <a:ea typeface="ＭＳ Ｐゴシック" pitchFamily="34" charset="-128"/>
              </a:defRPr>
            </a:lvl6pPr>
            <a:lvl7pPr marL="2971800" indent="-228600" fontAlgn="base">
              <a:spcBef>
                <a:spcPct val="0"/>
              </a:spcBef>
              <a:spcAft>
                <a:spcPct val="0"/>
              </a:spcAft>
              <a:defRPr sz="2400">
                <a:solidFill>
                  <a:schemeClr val="tx1"/>
                </a:solidFill>
                <a:latin typeface="Arial" charset="0"/>
                <a:ea typeface="ＭＳ Ｐゴシック" pitchFamily="34" charset="-128"/>
              </a:defRPr>
            </a:lvl7pPr>
            <a:lvl8pPr marL="3429000" indent="-228600" fontAlgn="base">
              <a:spcBef>
                <a:spcPct val="0"/>
              </a:spcBef>
              <a:spcAft>
                <a:spcPct val="0"/>
              </a:spcAft>
              <a:defRPr sz="2400">
                <a:solidFill>
                  <a:schemeClr val="tx1"/>
                </a:solidFill>
                <a:latin typeface="Arial" charset="0"/>
                <a:ea typeface="ＭＳ Ｐゴシック" pitchFamily="34" charset="-128"/>
              </a:defRPr>
            </a:lvl8pPr>
            <a:lvl9pPr marL="3886200" indent="-228600" fontAlgn="base">
              <a:spcBef>
                <a:spcPct val="0"/>
              </a:spcBef>
              <a:spcAft>
                <a:spcPct val="0"/>
              </a:spcAft>
              <a:defRPr sz="2400">
                <a:solidFill>
                  <a:schemeClr val="tx1"/>
                </a:solidFill>
                <a:latin typeface="Arial" charset="0"/>
                <a:ea typeface="ＭＳ Ｐゴシック" pitchFamily="34" charset="-128"/>
              </a:defRPr>
            </a:lvl9pPr>
          </a:lstStyle>
          <a:p>
            <a:fld id="{4B94117B-5981-4C40-8DD6-970BC5EE9165}" type="slidenum">
              <a:rPr lang="en-GB" sz="1200" smtClean="0"/>
              <a:pPr/>
              <a:t>34</a:t>
            </a:fld>
            <a:endParaRPr lang="en-GB" sz="12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ea typeface="ＭＳ Ｐゴシック" pitchFamily="34" charset="-128"/>
              </a:rPr>
              <a:t> recent good brand awareness = Intel</a:t>
            </a:r>
          </a:p>
          <a:p>
            <a:pPr eaLnBrk="1" hangingPunct="1">
              <a:spcBef>
                <a:spcPct val="0"/>
              </a:spcBef>
              <a:buFontTx/>
              <a:buChar char="•"/>
            </a:pPr>
            <a:r>
              <a:rPr lang="en-GB">
                <a:ea typeface="ＭＳ Ｐゴシック" pitchFamily="34" charset="-128"/>
              </a:rPr>
              <a:t> recognition - if choice is made at point of purchase e.g. chocolate</a:t>
            </a:r>
          </a:p>
          <a:p>
            <a:pPr eaLnBrk="1" hangingPunct="1">
              <a:spcBef>
                <a:spcPct val="0"/>
              </a:spcBef>
              <a:buFontTx/>
              <a:buChar char="•"/>
            </a:pPr>
            <a:r>
              <a:rPr lang="en-GB">
                <a:ea typeface="ＭＳ Ｐゴシック" pitchFamily="34" charset="-128"/>
              </a:rPr>
              <a:t> recall - if choice is made prior to purchase e.g. movie</a:t>
            </a:r>
          </a:p>
          <a:p>
            <a:pPr lvl="1" eaLnBrk="1" hangingPunct="1">
              <a:spcBef>
                <a:spcPct val="0"/>
              </a:spcBef>
              <a:buFontTx/>
              <a:buChar char="•"/>
            </a:pPr>
            <a:r>
              <a:rPr lang="en-GB">
                <a:ea typeface="ＭＳ Ｐゴシック" pitchFamily="34" charset="-128"/>
              </a:rPr>
              <a:t> some ads focus on “ask for it by name”</a:t>
            </a:r>
          </a:p>
          <a:p>
            <a:pPr eaLnBrk="1" hangingPunct="1">
              <a:spcBef>
                <a:spcPct val="0"/>
              </a:spcBef>
              <a:buFontTx/>
              <a:buChar char="•"/>
            </a:pPr>
            <a:r>
              <a:rPr lang="en-GB">
                <a:ea typeface="ＭＳ Ｐゴシック" pitchFamily="34" charset="-128"/>
              </a:rPr>
              <a:t>obtain info - perhaps to build customer profile, or to build dB etc</a:t>
            </a:r>
          </a:p>
          <a:p>
            <a:pPr eaLnBrk="1" hangingPunct="1">
              <a:spcBef>
                <a:spcPct val="0"/>
              </a:spcBef>
              <a:buFontTx/>
              <a:buChar char="•"/>
            </a:pPr>
            <a:r>
              <a:rPr lang="en-GB">
                <a:ea typeface="ＭＳ Ｐゴシック" pitchFamily="34" charset="-128"/>
              </a:rPr>
              <a:t> or change image, target audience... (PIMMS)</a:t>
            </a:r>
          </a:p>
          <a:p>
            <a:pPr eaLnBrk="1" hangingPunct="1">
              <a:spcBef>
                <a:spcPct val="0"/>
              </a:spcBef>
              <a:buFontTx/>
              <a:buChar char="•"/>
            </a:pPr>
            <a:endParaRPr lang="en-GB">
              <a:ea typeface="ＭＳ Ｐゴシック" pitchFamily="34" charset="-128"/>
            </a:endParaRPr>
          </a:p>
        </p:txBody>
      </p:sp>
    </p:spTree>
    <p:extLst>
      <p:ext uri="{BB962C8B-B14F-4D97-AF65-F5344CB8AC3E}">
        <p14:creationId xmlns:p14="http://schemas.microsoft.com/office/powerpoint/2010/main" val="1565187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39</a:t>
            </a:fld>
            <a:endParaRPr lang="en-GB"/>
          </a:p>
        </p:txBody>
      </p:sp>
    </p:spTree>
    <p:extLst>
      <p:ext uri="{BB962C8B-B14F-4D97-AF65-F5344CB8AC3E}">
        <p14:creationId xmlns:p14="http://schemas.microsoft.com/office/powerpoint/2010/main" val="36467085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40</a:t>
            </a:fld>
            <a:endParaRPr lang="en-GB"/>
          </a:p>
        </p:txBody>
      </p:sp>
    </p:spTree>
    <p:extLst>
      <p:ext uri="{BB962C8B-B14F-4D97-AF65-F5344CB8AC3E}">
        <p14:creationId xmlns:p14="http://schemas.microsoft.com/office/powerpoint/2010/main" val="86286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25/03/2026</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40000" y="274638"/>
            <a:ext cx="9245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1" y="1905000"/>
            <a:ext cx="4622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740401" y="19050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740401" y="39243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p:cNvSpPr>
            <a:spLocks noGrp="1" noChangeArrowheads="1"/>
          </p:cNvSpPr>
          <p:nvPr>
            <p:ph type="ftr" sz="quarter" idx="10"/>
          </p:nvPr>
        </p:nvSpPr>
        <p:spPr>
          <a:ln/>
        </p:spPr>
        <p:txBody>
          <a:bodyPr/>
          <a:lstStyle>
            <a:lvl1pPr>
              <a:defRPr/>
            </a:lvl1pPr>
          </a:lstStyle>
          <a:p>
            <a:pPr>
              <a:defRPr/>
            </a:pPr>
            <a:r>
              <a:rPr lang="en-GB"/>
              <a:t>PRESENTATION TITLE - GO HEADER &amp; FOOTER TO EDIT THIS TEXT</a:t>
            </a:r>
            <a:endParaRPr lang="en-US"/>
          </a:p>
        </p:txBody>
      </p:sp>
    </p:spTree>
    <p:extLst>
      <p:ext uri="{BB962C8B-B14F-4D97-AF65-F5344CB8AC3E}">
        <p14:creationId xmlns:p14="http://schemas.microsoft.com/office/powerpoint/2010/main" val="3700177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25/03/2026</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4TYWhZ3IFhc?feature=oembed"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media" Target="../media/media2.mp4"/><Relationship Id="rId7"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10.png"/><Relationship Id="rId4" Type="http://schemas.openxmlformats.org/officeDocument/2006/relationships/video" Target="../media/media2.mp4"/><Relationship Id="rId9"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12.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M8nC4dgKB9g?feature=oembed" TargetMode="External"/><Relationship Id="rId4" Type="http://schemas.openxmlformats.org/officeDocument/2006/relationships/image" Target="../media/image25.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A62lvdhNylU?feature=oembed" TargetMode="External"/><Relationship Id="rId4" Type="http://schemas.openxmlformats.org/officeDocument/2006/relationships/image" Target="../media/image26.jpe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cim.co.uk/content-hub/quick-read/planning-a-marketing-strategy/" TargetMode="External"/><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 Id="rId4" Type="http://schemas.openxmlformats.org/officeDocument/2006/relationships/hyperlink" Target="https://www.smartinsights.com/marketing-planning/marketing-models/how-to-use-the-7ps-marketing-m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4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104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105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59294"/>
            <a:ext cx="12191999" cy="6298279"/>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105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28"/>
            <a:ext cx="6096001" cy="6858000"/>
          </a:xfrm>
          <a:prstGeom prst="rect">
            <a:avLst/>
          </a:prstGeom>
          <a:gradFill>
            <a:gsLst>
              <a:gs pos="13000">
                <a:srgbClr val="000000">
                  <a:alpha val="72000"/>
                </a:srgbClr>
              </a:gs>
              <a:gs pos="99000">
                <a:schemeClr val="accent1">
                  <a:lumMod val="50000"/>
                  <a:alpha val="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358346" y="333633"/>
            <a:ext cx="11133438" cy="852616"/>
          </a:xfrm>
        </p:spPr>
        <p:txBody>
          <a:bodyPr>
            <a:noAutofit/>
          </a:bodyPr>
          <a:lstStyle/>
          <a:p>
            <a:r>
              <a:rPr lang="en-GB" sz="5400" b="1" dirty="0">
                <a:solidFill>
                  <a:srgbClr val="FFFFFF"/>
                </a:solidFill>
              </a:rPr>
              <a:t>BMBM6016 - Strategic Marketing</a:t>
            </a:r>
          </a:p>
        </p:txBody>
      </p:sp>
      <p:sp>
        <p:nvSpPr>
          <p:cNvPr id="1055" name="Freeform: Shape 1054">
            <a:extLst>
              <a:ext uri="{FF2B5EF4-FFF2-40B4-BE49-F238E27FC236}">
                <a16:creationId xmlns:a16="http://schemas.microsoft.com/office/drawing/2014/main" id="{32B3ACB3-D689-442E-8A40-8680B0FEB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063256" y="400727"/>
            <a:ext cx="4065484" cy="8849062"/>
          </a:xfrm>
          <a:custGeom>
            <a:avLst/>
            <a:gdLst>
              <a:gd name="connsiteX0" fmla="*/ 0 w 4065484"/>
              <a:gd name="connsiteY0" fmla="*/ 4424531 h 8849062"/>
              <a:gd name="connsiteX1" fmla="*/ 3899197 w 4065484"/>
              <a:gd name="connsiteY1" fmla="*/ 8840480 h 8849062"/>
              <a:gd name="connsiteX2" fmla="*/ 4065484 w 4065484"/>
              <a:gd name="connsiteY2" fmla="*/ 8849062 h 8849062"/>
              <a:gd name="connsiteX3" fmla="*/ 4065483 w 4065484"/>
              <a:gd name="connsiteY3" fmla="*/ 0 h 8849062"/>
              <a:gd name="connsiteX4" fmla="*/ 3899197 w 4065484"/>
              <a:gd name="connsiteY4" fmla="*/ 8581 h 8849062"/>
              <a:gd name="connsiteX5" fmla="*/ 0 w 4065484"/>
              <a:gd name="connsiteY5" fmla="*/ 4424531 h 884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5484" h="8849062">
                <a:moveTo>
                  <a:pt x="0" y="4424531"/>
                </a:moveTo>
                <a:cubicBezTo>
                  <a:pt x="0" y="6722831"/>
                  <a:pt x="1709076" y="8613167"/>
                  <a:pt x="3899197" y="8840480"/>
                </a:cubicBezTo>
                <a:lnTo>
                  <a:pt x="4065484" y="8849062"/>
                </a:lnTo>
                <a:lnTo>
                  <a:pt x="4065483" y="0"/>
                </a:lnTo>
                <a:lnTo>
                  <a:pt x="3899197" y="8581"/>
                </a:lnTo>
                <a:cubicBezTo>
                  <a:pt x="1709075" y="235897"/>
                  <a:pt x="0" y="2126232"/>
                  <a:pt x="0" y="4424531"/>
                </a:cubicBezTo>
                <a:close/>
              </a:path>
            </a:pathLst>
          </a:custGeom>
          <a:gradFill flip="none" rotWithShape="1">
            <a:gsLst>
              <a:gs pos="0">
                <a:schemeClr val="accent1">
                  <a:alpha val="5000"/>
                </a:schemeClr>
              </a:gs>
              <a:gs pos="68000">
                <a:schemeClr val="accent1">
                  <a:alpha val="15000"/>
                </a:schemeClr>
              </a:gs>
            </a:gsLst>
            <a:lin ang="21594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E6F4B3BC-5732-6D16-8D45-A8DC1EC03F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347" b="8348"/>
          <a:stretch>
            <a:fillRect/>
          </a:stretch>
        </p:blipFill>
        <p:spPr bwMode="auto">
          <a:xfrm>
            <a:off x="229767" y="1346887"/>
            <a:ext cx="11732459" cy="5470666"/>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495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5990" y="750440"/>
            <a:ext cx="3355754" cy="5095618"/>
          </a:xfrm>
        </p:spPr>
        <p:txBody>
          <a:bodyPr anchor="b">
            <a:normAutofit/>
          </a:bodyPr>
          <a:lstStyle/>
          <a:p>
            <a:pPr algn="ctr"/>
            <a:r>
              <a:rPr lang="en-GB" sz="4000" b="1" u="sng" dirty="0">
                <a:solidFill>
                  <a:srgbClr val="FFFFFF"/>
                </a:solidFill>
                <a:latin typeface="+mn-lt"/>
              </a:rPr>
              <a:t>TODAY’S LECTURE</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Strategy and Tactics</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The Marketing Mix (7Ps)</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2</a:t>
            </a:fld>
            <a:endParaRPr lang="en-GB" sz="1100">
              <a:solidFill>
                <a:schemeClr val="tx1">
                  <a:lumMod val="50000"/>
                  <a:lumOff val="50000"/>
                </a:schemeClr>
              </a:solidFill>
            </a:endParaRPr>
          </a:p>
        </p:txBody>
      </p:sp>
      <p:graphicFrame>
        <p:nvGraphicFramePr>
          <p:cNvPr id="23" name="Content Placeholder 7">
            <a:extLst>
              <a:ext uri="{FF2B5EF4-FFF2-40B4-BE49-F238E27FC236}">
                <a16:creationId xmlns:a16="http://schemas.microsoft.com/office/drawing/2014/main" id="{4588A80E-B62A-F5FC-171A-79F3D98D8D07}"/>
              </a:ext>
            </a:extLst>
          </p:cNvPr>
          <p:cNvGraphicFramePr>
            <a:graphicFrameLocks noGrp="1"/>
          </p:cNvGraphicFramePr>
          <p:nvPr>
            <p:ph idx="1"/>
            <p:extLst>
              <p:ext uri="{D42A27DB-BD31-4B8C-83A1-F6EECF244321}">
                <p14:modId xmlns:p14="http://schemas.microsoft.com/office/powerpoint/2010/main" val="509759469"/>
              </p:ext>
            </p:extLst>
          </p:nvPr>
        </p:nvGraphicFramePr>
        <p:xfrm>
          <a:off x="4487452" y="750439"/>
          <a:ext cx="7084434" cy="5606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4343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b="1" u="sng">
                <a:solidFill>
                  <a:srgbClr val="FFFFFF"/>
                </a:solidFill>
                <a:latin typeface="+mn-lt"/>
              </a:rPr>
              <a:t>The Marketing Strategy Development</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a:t>
            </a:fld>
            <a:endParaRPr lang="en-GB" sz="1100">
              <a:solidFill>
                <a:schemeClr val="tx1">
                  <a:lumMod val="50000"/>
                  <a:lumOff val="50000"/>
                </a:schemeClr>
              </a:solidFill>
            </a:endParaRPr>
          </a:p>
        </p:txBody>
      </p:sp>
      <p:graphicFrame>
        <p:nvGraphicFramePr>
          <p:cNvPr id="23" name="Content Placeholder 7">
            <a:extLst>
              <a:ext uri="{FF2B5EF4-FFF2-40B4-BE49-F238E27FC236}">
                <a16:creationId xmlns:a16="http://schemas.microsoft.com/office/drawing/2014/main" id="{4588A80E-B62A-F5FC-171A-79F3D98D8D07}"/>
              </a:ext>
            </a:extLst>
          </p:cNvPr>
          <p:cNvGraphicFramePr>
            <a:graphicFrameLocks noGrp="1"/>
          </p:cNvGraphicFramePr>
          <p:nvPr>
            <p:ph idx="1"/>
          </p:nvPr>
        </p:nvGraphicFramePr>
        <p:xfrm>
          <a:off x="4487452" y="750439"/>
          <a:ext cx="7084434" cy="5606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7084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0704" y="1359243"/>
            <a:ext cx="3212755" cy="3101545"/>
          </a:xfrm>
        </p:spPr>
        <p:txBody>
          <a:bodyPr anchor="b">
            <a:normAutofit/>
          </a:bodyPr>
          <a:lstStyle/>
          <a:p>
            <a:pPr algn="ctr"/>
            <a:r>
              <a:rPr lang="en-GB" sz="4000" b="1" u="sng" dirty="0">
                <a:solidFill>
                  <a:srgbClr val="FFFFFF"/>
                </a:solidFill>
                <a:latin typeface="+mn-lt"/>
              </a:rPr>
              <a:t>The Marketing Strategy Development - Tactics</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4</a:t>
            </a:fld>
            <a:endParaRPr lang="en-GB" sz="1100">
              <a:solidFill>
                <a:schemeClr val="tx1">
                  <a:lumMod val="50000"/>
                  <a:lumOff val="50000"/>
                </a:schemeClr>
              </a:solidFill>
            </a:endParaRPr>
          </a:p>
        </p:txBody>
      </p:sp>
      <p:graphicFrame>
        <p:nvGraphicFramePr>
          <p:cNvPr id="10" name="Content Placeholder 7">
            <a:extLst>
              <a:ext uri="{FF2B5EF4-FFF2-40B4-BE49-F238E27FC236}">
                <a16:creationId xmlns:a16="http://schemas.microsoft.com/office/drawing/2014/main" id="{2852C6AB-BDE5-427F-1011-94A46DB1375A}"/>
              </a:ext>
            </a:extLst>
          </p:cNvPr>
          <p:cNvGraphicFramePr>
            <a:graphicFrameLocks noGrp="1"/>
          </p:cNvGraphicFramePr>
          <p:nvPr>
            <p:ph idx="1"/>
            <p:extLst>
              <p:ext uri="{D42A27DB-BD31-4B8C-83A1-F6EECF244321}">
                <p14:modId xmlns:p14="http://schemas.microsoft.com/office/powerpoint/2010/main" val="141884492"/>
              </p:ext>
            </p:extLst>
          </p:nvPr>
        </p:nvGraphicFramePr>
        <p:xfrm>
          <a:off x="4487452" y="271849"/>
          <a:ext cx="7216858" cy="6351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5694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ctr"/>
            <a:r>
              <a:rPr lang="en-GB" sz="3700" b="1" u="sng" dirty="0">
                <a:solidFill>
                  <a:srgbClr val="FFFFFF"/>
                </a:solidFill>
                <a:latin typeface="+mn-lt"/>
              </a:rPr>
              <a:t>The Marketing Strategy and Tactics Development</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graphicFrame>
        <p:nvGraphicFramePr>
          <p:cNvPr id="10" name="Content Placeholder 7">
            <a:extLst>
              <a:ext uri="{FF2B5EF4-FFF2-40B4-BE49-F238E27FC236}">
                <a16:creationId xmlns:a16="http://schemas.microsoft.com/office/drawing/2014/main" id="{AC7C708B-2658-81AD-AD59-E9B111500183}"/>
              </a:ext>
            </a:extLst>
          </p:cNvPr>
          <p:cNvGraphicFramePr>
            <a:graphicFrameLocks noGrp="1"/>
          </p:cNvGraphicFramePr>
          <p:nvPr>
            <p:ph idx="1"/>
            <p:extLst>
              <p:ext uri="{D42A27DB-BD31-4B8C-83A1-F6EECF244321}">
                <p14:modId xmlns:p14="http://schemas.microsoft.com/office/powerpoint/2010/main" val="2243431863"/>
              </p:ext>
            </p:extLst>
          </p:nvPr>
        </p:nvGraphicFramePr>
        <p:xfrm>
          <a:off x="4288221" y="321276"/>
          <a:ext cx="7648405" cy="6134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43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u="sng" dirty="0">
                <a:latin typeface="+mn-lt"/>
              </a:rPr>
              <a:t>The Marketing Mix (7Ps)</a:t>
            </a:r>
          </a:p>
        </p:txBody>
      </p:sp>
      <p:sp>
        <p:nvSpPr>
          <p:cNvPr id="5" name="Slide Number Placeholder 4"/>
          <p:cNvSpPr>
            <a:spLocks noGrp="1"/>
          </p:cNvSpPr>
          <p:nvPr>
            <p:ph type="sldNum" sz="quarter" idx="12"/>
          </p:nvPr>
        </p:nvSpPr>
        <p:spPr/>
        <p:txBody>
          <a:bodyPr/>
          <a:lstStyle/>
          <a:p>
            <a:fld id="{7B914098-EA5F-4E0F-8262-B37EEDEAEE84}" type="slidenum">
              <a:rPr lang="en-GB" smtClean="0"/>
              <a:t>6</a:t>
            </a:fld>
            <a:endParaRPr lang="en-GB" dirty="0"/>
          </a:p>
        </p:txBody>
      </p:sp>
      <p:pic>
        <p:nvPicPr>
          <p:cNvPr id="3" name="Content Placeholder 2"/>
          <p:cNvPicPr>
            <a:picLocks noGrp="1" noChangeAspect="1"/>
          </p:cNvPicPr>
          <p:nvPr>
            <p:ph idx="1"/>
          </p:nvPr>
        </p:nvPicPr>
        <p:blipFill rotWithShape="1">
          <a:blip r:embed="rId2"/>
          <a:srcRect l="21061" t="10813" r="15526" b="6917"/>
          <a:stretch/>
        </p:blipFill>
        <p:spPr>
          <a:xfrm>
            <a:off x="1073427" y="1426088"/>
            <a:ext cx="10515600" cy="5431912"/>
          </a:xfrm>
          <a:prstGeom prst="rect">
            <a:avLst/>
          </a:prstGeom>
        </p:spPr>
      </p:pic>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B78EE-816F-6CC3-F204-2A33DF0721AB}"/>
              </a:ext>
            </a:extLst>
          </p:cNvPr>
          <p:cNvSpPr>
            <a:spLocks noGrp="1"/>
          </p:cNvSpPr>
          <p:nvPr>
            <p:ph type="title"/>
          </p:nvPr>
        </p:nvSpPr>
        <p:spPr/>
        <p:txBody>
          <a:bodyPr/>
          <a:lstStyle/>
          <a:p>
            <a:endParaRPr lang="en-GB"/>
          </a:p>
        </p:txBody>
      </p:sp>
      <p:pic>
        <p:nvPicPr>
          <p:cNvPr id="6" name="Online Media 5" title="Marketing Mix 4P's | Apple iPhone Example | How do these 4P's help a business to sell more products?">
            <a:hlinkClick r:id="" action="ppaction://media"/>
            <a:extLst>
              <a:ext uri="{FF2B5EF4-FFF2-40B4-BE49-F238E27FC236}">
                <a16:creationId xmlns:a16="http://schemas.microsoft.com/office/drawing/2014/main" id="{7C233939-10AB-E2EF-B584-14D4E161336E}"/>
              </a:ext>
            </a:extLst>
          </p:cNvPr>
          <p:cNvPicPr>
            <a:picLocks noGrp="1" noRot="1" noChangeAspect="1"/>
          </p:cNvPicPr>
          <p:nvPr>
            <p:ph idx="1"/>
            <a:videoFile r:link="rId1"/>
          </p:nvPr>
        </p:nvPicPr>
        <p:blipFill>
          <a:blip r:embed="rId4"/>
          <a:stretch>
            <a:fillRect/>
          </a:stretch>
        </p:blipFill>
        <p:spPr>
          <a:xfrm>
            <a:off x="685800" y="235957"/>
            <a:ext cx="10668000" cy="6027827"/>
          </a:xfrm>
          <a:prstGeom prst="rect">
            <a:avLst/>
          </a:prstGeom>
        </p:spPr>
      </p:pic>
    </p:spTree>
    <p:extLst>
      <p:ext uri="{BB962C8B-B14F-4D97-AF65-F5344CB8AC3E}">
        <p14:creationId xmlns:p14="http://schemas.microsoft.com/office/powerpoint/2010/main" val="160572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0A0FC-6DCF-A2AC-8871-B6D9680E80F8}"/>
              </a:ext>
            </a:extLst>
          </p:cNvPr>
          <p:cNvSpPr>
            <a:spLocks noGrp="1"/>
          </p:cNvSpPr>
          <p:nvPr>
            <p:ph type="title"/>
          </p:nvPr>
        </p:nvSpPr>
        <p:spPr>
          <a:xfrm>
            <a:off x="640080" y="325369"/>
            <a:ext cx="4368602" cy="1956841"/>
          </a:xfrm>
        </p:spPr>
        <p:txBody>
          <a:bodyPr anchor="b">
            <a:normAutofit/>
          </a:bodyPr>
          <a:lstStyle/>
          <a:p>
            <a:r>
              <a:rPr lang="en-GB" sz="5400" b="1" dirty="0">
                <a:latin typeface="+mn-lt"/>
              </a:rPr>
              <a:t>Class Task</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D2035A-6FAF-80D4-45AE-2085E5CA123C}"/>
              </a:ext>
            </a:extLst>
          </p:cNvPr>
          <p:cNvSpPr>
            <a:spLocks noGrp="1"/>
          </p:cNvSpPr>
          <p:nvPr>
            <p:ph idx="1"/>
          </p:nvPr>
        </p:nvSpPr>
        <p:spPr>
          <a:xfrm>
            <a:off x="640080" y="2872899"/>
            <a:ext cx="4243589" cy="3320668"/>
          </a:xfrm>
        </p:spPr>
        <p:txBody>
          <a:bodyPr>
            <a:normAutofit/>
          </a:bodyPr>
          <a:lstStyle/>
          <a:p>
            <a:r>
              <a:rPr lang="en-GB" sz="2200" dirty="0"/>
              <a:t>Please put yourselves in groups</a:t>
            </a:r>
          </a:p>
          <a:p>
            <a:r>
              <a:rPr lang="en-GB" sz="2200" dirty="0"/>
              <a:t>Each group must select a car manufacturer</a:t>
            </a:r>
          </a:p>
          <a:p>
            <a:r>
              <a:rPr lang="en-GB" sz="2200" dirty="0"/>
              <a:t>Research the company </a:t>
            </a:r>
          </a:p>
          <a:p>
            <a:r>
              <a:rPr lang="en-GB" sz="2200" dirty="0"/>
              <a:t>Analyse how the company use the 4 Ps</a:t>
            </a:r>
          </a:p>
          <a:p>
            <a:r>
              <a:rPr lang="en-GB" sz="2200" dirty="0"/>
              <a:t>Feedback to the class.</a:t>
            </a:r>
          </a:p>
        </p:txBody>
      </p:sp>
      <p:pic>
        <p:nvPicPr>
          <p:cNvPr id="5" name="Picture 4" descr="Cars parked in a line">
            <a:extLst>
              <a:ext uri="{FF2B5EF4-FFF2-40B4-BE49-F238E27FC236}">
                <a16:creationId xmlns:a16="http://schemas.microsoft.com/office/drawing/2014/main" id="{8FA74564-55C1-DB86-8C64-5D8667D22962}"/>
              </a:ext>
            </a:extLst>
          </p:cNvPr>
          <p:cNvPicPr>
            <a:picLocks noChangeAspect="1"/>
          </p:cNvPicPr>
          <p:nvPr/>
        </p:nvPicPr>
        <p:blipFill rotWithShape="1">
          <a:blip r:embed="rId2"/>
          <a:srcRect l="20681" r="409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99094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875950"/>
          </a:xfrm>
        </p:spPr>
        <p:txBody>
          <a:bodyPr>
            <a:noAutofit/>
          </a:bodyPr>
          <a:lstStyle/>
          <a:p>
            <a:r>
              <a:rPr lang="en-GB" sz="3200" b="1" u="sng" dirty="0">
                <a:latin typeface="+mn-lt"/>
              </a:rPr>
              <a:t>The Extended Marketing Mix within the External Environment </a:t>
            </a: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1828035" y="842664"/>
            <a:ext cx="8496944" cy="60153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205897" y="2196484"/>
            <a:ext cx="3527515" cy="3307696"/>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9</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5400" b="1" dirty="0">
                <a:solidFill>
                  <a:srgbClr val="FFFFFF"/>
                </a:solidFill>
              </a:rPr>
              <a:t>PRODUCT</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r>
              <a:rPr lang="en-GB" sz="2000"/>
              <a:t>   </a:t>
            </a:r>
          </a:p>
          <a:p>
            <a:pPr marL="457200" lvl="1" indent="0">
              <a:buNone/>
            </a:pPr>
            <a:endParaRPr lang="en-GB" sz="2000"/>
          </a:p>
          <a:p>
            <a:endParaRPr lang="en-GB" sz="2000"/>
          </a:p>
        </p:txBody>
      </p:sp>
    </p:spTree>
    <p:extLst>
      <p:ext uri="{BB962C8B-B14F-4D97-AF65-F5344CB8AC3E}">
        <p14:creationId xmlns:p14="http://schemas.microsoft.com/office/powerpoint/2010/main" val="3860030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30477" y="264406"/>
            <a:ext cx="7123324" cy="892366"/>
          </a:xfrm>
        </p:spPr>
        <p:txBody>
          <a:bodyPr>
            <a:normAutofit/>
          </a:bodyPr>
          <a:lstStyle/>
          <a:p>
            <a:r>
              <a:rPr lang="en-GB" b="1" u="sng" dirty="0">
                <a:latin typeface="+mn-lt"/>
              </a:rPr>
              <a:t>PRODUCT</a:t>
            </a:r>
          </a:p>
        </p:txBody>
      </p:sp>
      <p:pic>
        <p:nvPicPr>
          <p:cNvPr id="6" name="Picture 5" descr="Cardboard boxes on conveyor belt">
            <a:extLst>
              <a:ext uri="{FF2B5EF4-FFF2-40B4-BE49-F238E27FC236}">
                <a16:creationId xmlns:a16="http://schemas.microsoft.com/office/drawing/2014/main" id="{97F75477-AA94-9963-7FC3-64736E53017C}"/>
              </a:ext>
            </a:extLst>
          </p:cNvPr>
          <p:cNvPicPr>
            <a:picLocks noChangeAspect="1"/>
          </p:cNvPicPr>
          <p:nvPr/>
        </p:nvPicPr>
        <p:blipFill rotWithShape="1">
          <a:blip r:embed="rId2"/>
          <a:srcRect l="36801" r="2665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4054207" y="1421178"/>
            <a:ext cx="7299594" cy="4681510"/>
          </a:xfrm>
        </p:spPr>
        <p:txBody>
          <a:bodyPr anchor="t">
            <a:normAutofit/>
          </a:bodyPr>
          <a:lstStyle/>
          <a:p>
            <a:pPr marL="414772" indent="-414772">
              <a:spcBef>
                <a:spcPct val="50000"/>
              </a:spcBef>
              <a:defRPr/>
            </a:pPr>
            <a:r>
              <a:rPr lang="en-GB" sz="2200" b="1" dirty="0"/>
              <a:t>A product </a:t>
            </a:r>
            <a:r>
              <a:rPr lang="en-GB" sz="2200" dirty="0"/>
              <a:t>(or service) is the total experience of the customer or consumer when dealing with an organisation</a:t>
            </a:r>
          </a:p>
          <a:p>
            <a:pPr>
              <a:spcBef>
                <a:spcPct val="50000"/>
              </a:spcBef>
              <a:defRPr/>
            </a:pPr>
            <a:endParaRPr lang="en-GB" sz="2200" b="1" dirty="0"/>
          </a:p>
          <a:p>
            <a:pPr marL="414772" indent="-414772">
              <a:spcBef>
                <a:spcPct val="50000"/>
              </a:spcBef>
              <a:defRPr/>
            </a:pPr>
            <a:r>
              <a:rPr lang="en-GB" sz="2200" b="1" dirty="0"/>
              <a:t>Product</a:t>
            </a:r>
            <a:r>
              <a:rPr lang="en-GB" sz="2200" dirty="0"/>
              <a:t> is a physical good, service, idea, person, or place that is capable of offering tangible and intangible attributes that individuals or organisations regard as so necessary, worthwhile or satisfying that they are prepared to exchange money or some other unit of value to acquire it.</a:t>
            </a:r>
          </a:p>
          <a:p>
            <a:pPr>
              <a:spcBef>
                <a:spcPct val="50000"/>
              </a:spcBef>
              <a:defRPr/>
            </a:pPr>
            <a:endParaRPr lang="en-GB" sz="2200" dirty="0"/>
          </a:p>
          <a:p>
            <a:pPr marL="414772" indent="-414772">
              <a:spcBef>
                <a:spcPct val="50000"/>
              </a:spcBef>
              <a:defRPr/>
            </a:pPr>
            <a:r>
              <a:rPr lang="en-GB" sz="2200" b="1" dirty="0"/>
              <a:t>Product decisions </a:t>
            </a:r>
            <a:r>
              <a:rPr lang="en-GB" sz="2200" dirty="0"/>
              <a:t>– Product development, adaptations, portfolio management</a:t>
            </a:r>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a:pPr>
                <a:spcAft>
                  <a:spcPts val="600"/>
                </a:spcAft>
              </a:pPr>
              <a:t>11</a:t>
            </a:fld>
            <a:endParaRPr lang="en-GB" sz="1000"/>
          </a:p>
        </p:txBody>
      </p:sp>
    </p:spTree>
    <p:extLst>
      <p:ext uri="{BB962C8B-B14F-4D97-AF65-F5344CB8AC3E}">
        <p14:creationId xmlns:p14="http://schemas.microsoft.com/office/powerpoint/2010/main" val="1271100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3219" y="586855"/>
            <a:ext cx="3524869" cy="3387497"/>
          </a:xfrm>
        </p:spPr>
        <p:txBody>
          <a:bodyPr anchor="b">
            <a:normAutofit/>
          </a:bodyPr>
          <a:lstStyle/>
          <a:p>
            <a:pPr algn="r">
              <a:spcBef>
                <a:spcPct val="50000"/>
              </a:spcBef>
            </a:pPr>
            <a:br>
              <a:rPr lang="en-GB" altLang="en-US" sz="2800" dirty="0">
                <a:solidFill>
                  <a:srgbClr val="FFFFFF"/>
                </a:solidFill>
              </a:rPr>
            </a:br>
            <a:br>
              <a:rPr lang="en-GB" altLang="en-US" sz="2800" dirty="0">
                <a:solidFill>
                  <a:srgbClr val="FFFFFF"/>
                </a:solidFill>
              </a:rPr>
            </a:br>
            <a:r>
              <a:rPr lang="en-GB" altLang="en-US" sz="2800" b="1" u="sng" dirty="0">
                <a:solidFill>
                  <a:srgbClr val="FFFFFF"/>
                </a:solidFill>
                <a:latin typeface="+mn-lt"/>
              </a:rPr>
              <a:t>A Product Typology (classification system)</a:t>
            </a:r>
            <a:br>
              <a:rPr lang="en-GB" altLang="en-US" sz="2800" b="1" u="sng" dirty="0">
                <a:solidFill>
                  <a:srgbClr val="FFFFFF"/>
                </a:solidFill>
                <a:latin typeface="+mn-lt"/>
              </a:rPr>
            </a:br>
            <a:br>
              <a:rPr lang="en-GB" altLang="en-US" sz="2800" dirty="0">
                <a:solidFill>
                  <a:srgbClr val="FFFFFF"/>
                </a:solidFill>
              </a:rPr>
            </a:br>
            <a:endParaRPr lang="en-GB" sz="2800" dirty="0">
              <a:solidFill>
                <a:srgbClr val="FFFFFF"/>
              </a:solidFill>
            </a:endParaRPr>
          </a:p>
        </p:txBody>
      </p:sp>
      <p:sp>
        <p:nvSpPr>
          <p:cNvPr id="3" name="Content Placeholder 2"/>
          <p:cNvSpPr>
            <a:spLocks noGrp="1"/>
          </p:cNvSpPr>
          <p:nvPr>
            <p:ph idx="1"/>
          </p:nvPr>
        </p:nvSpPr>
        <p:spPr>
          <a:xfrm>
            <a:off x="4181045" y="511388"/>
            <a:ext cx="7717172" cy="6153817"/>
          </a:xfrm>
        </p:spPr>
        <p:txBody>
          <a:bodyPr anchor="ctr">
            <a:normAutofit/>
          </a:bodyPr>
          <a:lstStyle/>
          <a:p>
            <a:pPr marL="414772" indent="-414772"/>
            <a:r>
              <a:rPr lang="en-GB" altLang="en-US" sz="2200" b="1" dirty="0"/>
              <a:t>Goods (tangibles) </a:t>
            </a:r>
            <a:r>
              <a:rPr lang="en-GB" altLang="en-US" sz="2200" dirty="0"/>
              <a:t>– a physical product e.g. motorcycle or perfume</a:t>
            </a:r>
          </a:p>
          <a:p>
            <a:endParaRPr lang="en-GB" altLang="en-US" sz="2200" dirty="0"/>
          </a:p>
          <a:p>
            <a:pPr marL="414772" indent="-414772"/>
            <a:r>
              <a:rPr lang="en-GB" altLang="en-US" sz="2200" b="1" dirty="0"/>
              <a:t>Service (intangible) </a:t>
            </a:r>
            <a:r>
              <a:rPr lang="en-GB" altLang="en-US" sz="2200" dirty="0"/>
              <a:t>– the application of human and/or mechanical efforts to people or objects in order to provide intangible benefits to consumers e.g. massage, annual boiler check</a:t>
            </a:r>
          </a:p>
          <a:p>
            <a:endParaRPr lang="en-GB" altLang="en-US" sz="2200" dirty="0"/>
          </a:p>
          <a:p>
            <a:pPr>
              <a:spcBef>
                <a:spcPct val="50000"/>
              </a:spcBef>
            </a:pPr>
            <a:r>
              <a:rPr lang="en-GB" altLang="en-US" sz="2200" dirty="0"/>
              <a:t>Note: Many products have both goods and service elements </a:t>
            </a:r>
          </a:p>
          <a:p>
            <a:pPr lvl="1">
              <a:spcBef>
                <a:spcPct val="50000"/>
              </a:spcBef>
            </a:pPr>
            <a:r>
              <a:rPr lang="en-GB" altLang="en-US" sz="2200" dirty="0"/>
              <a:t>e.g. a motor vehicle service where fluids and/or brake components are renewed.</a:t>
            </a:r>
          </a:p>
          <a:p>
            <a:pPr lvl="1">
              <a:spcBef>
                <a:spcPct val="50000"/>
              </a:spcBef>
            </a:pPr>
            <a:r>
              <a:rPr lang="en-GB" altLang="en-US" sz="2200" dirty="0"/>
              <a:t>A restaurant where food is served by waiting staff</a:t>
            </a:r>
          </a:p>
          <a:p>
            <a:pPr lvl="1">
              <a:spcBef>
                <a:spcPct val="50000"/>
              </a:spcBef>
            </a:pPr>
            <a:r>
              <a:rPr lang="en-GB" altLang="en-US" sz="2200" dirty="0"/>
              <a:t>A hair salon where products are used by a stylist to create a hair style</a:t>
            </a:r>
          </a:p>
          <a:p>
            <a:endParaRPr lang="en-GB" altLang="en-US" sz="22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12</a:t>
            </a:fld>
            <a:endParaRPr lang="en-GB" sz="1100">
              <a:solidFill>
                <a:schemeClr val="tx1">
                  <a:lumMod val="50000"/>
                  <a:lumOff val="50000"/>
                </a:schemeClr>
              </a:solidFill>
            </a:endParaRPr>
          </a:p>
        </p:txBody>
      </p:sp>
    </p:spTree>
    <p:extLst>
      <p:ext uri="{BB962C8B-B14F-4D97-AF65-F5344CB8AC3E}">
        <p14:creationId xmlns:p14="http://schemas.microsoft.com/office/powerpoint/2010/main" val="3666949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NEW PRODUCT AND SERVICE DESIGN</a:t>
            </a:r>
          </a:p>
        </p:txBody>
      </p:sp>
      <p:sp>
        <p:nvSpPr>
          <p:cNvPr id="3" name="Content Placeholder 2"/>
          <p:cNvSpPr>
            <a:spLocks noGrp="1"/>
          </p:cNvSpPr>
          <p:nvPr>
            <p:ph idx="1"/>
          </p:nvPr>
        </p:nvSpPr>
        <p:spPr>
          <a:xfrm>
            <a:off x="4037827" y="0"/>
            <a:ext cx="8036660" cy="6820789"/>
          </a:xfrm>
        </p:spPr>
        <p:txBody>
          <a:bodyPr anchor="ctr">
            <a:normAutofit/>
          </a:bodyPr>
          <a:lstStyle/>
          <a:p>
            <a:pPr marL="414772" indent="-414772"/>
            <a:r>
              <a:rPr lang="en-GB" sz="2400" dirty="0"/>
              <a:t>New product development (NPD) is the process of bringing a new product to the marketplace. </a:t>
            </a:r>
          </a:p>
          <a:p>
            <a:endParaRPr lang="en-GB" sz="2400" dirty="0"/>
          </a:p>
          <a:p>
            <a:pPr marL="414772" indent="-414772"/>
            <a:r>
              <a:rPr lang="en-GB" sz="2400" dirty="0"/>
              <a:t>Your business may need to engage in this process due to:   </a:t>
            </a:r>
          </a:p>
          <a:p>
            <a:pPr marL="1065733" lvl="4" indent="-414772"/>
            <a:r>
              <a:rPr lang="en-GB" sz="2400" dirty="0"/>
              <a:t>Increasing competition</a:t>
            </a:r>
          </a:p>
          <a:p>
            <a:pPr marL="1065733" lvl="4" indent="-414772"/>
            <a:r>
              <a:rPr lang="en-GB" sz="2400" dirty="0"/>
              <a:t>Changes in consumer preferences </a:t>
            </a:r>
          </a:p>
          <a:p>
            <a:pPr marL="1065733" lvl="4" indent="-414772"/>
            <a:r>
              <a:rPr lang="en-GB" sz="2400" dirty="0"/>
              <a:t>Advances in technology </a:t>
            </a:r>
          </a:p>
          <a:p>
            <a:pPr marL="1065733" lvl="4" indent="-414772"/>
            <a:r>
              <a:rPr lang="en-GB" sz="2400" dirty="0"/>
              <a:t>To capitalise on a new opportunity</a:t>
            </a:r>
          </a:p>
          <a:p>
            <a:pPr marL="1065733" lvl="4" indent="-414772"/>
            <a:r>
              <a:rPr lang="en-GB" sz="2400" dirty="0"/>
              <a:t>Resource efficiencies</a:t>
            </a:r>
          </a:p>
          <a:p>
            <a:endParaRPr lang="en-GB" sz="2400" dirty="0"/>
          </a:p>
          <a:p>
            <a:pPr marL="414772" indent="-414772"/>
            <a:r>
              <a:rPr lang="en-GB" sz="2400" dirty="0"/>
              <a:t>Innovative businesses thrive by understanding what their market wants, making smart product improvements, and developing new products that meet and exceed their customers' expectations.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13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9535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 y="297455"/>
            <a:ext cx="7138929" cy="616945"/>
          </a:xfrm>
        </p:spPr>
        <p:txBody>
          <a:bodyPr anchor="b">
            <a:normAutofit/>
          </a:bodyPr>
          <a:lstStyle/>
          <a:p>
            <a:r>
              <a:rPr lang="en-GB" sz="3400" b="1" u="sng" dirty="0">
                <a:latin typeface="+mn-lt"/>
              </a:rPr>
              <a:t>NEW PRODUCT AND SERVICE DESIGN</a:t>
            </a:r>
          </a:p>
        </p:txBody>
      </p:sp>
      <p:pic>
        <p:nvPicPr>
          <p:cNvPr id="23" name="Picture 22" descr="Cardboard boxes on conveyor belt">
            <a:extLst>
              <a:ext uri="{FF2B5EF4-FFF2-40B4-BE49-F238E27FC236}">
                <a16:creationId xmlns:a16="http://schemas.microsoft.com/office/drawing/2014/main" id="{D53DAED3-1128-E4C7-1C2F-677B1FA0D5DF}"/>
              </a:ext>
            </a:extLst>
          </p:cNvPr>
          <p:cNvPicPr>
            <a:picLocks noChangeAspect="1"/>
          </p:cNvPicPr>
          <p:nvPr/>
        </p:nvPicPr>
        <p:blipFill rotWithShape="1">
          <a:blip r:embed="rId2"/>
          <a:srcRect l="12808" r="2661" b="-1"/>
          <a:stretch/>
        </p:blipFill>
        <p:spPr>
          <a:xfrm>
            <a:off x="20" y="1663547"/>
            <a:ext cx="6009163" cy="4745195"/>
          </a:xfrm>
          <a:prstGeom prst="rect">
            <a:avLst/>
          </a:prstGeom>
        </p:spPr>
      </p:pic>
      <p:sp>
        <p:nvSpPr>
          <p:cNvPr id="3" name="Content Placeholder 2"/>
          <p:cNvSpPr>
            <a:spLocks noGrp="1"/>
          </p:cNvSpPr>
          <p:nvPr>
            <p:ph idx="1"/>
          </p:nvPr>
        </p:nvSpPr>
        <p:spPr>
          <a:xfrm>
            <a:off x="6096001" y="1663548"/>
            <a:ext cx="5490006" cy="4295126"/>
          </a:xfrm>
        </p:spPr>
        <p:txBody>
          <a:bodyPr>
            <a:noAutofit/>
          </a:bodyPr>
          <a:lstStyle/>
          <a:p>
            <a:r>
              <a:rPr lang="en-GB" sz="2200" dirty="0"/>
              <a:t>'New products' can be:</a:t>
            </a:r>
          </a:p>
          <a:p>
            <a:endParaRPr lang="en-GB" sz="2200" dirty="0"/>
          </a:p>
          <a:p>
            <a:pPr marL="414772" indent="-414772"/>
            <a:r>
              <a:rPr lang="en-GB" sz="2200" dirty="0"/>
              <a:t>Products that your business has never made or sold before but have been taken to market by others</a:t>
            </a:r>
          </a:p>
          <a:p>
            <a:pPr marL="414772" indent="-414772"/>
            <a:endParaRPr lang="en-GB" sz="2200" dirty="0"/>
          </a:p>
          <a:p>
            <a:pPr marL="414772" indent="-414772"/>
            <a:r>
              <a:rPr lang="en-GB" sz="2200" dirty="0"/>
              <a:t>Product innovations created and brought to the market for the first time. </a:t>
            </a:r>
          </a:p>
          <a:p>
            <a:pPr marL="414772" indent="-414772"/>
            <a:endParaRPr lang="en-GB" sz="2200" dirty="0"/>
          </a:p>
          <a:p>
            <a:pPr marL="414772" indent="-414772"/>
            <a:r>
              <a:rPr lang="en-GB" sz="2200" dirty="0"/>
              <a:t>They may be completely original products, or existing products that you have modified and improved.</a:t>
            </a:r>
          </a:p>
        </p:txBody>
      </p:sp>
      <p:sp>
        <p:nvSpPr>
          <p:cNvPr id="24" name="Rectangle 2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11704320" y="6459376"/>
            <a:ext cx="448056" cy="365125"/>
          </a:xfrm>
        </p:spPr>
        <p:txBody>
          <a:bodyPr>
            <a:normAutofit/>
          </a:bodyPr>
          <a:lstStyle/>
          <a:p>
            <a:pPr>
              <a:spcAft>
                <a:spcPts val="600"/>
              </a:spcAft>
            </a:pPr>
            <a:fld id="{7B914098-EA5F-4E0F-8262-B37EEDEAEE84}" type="slidenum">
              <a:rPr lang="en-GB" sz="1100">
                <a:solidFill>
                  <a:srgbClr val="FFFFFF"/>
                </a:solidFill>
              </a:rPr>
              <a:pPr>
                <a:spcAft>
                  <a:spcPts val="600"/>
                </a:spcAft>
              </a:pPr>
              <a:t>14</a:t>
            </a:fld>
            <a:endParaRPr lang="en-GB" sz="1100">
              <a:solidFill>
                <a:srgbClr val="FFFFFF"/>
              </a:solidFill>
            </a:endParaRPr>
          </a:p>
        </p:txBody>
      </p:sp>
    </p:spTree>
    <p:extLst>
      <p:ext uri="{BB962C8B-B14F-4D97-AF65-F5344CB8AC3E}">
        <p14:creationId xmlns:p14="http://schemas.microsoft.com/office/powerpoint/2010/main" val="1609835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FCF7D6-D4D2-B62E-D3A5-EF2217FFAD2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Calibri" panose="020F0502020204030204" pitchFamily="34" charset="0"/>
                <a:ea typeface="Calibri" panose="020F0502020204030204" pitchFamily="34" charset="0"/>
                <a:cs typeface="Calibri" panose="020F0502020204030204" pitchFamily="34" charset="0"/>
              </a:rPr>
              <a:t>Task</a:t>
            </a:r>
          </a:p>
        </p:txBody>
      </p:sp>
      <p:sp>
        <p:nvSpPr>
          <p:cNvPr id="3" name="Content Placeholder 2">
            <a:extLst>
              <a:ext uri="{FF2B5EF4-FFF2-40B4-BE49-F238E27FC236}">
                <a16:creationId xmlns:a16="http://schemas.microsoft.com/office/drawing/2014/main" id="{FE56FCAA-29FC-3E8D-B1A5-DDC79AE3CEDA}"/>
              </a:ext>
            </a:extLst>
          </p:cNvPr>
          <p:cNvSpPr>
            <a:spLocks noGrp="1"/>
          </p:cNvSpPr>
          <p:nvPr>
            <p:ph idx="1"/>
          </p:nvPr>
        </p:nvSpPr>
        <p:spPr>
          <a:xfrm>
            <a:off x="4810259" y="649480"/>
            <a:ext cx="6555347" cy="5546047"/>
          </a:xfrm>
        </p:spPr>
        <p:txBody>
          <a:bodyPr anchor="ct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Search on the internet / </a:t>
            </a:r>
            <a:r>
              <a:rPr lang="en-GB" dirty="0" err="1">
                <a:latin typeface="Calibri" panose="020F0502020204030204" pitchFamily="34" charset="0"/>
                <a:ea typeface="Calibri" panose="020F0502020204030204" pitchFamily="34" charset="0"/>
                <a:cs typeface="Calibri" panose="020F0502020204030204" pitchFamily="34" charset="0"/>
              </a:rPr>
              <a:t>Tiktok</a:t>
            </a:r>
            <a:r>
              <a:rPr lang="en-GB" dirty="0">
                <a:latin typeface="Calibri" panose="020F0502020204030204" pitchFamily="34" charset="0"/>
                <a:ea typeface="Calibri" panose="020F0502020204030204" pitchFamily="34" charset="0"/>
                <a:cs typeface="Calibri" panose="020F0502020204030204" pitchFamily="34" charset="0"/>
              </a:rPr>
              <a:t> for the trainer brand ‘</a:t>
            </a:r>
            <a:r>
              <a:rPr lang="en-GB" dirty="0" err="1">
                <a:latin typeface="Calibri" panose="020F0502020204030204" pitchFamily="34" charset="0"/>
                <a:ea typeface="Calibri" panose="020F0502020204030204" pitchFamily="34" charset="0"/>
                <a:cs typeface="Calibri" panose="020F0502020204030204" pitchFamily="34" charset="0"/>
              </a:rPr>
              <a:t>Ctrne</a:t>
            </a:r>
            <a:r>
              <a:rPr lang="en-GB" dirty="0">
                <a:latin typeface="Calibri" panose="020F0502020204030204" pitchFamily="34" charset="0"/>
                <a:ea typeface="Calibri" panose="020F0502020204030204" pitchFamily="34" charset="0"/>
                <a:cs typeface="Calibri" panose="020F0502020204030204" pitchFamily="34" charset="0"/>
              </a:rPr>
              <a:t>’.</a:t>
            </a:r>
          </a:p>
          <a:p>
            <a:r>
              <a:rPr lang="en-GB" dirty="0">
                <a:latin typeface="Calibri" panose="020F0502020204030204" pitchFamily="34" charset="0"/>
                <a:ea typeface="Calibri" panose="020F0502020204030204" pitchFamily="34" charset="0"/>
                <a:cs typeface="Calibri" panose="020F0502020204030204" pitchFamily="34" charset="0"/>
              </a:rPr>
              <a:t>Website – ctrne.com</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What are the features and benefits of this brand?</a:t>
            </a:r>
          </a:p>
          <a:p>
            <a:r>
              <a:rPr lang="en-GB" dirty="0">
                <a:latin typeface="Calibri" panose="020F0502020204030204" pitchFamily="34" charset="0"/>
                <a:ea typeface="Calibri" panose="020F0502020204030204" pitchFamily="34" charset="0"/>
                <a:cs typeface="Calibri" panose="020F0502020204030204" pitchFamily="34" charset="0"/>
              </a:rPr>
              <a:t>What value are they offering to customers?</a:t>
            </a:r>
          </a:p>
          <a:p>
            <a:r>
              <a:rPr lang="en-GB" dirty="0">
                <a:latin typeface="Calibri" panose="020F0502020204030204" pitchFamily="34" charset="0"/>
                <a:ea typeface="Calibri" panose="020F0502020204030204" pitchFamily="34" charset="0"/>
                <a:cs typeface="Calibri" panose="020F0502020204030204" pitchFamily="34" charset="0"/>
              </a:rPr>
              <a:t>What is the USP</a:t>
            </a:r>
          </a:p>
          <a:p>
            <a:r>
              <a:rPr lang="en-GB" dirty="0">
                <a:latin typeface="Calibri" panose="020F0502020204030204" pitchFamily="34" charset="0"/>
                <a:ea typeface="Calibri" panose="020F0502020204030204" pitchFamily="34" charset="0"/>
                <a:cs typeface="Calibri" panose="020F0502020204030204" pitchFamily="34" charset="0"/>
              </a:rPr>
              <a:t>How are they differentiated from the competition?</a:t>
            </a:r>
          </a:p>
        </p:txBody>
      </p:sp>
    </p:spTree>
    <p:extLst>
      <p:ext uri="{BB962C8B-B14F-4D97-AF65-F5344CB8AC3E}">
        <p14:creationId xmlns:p14="http://schemas.microsoft.com/office/powerpoint/2010/main" val="136305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E8E9-B086-6A3F-EE87-6224CE8814F6}"/>
              </a:ext>
            </a:extLst>
          </p:cNvPr>
          <p:cNvSpPr>
            <a:spLocks noGrp="1"/>
          </p:cNvSpPr>
          <p:nvPr>
            <p:ph type="title"/>
          </p:nvPr>
        </p:nvSpPr>
        <p:spPr/>
        <p:txBody>
          <a:bodyPr/>
          <a:lstStyle/>
          <a:p>
            <a:endParaRPr lang="en-GB"/>
          </a:p>
        </p:txBody>
      </p:sp>
      <p:pic>
        <p:nvPicPr>
          <p:cNvPr id="4" name="v24044gl0000cuphdj7og65ir6p0b08g">
            <a:hlinkClick r:id="" action="ppaction://media"/>
            <a:extLst>
              <a:ext uri="{FF2B5EF4-FFF2-40B4-BE49-F238E27FC236}">
                <a16:creationId xmlns:a16="http://schemas.microsoft.com/office/drawing/2014/main" id="{1FEED0AB-DBA3-D761-3799-1819E97A664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8"/>
          <a:stretch>
            <a:fillRect/>
          </a:stretch>
        </p:blipFill>
        <p:spPr>
          <a:xfrm>
            <a:off x="135355" y="0"/>
            <a:ext cx="3859219" cy="6858000"/>
          </a:xfrm>
        </p:spPr>
      </p:pic>
      <p:pic>
        <p:nvPicPr>
          <p:cNvPr id="5" name="v0f044gc0000crpsuefog65u40bbabhg">
            <a:hlinkClick r:id="" action="ppaction://media"/>
            <a:extLst>
              <a:ext uri="{FF2B5EF4-FFF2-40B4-BE49-F238E27FC236}">
                <a16:creationId xmlns:a16="http://schemas.microsoft.com/office/drawing/2014/main" id="{DFC4FE70-F0C5-4830-6057-BEEA3A711492}"/>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3994574" y="1"/>
            <a:ext cx="3857624" cy="6857999"/>
          </a:xfrm>
          <a:prstGeom prst="rect">
            <a:avLst/>
          </a:prstGeom>
        </p:spPr>
      </p:pic>
      <p:pic>
        <p:nvPicPr>
          <p:cNvPr id="7" name="v0f044gc0000csueusvog65g9l1sje00">
            <a:hlinkClick r:id="" action="ppaction://media"/>
            <a:extLst>
              <a:ext uri="{FF2B5EF4-FFF2-40B4-BE49-F238E27FC236}">
                <a16:creationId xmlns:a16="http://schemas.microsoft.com/office/drawing/2014/main" id="{90302D3C-745E-4803-2578-3C5E12568DA5}"/>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7852198" y="2"/>
            <a:ext cx="3857624" cy="6857998"/>
          </a:xfrm>
          <a:prstGeom prst="rect">
            <a:avLst/>
          </a:prstGeom>
        </p:spPr>
      </p:pic>
    </p:spTree>
    <p:extLst>
      <p:ext uri="{BB962C8B-B14F-4D97-AF65-F5344CB8AC3E}">
        <p14:creationId xmlns:p14="http://schemas.microsoft.com/office/powerpoint/2010/main" val="2315600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66"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700"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49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PRICE</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endParaRPr lang="en-GB" sz="2000"/>
          </a:p>
        </p:txBody>
      </p:sp>
    </p:spTree>
    <p:extLst>
      <p:ext uri="{BB962C8B-B14F-4D97-AF65-F5344CB8AC3E}">
        <p14:creationId xmlns:p14="http://schemas.microsoft.com/office/powerpoint/2010/main" val="541303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744279" y="348865"/>
            <a:ext cx="10671341" cy="877729"/>
          </a:xfrm>
        </p:spPr>
        <p:txBody>
          <a:bodyPr vert="horz" lIns="91440" tIns="45720" rIns="91440" bIns="45720" rtlCol="0" anchor="ctr">
            <a:normAutofit/>
          </a:bodyPr>
          <a:lstStyle/>
          <a:p>
            <a:r>
              <a:rPr lang="en-US" sz="4000" b="1" u="sng" kern="1200" dirty="0">
                <a:solidFill>
                  <a:srgbClr val="FFFFFF"/>
                </a:solidFill>
                <a:latin typeface="+mj-lt"/>
                <a:ea typeface="+mj-ea"/>
                <a:cs typeface="+mj-cs"/>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744279" y="2413338"/>
            <a:ext cx="10749516" cy="2246769"/>
          </a:xfrm>
          <a:prstGeom prst="rect">
            <a:avLst/>
          </a:prstGeom>
          <a:noFill/>
        </p:spPr>
        <p:txBody>
          <a:bodyPr wrap="square">
            <a:spAutoFit/>
          </a:bodyPr>
          <a:lstStyle/>
          <a:p>
            <a:r>
              <a:rPr lang="en-GB" sz="2800" dirty="0"/>
              <a:t>The price of a product is what the company gets back in return for all the effort that is put into producing and marketing the product. </a:t>
            </a:r>
          </a:p>
          <a:p>
            <a:endParaRPr lang="en-GB" sz="2800" dirty="0"/>
          </a:p>
          <a:p>
            <a:r>
              <a:rPr lang="en-GB" sz="2800" b="1" dirty="0"/>
              <a:t>Pricing strategies</a:t>
            </a:r>
            <a:r>
              <a:rPr lang="en-GB" sz="2800" dirty="0"/>
              <a:t> deal with the long-term issues of positioning within the market and the achievement of corporate and marketing objectives.</a:t>
            </a:r>
          </a:p>
        </p:txBody>
      </p:sp>
    </p:spTree>
    <p:extLst>
      <p:ext uri="{BB962C8B-B14F-4D97-AF65-F5344CB8AC3E}">
        <p14:creationId xmlns:p14="http://schemas.microsoft.com/office/powerpoint/2010/main" val="2215717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744279" y="348865"/>
            <a:ext cx="10671341" cy="877729"/>
          </a:xfrm>
        </p:spPr>
        <p:txBody>
          <a:bodyPr vert="horz" lIns="91440" tIns="45720" rIns="91440" bIns="45720" rtlCol="0" anchor="ctr">
            <a:normAutofit/>
          </a:bodyPr>
          <a:lstStyle/>
          <a:p>
            <a:r>
              <a:rPr lang="en-US" sz="4000" b="1" u="sng" kern="1200" dirty="0">
                <a:solidFill>
                  <a:srgbClr val="FFFFFF"/>
                </a:solidFill>
                <a:latin typeface="+mj-lt"/>
                <a:ea typeface="+mj-ea"/>
                <a:cs typeface="+mj-cs"/>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382772" y="1743739"/>
            <a:ext cx="11206716" cy="4524315"/>
          </a:xfrm>
          <a:prstGeom prst="rect">
            <a:avLst/>
          </a:prstGeom>
          <a:noFill/>
        </p:spPr>
        <p:txBody>
          <a:bodyPr wrap="square">
            <a:spAutoFit/>
          </a:bodyPr>
          <a:lstStyle/>
          <a:p>
            <a:pPr marL="342900" indent="-342900" algn="l">
              <a:buFont typeface="Arial" panose="020B0604020202020204" pitchFamily="34" charset="0"/>
              <a:buChar char="•"/>
            </a:pPr>
            <a:r>
              <a:rPr lang="en-GB" sz="2400" b="0" i="0" dirty="0">
                <a:effectLst/>
              </a:rPr>
              <a:t>Price positions you in the marketplace — it tells customers where to place you in relation to your competitors.</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The more you charge, the more value or quality your customers will expect for their money - If you are the most expensive provider in your market, customers will expect you to provide a better service.</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Everything that the customer sees must be consistent with these higher quality expectations — packaging, environment, promotional materials, website etc.</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Existing customers are generally less sensitive about price than new customers — a good reason to look after them well.</a:t>
            </a:r>
          </a:p>
        </p:txBody>
      </p:sp>
    </p:spTree>
    <p:extLst>
      <p:ext uri="{BB962C8B-B14F-4D97-AF65-F5344CB8AC3E}">
        <p14:creationId xmlns:p14="http://schemas.microsoft.com/office/powerpoint/2010/main" val="2397964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1371597" y="348865"/>
            <a:ext cx="10044023" cy="877729"/>
          </a:xfrm>
        </p:spPr>
        <p:txBody>
          <a:bodyPr vert="horz" lIns="91440" tIns="45720" rIns="91440" bIns="45720" rtlCol="0" anchor="ctr">
            <a:normAutofit/>
          </a:bodyPr>
          <a:lstStyle/>
          <a:p>
            <a:r>
              <a:rPr lang="en-US" sz="4000" b="1" u="sng" kern="1200">
                <a:solidFill>
                  <a:srgbClr val="FFFFFF"/>
                </a:solidFill>
                <a:latin typeface="+mj-lt"/>
                <a:ea typeface="+mj-ea"/>
                <a:cs typeface="+mj-cs"/>
              </a:rPr>
              <a:t>Influences on Pricing Decision</a:t>
            </a:r>
          </a:p>
        </p:txBody>
      </p:sp>
      <p:sp>
        <p:nvSpPr>
          <p:cNvPr id="152579" name="Oval 3"/>
          <p:cNvSpPr>
            <a:spLocks noChangeArrowheads="1"/>
          </p:cNvSpPr>
          <p:nvPr/>
        </p:nvSpPr>
        <p:spPr bwMode="auto">
          <a:xfrm>
            <a:off x="7154598" y="2998830"/>
            <a:ext cx="1844039" cy="763051"/>
          </a:xfrm>
          <a:prstGeom prst="ellipse">
            <a:avLst/>
          </a:prstGeom>
          <a:gradFill rotWithShape="1">
            <a:gsLst>
              <a:gs pos="0">
                <a:srgbClr val="FFFFFF"/>
              </a:gs>
              <a:gs pos="100000">
                <a:srgbClr val="33CCCC"/>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758952">
              <a:spcAft>
                <a:spcPts val="600"/>
              </a:spcAft>
            </a:pPr>
            <a:r>
              <a:rPr lang="en-US" sz="1992" kern="1200">
                <a:solidFill>
                  <a:schemeClr val="tx1"/>
                </a:solidFill>
                <a:latin typeface="+mn-lt"/>
                <a:ea typeface="+mn-ea"/>
                <a:cs typeface="+mn-cs"/>
              </a:rPr>
              <a:t>Company </a:t>
            </a:r>
          </a:p>
          <a:p>
            <a:pPr algn="ctr" defTabSz="758952">
              <a:spcAft>
                <a:spcPts val="600"/>
              </a:spcAft>
            </a:pPr>
            <a:r>
              <a:rPr lang="en-US" sz="1992" kern="1200">
                <a:solidFill>
                  <a:schemeClr val="tx1"/>
                </a:solidFill>
                <a:latin typeface="+mn-lt"/>
                <a:ea typeface="+mn-ea"/>
                <a:cs typeface="+mn-cs"/>
              </a:rPr>
              <a:t>resources</a:t>
            </a:r>
            <a:endParaRPr lang="en-US" sz="2400"/>
          </a:p>
        </p:txBody>
      </p:sp>
      <p:sp>
        <p:nvSpPr>
          <p:cNvPr id="152580" name="Oval 4"/>
          <p:cNvSpPr>
            <a:spLocks noChangeArrowheads="1"/>
          </p:cNvSpPr>
          <p:nvPr/>
        </p:nvSpPr>
        <p:spPr bwMode="auto">
          <a:xfrm>
            <a:off x="5310559" y="3889056"/>
            <a:ext cx="1844039" cy="826638"/>
          </a:xfrm>
          <a:prstGeom prst="ellipse">
            <a:avLst/>
          </a:prstGeom>
          <a:gradFill rotWithShape="1">
            <a:gsLst>
              <a:gs pos="0">
                <a:srgbClr val="FFCC00"/>
              </a:gs>
              <a:gs pos="50000">
                <a:schemeClr val="bg1"/>
              </a:gs>
              <a:gs pos="100000">
                <a:srgbClr val="FF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a:t>
            </a:r>
          </a:p>
          <a:p>
            <a:pPr algn="ctr" defTabSz="758952">
              <a:spcAft>
                <a:spcPts val="600"/>
              </a:spcAft>
              <a:defRPr/>
            </a:pPr>
            <a:r>
              <a:rPr lang="en-US" sz="1992" kern="1200">
                <a:solidFill>
                  <a:schemeClr val="tx1"/>
                </a:solidFill>
                <a:latin typeface="Arial" charset="0"/>
                <a:ea typeface="+mn-ea"/>
                <a:cs typeface="+mn-cs"/>
              </a:rPr>
              <a:t>decision</a:t>
            </a:r>
            <a:endParaRPr lang="en-US" sz="2400">
              <a:latin typeface="Arial" charset="0"/>
            </a:endParaRPr>
          </a:p>
        </p:txBody>
      </p:sp>
      <p:sp>
        <p:nvSpPr>
          <p:cNvPr id="152581" name="Oval 5"/>
          <p:cNvSpPr>
            <a:spLocks noChangeArrowheads="1"/>
          </p:cNvSpPr>
          <p:nvPr/>
        </p:nvSpPr>
        <p:spPr bwMode="auto">
          <a:xfrm>
            <a:off x="5310559" y="5478746"/>
            <a:ext cx="1844039" cy="826638"/>
          </a:xfrm>
          <a:prstGeom prst="ellipse">
            <a:avLst/>
          </a:prstGeom>
          <a:gradFill rotWithShape="1">
            <a:gsLst>
              <a:gs pos="0">
                <a:srgbClr val="FF3300"/>
              </a:gs>
              <a:gs pos="50000">
                <a:schemeClr val="bg1"/>
              </a:gs>
              <a:gs pos="100000">
                <a:srgbClr val="FF33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Market demand</a:t>
            </a:r>
            <a:endParaRPr lang="en-US" sz="2400">
              <a:latin typeface="Arial" charset="0"/>
            </a:endParaRPr>
          </a:p>
        </p:txBody>
      </p:sp>
      <p:sp>
        <p:nvSpPr>
          <p:cNvPr id="152582" name="Oval 6"/>
          <p:cNvSpPr>
            <a:spLocks noChangeArrowheads="1"/>
          </p:cNvSpPr>
          <p:nvPr/>
        </p:nvSpPr>
        <p:spPr bwMode="auto">
          <a:xfrm>
            <a:off x="3090128" y="2831914"/>
            <a:ext cx="2220431" cy="929968"/>
          </a:xfrm>
          <a:prstGeom prst="ellipse">
            <a:avLst/>
          </a:prstGeom>
          <a:gradFill rotWithShape="1">
            <a:gsLst>
              <a:gs pos="0">
                <a:srgbClr val="0066CC"/>
              </a:gs>
              <a:gs pos="50000">
                <a:schemeClr val="bg1"/>
              </a:gs>
              <a:gs pos="100000">
                <a:srgbClr val="0066CC"/>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Company and </a:t>
            </a:r>
          </a:p>
          <a:p>
            <a:pPr algn="ctr" defTabSz="758952">
              <a:spcAft>
                <a:spcPts val="600"/>
              </a:spcAft>
              <a:defRPr/>
            </a:pPr>
            <a:r>
              <a:rPr lang="en-US" sz="1992" kern="1200">
                <a:solidFill>
                  <a:schemeClr val="tx1"/>
                </a:solidFill>
                <a:latin typeface="Arial" charset="0"/>
                <a:ea typeface="+mn-ea"/>
                <a:cs typeface="+mn-cs"/>
              </a:rPr>
              <a:t>marketing objectives</a:t>
            </a:r>
            <a:endParaRPr lang="en-US" sz="2400">
              <a:latin typeface="Arial" charset="0"/>
            </a:endParaRPr>
          </a:p>
        </p:txBody>
      </p:sp>
      <p:sp>
        <p:nvSpPr>
          <p:cNvPr id="152583" name="Oval 7"/>
          <p:cNvSpPr>
            <a:spLocks noChangeArrowheads="1"/>
          </p:cNvSpPr>
          <p:nvPr/>
        </p:nvSpPr>
        <p:spPr bwMode="auto">
          <a:xfrm>
            <a:off x="3275758" y="4970045"/>
            <a:ext cx="1844039" cy="763051"/>
          </a:xfrm>
          <a:prstGeom prst="ellipse">
            <a:avLst/>
          </a:prstGeom>
          <a:gradFill rotWithShape="1">
            <a:gsLst>
              <a:gs pos="0">
                <a:srgbClr val="00CC00"/>
              </a:gs>
              <a:gs pos="50000">
                <a:schemeClr val="bg1"/>
              </a:gs>
              <a:gs pos="100000">
                <a:srgbClr val="00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Competition/</a:t>
            </a:r>
          </a:p>
          <a:p>
            <a:pPr algn="ctr" defTabSz="758952">
              <a:spcAft>
                <a:spcPts val="600"/>
              </a:spcAft>
              <a:defRPr/>
            </a:pPr>
            <a:r>
              <a:rPr lang="en-US" sz="1992" kern="1200">
                <a:solidFill>
                  <a:schemeClr val="tx1"/>
                </a:solidFill>
                <a:latin typeface="Arial" charset="0"/>
                <a:ea typeface="+mn-ea"/>
                <a:cs typeface="+mn-cs"/>
              </a:rPr>
              <a:t>market structure</a:t>
            </a:r>
            <a:endParaRPr lang="en-US" sz="2400">
              <a:latin typeface="Arial" charset="0"/>
            </a:endParaRPr>
          </a:p>
        </p:txBody>
      </p:sp>
      <p:sp>
        <p:nvSpPr>
          <p:cNvPr id="152584" name="Oval 8"/>
          <p:cNvSpPr>
            <a:spLocks noChangeArrowheads="1"/>
          </p:cNvSpPr>
          <p:nvPr/>
        </p:nvSpPr>
        <p:spPr bwMode="auto">
          <a:xfrm>
            <a:off x="7281773" y="4906457"/>
            <a:ext cx="1844039" cy="763051"/>
          </a:xfrm>
          <a:prstGeom prst="ellipse">
            <a:avLst/>
          </a:prstGeom>
          <a:gradFill rotWithShape="1">
            <a:gsLst>
              <a:gs pos="0">
                <a:schemeClr val="accent2"/>
              </a:gs>
              <a:gs pos="50000">
                <a:schemeClr val="bg1"/>
              </a:gs>
              <a:gs pos="100000">
                <a:schemeClr val="accent2"/>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Product costs</a:t>
            </a:r>
            <a:endParaRPr lang="en-US" sz="2400">
              <a:latin typeface="Arial" charset="0"/>
            </a:endParaRPr>
          </a:p>
        </p:txBody>
      </p:sp>
      <p:cxnSp>
        <p:nvCxnSpPr>
          <p:cNvPr id="152585" name="AutoShape 9"/>
          <p:cNvCxnSpPr>
            <a:cxnSpLocks noChangeShapeType="1"/>
            <a:stCxn id="152582" idx="6"/>
            <a:endCxn id="152580" idx="1"/>
          </p:cNvCxnSpPr>
          <p:nvPr/>
        </p:nvCxnSpPr>
        <p:spPr bwMode="auto">
          <a:xfrm>
            <a:off x="5310559" y="3296897"/>
            <a:ext cx="270054" cy="71321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6" name="AutoShape 10"/>
          <p:cNvCxnSpPr>
            <a:cxnSpLocks noChangeShapeType="1"/>
            <a:stCxn id="152583" idx="6"/>
            <a:endCxn id="152580" idx="3"/>
          </p:cNvCxnSpPr>
          <p:nvPr/>
        </p:nvCxnSpPr>
        <p:spPr bwMode="auto">
          <a:xfrm flipV="1">
            <a:off x="5119796" y="4595143"/>
            <a:ext cx="461010" cy="75642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7" name="AutoShape 11"/>
          <p:cNvCxnSpPr>
            <a:cxnSpLocks noChangeShapeType="1"/>
            <a:stCxn id="152584" idx="2"/>
            <a:endCxn id="152580" idx="5"/>
          </p:cNvCxnSpPr>
          <p:nvPr/>
        </p:nvCxnSpPr>
        <p:spPr bwMode="auto">
          <a:xfrm rot="10800000">
            <a:off x="6884352" y="4595143"/>
            <a:ext cx="397422" cy="692839"/>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8" name="AutoShape 12"/>
          <p:cNvCxnSpPr>
            <a:cxnSpLocks noChangeShapeType="1"/>
            <a:stCxn id="152579" idx="2"/>
            <a:endCxn id="152580" idx="7"/>
          </p:cNvCxnSpPr>
          <p:nvPr/>
        </p:nvCxnSpPr>
        <p:spPr bwMode="auto">
          <a:xfrm rot="10800000" flipV="1">
            <a:off x="6884351" y="3380356"/>
            <a:ext cx="270247" cy="629252"/>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9" name="AutoShape 13"/>
          <p:cNvCxnSpPr>
            <a:cxnSpLocks noChangeShapeType="1"/>
            <a:stCxn id="152581" idx="0"/>
            <a:endCxn id="152580" idx="4"/>
          </p:cNvCxnSpPr>
          <p:nvPr/>
        </p:nvCxnSpPr>
        <p:spPr bwMode="auto">
          <a:xfrm flipV="1">
            <a:off x="6232578" y="4715695"/>
            <a:ext cx="0" cy="763051"/>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7" name="Oval 6"/>
          <p:cNvSpPr>
            <a:spLocks noChangeArrowheads="1"/>
          </p:cNvSpPr>
          <p:nvPr/>
        </p:nvSpPr>
        <p:spPr bwMode="auto">
          <a:xfrm>
            <a:off x="5149711" y="2112579"/>
            <a:ext cx="2220431" cy="929968"/>
          </a:xfrm>
          <a:prstGeom prst="ellipse">
            <a:avLst/>
          </a:prstGeom>
          <a:solidFill>
            <a:schemeClr val="accent2">
              <a:lumMod val="20000"/>
              <a:lumOff val="80000"/>
            </a:schemeClr>
          </a:soli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policies</a:t>
            </a:r>
            <a:endParaRPr lang="en-US" sz="2400">
              <a:latin typeface="Arial" charset="0"/>
            </a:endParaRPr>
          </a:p>
        </p:txBody>
      </p:sp>
      <p:cxnSp>
        <p:nvCxnSpPr>
          <p:cNvPr id="18" name="AutoShape 13"/>
          <p:cNvCxnSpPr>
            <a:cxnSpLocks noChangeShapeType="1"/>
          </p:cNvCxnSpPr>
          <p:nvPr/>
        </p:nvCxnSpPr>
        <p:spPr bwMode="auto">
          <a:xfrm>
            <a:off x="6232578" y="3074341"/>
            <a:ext cx="0" cy="814715"/>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818395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blinds(horizontal)">
                                      <p:cBhvr>
                                        <p:cTn id="7" dur="500"/>
                                        <p:tgtEl>
                                          <p:spTgt spid="1525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2582"/>
                                        </p:tgtEl>
                                        <p:attrNameLst>
                                          <p:attrName>style.visibility</p:attrName>
                                        </p:attrNameLst>
                                      </p:cBhvr>
                                      <p:to>
                                        <p:strVal val="visible"/>
                                      </p:to>
                                    </p:set>
                                    <p:animEffect transition="in" filter="blinds(horizontal)">
                                      <p:cBhvr>
                                        <p:cTn id="12" dur="500"/>
                                        <p:tgtEl>
                                          <p:spTgt spid="152582"/>
                                        </p:tgtEl>
                                      </p:cBhvr>
                                    </p:animEffect>
                                  </p:childTnLst>
                                </p:cTn>
                              </p:par>
                            </p:childTnLst>
                          </p:cTn>
                        </p:par>
                        <p:par>
                          <p:cTn id="13" fill="hold" nodeType="afterGroup">
                            <p:stCondLst>
                              <p:cond delay="500"/>
                            </p:stCondLst>
                            <p:childTnLst>
                              <p:par>
                                <p:cTn id="14" presetID="3" presetClass="entr" presetSubtype="10" fill="hold" nodeType="afterEffect">
                                  <p:stCondLst>
                                    <p:cond delay="0"/>
                                  </p:stCondLst>
                                  <p:childTnLst>
                                    <p:set>
                                      <p:cBhvr>
                                        <p:cTn id="15" dur="1" fill="hold">
                                          <p:stCondLst>
                                            <p:cond delay="0"/>
                                          </p:stCondLst>
                                        </p:cTn>
                                        <p:tgtEl>
                                          <p:spTgt spid="152585"/>
                                        </p:tgtEl>
                                        <p:attrNameLst>
                                          <p:attrName>style.visibility</p:attrName>
                                        </p:attrNameLst>
                                      </p:cBhvr>
                                      <p:to>
                                        <p:strVal val="visible"/>
                                      </p:to>
                                    </p:set>
                                    <p:animEffect transition="in" filter="blinds(horizontal)">
                                      <p:cBhvr>
                                        <p:cTn id="16" dur="500"/>
                                        <p:tgtEl>
                                          <p:spTgt spid="15258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52579"/>
                                        </p:tgtEl>
                                        <p:attrNameLst>
                                          <p:attrName>style.visibility</p:attrName>
                                        </p:attrNameLst>
                                      </p:cBhvr>
                                      <p:to>
                                        <p:strVal val="visible"/>
                                      </p:to>
                                    </p:set>
                                    <p:animEffect transition="in" filter="blinds(horizontal)">
                                      <p:cBhvr>
                                        <p:cTn id="21" dur="500"/>
                                        <p:tgtEl>
                                          <p:spTgt spid="152579"/>
                                        </p:tgtEl>
                                      </p:cBhvr>
                                    </p:animEffect>
                                  </p:childTnLst>
                                </p:cTn>
                              </p:par>
                            </p:childTnLst>
                          </p:cTn>
                        </p:par>
                        <p:par>
                          <p:cTn id="22" fill="hold" nodeType="afterGroup">
                            <p:stCondLst>
                              <p:cond delay="500"/>
                            </p:stCondLst>
                            <p:childTnLst>
                              <p:par>
                                <p:cTn id="23" presetID="3" presetClass="entr" presetSubtype="10" fill="hold" nodeType="afterEffect">
                                  <p:stCondLst>
                                    <p:cond delay="0"/>
                                  </p:stCondLst>
                                  <p:childTnLst>
                                    <p:set>
                                      <p:cBhvr>
                                        <p:cTn id="24" dur="1" fill="hold">
                                          <p:stCondLst>
                                            <p:cond delay="0"/>
                                          </p:stCondLst>
                                        </p:cTn>
                                        <p:tgtEl>
                                          <p:spTgt spid="152588"/>
                                        </p:tgtEl>
                                        <p:attrNameLst>
                                          <p:attrName>style.visibility</p:attrName>
                                        </p:attrNameLst>
                                      </p:cBhvr>
                                      <p:to>
                                        <p:strVal val="visible"/>
                                      </p:to>
                                    </p:set>
                                    <p:animEffect transition="in" filter="blinds(horizontal)">
                                      <p:cBhvr>
                                        <p:cTn id="25" dur="500"/>
                                        <p:tgtEl>
                                          <p:spTgt spid="152588"/>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52583"/>
                                        </p:tgtEl>
                                        <p:attrNameLst>
                                          <p:attrName>style.visibility</p:attrName>
                                        </p:attrNameLst>
                                      </p:cBhvr>
                                      <p:to>
                                        <p:strVal val="visible"/>
                                      </p:to>
                                    </p:set>
                                    <p:animEffect transition="in" filter="blinds(horizontal)">
                                      <p:cBhvr>
                                        <p:cTn id="30" dur="500"/>
                                        <p:tgtEl>
                                          <p:spTgt spid="152583"/>
                                        </p:tgtEl>
                                      </p:cBhvr>
                                    </p:animEffect>
                                  </p:childTnLst>
                                </p:cTn>
                              </p:par>
                            </p:childTnLst>
                          </p:cTn>
                        </p:par>
                        <p:par>
                          <p:cTn id="31" fill="hold" nodeType="afterGroup">
                            <p:stCondLst>
                              <p:cond delay="500"/>
                            </p:stCondLst>
                            <p:childTnLst>
                              <p:par>
                                <p:cTn id="32" presetID="3" presetClass="entr" presetSubtype="10" fill="hold" nodeType="afterEffect">
                                  <p:stCondLst>
                                    <p:cond delay="0"/>
                                  </p:stCondLst>
                                  <p:childTnLst>
                                    <p:set>
                                      <p:cBhvr>
                                        <p:cTn id="33" dur="1" fill="hold">
                                          <p:stCondLst>
                                            <p:cond delay="0"/>
                                          </p:stCondLst>
                                        </p:cTn>
                                        <p:tgtEl>
                                          <p:spTgt spid="152586"/>
                                        </p:tgtEl>
                                        <p:attrNameLst>
                                          <p:attrName>style.visibility</p:attrName>
                                        </p:attrNameLst>
                                      </p:cBhvr>
                                      <p:to>
                                        <p:strVal val="visible"/>
                                      </p:to>
                                    </p:set>
                                    <p:animEffect transition="in" filter="blinds(horizontal)">
                                      <p:cBhvr>
                                        <p:cTn id="34" dur="500"/>
                                        <p:tgtEl>
                                          <p:spTgt spid="15258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152581"/>
                                        </p:tgtEl>
                                        <p:attrNameLst>
                                          <p:attrName>style.visibility</p:attrName>
                                        </p:attrNameLst>
                                      </p:cBhvr>
                                      <p:to>
                                        <p:strVal val="visible"/>
                                      </p:to>
                                    </p:set>
                                    <p:animEffect transition="in" filter="blinds(horizontal)">
                                      <p:cBhvr>
                                        <p:cTn id="39" dur="500"/>
                                        <p:tgtEl>
                                          <p:spTgt spid="152581"/>
                                        </p:tgtEl>
                                      </p:cBhvr>
                                    </p:animEffect>
                                  </p:childTnLst>
                                </p:cTn>
                              </p:par>
                            </p:childTnLst>
                          </p:cTn>
                        </p:par>
                        <p:par>
                          <p:cTn id="40" fill="hold" nodeType="afterGroup">
                            <p:stCondLst>
                              <p:cond delay="500"/>
                            </p:stCondLst>
                            <p:childTnLst>
                              <p:par>
                                <p:cTn id="41" presetID="3" presetClass="entr" presetSubtype="10" fill="hold" nodeType="afterEffect">
                                  <p:stCondLst>
                                    <p:cond delay="0"/>
                                  </p:stCondLst>
                                  <p:childTnLst>
                                    <p:set>
                                      <p:cBhvr>
                                        <p:cTn id="42" dur="1" fill="hold">
                                          <p:stCondLst>
                                            <p:cond delay="0"/>
                                          </p:stCondLst>
                                        </p:cTn>
                                        <p:tgtEl>
                                          <p:spTgt spid="152589"/>
                                        </p:tgtEl>
                                        <p:attrNameLst>
                                          <p:attrName>style.visibility</p:attrName>
                                        </p:attrNameLst>
                                      </p:cBhvr>
                                      <p:to>
                                        <p:strVal val="visible"/>
                                      </p:to>
                                    </p:set>
                                    <p:animEffect transition="in" filter="blinds(horizontal)">
                                      <p:cBhvr>
                                        <p:cTn id="43" dur="500"/>
                                        <p:tgtEl>
                                          <p:spTgt spid="152589"/>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3" presetClass="entr" presetSubtype="10" fill="hold" grpId="0" nodeType="clickEffect">
                                  <p:stCondLst>
                                    <p:cond delay="0"/>
                                  </p:stCondLst>
                                  <p:childTnLst>
                                    <p:set>
                                      <p:cBhvr>
                                        <p:cTn id="47" dur="1" fill="hold">
                                          <p:stCondLst>
                                            <p:cond delay="0"/>
                                          </p:stCondLst>
                                        </p:cTn>
                                        <p:tgtEl>
                                          <p:spTgt spid="152584"/>
                                        </p:tgtEl>
                                        <p:attrNameLst>
                                          <p:attrName>style.visibility</p:attrName>
                                        </p:attrNameLst>
                                      </p:cBhvr>
                                      <p:to>
                                        <p:strVal val="visible"/>
                                      </p:to>
                                    </p:set>
                                    <p:animEffect transition="in" filter="blinds(horizontal)">
                                      <p:cBhvr>
                                        <p:cTn id="48" dur="500"/>
                                        <p:tgtEl>
                                          <p:spTgt spid="152584"/>
                                        </p:tgtEl>
                                      </p:cBhvr>
                                    </p:animEffect>
                                  </p:childTnLst>
                                </p:cTn>
                              </p:par>
                            </p:childTnLst>
                          </p:cTn>
                        </p:par>
                        <p:par>
                          <p:cTn id="49" fill="hold" nodeType="afterGroup">
                            <p:stCondLst>
                              <p:cond delay="500"/>
                            </p:stCondLst>
                            <p:childTnLst>
                              <p:par>
                                <p:cTn id="50" presetID="3" presetClass="entr" presetSubtype="10" fill="hold" nodeType="afterEffect">
                                  <p:stCondLst>
                                    <p:cond delay="0"/>
                                  </p:stCondLst>
                                  <p:childTnLst>
                                    <p:set>
                                      <p:cBhvr>
                                        <p:cTn id="51" dur="1" fill="hold">
                                          <p:stCondLst>
                                            <p:cond delay="0"/>
                                          </p:stCondLst>
                                        </p:cTn>
                                        <p:tgtEl>
                                          <p:spTgt spid="152587"/>
                                        </p:tgtEl>
                                        <p:attrNameLst>
                                          <p:attrName>style.visibility</p:attrName>
                                        </p:attrNameLst>
                                      </p:cBhvr>
                                      <p:to>
                                        <p:strVal val="visible"/>
                                      </p:to>
                                    </p:set>
                                    <p:animEffect transition="in" filter="blinds(horizontal)">
                                      <p:cBhvr>
                                        <p:cTn id="52" dur="500"/>
                                        <p:tgtEl>
                                          <p:spTgt spid="152587"/>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blinds(horizontal)">
                                      <p:cBhvr>
                                        <p:cTn id="57" dur="500"/>
                                        <p:tgtEl>
                                          <p:spTgt spid="17"/>
                                        </p:tgtEl>
                                      </p:cBhvr>
                                    </p:animEffect>
                                  </p:childTnLst>
                                </p:cTn>
                              </p:par>
                            </p:childTnLst>
                          </p:cTn>
                        </p:par>
                        <p:par>
                          <p:cTn id="58" fill="hold">
                            <p:stCondLst>
                              <p:cond delay="500"/>
                            </p:stCondLst>
                            <p:childTnLst>
                              <p:par>
                                <p:cTn id="59" presetID="3" presetClass="entr" presetSubtype="10" fill="hold" nodeType="after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blinds(horizontal)">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9" grpId="0" animBg="1"/>
      <p:bldP spid="152580" grpId="0" animBg="1"/>
      <p:bldP spid="152581" grpId="0" animBg="1"/>
      <p:bldP spid="152582" grpId="0" animBg="1"/>
      <p:bldP spid="152583" grpId="0" animBg="1"/>
      <p:bldP spid="152584" grpId="0" animBg="1"/>
      <p:bldP spid="1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4"/>
          <p:cNvSpPr>
            <a:spLocks noGrp="1" noChangeArrowheads="1"/>
          </p:cNvSpPr>
          <p:nvPr>
            <p:ph type="title"/>
          </p:nvPr>
        </p:nvSpPr>
        <p:spPr>
          <a:xfrm>
            <a:off x="885371" y="274638"/>
            <a:ext cx="10900229" cy="1143000"/>
          </a:xfrm>
        </p:spPr>
        <p:txBody>
          <a:bodyPr/>
          <a:lstStyle/>
          <a:p>
            <a:pPr eaLnBrk="1" hangingPunct="1"/>
            <a:r>
              <a:rPr lang="en-US" sz="3200" b="1" u="sng" dirty="0">
                <a:latin typeface="+mn-lt"/>
              </a:rPr>
              <a:t>New Product Pricing Strategies</a:t>
            </a:r>
          </a:p>
        </p:txBody>
      </p:sp>
      <p:sp>
        <p:nvSpPr>
          <p:cNvPr id="161797" name="Rectangle 5"/>
          <p:cNvSpPr>
            <a:spLocks noGrp="1" noChangeArrowheads="1"/>
          </p:cNvSpPr>
          <p:nvPr>
            <p:ph type="body" sz="half" idx="1"/>
          </p:nvPr>
        </p:nvSpPr>
        <p:spPr>
          <a:xfrm>
            <a:off x="2209800" y="1417638"/>
            <a:ext cx="3467100" cy="4373562"/>
          </a:xfrm>
        </p:spPr>
        <p:txBody>
          <a:bodyPr/>
          <a:lstStyle/>
          <a:p>
            <a:pPr eaLnBrk="1" hangingPunct="1">
              <a:lnSpc>
                <a:spcPct val="90000"/>
              </a:lnSpc>
              <a:buFontTx/>
              <a:buNone/>
            </a:pPr>
            <a:r>
              <a:rPr lang="en-US" sz="2400" b="1" dirty="0"/>
              <a:t>Penetration</a:t>
            </a:r>
          </a:p>
          <a:p>
            <a:pPr eaLnBrk="1" hangingPunct="1">
              <a:lnSpc>
                <a:spcPct val="90000"/>
              </a:lnSpc>
            </a:pPr>
            <a:r>
              <a:rPr lang="en-US" sz="2400" dirty="0"/>
              <a:t>Using an aggressively low price to gain volume</a:t>
            </a:r>
          </a:p>
          <a:p>
            <a:pPr>
              <a:lnSpc>
                <a:spcPct val="90000"/>
              </a:lnSpc>
            </a:pPr>
            <a:endParaRPr lang="en-US" sz="2400" dirty="0"/>
          </a:p>
          <a:p>
            <a:pPr eaLnBrk="1" hangingPunct="1">
              <a:lnSpc>
                <a:spcPct val="90000"/>
              </a:lnSpc>
              <a:buFontTx/>
              <a:buNone/>
            </a:pPr>
            <a:r>
              <a:rPr lang="en-US" sz="2400" b="1" dirty="0"/>
              <a:t>Skimming</a:t>
            </a:r>
          </a:p>
          <a:p>
            <a:pPr eaLnBrk="1" hangingPunct="1">
              <a:lnSpc>
                <a:spcPct val="90000"/>
              </a:lnSpc>
            </a:pPr>
            <a:r>
              <a:rPr lang="en-US" sz="2400" dirty="0"/>
              <a:t>Setting a high price to attract the least price-sensitive market segments</a:t>
            </a:r>
          </a:p>
        </p:txBody>
      </p:sp>
      <p:pic>
        <p:nvPicPr>
          <p:cNvPr id="8197" name="Content Placeholder 10" descr="file.gif"/>
          <p:cNvPicPr>
            <a:picLocks noGrp="1" noChangeAspect="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734104" y="1293873"/>
            <a:ext cx="3321050" cy="1347787"/>
          </a:xfrm>
        </p:spPr>
      </p:pic>
      <p:sp>
        <p:nvSpPr>
          <p:cNvPr id="2" name="TextBox 1"/>
          <p:cNvSpPr txBox="1"/>
          <p:nvPr/>
        </p:nvSpPr>
        <p:spPr>
          <a:xfrm>
            <a:off x="2107040" y="5229200"/>
            <a:ext cx="8064896" cy="400110"/>
          </a:xfrm>
          <a:prstGeom prst="rect">
            <a:avLst/>
          </a:prstGeom>
          <a:noFill/>
        </p:spPr>
        <p:txBody>
          <a:bodyPr wrap="square" rtlCol="0">
            <a:spAutoFit/>
          </a:bodyPr>
          <a:lstStyle/>
          <a:p>
            <a:r>
              <a:rPr lang="en-GB" sz="2000" b="1" dirty="0">
                <a:solidFill>
                  <a:srgbClr val="FF0000"/>
                </a:solidFill>
              </a:rPr>
              <a:t>Task: Under what conditions should these strategies be undertaken?</a:t>
            </a:r>
          </a:p>
        </p:txBody>
      </p:sp>
      <p:pic>
        <p:nvPicPr>
          <p:cNvPr id="4" name="Content Placeholder 3"/>
          <p:cNvPicPr>
            <a:picLocks noGrp="1" noChangeAspect="1"/>
          </p:cNvPicPr>
          <p:nvPr>
            <p:ph sz="quarter" idx="3"/>
          </p:nvPr>
        </p:nvPicPr>
        <p:blipFill>
          <a:blip r:embed="rId4">
            <a:extLst>
              <a:ext uri="{28A0092B-C50C-407E-A947-70E740481C1C}">
                <a14:useLocalDpi xmlns:a14="http://schemas.microsoft.com/office/drawing/2010/main" val="0"/>
              </a:ext>
            </a:extLst>
          </a:blip>
          <a:stretch>
            <a:fillRect/>
          </a:stretch>
        </p:blipFill>
        <p:spPr>
          <a:xfrm>
            <a:off x="7461178" y="2841081"/>
            <a:ext cx="1866900" cy="1866900"/>
          </a:xfrm>
        </p:spPr>
      </p:pic>
    </p:spTree>
    <p:extLst>
      <p:ext uri="{BB962C8B-B14F-4D97-AF65-F5344CB8AC3E}">
        <p14:creationId xmlns:p14="http://schemas.microsoft.com/office/powerpoint/2010/main" val="314248952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1797">
                                            <p:txEl>
                                              <p:pRg st="0" end="0"/>
                                            </p:txEl>
                                          </p:spTgt>
                                        </p:tgtEl>
                                        <p:attrNameLst>
                                          <p:attrName>style.visibility</p:attrName>
                                        </p:attrNameLst>
                                      </p:cBhvr>
                                      <p:to>
                                        <p:strVal val="visible"/>
                                      </p:to>
                                    </p:set>
                                    <p:animEffect transition="in" filter="blinds(horizontal)">
                                      <p:cBhvr>
                                        <p:cTn id="7" dur="500"/>
                                        <p:tgtEl>
                                          <p:spTgt spid="1617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1797">
                                            <p:txEl>
                                              <p:pRg st="1" end="1"/>
                                            </p:txEl>
                                          </p:spTgt>
                                        </p:tgtEl>
                                        <p:attrNameLst>
                                          <p:attrName>style.visibility</p:attrName>
                                        </p:attrNameLst>
                                      </p:cBhvr>
                                      <p:to>
                                        <p:strVal val="visible"/>
                                      </p:to>
                                    </p:set>
                                    <p:animEffect transition="in" filter="blinds(horizontal)">
                                      <p:cBhvr>
                                        <p:cTn id="12" dur="500"/>
                                        <p:tgtEl>
                                          <p:spTgt spid="16179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1797">
                                            <p:txEl>
                                              <p:pRg st="3" end="3"/>
                                            </p:txEl>
                                          </p:spTgt>
                                        </p:tgtEl>
                                        <p:attrNameLst>
                                          <p:attrName>style.visibility</p:attrName>
                                        </p:attrNameLst>
                                      </p:cBhvr>
                                      <p:to>
                                        <p:strVal val="visible"/>
                                      </p:to>
                                    </p:set>
                                    <p:animEffect transition="in" filter="blinds(horizontal)">
                                      <p:cBhvr>
                                        <p:cTn id="17" dur="500"/>
                                        <p:tgtEl>
                                          <p:spTgt spid="16179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1797">
                                            <p:txEl>
                                              <p:pRg st="4" end="4"/>
                                            </p:txEl>
                                          </p:spTgt>
                                        </p:tgtEl>
                                        <p:attrNameLst>
                                          <p:attrName>style.visibility</p:attrName>
                                        </p:attrNameLst>
                                      </p:cBhvr>
                                      <p:to>
                                        <p:strVal val="visible"/>
                                      </p:to>
                                    </p:set>
                                    <p:animEffect transition="in" filter="blinds(horizontal)">
                                      <p:cBhvr>
                                        <p:cTn id="22" dur="500"/>
                                        <p:tgtEl>
                                          <p:spTgt spid="16179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Pricing Policies</a:t>
            </a:r>
          </a:p>
        </p:txBody>
      </p:sp>
      <p:sp>
        <p:nvSpPr>
          <p:cNvPr id="3" name="Content Placeholder 2"/>
          <p:cNvSpPr>
            <a:spLocks noGrp="1"/>
          </p:cNvSpPr>
          <p:nvPr>
            <p:ph idx="1"/>
          </p:nvPr>
        </p:nvSpPr>
        <p:spPr>
          <a:xfrm>
            <a:off x="4581727" y="649480"/>
            <a:ext cx="6465501" cy="5546047"/>
          </a:xfrm>
        </p:spPr>
        <p:txBody>
          <a:bodyPr anchor="ctr">
            <a:normAutofit/>
          </a:bodyPr>
          <a:lstStyle/>
          <a:p>
            <a:r>
              <a:rPr lang="en-GB" sz="2400" dirty="0"/>
              <a:t>The following factors must be considered:</a:t>
            </a:r>
          </a:p>
          <a:p>
            <a:endParaRPr lang="en-GB" sz="2400" dirty="0"/>
          </a:p>
          <a:p>
            <a:pPr marL="414772" indent="-414772"/>
            <a:r>
              <a:rPr lang="en-GB" sz="2400" dirty="0"/>
              <a:t>Company objectives</a:t>
            </a:r>
          </a:p>
          <a:p>
            <a:pPr marL="414772" indent="-414772"/>
            <a:r>
              <a:rPr lang="en-GB" sz="2400" dirty="0"/>
              <a:t>Positioning</a:t>
            </a:r>
          </a:p>
          <a:p>
            <a:pPr marL="414772" indent="-414772"/>
            <a:r>
              <a:rPr lang="en-GB" sz="2400" dirty="0"/>
              <a:t>Market </a:t>
            </a:r>
          </a:p>
          <a:p>
            <a:pPr marL="414772" indent="-414772"/>
            <a:r>
              <a:rPr lang="en-GB" sz="2400" dirty="0"/>
              <a:t>Demand</a:t>
            </a:r>
          </a:p>
          <a:p>
            <a:pPr marL="414772" indent="-414772"/>
            <a:r>
              <a:rPr lang="en-GB" sz="2400" dirty="0"/>
              <a:t>Cost, volume, profit</a:t>
            </a:r>
          </a:p>
          <a:p>
            <a:pPr marL="414772" indent="-414772"/>
            <a:r>
              <a:rPr lang="en-GB" sz="2400" dirty="0"/>
              <a:t>Competition</a:t>
            </a:r>
          </a:p>
          <a:p>
            <a:pPr marL="414772" indent="-414772"/>
            <a:r>
              <a:rPr lang="en-GB" sz="2400" dirty="0"/>
              <a:t>Product life cycle</a:t>
            </a:r>
          </a:p>
          <a:p>
            <a:pPr marL="414772" indent="-414772"/>
            <a:r>
              <a:rPr lang="en-GB" sz="2400" dirty="0"/>
              <a:t>Marketing mix </a:t>
            </a:r>
          </a:p>
          <a:p>
            <a:pPr marL="414772" indent="-414772"/>
            <a:r>
              <a:rPr lang="en-GB" sz="2400" dirty="0"/>
              <a:t>Promotional pricing</a:t>
            </a:r>
          </a:p>
          <a:p>
            <a:endParaRPr lang="en-GB" sz="20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22</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51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1020" name="Rectangle 1710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2" name="Rectangle 1710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4" name="Rectangle 1710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6" name="Rectangle 1710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028" name="Freeform: Shape 1710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1030" name="Rectangle 1710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4"/>
          <p:cNvSpPr>
            <a:spLocks noGrp="1" noChangeArrowheads="1"/>
          </p:cNvSpPr>
          <p:nvPr>
            <p:ph type="title"/>
          </p:nvPr>
        </p:nvSpPr>
        <p:spPr>
          <a:xfrm>
            <a:off x="404037" y="882502"/>
            <a:ext cx="3200400" cy="4518838"/>
          </a:xfrm>
        </p:spPr>
        <p:txBody>
          <a:bodyPr vert="horz" lIns="91440" tIns="45720" rIns="91440" bIns="45720" rtlCol="0" anchor="b">
            <a:normAutofit fontScale="90000"/>
          </a:bodyPr>
          <a:lstStyle/>
          <a:p>
            <a:r>
              <a:rPr lang="en-US" sz="3600" b="1" u="sng" kern="1200" dirty="0">
                <a:solidFill>
                  <a:srgbClr val="FFFFFF"/>
                </a:solidFill>
                <a:latin typeface="+mj-lt"/>
                <a:ea typeface="+mj-ea"/>
                <a:cs typeface="+mj-cs"/>
              </a:rPr>
              <a:t>Pricing Strategies</a:t>
            </a:r>
            <a:br>
              <a:rPr lang="en-US" sz="2800" b="1" u="sng" kern="1200" dirty="0">
                <a:solidFill>
                  <a:srgbClr val="FFFFFF"/>
                </a:solidFill>
                <a:latin typeface="+mj-lt"/>
                <a:ea typeface="+mj-ea"/>
                <a:cs typeface="+mj-cs"/>
              </a:rPr>
            </a:br>
            <a:br>
              <a:rPr lang="en-US" sz="2800" b="1" u="sng" kern="1200" dirty="0">
                <a:solidFill>
                  <a:srgbClr val="FFFFFF"/>
                </a:solidFill>
                <a:latin typeface="+mj-lt"/>
                <a:ea typeface="+mj-ea"/>
                <a:cs typeface="+mj-cs"/>
              </a:rPr>
            </a:br>
            <a:r>
              <a:rPr lang="en-US" sz="2800" kern="1200" dirty="0">
                <a:solidFill>
                  <a:srgbClr val="FFFFFF"/>
                </a:solidFill>
                <a:latin typeface="+mj-lt"/>
                <a:ea typeface="+mj-ea"/>
                <a:cs typeface="+mj-cs"/>
              </a:rPr>
              <a:t>Which of these strategies does your supermarket follow?</a:t>
            </a: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What strategy do you recommend for the future?</a:t>
            </a: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 </a:t>
            </a:r>
          </a:p>
        </p:txBody>
      </p:sp>
      <p:sp>
        <p:nvSpPr>
          <p:cNvPr id="171013" name="AutoShape 5"/>
          <p:cNvSpPr>
            <a:spLocks noChangeArrowheads="1"/>
          </p:cNvSpPr>
          <p:nvPr/>
        </p:nvSpPr>
        <p:spPr bwMode="auto">
          <a:xfrm>
            <a:off x="5814658" y="750440"/>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Cost-plus</a:t>
            </a:r>
            <a:endParaRPr lang="en-US" sz="2800"/>
          </a:p>
        </p:txBody>
      </p:sp>
      <p:sp>
        <p:nvSpPr>
          <p:cNvPr id="171014" name="AutoShape 6"/>
          <p:cNvSpPr>
            <a:spLocks noChangeArrowheads="1"/>
          </p:cNvSpPr>
          <p:nvPr/>
        </p:nvSpPr>
        <p:spPr bwMode="auto">
          <a:xfrm>
            <a:off x="5814658" y="2096503"/>
            <a:ext cx="4847621" cy="1253695"/>
          </a:xfrm>
          <a:prstGeom prst="roundRect">
            <a:avLst>
              <a:gd name="adj" fmla="val 16667"/>
            </a:avLst>
          </a:prstGeom>
          <a:gradFill rotWithShape="1">
            <a:gsLst>
              <a:gs pos="0">
                <a:srgbClr val="33CCCC"/>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Demand based</a:t>
            </a:r>
            <a:endParaRPr lang="en-US" sz="2800"/>
          </a:p>
        </p:txBody>
      </p:sp>
      <p:sp>
        <p:nvSpPr>
          <p:cNvPr id="171015" name="AutoShape 7"/>
          <p:cNvSpPr>
            <a:spLocks noChangeArrowheads="1"/>
          </p:cNvSpPr>
          <p:nvPr/>
        </p:nvSpPr>
        <p:spPr bwMode="auto">
          <a:xfrm>
            <a:off x="5814658" y="3442565"/>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Competition parity</a:t>
            </a:r>
            <a:endParaRPr lang="en-US" sz="2800"/>
          </a:p>
        </p:txBody>
      </p:sp>
      <p:sp>
        <p:nvSpPr>
          <p:cNvPr id="6" name="AutoShape 5"/>
          <p:cNvSpPr>
            <a:spLocks noChangeArrowheads="1"/>
          </p:cNvSpPr>
          <p:nvPr/>
        </p:nvSpPr>
        <p:spPr bwMode="auto">
          <a:xfrm>
            <a:off x="5814658" y="4950665"/>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Psychological pricing</a:t>
            </a:r>
            <a:endParaRPr lang="en-US" sz="2800"/>
          </a:p>
        </p:txBody>
      </p:sp>
    </p:spTree>
    <p:extLst>
      <p:ext uri="{BB962C8B-B14F-4D97-AF65-F5344CB8AC3E}">
        <p14:creationId xmlns:p14="http://schemas.microsoft.com/office/powerpoint/2010/main" val="5623472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1013"/>
                                        </p:tgtEl>
                                        <p:attrNameLst>
                                          <p:attrName>style.visibility</p:attrName>
                                        </p:attrNameLst>
                                      </p:cBhvr>
                                      <p:to>
                                        <p:strVal val="visible"/>
                                      </p:to>
                                    </p:set>
                                    <p:animEffect transition="in" filter="blinds(horizontal)">
                                      <p:cBhvr>
                                        <p:cTn id="7" dur="500"/>
                                        <p:tgtEl>
                                          <p:spTgt spid="1710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1014"/>
                                        </p:tgtEl>
                                        <p:attrNameLst>
                                          <p:attrName>style.visibility</p:attrName>
                                        </p:attrNameLst>
                                      </p:cBhvr>
                                      <p:to>
                                        <p:strVal val="visible"/>
                                      </p:to>
                                    </p:set>
                                    <p:animEffect transition="in" filter="blinds(horizontal)">
                                      <p:cBhvr>
                                        <p:cTn id="12" dur="500"/>
                                        <p:tgtEl>
                                          <p:spTgt spid="1710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1015"/>
                                        </p:tgtEl>
                                        <p:attrNameLst>
                                          <p:attrName>style.visibility</p:attrName>
                                        </p:attrNameLst>
                                      </p:cBhvr>
                                      <p:to>
                                        <p:strVal val="visible"/>
                                      </p:to>
                                    </p:set>
                                    <p:animEffect transition="in" filter="blinds(horizontal)">
                                      <p:cBhvr>
                                        <p:cTn id="17" dur="500"/>
                                        <p:tgtEl>
                                          <p:spTgt spid="17101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3" grpId="0" animBg="1"/>
      <p:bldP spid="171014" grpId="0" animBg="1"/>
      <p:bldP spid="171015" grpId="0"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PLACE</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r>
              <a:rPr lang="en-GB" sz="2000"/>
              <a:t> </a:t>
            </a:r>
          </a:p>
          <a:p>
            <a:pPr marL="457200" lvl="1" indent="0">
              <a:buNone/>
            </a:pPr>
            <a:endParaRPr lang="en-GB" sz="2000"/>
          </a:p>
          <a:p>
            <a:endParaRPr lang="en-GB" sz="2000"/>
          </a:p>
        </p:txBody>
      </p:sp>
    </p:spTree>
    <p:extLst>
      <p:ext uri="{BB962C8B-B14F-4D97-AF65-F5344CB8AC3E}">
        <p14:creationId xmlns:p14="http://schemas.microsoft.com/office/powerpoint/2010/main" val="38741083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9635" y="501594"/>
            <a:ext cx="5321015" cy="875514"/>
          </a:xfrm>
        </p:spPr>
        <p:txBody>
          <a:bodyPr anchor="b">
            <a:normAutofit/>
          </a:bodyPr>
          <a:lstStyle/>
          <a:p>
            <a:r>
              <a:rPr lang="en-GB" sz="4000" b="1" u="sng" dirty="0">
                <a:latin typeface="+mn-lt"/>
              </a:rPr>
              <a:t>PLACE - Distribution</a:t>
            </a:r>
          </a:p>
        </p:txBody>
      </p:sp>
      <p:sp>
        <p:nvSpPr>
          <p:cNvPr id="3" name="Content Placeholder 2"/>
          <p:cNvSpPr>
            <a:spLocks noGrp="1"/>
          </p:cNvSpPr>
          <p:nvPr>
            <p:ph idx="1"/>
          </p:nvPr>
        </p:nvSpPr>
        <p:spPr>
          <a:xfrm>
            <a:off x="496824" y="1994053"/>
            <a:ext cx="5321015" cy="3831513"/>
          </a:xfrm>
        </p:spPr>
        <p:txBody>
          <a:bodyPr>
            <a:normAutofit/>
          </a:bodyPr>
          <a:lstStyle/>
          <a:p>
            <a:r>
              <a:rPr lang="en-GB" dirty="0"/>
              <a:t>Distribution – “The process by which the product is made available to the consumer, when and where they want to purchase it” (</a:t>
            </a:r>
            <a:r>
              <a:rPr lang="en-GB" dirty="0" err="1"/>
              <a:t>Dibb</a:t>
            </a:r>
            <a:r>
              <a:rPr lang="en-GB" dirty="0"/>
              <a:t> et al, 2006 p408).</a:t>
            </a:r>
          </a:p>
          <a:p>
            <a:endParaRPr lang="en-GB" sz="2000" dirty="0"/>
          </a:p>
        </p:txBody>
      </p:sp>
      <p:pic>
        <p:nvPicPr>
          <p:cNvPr id="5" name="Picture 2"/>
          <p:cNvPicPr>
            <a:picLocks noChangeAspect="1" noChangeArrowheads="1"/>
          </p:cNvPicPr>
          <p:nvPr/>
        </p:nvPicPr>
        <p:blipFill>
          <a:blip r:embed="rId2" cstate="print"/>
          <a:stretch>
            <a:fillRect/>
          </a:stretch>
        </p:blipFill>
        <p:spPr bwMode="auto">
          <a:xfrm>
            <a:off x="6350057" y="1457981"/>
            <a:ext cx="2670313" cy="3579980"/>
          </a:xfrm>
          <a:prstGeom prst="rect">
            <a:avLst/>
          </a:prstGeom>
          <a:noFill/>
        </p:spPr>
      </p:pic>
      <p:pic>
        <p:nvPicPr>
          <p:cNvPr id="6" name="Picture 5"/>
          <p:cNvPicPr>
            <a:picLocks noChangeAspect="1"/>
          </p:cNvPicPr>
          <p:nvPr/>
        </p:nvPicPr>
        <p:blipFill>
          <a:blip r:embed="rId3"/>
          <a:stretch>
            <a:fillRect/>
          </a:stretch>
        </p:blipFill>
        <p:spPr>
          <a:xfrm>
            <a:off x="9349409" y="1247173"/>
            <a:ext cx="2345767" cy="1853156"/>
          </a:xfrm>
          <a:prstGeom prst="rect">
            <a:avLst/>
          </a:prstGeom>
        </p:spPr>
      </p:pic>
      <p:pic>
        <p:nvPicPr>
          <p:cNvPr id="7" name="Picture 3"/>
          <p:cNvPicPr>
            <a:picLocks noChangeAspect="1" noChangeArrowheads="1"/>
          </p:cNvPicPr>
          <p:nvPr/>
        </p:nvPicPr>
        <p:blipFill>
          <a:blip r:embed="rId4" cstate="print"/>
          <a:stretch>
            <a:fillRect/>
          </a:stretch>
        </p:blipFill>
        <p:spPr bwMode="auto">
          <a:xfrm>
            <a:off x="9349409" y="3429000"/>
            <a:ext cx="2345767" cy="1561001"/>
          </a:xfrm>
          <a:prstGeom prst="rect">
            <a:avLst/>
          </a:prstGeom>
          <a:noFill/>
        </p:spPr>
      </p:pic>
      <p:sp>
        <p:nvSpPr>
          <p:cNvPr id="25" name="Rectangle 24">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a:solidFill>
                  <a:srgbClr val="FFFFFF"/>
                </a:solidFill>
              </a:rPr>
              <a:pPr>
                <a:spcAft>
                  <a:spcPts val="600"/>
                </a:spcAft>
              </a:pPr>
              <a:t>25</a:t>
            </a:fld>
            <a:endParaRPr lang="en-GB">
              <a:solidFill>
                <a:srgbClr val="FFFFFF"/>
              </a:solidFill>
            </a:endParaRPr>
          </a:p>
        </p:txBody>
      </p:sp>
    </p:spTree>
    <p:extLst>
      <p:ext uri="{BB962C8B-B14F-4D97-AF65-F5344CB8AC3E}">
        <p14:creationId xmlns:p14="http://schemas.microsoft.com/office/powerpoint/2010/main" val="135404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1524001" y="-714404"/>
            <a:ext cx="9144000" cy="7821260"/>
          </a:xfrm>
          <a:prstGeom prst="rect">
            <a:avLst/>
          </a:prstGeom>
          <a:noFill/>
          <a:ln w="9525">
            <a:noFill/>
            <a:miter lim="800000"/>
            <a:headEnd/>
            <a:tailEnd/>
          </a:ln>
          <a:effectLst/>
        </p:spPr>
      </p:pic>
      <p:sp>
        <p:nvSpPr>
          <p:cNvPr id="16389" name="Rectangle 2"/>
          <p:cNvSpPr>
            <a:spLocks noGrp="1" noChangeArrowheads="1"/>
          </p:cNvSpPr>
          <p:nvPr>
            <p:ph type="title"/>
          </p:nvPr>
        </p:nvSpPr>
        <p:spPr>
          <a:xfrm>
            <a:off x="2881290" y="1928802"/>
            <a:ext cx="6500858" cy="542908"/>
          </a:xfrm>
          <a:noFill/>
        </p:spPr>
        <p:txBody>
          <a:bodyPr/>
          <a:lstStyle/>
          <a:p>
            <a:pPr algn="ctr" eaLnBrk="1" hangingPunct="1"/>
            <a:r>
              <a:rPr lang="en-GB" sz="2000" b="1" dirty="0">
                <a:effectLst>
                  <a:outerShdw blurRad="38100" dist="38100" dir="2700000" algn="tl">
                    <a:srgbClr val="000000">
                      <a:alpha val="43137"/>
                    </a:srgbClr>
                  </a:outerShdw>
                </a:effectLst>
                <a:latin typeface="+mn-lt"/>
              </a:rPr>
              <a:t>Marketing Channels/Intermediaries</a:t>
            </a:r>
          </a:p>
        </p:txBody>
      </p:sp>
      <p:sp>
        <p:nvSpPr>
          <p:cNvPr id="13" name="Rectangle 3"/>
          <p:cNvSpPr txBox="1">
            <a:spLocks noChangeArrowheads="1"/>
          </p:cNvSpPr>
          <p:nvPr/>
        </p:nvSpPr>
        <p:spPr bwMode="auto">
          <a:xfrm>
            <a:off x="4810116" y="2428869"/>
            <a:ext cx="5243522" cy="2928937"/>
          </a:xfrm>
          <a:prstGeom prst="rect">
            <a:avLst/>
          </a:prstGeom>
          <a:noFill/>
          <a:ln w="9525">
            <a:noFill/>
            <a:miter lim="800000"/>
            <a:headEnd/>
            <a:tailEnd/>
          </a:ln>
        </p:spPr>
        <p:txBody>
          <a:bodyPr lIns="0" tIns="0" rIns="0" bIns="0"/>
          <a:lstStyle/>
          <a:p>
            <a:pPr marL="342903" indent="-342903">
              <a:lnSpc>
                <a:spcPct val="95000"/>
              </a:lnSpc>
              <a:spcBef>
                <a:spcPct val="95000"/>
              </a:spcBef>
              <a:buFont typeface="Wingdings" pitchFamily="2" charset="2"/>
              <a:buChar char="Ø"/>
              <a:tabLst>
                <a:tab pos="93664" algn="l"/>
              </a:tabLst>
              <a:defRPr/>
            </a:pPr>
            <a:r>
              <a:rPr lang="en-GB" sz="2000" b="1" kern="0" dirty="0"/>
              <a:t>Retailers</a:t>
            </a:r>
          </a:p>
          <a:p>
            <a:pPr marL="342903" indent="-342903">
              <a:lnSpc>
                <a:spcPct val="95000"/>
              </a:lnSpc>
              <a:spcBef>
                <a:spcPct val="95000"/>
              </a:spcBef>
              <a:buFont typeface="Wingdings" pitchFamily="2" charset="2"/>
              <a:buChar char="Ø"/>
              <a:tabLst>
                <a:tab pos="93664" algn="l"/>
              </a:tabLst>
              <a:defRPr/>
            </a:pPr>
            <a:r>
              <a:rPr lang="en-GB" sz="2000" b="1" kern="0" dirty="0"/>
              <a:t>Wholesalers </a:t>
            </a:r>
          </a:p>
          <a:p>
            <a:pPr marL="342903" indent="-342903">
              <a:lnSpc>
                <a:spcPct val="95000"/>
              </a:lnSpc>
              <a:spcBef>
                <a:spcPct val="95000"/>
              </a:spcBef>
              <a:buFont typeface="Wingdings" pitchFamily="2" charset="2"/>
              <a:buChar char="Ø"/>
              <a:tabLst>
                <a:tab pos="93664" algn="l"/>
              </a:tabLst>
              <a:defRPr/>
            </a:pPr>
            <a:r>
              <a:rPr lang="en-GB" sz="2000" b="1" kern="0" dirty="0"/>
              <a:t>Distributors/dealers </a:t>
            </a:r>
          </a:p>
          <a:p>
            <a:pPr marL="342903" indent="-342903">
              <a:lnSpc>
                <a:spcPct val="95000"/>
              </a:lnSpc>
              <a:spcBef>
                <a:spcPct val="95000"/>
              </a:spcBef>
              <a:buFont typeface="Wingdings" pitchFamily="2" charset="2"/>
              <a:buChar char="Ø"/>
              <a:tabLst>
                <a:tab pos="93664" algn="l"/>
              </a:tabLst>
              <a:defRPr/>
            </a:pPr>
            <a:r>
              <a:rPr lang="en-GB" sz="2000" b="1" kern="0" dirty="0"/>
              <a:t>Agents </a:t>
            </a:r>
          </a:p>
          <a:p>
            <a:pPr marL="342903" indent="-342903">
              <a:lnSpc>
                <a:spcPct val="95000"/>
              </a:lnSpc>
              <a:spcBef>
                <a:spcPct val="95000"/>
              </a:spcBef>
              <a:buFont typeface="Wingdings" pitchFamily="2" charset="2"/>
              <a:buChar char="Ø"/>
              <a:tabLst>
                <a:tab pos="93664" algn="l"/>
              </a:tabLst>
              <a:defRPr/>
            </a:pPr>
            <a:r>
              <a:rPr lang="en-GB" sz="2000" b="1" kern="0" dirty="0"/>
              <a:t>Franchises</a:t>
            </a:r>
          </a:p>
        </p:txBody>
      </p:sp>
      <p:sp>
        <p:nvSpPr>
          <p:cNvPr id="9" name="Rectangle 8"/>
          <p:cNvSpPr/>
          <p:nvPr/>
        </p:nvSpPr>
        <p:spPr>
          <a:xfrm>
            <a:off x="5667372" y="6457949"/>
            <a:ext cx="5214942" cy="400110"/>
          </a:xfrm>
          <a:prstGeom prst="rect">
            <a:avLst/>
          </a:prstGeom>
        </p:spPr>
        <p:txBody>
          <a:bodyPr wrap="square">
            <a:spAutoFit/>
          </a:bodyPr>
          <a:lstStyle/>
          <a:p>
            <a:pPr marL="342903" indent="-342903">
              <a:spcBef>
                <a:spcPct val="65000"/>
              </a:spcBef>
              <a:tabLst>
                <a:tab pos="93664" algn="l"/>
              </a:tabLst>
              <a:defRPr/>
            </a:pPr>
            <a:r>
              <a:rPr lang="en-GB" sz="2000" b="1" kern="0" dirty="0">
                <a:effectLst>
                  <a:outerShdw blurRad="38100" dist="38100" dir="2700000" algn="tl">
                    <a:srgbClr val="000000">
                      <a:alpha val="43137"/>
                    </a:srgbClr>
                  </a:outerShdw>
                </a:effectLst>
              </a:rPr>
              <a:t>TASK: Give an example for each channel</a:t>
            </a:r>
          </a:p>
        </p:txBody>
      </p:sp>
      <p:sp>
        <p:nvSpPr>
          <p:cNvPr id="2" name="Slide Number Placeholder 1"/>
          <p:cNvSpPr>
            <a:spLocks noGrp="1"/>
          </p:cNvSpPr>
          <p:nvPr>
            <p:ph type="sldNum" sz="quarter" idx="12"/>
          </p:nvPr>
        </p:nvSpPr>
        <p:spPr/>
        <p:txBody>
          <a:bodyPr/>
          <a:lstStyle/>
          <a:p>
            <a:fld id="{7B914098-EA5F-4E0F-8262-B37EEDEAEE84}" type="slidenum">
              <a:rPr lang="en-GB" smtClean="0"/>
              <a:t>26</a:t>
            </a:fld>
            <a:endParaRPr lang="en-GB" dirty="0"/>
          </a:p>
        </p:txBody>
      </p:sp>
    </p:spTree>
    <p:extLst>
      <p:ext uri="{BB962C8B-B14F-4D97-AF65-F5344CB8AC3E}">
        <p14:creationId xmlns:p14="http://schemas.microsoft.com/office/powerpoint/2010/main" val="36371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bldLvl="5"/>
      <p:bldP spid="9"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 name="Picture 3" descr="fig 12-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352675" y="928688"/>
            <a:ext cx="7600950" cy="4572000"/>
          </a:xfrm>
          <a:prstGeom prst="rect">
            <a:avLst/>
          </a:prstGeom>
          <a:noFill/>
          <a:ln w="9525">
            <a:noFill/>
            <a:miter lim="800000"/>
            <a:headEnd/>
            <a:tailEnd/>
          </a:ln>
        </p:spPr>
      </p:pic>
      <p:sp>
        <p:nvSpPr>
          <p:cNvPr id="18437" name="Rectangle 4"/>
          <p:cNvSpPr>
            <a:spLocks noChangeArrowheads="1"/>
          </p:cNvSpPr>
          <p:nvPr/>
        </p:nvSpPr>
        <p:spPr bwMode="auto">
          <a:xfrm>
            <a:off x="6705600" y="6400800"/>
            <a:ext cx="2362200" cy="228600"/>
          </a:xfrm>
          <a:prstGeom prst="rect">
            <a:avLst/>
          </a:prstGeom>
          <a:solidFill>
            <a:schemeClr val="tx1"/>
          </a:solidFill>
          <a:ln w="9525">
            <a:solidFill>
              <a:schemeClr val="tx1"/>
            </a:solidFill>
            <a:miter lim="800000"/>
            <a:headEnd/>
            <a:tailEnd/>
          </a:ln>
        </p:spPr>
        <p:txBody>
          <a:bodyPr wrap="none" anchor="ctr"/>
          <a:lstStyle/>
          <a:p>
            <a:endParaRPr lang="en-GB" sz="2053"/>
          </a:p>
        </p:txBody>
      </p:sp>
      <p:sp>
        <p:nvSpPr>
          <p:cNvPr id="11" name="Rectangle 9"/>
          <p:cNvSpPr txBox="1">
            <a:spLocks noChangeArrowheads="1"/>
          </p:cNvSpPr>
          <p:nvPr/>
        </p:nvSpPr>
        <p:spPr bwMode="auto">
          <a:xfrm>
            <a:off x="1809721" y="5643579"/>
            <a:ext cx="9144000" cy="428625"/>
          </a:xfrm>
          <a:prstGeom prst="rect">
            <a:avLst/>
          </a:prstGeom>
          <a:noFill/>
          <a:ln w="9525">
            <a:noFill/>
            <a:miter lim="800000"/>
            <a:headEnd/>
            <a:tailEnd/>
          </a:ln>
        </p:spPr>
        <p:txBody>
          <a:bodyPr lIns="0" tIns="0" rIns="0" bIns="0"/>
          <a:lstStyle/>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TASK: Give an example of a likely business for each of these channels</a:t>
            </a:r>
          </a:p>
        </p:txBody>
      </p:sp>
      <p:sp>
        <p:nvSpPr>
          <p:cNvPr id="18439" name="Rectangle 2"/>
          <p:cNvSpPr>
            <a:spLocks noGrp="1" noChangeArrowheads="1"/>
          </p:cNvSpPr>
          <p:nvPr>
            <p:ph type="title"/>
          </p:nvPr>
        </p:nvSpPr>
        <p:spPr>
          <a:xfrm>
            <a:off x="1981201" y="136525"/>
            <a:ext cx="8258175" cy="749301"/>
          </a:xfrm>
          <a:noFill/>
        </p:spPr>
        <p:txBody>
          <a:bodyPr>
            <a:normAutofit/>
          </a:bodyPr>
          <a:lstStyle/>
          <a:p>
            <a:pPr algn="ctr" eaLnBrk="1" hangingPunct="1"/>
            <a:r>
              <a:rPr lang="en-GB" sz="2800" b="1" u="sng" dirty="0">
                <a:latin typeface="+mn-lt"/>
              </a:rPr>
              <a:t>Marketing Channels</a:t>
            </a:r>
          </a:p>
        </p:txBody>
      </p:sp>
      <p:sp>
        <p:nvSpPr>
          <p:cNvPr id="2" name="Slide Number Placeholder 1"/>
          <p:cNvSpPr>
            <a:spLocks noGrp="1"/>
          </p:cNvSpPr>
          <p:nvPr>
            <p:ph type="sldNum" sz="quarter" idx="12"/>
          </p:nvPr>
        </p:nvSpPr>
        <p:spPr/>
        <p:txBody>
          <a:bodyPr/>
          <a:lstStyle/>
          <a:p>
            <a:fld id="{7B914098-EA5F-4E0F-8262-B37EEDEAEE84}" type="slidenum">
              <a:rPr lang="en-GB" smtClean="0"/>
              <a:t>27</a:t>
            </a:fld>
            <a:endParaRPr lang="en-GB" dirty="0"/>
          </a:p>
        </p:txBody>
      </p:sp>
    </p:spTree>
    <p:extLst>
      <p:ext uri="{BB962C8B-B14F-4D97-AF65-F5344CB8AC3E}">
        <p14:creationId xmlns:p14="http://schemas.microsoft.com/office/powerpoint/2010/main" val="1312951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4699" y="365125"/>
            <a:ext cx="5019099" cy="1287135"/>
          </a:xfrm>
        </p:spPr>
        <p:txBody>
          <a:bodyPr>
            <a:normAutofit/>
          </a:bodyPr>
          <a:lstStyle/>
          <a:p>
            <a:r>
              <a:rPr lang="en-GB" sz="4100" b="1" dirty="0">
                <a:latin typeface="+mn-lt"/>
              </a:rPr>
              <a:t>Factors affecting place or channel decisions</a:t>
            </a:r>
          </a:p>
        </p:txBody>
      </p:sp>
      <p:pic>
        <p:nvPicPr>
          <p:cNvPr id="6" name="Picture 5">
            <a:extLst>
              <a:ext uri="{FF2B5EF4-FFF2-40B4-BE49-F238E27FC236}">
                <a16:creationId xmlns:a16="http://schemas.microsoft.com/office/drawing/2014/main" id="{BE31B85F-DA3A-0EAA-91F3-33E7C19BC4A9}"/>
              </a:ext>
            </a:extLst>
          </p:cNvPr>
          <p:cNvPicPr>
            <a:picLocks noChangeAspect="1"/>
          </p:cNvPicPr>
          <p:nvPr/>
        </p:nvPicPr>
        <p:blipFill rotWithShape="1">
          <a:blip r:embed="rId2"/>
          <a:srcRect l="13936" r="3589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1795749"/>
            <a:ext cx="4840010" cy="4381214"/>
          </a:xfrm>
        </p:spPr>
        <p:txBody>
          <a:bodyPr>
            <a:normAutofit/>
          </a:bodyPr>
          <a:lstStyle/>
          <a:p>
            <a:pPr marL="414772" indent="-414772"/>
            <a:r>
              <a:rPr lang="en-GB" sz="2400" dirty="0"/>
              <a:t>Where the market is and the likely sales volume</a:t>
            </a:r>
          </a:p>
          <a:p>
            <a:pPr marL="414772" indent="-414772"/>
            <a:r>
              <a:rPr lang="en-GB" sz="2400" dirty="0"/>
              <a:t>Product characteristics</a:t>
            </a:r>
          </a:p>
          <a:p>
            <a:pPr marL="414772" indent="-414772"/>
            <a:r>
              <a:rPr lang="en-GB" sz="2400" dirty="0"/>
              <a:t>Competitor activity </a:t>
            </a:r>
          </a:p>
          <a:p>
            <a:pPr marL="414772" indent="-414772"/>
            <a:r>
              <a:rPr lang="en-GB" sz="2400" dirty="0"/>
              <a:t>Cost</a:t>
            </a:r>
          </a:p>
          <a:p>
            <a:pPr marL="414772" indent="-414772"/>
            <a:r>
              <a:rPr lang="en-GB" sz="2400" dirty="0"/>
              <a:t>Reliability</a:t>
            </a:r>
          </a:p>
          <a:p>
            <a:pPr marL="414772" indent="-414772"/>
            <a:r>
              <a:rPr lang="en-GB" sz="2400" dirty="0"/>
              <a:t>Security issues</a:t>
            </a:r>
          </a:p>
          <a:p>
            <a:pPr marL="414772" indent="-414772"/>
            <a:r>
              <a:rPr lang="en-GB" sz="2400" dirty="0"/>
              <a:t>Level of customer service required</a:t>
            </a:r>
          </a:p>
          <a:p>
            <a:pPr marL="414772" indent="-414772"/>
            <a:r>
              <a:rPr lang="en-GB" sz="2400" dirty="0"/>
              <a:t>Legal issues</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mtClean="0"/>
              <a:pPr>
                <a:spcAft>
                  <a:spcPts val="600"/>
                </a:spcAft>
              </a:pPr>
              <a:t>28</a:t>
            </a:fld>
            <a:endParaRPr lang="en-GB"/>
          </a:p>
        </p:txBody>
      </p:sp>
    </p:spTree>
    <p:extLst>
      <p:ext uri="{BB962C8B-B14F-4D97-AF65-F5344CB8AC3E}">
        <p14:creationId xmlns:p14="http://schemas.microsoft.com/office/powerpoint/2010/main" val="1949961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PROMOTION</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03158" y="649480"/>
            <a:ext cx="4862447" cy="5546047"/>
          </a:xfrm>
        </p:spPr>
        <p:txBody>
          <a:bodyPr anchor="ctr">
            <a:normAutofit/>
          </a:bodyPr>
          <a:lstStyle/>
          <a:p>
            <a:endParaRPr lang="en-GB" sz="2000"/>
          </a:p>
          <a:p>
            <a:pPr marL="0" indent="0">
              <a:buNone/>
            </a:pPr>
            <a:endParaRPr lang="en-GB" sz="2000"/>
          </a:p>
          <a:p>
            <a:pPr marL="457200" lvl="1" indent="0">
              <a:buNone/>
            </a:pPr>
            <a:endParaRPr lang="en-GB" sz="2000"/>
          </a:p>
          <a:p>
            <a:endParaRPr lang="en-GB" sz="2000"/>
          </a:p>
        </p:txBody>
      </p:sp>
    </p:spTree>
    <p:extLst>
      <p:ext uri="{BB962C8B-B14F-4D97-AF65-F5344CB8AC3E}">
        <p14:creationId xmlns:p14="http://schemas.microsoft.com/office/powerpoint/2010/main" val="4183592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2479" y="332861"/>
            <a:ext cx="6781800" cy="844902"/>
          </a:xfrm>
        </p:spPr>
        <p:txBody>
          <a:bodyPr>
            <a:normAutofit/>
          </a:bodyPr>
          <a:lstStyle/>
          <a:p>
            <a:r>
              <a:rPr lang="en-GB" b="1" u="sng">
                <a:latin typeface="+mn-lt"/>
              </a:rPr>
              <a:t>PROMOTION</a:t>
            </a:r>
            <a:endParaRPr lang="en-GB" b="1" u="sng" dirty="0">
              <a:latin typeface="+mn-lt"/>
            </a:endParaRPr>
          </a:p>
        </p:txBody>
      </p:sp>
      <p:sp>
        <p:nvSpPr>
          <p:cNvPr id="3" name="Content Placeholder 2"/>
          <p:cNvSpPr>
            <a:spLocks noGrp="1"/>
          </p:cNvSpPr>
          <p:nvPr>
            <p:ph idx="1"/>
          </p:nvPr>
        </p:nvSpPr>
        <p:spPr>
          <a:xfrm>
            <a:off x="4340646" y="1177763"/>
            <a:ext cx="7851353" cy="2652826"/>
          </a:xfrm>
        </p:spPr>
        <p:txBody>
          <a:bodyPr anchor="t">
            <a:normAutofit/>
          </a:bodyPr>
          <a:lstStyle/>
          <a:p>
            <a:r>
              <a:rPr lang="en-GB" dirty="0"/>
              <a:t>Integrated marketing communications is a process which involves the management and organisation in the analysis, planning, implementation and control of all marketing communications, media, messages and promotional tools focused at selected target audiences.</a:t>
            </a:r>
          </a:p>
          <a:p>
            <a:endParaRPr lang="en-GB" dirty="0"/>
          </a:p>
          <a:p>
            <a:endParaRPr lang="en-GB" dirty="0"/>
          </a:p>
          <a:p>
            <a:endParaRPr lang="en-GB" sz="2000" dirty="0"/>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smtClean="0"/>
              <a:pPr>
                <a:spcAft>
                  <a:spcPts val="600"/>
                </a:spcAft>
              </a:pPr>
              <a:t>30</a:t>
            </a:fld>
            <a:endParaRPr lang="en-GB" sz="1000"/>
          </a:p>
        </p:txBody>
      </p:sp>
      <p:pic>
        <p:nvPicPr>
          <p:cNvPr id="1026" name="Picture 2" descr="I've got the power - The Power Within - Tesco Clubcard Advert">
            <a:extLst>
              <a:ext uri="{FF2B5EF4-FFF2-40B4-BE49-F238E27FC236}">
                <a16:creationId xmlns:a16="http://schemas.microsoft.com/office/drawing/2014/main" id="{9F6A414B-D9CB-3E6D-CD74-D6F5F43EF1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1" r="18008"/>
          <a:stretch/>
        </p:blipFill>
        <p:spPr bwMode="auto">
          <a:xfrm>
            <a:off x="0" y="0"/>
            <a:ext cx="4263527" cy="3762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n on BRANDING - M&amp;S">
            <a:extLst>
              <a:ext uri="{FF2B5EF4-FFF2-40B4-BE49-F238E27FC236}">
                <a16:creationId xmlns:a16="http://schemas.microsoft.com/office/drawing/2014/main" id="{4CA2D1F4-DF2D-DD9E-D941-CC98BCC92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30589"/>
            <a:ext cx="5893756" cy="29805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t Cross Buns discounted in grocery store. Buy One get one Free plastic  packaging on foods from Sainsburys Supermarket Bread Counter Stock Photo -  Alamy">
            <a:extLst>
              <a:ext uri="{FF2B5EF4-FFF2-40B4-BE49-F238E27FC236}">
                <a16:creationId xmlns:a16="http://schemas.microsoft.com/office/drawing/2014/main" id="{43045CC7-D289-2BD3-DC5D-5DA38B41BB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084" r="1687" b="17926"/>
          <a:stretch/>
        </p:blipFill>
        <p:spPr bwMode="auto">
          <a:xfrm>
            <a:off x="6298246" y="3835042"/>
            <a:ext cx="4448844" cy="2976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5D565-60C8-FE38-B9F7-0A4EB78F0C18}"/>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The Role of Promotions</a:t>
            </a:r>
          </a:p>
        </p:txBody>
      </p:sp>
      <p:sp>
        <p:nvSpPr>
          <p:cNvPr id="3" name="Content Placeholder 2">
            <a:extLst>
              <a:ext uri="{FF2B5EF4-FFF2-40B4-BE49-F238E27FC236}">
                <a16:creationId xmlns:a16="http://schemas.microsoft.com/office/drawing/2014/main" id="{A2EA5B83-9C46-5365-FF31-BACE7D51D0C7}"/>
              </a:ext>
            </a:extLst>
          </p:cNvPr>
          <p:cNvSpPr>
            <a:spLocks noGrp="1"/>
          </p:cNvSpPr>
          <p:nvPr>
            <p:ph idx="1"/>
          </p:nvPr>
        </p:nvSpPr>
        <p:spPr>
          <a:xfrm>
            <a:off x="4367695" y="511388"/>
            <a:ext cx="7357583" cy="5911446"/>
          </a:xfrm>
        </p:spPr>
        <p:txBody>
          <a:bodyPr anchor="ctr">
            <a:normAutofit lnSpcReduction="10000"/>
          </a:bodyPr>
          <a:lstStyle/>
          <a:p>
            <a:r>
              <a:rPr lang="en-GB" b="0" i="0" dirty="0">
                <a:effectLst/>
              </a:rPr>
              <a:t>Promotion is the way a company communicates what it does and what it can offer customers. </a:t>
            </a:r>
          </a:p>
          <a:p>
            <a:endParaRPr lang="en-GB" b="0" i="0" dirty="0">
              <a:effectLst/>
            </a:endParaRPr>
          </a:p>
          <a:p>
            <a:r>
              <a:rPr lang="en-GB" b="0" i="0" dirty="0">
                <a:effectLst/>
              </a:rPr>
              <a:t>It includes: </a:t>
            </a:r>
            <a:endParaRPr lang="en-GB" dirty="0"/>
          </a:p>
          <a:p>
            <a:pPr lvl="1"/>
            <a:r>
              <a:rPr lang="en-GB" dirty="0"/>
              <a:t>A</a:t>
            </a:r>
            <a:r>
              <a:rPr lang="en-GB" b="0" i="0" dirty="0">
                <a:effectLst/>
              </a:rPr>
              <a:t>dvertising – Through traditional and Digital media</a:t>
            </a:r>
          </a:p>
          <a:p>
            <a:pPr lvl="1"/>
            <a:r>
              <a:rPr lang="en-GB" b="0" i="0" dirty="0">
                <a:effectLst/>
              </a:rPr>
              <a:t>Public Relations</a:t>
            </a:r>
            <a:r>
              <a:rPr lang="en-GB" dirty="0"/>
              <a:t> (PR)</a:t>
            </a:r>
            <a:r>
              <a:rPr lang="en-GB" b="0" i="0" dirty="0">
                <a:effectLst/>
              </a:rPr>
              <a:t> </a:t>
            </a:r>
            <a:endParaRPr lang="en-GB" dirty="0"/>
          </a:p>
          <a:p>
            <a:pPr lvl="1"/>
            <a:r>
              <a:rPr lang="en-GB" dirty="0"/>
              <a:t>S</a:t>
            </a:r>
            <a:r>
              <a:rPr lang="en-GB" b="0" i="0" dirty="0">
                <a:effectLst/>
              </a:rPr>
              <a:t>ocial media</a:t>
            </a:r>
            <a:endParaRPr lang="en-GB" dirty="0"/>
          </a:p>
          <a:p>
            <a:pPr lvl="1"/>
            <a:r>
              <a:rPr lang="en-GB" b="0" i="0" dirty="0">
                <a:effectLst/>
              </a:rPr>
              <a:t>Sales management</a:t>
            </a:r>
            <a:endParaRPr lang="en-GB" dirty="0"/>
          </a:p>
          <a:p>
            <a:pPr lvl="1"/>
            <a:r>
              <a:rPr lang="en-GB" b="0" i="0" dirty="0">
                <a:effectLst/>
              </a:rPr>
              <a:t>Special offers </a:t>
            </a:r>
          </a:p>
          <a:p>
            <a:pPr lvl="1"/>
            <a:r>
              <a:rPr lang="en-GB" dirty="0"/>
              <a:t>Direct promotions – through email or </a:t>
            </a:r>
            <a:r>
              <a:rPr lang="en-GB" dirty="0" err="1"/>
              <a:t>sms</a:t>
            </a:r>
            <a:r>
              <a:rPr lang="en-GB" dirty="0"/>
              <a:t> etc</a:t>
            </a:r>
            <a:endParaRPr lang="en-GB" b="0" i="0" dirty="0">
              <a:effectLst/>
            </a:endParaRPr>
          </a:p>
          <a:p>
            <a:endParaRPr lang="en-GB" sz="2400" b="0" i="0" dirty="0">
              <a:effectLst/>
            </a:endParaRPr>
          </a:p>
          <a:p>
            <a:r>
              <a:rPr lang="en-GB" b="0" i="0" dirty="0">
                <a:effectLst/>
              </a:rPr>
              <a:t>Promotion must gain attention, be appealing, send a consistent message and - above all - give the customer a reason to choose your product rather than someone else’s.</a:t>
            </a:r>
            <a:endParaRPr lang="en-GB" dirty="0"/>
          </a:p>
        </p:txBody>
      </p:sp>
    </p:spTree>
    <p:extLst>
      <p:ext uri="{BB962C8B-B14F-4D97-AF65-F5344CB8AC3E}">
        <p14:creationId xmlns:p14="http://schemas.microsoft.com/office/powerpoint/2010/main" val="19400373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059" name="Rectangle 2058">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EAD35-70FE-FF0C-CB64-329C10216B04}"/>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b="1" u="sng">
                <a:solidFill>
                  <a:srgbClr val="FFFFFF"/>
                </a:solidFill>
              </a:rPr>
              <a:t>Promotional Tools</a:t>
            </a:r>
          </a:p>
        </p:txBody>
      </p:sp>
      <p:pic>
        <p:nvPicPr>
          <p:cNvPr id="2050" name="Picture 2" descr="What is Promotion Mix? definition and meaning - Business Jargons">
            <a:extLst>
              <a:ext uri="{FF2B5EF4-FFF2-40B4-BE49-F238E27FC236}">
                <a16:creationId xmlns:a16="http://schemas.microsoft.com/office/drawing/2014/main" id="{F5D18DE6-7366-A2F2-7E71-1CEC97E16C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1266" y="2247441"/>
            <a:ext cx="5505570" cy="37677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C60DA93-FEE3-6AB2-1F25-0739A76B1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31" r="9735"/>
          <a:stretch/>
        </p:blipFill>
        <p:spPr bwMode="auto">
          <a:xfrm>
            <a:off x="6345165" y="2159307"/>
            <a:ext cx="5667717" cy="4054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3509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59C2-A5D4-1EE5-9975-4F63D27582E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AF1FC5B-71E6-0826-CE7C-910876B2F1D3}"/>
              </a:ext>
            </a:extLst>
          </p:cNvPr>
          <p:cNvPicPr>
            <a:picLocks noGrp="1" noRot="1" noChangeAspect="1"/>
          </p:cNvPicPr>
          <p:nvPr>
            <p:ph idx="1"/>
            <a:videoFile r:link="rId1"/>
          </p:nvPr>
        </p:nvPicPr>
        <p:blipFill>
          <a:blip r:embed="rId3"/>
          <a:stretch>
            <a:fillRect/>
          </a:stretch>
        </p:blipFill>
        <p:spPr>
          <a:xfrm>
            <a:off x="0" y="-35735"/>
            <a:ext cx="12182289" cy="6883458"/>
          </a:xfrm>
          <a:prstGeom prst="rect">
            <a:avLst/>
          </a:prstGeom>
        </p:spPr>
      </p:pic>
    </p:spTree>
    <p:extLst>
      <p:ext uri="{BB962C8B-B14F-4D97-AF65-F5344CB8AC3E}">
        <p14:creationId xmlns:p14="http://schemas.microsoft.com/office/powerpoint/2010/main" val="151209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609" name="Rectangle 2560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1" name="Rectangle 256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3" name="Rectangle 256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5" name="Rectangle 256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617" name="Freeform: Shape 256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619" name="Rectangle 256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1" name="Rectangle 2"/>
          <p:cNvSpPr>
            <a:spLocks noGrp="1" noChangeArrowheads="1"/>
          </p:cNvSpPr>
          <p:nvPr>
            <p:ph type="title"/>
          </p:nvPr>
        </p:nvSpPr>
        <p:spPr>
          <a:xfrm>
            <a:off x="466722" y="586855"/>
            <a:ext cx="3201366" cy="3387497"/>
          </a:xfrm>
        </p:spPr>
        <p:txBody>
          <a:bodyPr anchor="b">
            <a:normAutofit/>
          </a:bodyPr>
          <a:lstStyle/>
          <a:p>
            <a:pPr algn="r" eaLnBrk="1" hangingPunct="1"/>
            <a:br>
              <a:rPr lang="en-GB" sz="4000" b="1">
                <a:solidFill>
                  <a:srgbClr val="FFFFFF"/>
                </a:solidFill>
              </a:rPr>
            </a:br>
            <a:r>
              <a:rPr lang="en-GB" sz="4000" b="1" u="sng">
                <a:solidFill>
                  <a:srgbClr val="FFFFFF"/>
                </a:solidFill>
                <a:latin typeface="+mn-lt"/>
              </a:rPr>
              <a:t>The Objectives of Promotion: </a:t>
            </a:r>
            <a:br>
              <a:rPr lang="en-GB" sz="4000" b="1" u="sng">
                <a:solidFill>
                  <a:srgbClr val="FFFFFF"/>
                </a:solidFill>
                <a:latin typeface="+mn-lt"/>
              </a:rPr>
            </a:br>
            <a:endParaRPr lang="en-GB" sz="4000" b="1" u="sng">
              <a:solidFill>
                <a:srgbClr val="FFFFFF"/>
              </a:solidFill>
              <a:latin typeface="+mn-lt"/>
            </a:endParaRPr>
          </a:p>
        </p:txBody>
      </p:sp>
      <p:sp>
        <p:nvSpPr>
          <p:cNvPr id="25602" name="Rectangle 3"/>
          <p:cNvSpPr>
            <a:spLocks noGrp="1" noChangeArrowheads="1"/>
          </p:cNvSpPr>
          <p:nvPr>
            <p:ph idx="1"/>
          </p:nvPr>
        </p:nvSpPr>
        <p:spPr>
          <a:xfrm>
            <a:off x="4810259" y="649480"/>
            <a:ext cx="6555347" cy="5546047"/>
          </a:xfrm>
        </p:spPr>
        <p:txBody>
          <a:bodyPr anchor="ctr">
            <a:normAutofit/>
          </a:bodyPr>
          <a:lstStyle/>
          <a:p>
            <a:pPr marL="914400" lvl="2" indent="0">
              <a:buNone/>
            </a:pPr>
            <a:endParaRPr lang="en-GB" dirty="0"/>
          </a:p>
          <a:p>
            <a:pPr marL="414772" indent="-414772"/>
            <a:r>
              <a:rPr lang="en-GB" sz="2000" dirty="0"/>
              <a:t> </a:t>
            </a:r>
            <a:r>
              <a:rPr lang="en-GB" dirty="0"/>
              <a:t>Create brand awareness</a:t>
            </a:r>
          </a:p>
          <a:p>
            <a:pPr marL="414772" indent="-414772"/>
            <a:r>
              <a:rPr lang="en-GB" dirty="0"/>
              <a:t> Build brand image</a:t>
            </a:r>
          </a:p>
          <a:p>
            <a:pPr marL="414772" indent="-414772"/>
            <a:r>
              <a:rPr lang="en-GB" dirty="0"/>
              <a:t> Inform</a:t>
            </a:r>
          </a:p>
          <a:p>
            <a:pPr marL="414772" indent="-414772"/>
            <a:r>
              <a:rPr lang="en-GB" dirty="0"/>
              <a:t> Remind</a:t>
            </a:r>
          </a:p>
          <a:p>
            <a:pPr marL="414772" indent="-414772"/>
            <a:r>
              <a:rPr lang="en-GB" dirty="0"/>
              <a:t> Educate</a:t>
            </a:r>
          </a:p>
          <a:p>
            <a:pPr marL="414772" indent="-414772"/>
            <a:r>
              <a:rPr lang="en-GB" dirty="0"/>
              <a:t> Break into new market</a:t>
            </a:r>
          </a:p>
          <a:p>
            <a:pPr marL="414772" indent="-414772"/>
            <a:r>
              <a:rPr lang="en-GB" dirty="0"/>
              <a:t> Change/reinforce attitudes</a:t>
            </a:r>
          </a:p>
          <a:p>
            <a:pPr marL="414772" indent="-414772"/>
            <a:r>
              <a:rPr lang="en-GB" dirty="0"/>
              <a:t> Stimulate trial</a:t>
            </a:r>
          </a:p>
          <a:p>
            <a:pPr marL="414772" indent="-414772"/>
            <a:r>
              <a:rPr lang="en-GB" dirty="0"/>
              <a:t> Reposition</a:t>
            </a:r>
          </a:p>
          <a:p>
            <a:pPr eaLnBrk="1" hangingPunct="1"/>
            <a:endParaRPr lang="en-GB" sz="2000" dirty="0"/>
          </a:p>
          <a:p>
            <a:pPr eaLnBrk="1" hangingPunct="1">
              <a:buFont typeface="Wingdings" pitchFamily="2" charset="2"/>
              <a:buNone/>
            </a:pPr>
            <a:endParaRPr lang="en-GB" sz="2000" dirty="0"/>
          </a:p>
        </p:txBody>
      </p:sp>
    </p:spTree>
    <p:extLst>
      <p:ext uri="{BB962C8B-B14F-4D97-AF65-F5344CB8AC3E}">
        <p14:creationId xmlns:p14="http://schemas.microsoft.com/office/powerpoint/2010/main" val="222400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560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60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387870" y="1020239"/>
            <a:ext cx="4839038" cy="3564117"/>
          </a:xfrm>
        </p:spPr>
        <p:txBody>
          <a:bodyPr anchor="b">
            <a:normAutofit/>
          </a:bodyPr>
          <a:lstStyle/>
          <a:p>
            <a:r>
              <a:rPr lang="en-GB" sz="4000" b="1" dirty="0">
                <a:solidFill>
                  <a:srgbClr val="FFFFFF"/>
                </a:solidFill>
              </a:rPr>
              <a:t>PEOPLE</a:t>
            </a:r>
            <a:br>
              <a:rPr lang="en-GB" sz="4000" b="1" dirty="0">
                <a:solidFill>
                  <a:srgbClr val="FFFFFF"/>
                </a:solidFill>
              </a:rPr>
            </a:br>
            <a:br>
              <a:rPr lang="en-GB" sz="4000" b="1" dirty="0">
                <a:solidFill>
                  <a:srgbClr val="FFFFFF"/>
                </a:solidFill>
              </a:rPr>
            </a:br>
            <a:r>
              <a:rPr lang="en-GB" sz="4000" b="1" dirty="0">
                <a:solidFill>
                  <a:srgbClr val="FFFFFF"/>
                </a:solidFill>
              </a:rPr>
              <a:t>PROCESS</a:t>
            </a:r>
            <a:br>
              <a:rPr lang="en-GB" sz="4000" b="1" dirty="0">
                <a:solidFill>
                  <a:srgbClr val="FFFFFF"/>
                </a:solidFill>
              </a:rPr>
            </a:br>
            <a:br>
              <a:rPr lang="en-GB" sz="4000" b="1" dirty="0">
                <a:solidFill>
                  <a:srgbClr val="FFFFFF"/>
                </a:solidFill>
              </a:rPr>
            </a:br>
            <a:r>
              <a:rPr lang="en-GB" sz="4000" b="1" dirty="0">
                <a:solidFill>
                  <a:srgbClr val="FFFFFF"/>
                </a:solidFill>
              </a:rPr>
              <a:t>PHYSICAL EVIDENCE</a:t>
            </a:r>
          </a:p>
        </p:txBody>
      </p: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519018" y="655976"/>
            <a:ext cx="4862447" cy="5546047"/>
          </a:xfrm>
        </p:spPr>
        <p:txBody>
          <a:bodyPr anchor="ctr">
            <a:normAutofit/>
          </a:bodyPr>
          <a:lstStyle/>
          <a:p>
            <a:endParaRPr lang="en-GB" sz="2000"/>
          </a:p>
          <a:p>
            <a:pPr marL="0" indent="0">
              <a:buNone/>
            </a:pPr>
            <a:r>
              <a:rPr lang="en-GB" sz="2000"/>
              <a:t>  </a:t>
            </a:r>
          </a:p>
          <a:p>
            <a:pPr marL="457200" lvl="1" indent="0">
              <a:buNone/>
            </a:pPr>
            <a:endParaRPr lang="en-GB" sz="2000"/>
          </a:p>
          <a:p>
            <a:endParaRPr lang="en-GB" sz="2000"/>
          </a:p>
        </p:txBody>
      </p:sp>
    </p:spTree>
    <p:extLst>
      <p:ext uri="{BB962C8B-B14F-4D97-AF65-F5344CB8AC3E}">
        <p14:creationId xmlns:p14="http://schemas.microsoft.com/office/powerpoint/2010/main" val="19031052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People</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600" b="1" dirty="0"/>
              <a:t>People</a:t>
            </a:r>
            <a:r>
              <a:rPr lang="en-GB" sz="2600" dirty="0"/>
              <a:t> – delivering service to the customers. E.g. customer service and customer interfacing staff.</a:t>
            </a:r>
          </a:p>
          <a:p>
            <a:endParaRPr lang="en-GB" sz="2600" dirty="0"/>
          </a:p>
          <a:p>
            <a:r>
              <a:rPr lang="en-GB" sz="2600" dirty="0"/>
              <a:t>Everyone who comes into contact with your customers will make an impression. </a:t>
            </a:r>
          </a:p>
          <a:p>
            <a:endParaRPr lang="en-GB" sz="2600" dirty="0"/>
          </a:p>
          <a:p>
            <a:r>
              <a:rPr lang="en-GB" sz="2600" dirty="0"/>
              <a:t>Many customers cannot separate the product or service from the staff member who provides it, so your people will have a profound effect — positive or negative — on customer satisfaction.</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36</a:t>
            </a:fld>
            <a:endParaRPr lang="en-GB" sz="1100">
              <a:solidFill>
                <a:schemeClr val="tx1">
                  <a:lumMod val="50000"/>
                  <a:lumOff val="50000"/>
                </a:schemeClr>
              </a:solidFill>
            </a:endParaRPr>
          </a:p>
        </p:txBody>
      </p:sp>
    </p:spTree>
    <p:extLst>
      <p:ext uri="{BB962C8B-B14F-4D97-AF65-F5344CB8AC3E}">
        <p14:creationId xmlns:p14="http://schemas.microsoft.com/office/powerpoint/2010/main" val="296367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Process</a:t>
            </a:r>
          </a:p>
        </p:txBody>
      </p:sp>
      <p:sp>
        <p:nvSpPr>
          <p:cNvPr id="3" name="Content Placeholder 2"/>
          <p:cNvSpPr>
            <a:spLocks noGrp="1"/>
          </p:cNvSpPr>
          <p:nvPr>
            <p:ph idx="1"/>
          </p:nvPr>
        </p:nvSpPr>
        <p:spPr>
          <a:xfrm>
            <a:off x="4810259" y="649480"/>
            <a:ext cx="6555347" cy="5546047"/>
          </a:xfrm>
        </p:spPr>
        <p:txBody>
          <a:bodyPr anchor="ctr">
            <a:normAutofit fontScale="77500" lnSpcReduction="20000"/>
          </a:bodyPr>
          <a:lstStyle/>
          <a:p>
            <a:pPr marL="0" indent="0">
              <a:buNone/>
            </a:pPr>
            <a:endParaRPr lang="en-GB" sz="2600" dirty="0"/>
          </a:p>
          <a:p>
            <a:r>
              <a:rPr lang="en-GB" sz="3100" b="1" dirty="0"/>
              <a:t>Process </a:t>
            </a:r>
            <a:r>
              <a:rPr lang="en-GB" sz="3100" dirty="0"/>
              <a:t>– the process by which organisations deliver goods and services to their customers. E.g. order processing, payment processing etc.</a:t>
            </a:r>
          </a:p>
          <a:p>
            <a:endParaRPr lang="en-GB" sz="3100" dirty="0"/>
          </a:p>
          <a:p>
            <a:r>
              <a:rPr lang="en-GB" sz="3100" dirty="0"/>
              <a:t>Many customers no longer simply buy a product or service - they invest in an entire experience that starts from the moment they discover your company and lasts through to purchase and beyond.</a:t>
            </a:r>
          </a:p>
          <a:p>
            <a:endParaRPr lang="en-GB" sz="3100" dirty="0"/>
          </a:p>
          <a:p>
            <a:pPr lvl="1"/>
            <a:r>
              <a:rPr lang="en-GB" sz="2700" dirty="0"/>
              <a:t>Do customers have to wait?</a:t>
            </a:r>
          </a:p>
          <a:p>
            <a:pPr lvl="1"/>
            <a:r>
              <a:rPr lang="en-GB" sz="2700" dirty="0"/>
              <a:t>Are they kept informed?</a:t>
            </a:r>
          </a:p>
          <a:p>
            <a:pPr lvl="1"/>
            <a:r>
              <a:rPr lang="en-GB" sz="2700" dirty="0"/>
              <a:t>Is your website fast enough and available on the right devices?</a:t>
            </a:r>
          </a:p>
          <a:p>
            <a:pPr lvl="1"/>
            <a:r>
              <a:rPr lang="en-GB" sz="2700" dirty="0"/>
              <a:t>Is your service efficiently carried out?</a:t>
            </a:r>
          </a:p>
          <a:p>
            <a:pPr lvl="1"/>
            <a:r>
              <a:rPr lang="en-GB" sz="2700" dirty="0"/>
              <a:t>Are processes adaptable to different customer needs?</a:t>
            </a:r>
            <a:endParaRPr lang="en-GB" sz="24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37</a:t>
            </a:fld>
            <a:endParaRPr lang="en-GB" sz="1100">
              <a:solidFill>
                <a:schemeClr val="tx1">
                  <a:lumMod val="50000"/>
                  <a:lumOff val="50000"/>
                </a:schemeClr>
              </a:solidFill>
            </a:endParaRPr>
          </a:p>
        </p:txBody>
      </p:sp>
    </p:spTree>
    <p:extLst>
      <p:ext uri="{BB962C8B-B14F-4D97-AF65-F5344CB8AC3E}">
        <p14:creationId xmlns:p14="http://schemas.microsoft.com/office/powerpoint/2010/main" val="886238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Physical Evidence</a:t>
            </a:r>
          </a:p>
        </p:txBody>
      </p:sp>
      <p:sp>
        <p:nvSpPr>
          <p:cNvPr id="3" name="Content Placeholder 2"/>
          <p:cNvSpPr>
            <a:spLocks noGrp="1"/>
          </p:cNvSpPr>
          <p:nvPr>
            <p:ph idx="1"/>
          </p:nvPr>
        </p:nvSpPr>
        <p:spPr>
          <a:xfrm>
            <a:off x="4810259" y="649480"/>
            <a:ext cx="6555347" cy="5546047"/>
          </a:xfrm>
        </p:spPr>
        <p:txBody>
          <a:bodyPr anchor="ctr">
            <a:normAutofit fontScale="92500" lnSpcReduction="10000"/>
          </a:bodyPr>
          <a:lstStyle/>
          <a:p>
            <a:pPr marL="0" indent="0">
              <a:buNone/>
            </a:pPr>
            <a:endParaRPr lang="en-GB" sz="2600" dirty="0"/>
          </a:p>
          <a:p>
            <a:r>
              <a:rPr lang="en-GB" sz="2600" b="1" dirty="0"/>
              <a:t>Physical Evidence</a:t>
            </a:r>
            <a:r>
              <a:rPr lang="en-GB" sz="2600" dirty="0"/>
              <a:t> – The physical aspects of the customer experience. E.g. physical appearance of retail environments (traditional or online), the layout, décor, appearance, ease of use. </a:t>
            </a:r>
          </a:p>
          <a:p>
            <a:endParaRPr lang="en-GB" sz="2600" dirty="0"/>
          </a:p>
          <a:p>
            <a:r>
              <a:rPr lang="en-GB" sz="2600" dirty="0"/>
              <a:t>A clean, tidy and well-decorated shopping environment – or homepage - is reassuring. If your digital or physical premises aren’t up to scratch, why would the customer think your service or products are?</a:t>
            </a:r>
          </a:p>
          <a:p>
            <a:pPr marL="0" indent="0">
              <a:buNone/>
            </a:pPr>
            <a:endParaRPr lang="en-GB" sz="2600" dirty="0"/>
          </a:p>
          <a:p>
            <a:r>
              <a:rPr lang="en-GB" sz="2600" dirty="0"/>
              <a:t>The physical evidence demonstrated by an organisation must confirm the assumptions of the customer and support the competitive positioning of the store.</a:t>
            </a:r>
          </a:p>
          <a:p>
            <a:endParaRPr lang="en-GB" sz="26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38</a:t>
            </a:fld>
            <a:endParaRPr lang="en-GB" sz="1100">
              <a:solidFill>
                <a:schemeClr val="tx1">
                  <a:lumMod val="50000"/>
                  <a:lumOff val="50000"/>
                </a:schemeClr>
              </a:solidFill>
            </a:endParaRPr>
          </a:p>
        </p:txBody>
      </p:sp>
    </p:spTree>
    <p:extLst>
      <p:ext uri="{BB962C8B-B14F-4D97-AF65-F5344CB8AC3E}">
        <p14:creationId xmlns:p14="http://schemas.microsoft.com/office/powerpoint/2010/main" val="4009686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8A04-758F-6579-9A2B-14D3D5BF02C5}"/>
              </a:ext>
            </a:extLst>
          </p:cNvPr>
          <p:cNvSpPr>
            <a:spLocks noGrp="1"/>
          </p:cNvSpPr>
          <p:nvPr>
            <p:ph type="title"/>
          </p:nvPr>
        </p:nvSpPr>
        <p:spPr/>
        <p:txBody>
          <a:bodyPr/>
          <a:lstStyle/>
          <a:p>
            <a:endParaRPr lang="en-GB"/>
          </a:p>
        </p:txBody>
      </p:sp>
      <p:pic>
        <p:nvPicPr>
          <p:cNvPr id="4" name="Online Media 3" title="Marketing Mix 4Ps | McDonald's Examples">
            <a:hlinkClick r:id="" action="ppaction://media"/>
            <a:extLst>
              <a:ext uri="{FF2B5EF4-FFF2-40B4-BE49-F238E27FC236}">
                <a16:creationId xmlns:a16="http://schemas.microsoft.com/office/drawing/2014/main" id="{CD4F5B1D-1D76-314B-85FA-879B6583A77B}"/>
              </a:ext>
            </a:extLst>
          </p:cNvPr>
          <p:cNvPicPr>
            <a:picLocks noGrp="1" noRot="1" noChangeAspect="1"/>
          </p:cNvPicPr>
          <p:nvPr>
            <p:ph idx="1"/>
            <a:videoFile r:link="rId1"/>
          </p:nvPr>
        </p:nvPicPr>
        <p:blipFill>
          <a:blip r:embed="rId4"/>
          <a:stretch>
            <a:fillRect/>
          </a:stretch>
        </p:blipFill>
        <p:spPr>
          <a:xfrm>
            <a:off x="0" y="-35735"/>
            <a:ext cx="12182289" cy="6883458"/>
          </a:xfrm>
          <a:prstGeom prst="rect">
            <a:avLst/>
          </a:prstGeom>
        </p:spPr>
      </p:pic>
    </p:spTree>
    <p:extLst>
      <p:ext uri="{BB962C8B-B14F-4D97-AF65-F5344CB8AC3E}">
        <p14:creationId xmlns:p14="http://schemas.microsoft.com/office/powerpoint/2010/main" val="382108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B78EE-816F-6CC3-F204-2A33DF0721AB}"/>
              </a:ext>
            </a:extLst>
          </p:cNvPr>
          <p:cNvSpPr>
            <a:spLocks noGrp="1"/>
          </p:cNvSpPr>
          <p:nvPr>
            <p:ph type="title"/>
          </p:nvPr>
        </p:nvSpPr>
        <p:spPr/>
        <p:txBody>
          <a:bodyPr/>
          <a:lstStyle/>
          <a:p>
            <a:endParaRPr lang="en-GB"/>
          </a:p>
        </p:txBody>
      </p:sp>
      <p:pic>
        <p:nvPicPr>
          <p:cNvPr id="4" name="Online Media 3" title="Extended Marketing Mix 7Ps | Apple v Poundland, what's the difference?">
            <a:hlinkClick r:id="" action="ppaction://media"/>
            <a:extLst>
              <a:ext uri="{FF2B5EF4-FFF2-40B4-BE49-F238E27FC236}">
                <a16:creationId xmlns:a16="http://schemas.microsoft.com/office/drawing/2014/main" id="{346124BB-652F-E658-8628-1FAFA86467FC}"/>
              </a:ext>
            </a:extLst>
          </p:cNvPr>
          <p:cNvPicPr>
            <a:picLocks noGrp="1" noRot="1" noChangeAspect="1"/>
          </p:cNvPicPr>
          <p:nvPr>
            <p:ph idx="1"/>
            <a:videoFile r:link="rId1"/>
          </p:nvPr>
        </p:nvPicPr>
        <p:blipFill>
          <a:blip r:embed="rId4"/>
          <a:stretch>
            <a:fillRect/>
          </a:stretch>
        </p:blipFill>
        <p:spPr>
          <a:xfrm>
            <a:off x="0" y="26616"/>
            <a:ext cx="12162791" cy="6872442"/>
          </a:xfrm>
          <a:prstGeom prst="rect">
            <a:avLst/>
          </a:prstGeom>
        </p:spPr>
      </p:pic>
    </p:spTree>
    <p:extLst>
      <p:ext uri="{BB962C8B-B14F-4D97-AF65-F5344CB8AC3E}">
        <p14:creationId xmlns:p14="http://schemas.microsoft.com/office/powerpoint/2010/main" val="285303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8DC38-4C29-D9A0-9B05-700208B572D0}"/>
              </a:ext>
            </a:extLst>
          </p:cNvPr>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Developing Your Marketing Mix</a:t>
            </a:r>
          </a:p>
        </p:txBody>
      </p:sp>
      <p:sp>
        <p:nvSpPr>
          <p:cNvPr id="3" name="Content Placeholder 2">
            <a:extLst>
              <a:ext uri="{FF2B5EF4-FFF2-40B4-BE49-F238E27FC236}">
                <a16:creationId xmlns:a16="http://schemas.microsoft.com/office/drawing/2014/main" id="{E1912C8B-0D89-19CB-B3A7-37C734022FCB}"/>
              </a:ext>
            </a:extLst>
          </p:cNvPr>
          <p:cNvSpPr>
            <a:spLocks noGrp="1"/>
          </p:cNvSpPr>
          <p:nvPr>
            <p:ph idx="1"/>
          </p:nvPr>
        </p:nvSpPr>
        <p:spPr>
          <a:xfrm>
            <a:off x="4810259" y="649480"/>
            <a:ext cx="6555347" cy="5546047"/>
          </a:xfrm>
        </p:spPr>
        <p:txBody>
          <a:bodyPr anchor="ctr">
            <a:normAutofit fontScale="92500" lnSpcReduction="10000"/>
          </a:bodyPr>
          <a:lstStyle/>
          <a:p>
            <a:r>
              <a:rPr lang="en-GB" sz="2400" dirty="0"/>
              <a:t>Marketing mix decisions should be made under </a:t>
            </a:r>
            <a:r>
              <a:rPr lang="en-GB" sz="2400" b="1" u="sng" dirty="0"/>
              <a:t>each section of the 7Ps</a:t>
            </a:r>
          </a:p>
          <a:p>
            <a:pPr algn="l"/>
            <a:endParaRPr lang="en-GB" sz="1100" b="0" i="0" dirty="0">
              <a:solidFill>
                <a:srgbClr val="474C55"/>
              </a:solidFill>
              <a:effectLst/>
            </a:endParaRPr>
          </a:p>
          <a:p>
            <a:pPr algn="l"/>
            <a:r>
              <a:rPr lang="en-GB" sz="2400" b="1" i="0" u="sng" dirty="0">
                <a:effectLst/>
              </a:rPr>
              <a:t>Each of the ‘ingredients’ of the marketing mix is key to success</a:t>
            </a:r>
            <a:r>
              <a:rPr lang="en-GB" sz="2400" b="0" i="0" dirty="0">
                <a:effectLst/>
              </a:rPr>
              <a:t>. No element can be considered in isolation — you cannot, for example, develop a product without considering a price, or how it will reach the customer.</a:t>
            </a:r>
          </a:p>
          <a:p>
            <a:pPr algn="l"/>
            <a:endParaRPr lang="en-GB" sz="1100" b="0" i="0" dirty="0">
              <a:effectLst/>
            </a:endParaRPr>
          </a:p>
          <a:p>
            <a:r>
              <a:rPr lang="en-GB" sz="2400" dirty="0"/>
              <a:t>Decisions must be </a:t>
            </a:r>
            <a:r>
              <a:rPr lang="en-GB" sz="2400" b="1" u="sng" dirty="0"/>
              <a:t>fully integrated </a:t>
            </a:r>
            <a:r>
              <a:rPr lang="en-GB" sz="2400" dirty="0"/>
              <a:t>e.g. they should work effectively together.</a:t>
            </a:r>
          </a:p>
          <a:p>
            <a:endParaRPr lang="en-GB" sz="1100" dirty="0"/>
          </a:p>
          <a:p>
            <a:r>
              <a:rPr lang="en-GB" sz="2400" dirty="0"/>
              <a:t>Decisions should be </a:t>
            </a:r>
            <a:r>
              <a:rPr lang="en-GB" sz="2400" b="1" u="sng" dirty="0"/>
              <a:t>fully justified</a:t>
            </a:r>
            <a:r>
              <a:rPr lang="en-GB" sz="2400" b="1" dirty="0"/>
              <a:t>. </a:t>
            </a:r>
          </a:p>
          <a:p>
            <a:pPr algn="l"/>
            <a:endParaRPr lang="en-GB" sz="1100" b="0" i="0" dirty="0">
              <a:effectLst/>
            </a:endParaRPr>
          </a:p>
          <a:p>
            <a:pPr algn="l"/>
            <a:r>
              <a:rPr lang="en-GB" sz="2400" b="1" i="0" dirty="0">
                <a:effectLst/>
              </a:rPr>
              <a:t>The process of considering the seven Ps and pulling them together to form a cohesive strategy is a crucial part of marketing planning.</a:t>
            </a:r>
          </a:p>
          <a:p>
            <a:endParaRPr lang="en-GB" sz="3200" dirty="0"/>
          </a:p>
        </p:txBody>
      </p:sp>
    </p:spTree>
    <p:extLst>
      <p:ext uri="{BB962C8B-B14F-4D97-AF65-F5344CB8AC3E}">
        <p14:creationId xmlns:p14="http://schemas.microsoft.com/office/powerpoint/2010/main" val="9277790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b="1" u="sng" dirty="0">
                <a:latin typeface="Calibri" panose="020F0502020204030204" pitchFamily="34" charset="0"/>
                <a:cs typeface="Calibri" panose="020F0502020204030204" pitchFamily="34" charset="0"/>
              </a:rPr>
              <a:t>Further Resources</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hlinkClick r:id="rId2"/>
              </a:rPr>
              <a:t>The 7 Ps of marketing | CIM Content hub</a:t>
            </a:r>
            <a:endParaRPr lang="en-GB" dirty="0"/>
          </a:p>
          <a:p>
            <a:endParaRPr lang="en-GB" dirty="0"/>
          </a:p>
          <a:p>
            <a:r>
              <a:rPr lang="en-GB" dirty="0">
                <a:hlinkClick r:id="rId3"/>
              </a:rPr>
              <a:t>Planning a marketing strategy | CIM Content hub</a:t>
            </a:r>
            <a:endParaRPr lang="en-GB" dirty="0"/>
          </a:p>
          <a:p>
            <a:endParaRPr lang="en-GB" dirty="0">
              <a:hlinkClick r:id="rId4"/>
            </a:endParaRPr>
          </a:p>
          <a:p>
            <a:r>
              <a:rPr lang="en-GB" dirty="0">
                <a:hlinkClick r:id="rId4"/>
              </a:rPr>
              <a:t>How to use the 7Ps Marketing Mix strategy model? (smartinsights.com)</a:t>
            </a:r>
            <a:endParaRPr lang="en-GB" dirty="0"/>
          </a:p>
          <a:p>
            <a:endParaRPr lang="en-GB" dirty="0"/>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1972</Words>
  <Application>Microsoft Office PowerPoint</Application>
  <PresentationFormat>Widescreen</PresentationFormat>
  <Paragraphs>309</Paragraphs>
  <Slides>42</Slides>
  <Notes>12</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ＭＳ Ｐゴシック</vt:lpstr>
      <vt:lpstr>Arial</vt:lpstr>
      <vt:lpstr>Calibri</vt:lpstr>
      <vt:lpstr>Calibri Light</vt:lpstr>
      <vt:lpstr>Wingdings</vt:lpstr>
      <vt:lpstr>Office Theme</vt:lpstr>
      <vt:lpstr>BMBM6016 - Strategic Marketing</vt:lpstr>
      <vt:lpstr>TODAY’S LECTURE  Strategy and Tactics  The Marketing Mix (7Ps)</vt:lpstr>
      <vt:lpstr>The Marketing Strategy Development</vt:lpstr>
      <vt:lpstr>The Marketing Strategy Development - Tactics</vt:lpstr>
      <vt:lpstr>The Marketing Strategy and Tactics Development</vt:lpstr>
      <vt:lpstr>The Marketing Mix (7Ps)</vt:lpstr>
      <vt:lpstr>PowerPoint Presentation</vt:lpstr>
      <vt:lpstr>Class Task</vt:lpstr>
      <vt:lpstr>The Extended Marketing Mix within the External Environment </vt:lpstr>
      <vt:lpstr>PRODUCT</vt:lpstr>
      <vt:lpstr>PRODUCT</vt:lpstr>
      <vt:lpstr>  A Product Typology (classification system)  </vt:lpstr>
      <vt:lpstr>NEW PRODUCT AND SERVICE DESIGN</vt:lpstr>
      <vt:lpstr>NEW PRODUCT AND SERVICE DESIGN</vt:lpstr>
      <vt:lpstr>Task</vt:lpstr>
      <vt:lpstr>PowerPoint Presentation</vt:lpstr>
      <vt:lpstr>PRICE</vt:lpstr>
      <vt:lpstr>Price Decision</vt:lpstr>
      <vt:lpstr>Price Decision</vt:lpstr>
      <vt:lpstr>Influences on Pricing Decision</vt:lpstr>
      <vt:lpstr>New Product Pricing Strategies</vt:lpstr>
      <vt:lpstr>Pricing Policies</vt:lpstr>
      <vt:lpstr>Pricing Strategies  Which of these strategies does your supermarket follow?  What strategy do you recommend for the future?   </vt:lpstr>
      <vt:lpstr>PLACE</vt:lpstr>
      <vt:lpstr>PLACE - Distribution</vt:lpstr>
      <vt:lpstr>Marketing Channels/Intermediaries</vt:lpstr>
      <vt:lpstr>Marketing Channels</vt:lpstr>
      <vt:lpstr>Factors affecting place or channel decisions</vt:lpstr>
      <vt:lpstr>PROMOTION</vt:lpstr>
      <vt:lpstr>PROMOTION</vt:lpstr>
      <vt:lpstr>The Role of Promotions</vt:lpstr>
      <vt:lpstr>Promotional Tools</vt:lpstr>
      <vt:lpstr>PowerPoint Presentation</vt:lpstr>
      <vt:lpstr> The Objectives of Promotion:  </vt:lpstr>
      <vt:lpstr>PEOPLE  PROCESS  PHYSICAL EVIDENCE</vt:lpstr>
      <vt:lpstr>The Extended Marketing Mix  People</vt:lpstr>
      <vt:lpstr>The Extended Marketing Mix  Process</vt:lpstr>
      <vt:lpstr>The Extended Marketing Mix  Physical Evidence</vt:lpstr>
      <vt:lpstr>PowerPoint Presentation</vt:lpstr>
      <vt:lpstr>PowerPoint Presentation</vt:lpstr>
      <vt:lpstr>Developing Your Marketing Mix</vt:lpstr>
      <vt:lpstr>Further Resources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60</cp:revision>
  <dcterms:created xsi:type="dcterms:W3CDTF">2023-02-25T23:09:55Z</dcterms:created>
  <dcterms:modified xsi:type="dcterms:W3CDTF">2026-03-25T12:08:00Z</dcterms:modified>
</cp:coreProperties>
</file>