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7" r:id="rId4"/>
    <p:sldId id="261" r:id="rId5"/>
    <p:sldId id="262" r:id="rId6"/>
    <p:sldId id="260"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4406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647F38-B617-4D2F-AE0A-013F0C4D2C57}" type="datetimeFigureOut">
              <a:rPr lang="en-US" dirty="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a:p>
        </p:txBody>
      </p:sp>
    </p:spTree>
    <p:extLst>
      <p:ext uri="{BB962C8B-B14F-4D97-AF65-F5344CB8AC3E}">
        <p14:creationId xmlns:p14="http://schemas.microsoft.com/office/powerpoint/2010/main" val="2552059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4067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1753177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88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8243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77111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8691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601482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20555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5745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0691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3447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39761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6963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34251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0051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3/9/2023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964158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creativecommons.org/licenses/by-sa/3.0/"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s://www.picserver.org/highway-signs2/p/professional-development.html" TargetMode="Externa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gayazahmed.wordpress.com/tag/teamwor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pngall.com/team-work-pn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creativecommons.org/licenses/by-nc/3.0/"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guides.himmelfarb.gwu.edu/interprofessional" TargetMode="External"/><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www.flickr.com/photos/136036742@N03/37871917526"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DFB5D1BB-0703-437B-BD1E-1D07F8A27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1" name="Picture 10">
              <a:extLst>
                <a:ext uri="{FF2B5EF4-FFF2-40B4-BE49-F238E27FC236}">
                  <a16:creationId xmlns:a16="http://schemas.microsoft.com/office/drawing/2014/main" id="{3886586B-3F0F-4593-B272-AE75AD0F092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Rectangle 11">
              <a:extLst>
                <a:ext uri="{FF2B5EF4-FFF2-40B4-BE49-F238E27FC236}">
                  <a16:creationId xmlns:a16="http://schemas.microsoft.com/office/drawing/2014/main" id="{020DEB59-BF94-41B5-8F16-8B10442EE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9A3BEF6F-FC03-43B1-8D1B-8DA3A360DBF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4" name="Picture 13">
              <a:extLst>
                <a:ext uri="{FF2B5EF4-FFF2-40B4-BE49-F238E27FC236}">
                  <a16:creationId xmlns:a16="http://schemas.microsoft.com/office/drawing/2014/main" id="{0F49BA32-A501-4C79-9A72-92587AB9EE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6" name="Straight Connector 15">
            <a:extLst>
              <a:ext uri="{FF2B5EF4-FFF2-40B4-BE49-F238E27FC236}">
                <a16:creationId xmlns:a16="http://schemas.microsoft.com/office/drawing/2014/main" id="{883F92AF-2403-4558-B1D7-72130A1E4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1" name="Picture 20">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2" name="Rectangle 21">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3" name="Picture 22">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4" name="Picture 23">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ctrTitle"/>
          </p:nvPr>
        </p:nvSpPr>
        <p:spPr>
          <a:xfrm>
            <a:off x="6094412" y="982132"/>
            <a:ext cx="4802185" cy="1303867"/>
          </a:xfrm>
        </p:spPr>
        <p:txBody>
          <a:bodyPr vert="horz" lIns="91440" tIns="45720" rIns="91440" bIns="45720" rtlCol="0" anchor="ctr">
            <a:normAutofit/>
          </a:bodyPr>
          <a:lstStyle/>
          <a:p>
            <a:pPr>
              <a:lnSpc>
                <a:spcPct val="90000"/>
              </a:lnSpc>
            </a:pPr>
            <a:r>
              <a:rPr lang="en-US" sz="3700"/>
              <a:t>Name  Nasreen Akhtar</a:t>
            </a:r>
            <a:br>
              <a:rPr lang="en-US" sz="3700"/>
            </a:br>
            <a:r>
              <a:rPr lang="en-US" sz="3700"/>
              <a:t>Student ID   2132945</a:t>
            </a:r>
          </a:p>
        </p:txBody>
      </p:sp>
      <p:sp>
        <p:nvSpPr>
          <p:cNvPr id="26" name="Rectangle 25">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224DAEBB-89FD-7F1F-1BB6-C5B6DC0A53B0}"/>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19244" r="13692" b="-2"/>
          <a:stretch/>
        </p:blipFill>
        <p:spPr>
          <a:xfrm>
            <a:off x="1412683" y="1410208"/>
            <a:ext cx="3876801" cy="3858780"/>
          </a:xfrm>
          <a:prstGeom prst="rect">
            <a:avLst/>
          </a:prstGeom>
        </p:spPr>
      </p:pic>
      <p:cxnSp>
        <p:nvCxnSpPr>
          <p:cNvPr id="28" name="Straight Connector 27">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ubtitle 2"/>
          <p:cNvSpPr>
            <a:spLocks noGrp="1"/>
          </p:cNvSpPr>
          <p:nvPr>
            <p:ph type="subTitle" idx="1"/>
          </p:nvPr>
        </p:nvSpPr>
        <p:spPr>
          <a:xfrm>
            <a:off x="6094412" y="2556932"/>
            <a:ext cx="4802184" cy="3318936"/>
          </a:xfrm>
        </p:spPr>
        <p:txBody>
          <a:bodyPr vert="horz" lIns="91440" tIns="45720" rIns="91440" bIns="45720" rtlCol="0" anchor="t">
            <a:noAutofit/>
          </a:bodyPr>
          <a:lstStyle/>
          <a:p>
            <a:pPr algn="l">
              <a:buFont typeface="Arial"/>
              <a:buChar char="•"/>
            </a:pPr>
            <a:r>
              <a:rPr lang="en-US" sz="2000" dirty="0">
                <a:solidFill>
                  <a:schemeClr val="tx1">
                    <a:lumMod val="85000"/>
                    <a:lumOff val="15000"/>
                  </a:schemeClr>
                </a:solidFill>
                <a:latin typeface="Arial"/>
                <a:cs typeface="Arial"/>
              </a:rPr>
              <a:t> Module    Professional  Development  within Health and Social Care</a:t>
            </a:r>
          </a:p>
          <a:p>
            <a:pPr algn="l">
              <a:buFont typeface="Arial"/>
              <a:buChar char="•"/>
            </a:pPr>
            <a:r>
              <a:rPr lang="en-US" sz="2000" dirty="0">
                <a:solidFill>
                  <a:schemeClr val="tx1">
                    <a:lumMod val="85000"/>
                    <a:lumOff val="15000"/>
                  </a:schemeClr>
                </a:solidFill>
                <a:latin typeface="Arial"/>
                <a:cs typeface="Arial"/>
              </a:rPr>
              <a:t> Module Code   LCHS4005_ BIRM</a:t>
            </a:r>
          </a:p>
          <a:p>
            <a:pPr algn="l">
              <a:buFont typeface="Arial"/>
              <a:buChar char="•"/>
            </a:pPr>
            <a:r>
              <a:rPr lang="en-US" sz="2000" dirty="0">
                <a:solidFill>
                  <a:schemeClr val="tx1">
                    <a:lumMod val="85000"/>
                    <a:lumOff val="15000"/>
                  </a:schemeClr>
                </a:solidFill>
                <a:latin typeface="Arial"/>
                <a:cs typeface="Arial"/>
              </a:rPr>
              <a:t> Key Skills Presentation-Working in teams</a:t>
            </a:r>
          </a:p>
          <a:p>
            <a:pPr algn="l">
              <a:buFont typeface="Arial"/>
              <a:buChar char="•"/>
            </a:pPr>
            <a:r>
              <a:rPr lang="en-US" sz="2000" dirty="0">
                <a:solidFill>
                  <a:schemeClr val="tx1">
                    <a:lumMod val="85000"/>
                    <a:lumOff val="15000"/>
                  </a:schemeClr>
                </a:solidFill>
                <a:latin typeface="Arial"/>
                <a:cs typeface="Arial"/>
              </a:rPr>
              <a:t> Lecturer     Emanuel Asante</a:t>
            </a:r>
          </a:p>
          <a:p>
            <a:pPr algn="l">
              <a:buFont typeface="Arial"/>
              <a:buChar char="•"/>
            </a:pPr>
            <a:endParaRPr lang="en-US" dirty="0">
              <a:solidFill>
                <a:schemeClr val="tx1">
                  <a:lumMod val="85000"/>
                  <a:lumOff val="15000"/>
                </a:schemeClr>
              </a:solidFill>
            </a:endParaRPr>
          </a:p>
        </p:txBody>
      </p:sp>
      <p:sp>
        <p:nvSpPr>
          <p:cNvPr id="5" name="TextBox 4">
            <a:extLst>
              <a:ext uri="{FF2B5EF4-FFF2-40B4-BE49-F238E27FC236}">
                <a16:creationId xmlns:a16="http://schemas.microsoft.com/office/drawing/2014/main" id="{C34E94EF-A4EC-44C0-414F-62E71F0631D2}"/>
              </a:ext>
            </a:extLst>
          </p:cNvPr>
          <p:cNvSpPr txBox="1"/>
          <p:nvPr/>
        </p:nvSpPr>
        <p:spPr>
          <a:xfrm>
            <a:off x="2956794" y="5068933"/>
            <a:ext cx="2332690"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86453-5281-48FC-1FC0-4ABB13187BB6}"/>
              </a:ext>
            </a:extLst>
          </p:cNvPr>
          <p:cNvSpPr>
            <a:spLocks noGrp="1"/>
          </p:cNvSpPr>
          <p:nvPr>
            <p:ph type="title"/>
          </p:nvPr>
        </p:nvSpPr>
        <p:spPr>
          <a:xfrm>
            <a:off x="1295402" y="982132"/>
            <a:ext cx="9601196" cy="1303867"/>
          </a:xfrm>
        </p:spPr>
        <p:txBody>
          <a:bodyPr>
            <a:normAutofit/>
          </a:bodyPr>
          <a:lstStyle/>
          <a:p>
            <a:r>
              <a:rPr lang="en-US">
                <a:solidFill>
                  <a:srgbClr val="262626"/>
                </a:solidFill>
              </a:rPr>
              <a:t>Introduction</a:t>
            </a:r>
          </a:p>
        </p:txBody>
      </p:sp>
      <p:sp>
        <p:nvSpPr>
          <p:cNvPr id="5" name="Content Placeholder 4">
            <a:extLst>
              <a:ext uri="{FF2B5EF4-FFF2-40B4-BE49-F238E27FC236}">
                <a16:creationId xmlns:a16="http://schemas.microsoft.com/office/drawing/2014/main" id="{1DD0EB50-0663-4170-7B4C-930B6FDC8AD1}"/>
              </a:ext>
            </a:extLst>
          </p:cNvPr>
          <p:cNvSpPr>
            <a:spLocks noGrp="1"/>
          </p:cNvSpPr>
          <p:nvPr>
            <p:ph idx="1"/>
          </p:nvPr>
        </p:nvSpPr>
        <p:spPr>
          <a:xfrm>
            <a:off x="1295402" y="2556932"/>
            <a:ext cx="6256866" cy="3318936"/>
          </a:xfrm>
        </p:spPr>
        <p:txBody>
          <a:bodyPr>
            <a:normAutofit/>
          </a:bodyPr>
          <a:lstStyle/>
          <a:p>
            <a:pPr marL="0" indent="0">
              <a:buNone/>
            </a:pPr>
            <a:r>
              <a:rPr lang="en-US" dirty="0">
                <a:solidFill>
                  <a:srgbClr val="262626"/>
                </a:solidFill>
                <a:latin typeface="Arial"/>
                <a:cs typeface="Arial"/>
              </a:rPr>
              <a:t>In this presentation I want to emphasize on the importance of working in teams in the Health and Social Care sector. All organizations are built up by teamwork, not by one individual member, but by several individuals  working together. Booker, T(1997). I will be explaining what can be accomplished by working in teams.</a:t>
            </a:r>
          </a:p>
        </p:txBody>
      </p:sp>
      <p:pic>
        <p:nvPicPr>
          <p:cNvPr id="3" name="Picture 3" descr="Shape, arrow&#10;&#10;Description automatically generated">
            <a:extLst>
              <a:ext uri="{FF2B5EF4-FFF2-40B4-BE49-F238E27FC236}">
                <a16:creationId xmlns:a16="http://schemas.microsoft.com/office/drawing/2014/main" id="{04358058-3BD5-F676-6DF4-AFF78432047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121281" y="2701180"/>
            <a:ext cx="2667218" cy="2852640"/>
          </a:xfrm>
          <a:prstGeom prst="rect">
            <a:avLst/>
          </a:prstGeom>
          <a:ln w="57150" cmpd="thickThin">
            <a:solidFill>
              <a:srgbClr val="7F7F7F"/>
            </a:solidFill>
            <a:miter lim="800000"/>
          </a:ln>
        </p:spPr>
      </p:pic>
      <p:sp>
        <p:nvSpPr>
          <p:cNvPr id="4" name="TextBox 3">
            <a:extLst>
              <a:ext uri="{FF2B5EF4-FFF2-40B4-BE49-F238E27FC236}">
                <a16:creationId xmlns:a16="http://schemas.microsoft.com/office/drawing/2014/main" id="{07A5A135-598A-9AC3-E391-081004E176F6}"/>
              </a:ext>
            </a:extLst>
          </p:cNvPr>
          <p:cNvSpPr txBox="1"/>
          <p:nvPr/>
        </p:nvSpPr>
        <p:spPr>
          <a:xfrm>
            <a:off x="8588859" y="5353765"/>
            <a:ext cx="2199640"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184118650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38F87-41E5-A503-EA26-8058039E8B9F}"/>
              </a:ext>
            </a:extLst>
          </p:cNvPr>
          <p:cNvSpPr>
            <a:spLocks noGrp="1"/>
          </p:cNvSpPr>
          <p:nvPr>
            <p:ph type="title"/>
          </p:nvPr>
        </p:nvSpPr>
        <p:spPr>
          <a:xfrm>
            <a:off x="1295402" y="982132"/>
            <a:ext cx="9601196" cy="1303867"/>
          </a:xfrm>
        </p:spPr>
        <p:txBody>
          <a:bodyPr>
            <a:normAutofit/>
          </a:bodyPr>
          <a:lstStyle/>
          <a:p>
            <a:r>
              <a:rPr lang="en-US">
                <a:solidFill>
                  <a:srgbClr val="262626"/>
                </a:solidFill>
              </a:rPr>
              <a:t>Key Skill-Working in teams</a:t>
            </a:r>
          </a:p>
        </p:txBody>
      </p:sp>
      <p:sp>
        <p:nvSpPr>
          <p:cNvPr id="3" name="Content Placeholder 2">
            <a:extLst>
              <a:ext uri="{FF2B5EF4-FFF2-40B4-BE49-F238E27FC236}">
                <a16:creationId xmlns:a16="http://schemas.microsoft.com/office/drawing/2014/main" id="{CC1D11BD-788F-BB2E-8B69-12DC5E542BB4}"/>
              </a:ext>
            </a:extLst>
          </p:cNvPr>
          <p:cNvSpPr>
            <a:spLocks noGrp="1"/>
          </p:cNvSpPr>
          <p:nvPr>
            <p:ph idx="1"/>
          </p:nvPr>
        </p:nvSpPr>
        <p:spPr>
          <a:xfrm>
            <a:off x="1137251" y="2441913"/>
            <a:ext cx="6228112" cy="2945125"/>
          </a:xfrm>
        </p:spPr>
        <p:txBody>
          <a:bodyPr vert="horz" lIns="91440" tIns="45720" rIns="91440" bIns="45720" rtlCol="0" anchor="t">
            <a:noAutofit/>
          </a:bodyPr>
          <a:lstStyle/>
          <a:p>
            <a:r>
              <a:rPr lang="en-US" dirty="0">
                <a:solidFill>
                  <a:srgbClr val="262626"/>
                </a:solidFill>
                <a:latin typeface="Arial"/>
                <a:cs typeface="Arial"/>
              </a:rPr>
              <a:t>Working in teams is an essential skill for most jobs and research careers, and it is increasingly becoming a component of student assignments. Good teamwork is greatly aided by good emotional self-management and interpersonal skills.</a:t>
            </a:r>
          </a:p>
          <a:p>
            <a:r>
              <a:rPr lang="en-US" dirty="0">
                <a:solidFill>
                  <a:srgbClr val="262626"/>
                </a:solidFill>
                <a:latin typeface="Arial"/>
                <a:ea typeface="+mn-lt"/>
                <a:cs typeface="+mn-lt"/>
              </a:rPr>
              <a:t>Cottrell, S (2019).</a:t>
            </a:r>
            <a:endParaRPr lang="en-US" dirty="0">
              <a:solidFill>
                <a:srgbClr val="262626"/>
              </a:solidFill>
              <a:latin typeface="Arial"/>
            </a:endParaRPr>
          </a:p>
        </p:txBody>
      </p:sp>
      <p:pic>
        <p:nvPicPr>
          <p:cNvPr id="4" name="Picture 4" descr="Icon&#10;&#10;Description automatically generated">
            <a:extLst>
              <a:ext uri="{FF2B5EF4-FFF2-40B4-BE49-F238E27FC236}">
                <a16:creationId xmlns:a16="http://schemas.microsoft.com/office/drawing/2014/main" id="{127C4E78-C3E2-08AF-3DA0-413F658A252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9788" r="13231" b="-3"/>
          <a:stretch/>
        </p:blipFill>
        <p:spPr>
          <a:xfrm>
            <a:off x="8085026" y="2764005"/>
            <a:ext cx="2739728" cy="2726990"/>
          </a:xfrm>
          <a:prstGeom prst="rect">
            <a:avLst/>
          </a:prstGeom>
          <a:ln w="57150" cmpd="thickThin">
            <a:solidFill>
              <a:srgbClr val="7F7F7F"/>
            </a:solidFill>
            <a:miter lim="800000"/>
          </a:ln>
        </p:spPr>
      </p:pic>
      <p:sp>
        <p:nvSpPr>
          <p:cNvPr id="5" name="TextBox 4">
            <a:extLst>
              <a:ext uri="{FF2B5EF4-FFF2-40B4-BE49-F238E27FC236}">
                <a16:creationId xmlns:a16="http://schemas.microsoft.com/office/drawing/2014/main" id="{D61BF340-2A0B-AA82-5A86-652C29AC5DF2}"/>
              </a:ext>
            </a:extLst>
          </p:cNvPr>
          <p:cNvSpPr txBox="1"/>
          <p:nvPr/>
        </p:nvSpPr>
        <p:spPr>
          <a:xfrm>
            <a:off x="8469622" y="5290940"/>
            <a:ext cx="235513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33409648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9" name="Picture 28">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0" name="Rectangle 29">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31" name="Picture 30">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2" name="Picture 31">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9A1C9231-6387-B395-8E94-2452AA6EA1BA}"/>
              </a:ext>
            </a:extLst>
          </p:cNvPr>
          <p:cNvSpPr>
            <a:spLocks noGrp="1"/>
          </p:cNvSpPr>
          <p:nvPr>
            <p:ph type="title"/>
          </p:nvPr>
        </p:nvSpPr>
        <p:spPr>
          <a:xfrm>
            <a:off x="7535825" y="982132"/>
            <a:ext cx="3360772" cy="1303867"/>
          </a:xfrm>
        </p:spPr>
        <p:txBody>
          <a:bodyPr>
            <a:normAutofit/>
          </a:bodyPr>
          <a:lstStyle/>
          <a:p>
            <a:pPr>
              <a:lnSpc>
                <a:spcPct val="90000"/>
              </a:lnSpc>
            </a:pPr>
            <a:r>
              <a:rPr lang="en-US" sz="4100"/>
              <a:t>Working in teams</a:t>
            </a:r>
          </a:p>
        </p:txBody>
      </p:sp>
      <p:sp>
        <p:nvSpPr>
          <p:cNvPr id="34" name="Rectangle 33">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aphical user interface, diagram, application, Teams&#10;&#10;Description automatically generated">
            <a:extLst>
              <a:ext uri="{FF2B5EF4-FFF2-40B4-BE49-F238E27FC236}">
                <a16:creationId xmlns:a16="http://schemas.microsoft.com/office/drawing/2014/main" id="{A32566AE-E18D-4895-A74A-39EB33E0258D}"/>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12414" b="14487"/>
          <a:stretch/>
        </p:blipFill>
        <p:spPr>
          <a:xfrm>
            <a:off x="1412683" y="1410208"/>
            <a:ext cx="5278777" cy="3858780"/>
          </a:xfrm>
          <a:prstGeom prst="rect">
            <a:avLst/>
          </a:prstGeom>
        </p:spPr>
      </p:pic>
      <p:cxnSp>
        <p:nvCxnSpPr>
          <p:cNvPr id="36" name="Straight Connector 35">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53D1888D-914B-06AA-4C2A-4E733D063533}"/>
              </a:ext>
            </a:extLst>
          </p:cNvPr>
          <p:cNvSpPr>
            <a:spLocks noGrp="1"/>
          </p:cNvSpPr>
          <p:nvPr>
            <p:ph idx="1"/>
          </p:nvPr>
        </p:nvSpPr>
        <p:spPr>
          <a:xfrm>
            <a:off x="7535824" y="2556932"/>
            <a:ext cx="3360771" cy="3318936"/>
          </a:xfrm>
        </p:spPr>
        <p:txBody>
          <a:bodyPr>
            <a:noAutofit/>
          </a:bodyPr>
          <a:lstStyle/>
          <a:p>
            <a:pPr>
              <a:lnSpc>
                <a:spcPct val="90000"/>
              </a:lnSpc>
            </a:pPr>
            <a:r>
              <a:rPr lang="en-US" dirty="0">
                <a:latin typeface="Arial"/>
                <a:ea typeface="+mn-lt"/>
                <a:cs typeface="+mn-lt"/>
              </a:rPr>
              <a:t>Working in teams encourages collaboration and improves communication skills. Working in teams is the efforts within a team to produce the highest quality and most efficient results.</a:t>
            </a:r>
            <a:endParaRPr lang="en-US" dirty="0">
              <a:latin typeface="Arial"/>
              <a:cs typeface="Arial"/>
            </a:endParaRPr>
          </a:p>
        </p:txBody>
      </p:sp>
      <p:sp>
        <p:nvSpPr>
          <p:cNvPr id="8" name="TextBox 7">
            <a:extLst>
              <a:ext uri="{FF2B5EF4-FFF2-40B4-BE49-F238E27FC236}">
                <a16:creationId xmlns:a16="http://schemas.microsoft.com/office/drawing/2014/main" id="{F3CE67C6-C4CF-B0F3-F09F-232264B35F2D}"/>
              </a:ext>
            </a:extLst>
          </p:cNvPr>
          <p:cNvSpPr txBox="1"/>
          <p:nvPr/>
        </p:nvSpPr>
        <p:spPr>
          <a:xfrm>
            <a:off x="4336328" y="5068933"/>
            <a:ext cx="235513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1253191232"/>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9D62F-ED9E-509F-C213-8EF1555B6501}"/>
              </a:ext>
            </a:extLst>
          </p:cNvPr>
          <p:cNvSpPr>
            <a:spLocks noGrp="1"/>
          </p:cNvSpPr>
          <p:nvPr>
            <p:ph type="title"/>
          </p:nvPr>
        </p:nvSpPr>
        <p:spPr>
          <a:xfrm>
            <a:off x="1295402" y="982132"/>
            <a:ext cx="9601196" cy="1303867"/>
          </a:xfrm>
        </p:spPr>
        <p:txBody>
          <a:bodyPr>
            <a:normAutofit/>
          </a:bodyPr>
          <a:lstStyle/>
          <a:p>
            <a:r>
              <a:rPr lang="en-US"/>
              <a:t>Practical example of teamwork </a:t>
            </a:r>
          </a:p>
        </p:txBody>
      </p:sp>
      <p:pic>
        <p:nvPicPr>
          <p:cNvPr id="4" name="Picture 4" descr="A picture containing indoor, floor, person&#10;&#10;Description automatically generated">
            <a:extLst>
              <a:ext uri="{FF2B5EF4-FFF2-40B4-BE49-F238E27FC236}">
                <a16:creationId xmlns:a16="http://schemas.microsoft.com/office/drawing/2014/main" id="{2076947E-BD10-8D02-3844-847F74A51AD9}"/>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9401" r="26491"/>
          <a:stretch/>
        </p:blipFill>
        <p:spPr>
          <a:xfrm>
            <a:off x="1434269" y="2701180"/>
            <a:ext cx="2739728" cy="2852640"/>
          </a:xfrm>
          <a:prstGeom prst="rect">
            <a:avLst/>
          </a:prstGeom>
          <a:ln w="57150" cmpd="thickThin">
            <a:solidFill>
              <a:schemeClr val="tx1">
                <a:lumMod val="50000"/>
                <a:lumOff val="50000"/>
              </a:schemeClr>
            </a:solidFill>
            <a:miter lim="800000"/>
          </a:ln>
        </p:spPr>
      </p:pic>
      <p:sp>
        <p:nvSpPr>
          <p:cNvPr id="3" name="Content Placeholder 2">
            <a:extLst>
              <a:ext uri="{FF2B5EF4-FFF2-40B4-BE49-F238E27FC236}">
                <a16:creationId xmlns:a16="http://schemas.microsoft.com/office/drawing/2014/main" id="{EEAED7A8-5C17-439F-53AF-2650367B1E5D}"/>
              </a:ext>
            </a:extLst>
          </p:cNvPr>
          <p:cNvSpPr>
            <a:spLocks noGrp="1"/>
          </p:cNvSpPr>
          <p:nvPr>
            <p:ph idx="1"/>
          </p:nvPr>
        </p:nvSpPr>
        <p:spPr>
          <a:xfrm>
            <a:off x="4697241" y="2490951"/>
            <a:ext cx="6716938" cy="3844991"/>
          </a:xfrm>
        </p:spPr>
        <p:txBody>
          <a:bodyPr vert="horz" lIns="91440" tIns="45720" rIns="91440" bIns="45720" rtlCol="0">
            <a:normAutofit fontScale="92500" lnSpcReduction="20000"/>
          </a:bodyPr>
          <a:lstStyle/>
          <a:p>
            <a:pPr>
              <a:lnSpc>
                <a:spcPct val="90000"/>
              </a:lnSpc>
              <a:buSzPct val="114999"/>
            </a:pPr>
            <a:r>
              <a:rPr lang="en-US" dirty="0">
                <a:latin typeface="Arial"/>
                <a:ea typeface="+mn-lt"/>
                <a:cs typeface="+mn-lt"/>
              </a:rPr>
              <a:t>If a patient is admitted in the hospital with a stroke the hospitals must organize a team of medical professionals such as:</a:t>
            </a:r>
          </a:p>
          <a:p>
            <a:pPr>
              <a:lnSpc>
                <a:spcPct val="90000"/>
              </a:lnSpc>
              <a:buSzPct val="114999"/>
            </a:pPr>
            <a:r>
              <a:rPr lang="en-US" dirty="0">
                <a:latin typeface="Arial"/>
                <a:ea typeface="+mn-lt"/>
                <a:cs typeface="+mn-lt"/>
              </a:rPr>
              <a:t>Rehabilitation specialists</a:t>
            </a:r>
          </a:p>
          <a:p>
            <a:pPr>
              <a:lnSpc>
                <a:spcPct val="90000"/>
              </a:lnSpc>
              <a:buSzPct val="114999"/>
            </a:pPr>
            <a:r>
              <a:rPr lang="en-US" dirty="0">
                <a:latin typeface="Arial"/>
                <a:ea typeface="+mn-lt"/>
                <a:cs typeface="+mn-lt"/>
              </a:rPr>
              <a:t>Rehabilitation nurses</a:t>
            </a:r>
          </a:p>
          <a:p>
            <a:pPr>
              <a:lnSpc>
                <a:spcPct val="90000"/>
              </a:lnSpc>
              <a:buSzPct val="114999"/>
            </a:pPr>
            <a:r>
              <a:rPr lang="en-US" dirty="0">
                <a:latin typeface="Arial"/>
                <a:ea typeface="+mn-lt"/>
                <a:cs typeface="+mn-lt"/>
              </a:rPr>
              <a:t>Physio therapists</a:t>
            </a:r>
          </a:p>
          <a:p>
            <a:pPr>
              <a:lnSpc>
                <a:spcPct val="90000"/>
              </a:lnSpc>
              <a:buSzPct val="114999"/>
            </a:pPr>
            <a:r>
              <a:rPr lang="en-US" dirty="0">
                <a:latin typeface="Arial"/>
                <a:ea typeface="+mn-lt"/>
                <a:cs typeface="+mn-lt"/>
              </a:rPr>
              <a:t>Occupational therapists</a:t>
            </a:r>
          </a:p>
          <a:p>
            <a:pPr>
              <a:lnSpc>
                <a:spcPct val="90000"/>
              </a:lnSpc>
              <a:buSzPct val="114999"/>
            </a:pPr>
            <a:r>
              <a:rPr lang="en-US" dirty="0">
                <a:latin typeface="Arial"/>
                <a:ea typeface="+mn-lt"/>
                <a:cs typeface="+mn-lt"/>
              </a:rPr>
              <a:t>Speech and language therapists and</a:t>
            </a:r>
          </a:p>
          <a:p>
            <a:pPr>
              <a:lnSpc>
                <a:spcPct val="90000"/>
              </a:lnSpc>
              <a:buSzPct val="114999"/>
            </a:pPr>
            <a:r>
              <a:rPr lang="en-US" dirty="0">
                <a:latin typeface="Arial"/>
                <a:ea typeface="+mn-lt"/>
                <a:cs typeface="+mn-lt"/>
              </a:rPr>
              <a:t>Mental health professionals</a:t>
            </a:r>
          </a:p>
          <a:p>
            <a:pPr marL="0" indent="0">
              <a:lnSpc>
                <a:spcPct val="90000"/>
              </a:lnSpc>
              <a:buSzPct val="114999"/>
              <a:buNone/>
            </a:pPr>
            <a:r>
              <a:rPr lang="en-US" dirty="0">
                <a:latin typeface="Arial"/>
                <a:ea typeface="+mn-lt"/>
                <a:cs typeface="+mn-lt"/>
              </a:rPr>
              <a:t> To help with their treatment, and recovery.</a:t>
            </a:r>
            <a:endParaRPr lang="en-US" dirty="0">
              <a:latin typeface="Arial"/>
              <a:ea typeface="+mn-lt"/>
              <a:cs typeface="Arial"/>
            </a:endParaRPr>
          </a:p>
          <a:p>
            <a:pPr marL="0" indent="0">
              <a:lnSpc>
                <a:spcPct val="90000"/>
              </a:lnSpc>
              <a:buNone/>
            </a:pPr>
            <a:endParaRPr lang="en-US" dirty="0">
              <a:latin typeface="Arial"/>
              <a:cs typeface="Arial"/>
            </a:endParaRPr>
          </a:p>
        </p:txBody>
      </p:sp>
      <p:sp>
        <p:nvSpPr>
          <p:cNvPr id="5" name="TextBox 4">
            <a:extLst>
              <a:ext uri="{FF2B5EF4-FFF2-40B4-BE49-F238E27FC236}">
                <a16:creationId xmlns:a16="http://schemas.microsoft.com/office/drawing/2014/main" id="{4D00918D-9F3D-CD80-E0C6-7483D3577A26}"/>
              </a:ext>
            </a:extLst>
          </p:cNvPr>
          <p:cNvSpPr txBox="1"/>
          <p:nvPr/>
        </p:nvSpPr>
        <p:spPr>
          <a:xfrm>
            <a:off x="1685816" y="5353765"/>
            <a:ext cx="248818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573243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0A8D8A-E40B-EC04-6B63-7A9D5CC4B1D9}"/>
              </a:ext>
            </a:extLst>
          </p:cNvPr>
          <p:cNvSpPr>
            <a:spLocks noGrp="1"/>
          </p:cNvSpPr>
          <p:nvPr>
            <p:ph type="title"/>
          </p:nvPr>
        </p:nvSpPr>
        <p:spPr>
          <a:xfrm>
            <a:off x="804421" y="796374"/>
            <a:ext cx="10583158" cy="880027"/>
          </a:xfrm>
        </p:spPr>
        <p:txBody>
          <a:bodyPr>
            <a:normAutofit/>
          </a:bodyPr>
          <a:lstStyle/>
          <a:p>
            <a:r>
              <a:rPr lang="en-US">
                <a:solidFill>
                  <a:srgbClr val="FFFFFF"/>
                </a:solidFill>
              </a:rPr>
              <a:t>Conclusion</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DFE879-403F-B1B3-298B-59811FCD8D31}"/>
              </a:ext>
            </a:extLst>
          </p:cNvPr>
          <p:cNvSpPr>
            <a:spLocks noGrp="1"/>
          </p:cNvSpPr>
          <p:nvPr>
            <p:ph idx="1"/>
          </p:nvPr>
        </p:nvSpPr>
        <p:spPr>
          <a:xfrm>
            <a:off x="1295401" y="2612256"/>
            <a:ext cx="9601196" cy="3263612"/>
          </a:xfrm>
        </p:spPr>
        <p:txBody>
          <a:bodyPr>
            <a:normAutofit/>
          </a:bodyPr>
          <a:lstStyle/>
          <a:p>
            <a:pPr marL="0" indent="0">
              <a:buNone/>
            </a:pPr>
            <a:r>
              <a:rPr lang="en-US" sz="2800" dirty="0">
                <a:latin typeface="Arial"/>
                <a:ea typeface="+mn-lt"/>
                <a:cs typeface="+mn-lt"/>
              </a:rPr>
              <a:t>For my presentation, I chose teamwork as a key skill. I looked for real-world examples of teamwork in the Health and Social Care Practice. I discovered that working in teams is critical for the best interests of patients. I used a practical example of teamwork to demonstrate the importance of teamwork and how it can effectively and efficiently help patients' well-being.</a:t>
            </a:r>
            <a:endParaRPr lang="en-US" dirty="0">
              <a:latin typeface="Arial"/>
            </a:endParaRPr>
          </a:p>
        </p:txBody>
      </p:sp>
    </p:spTree>
    <p:extLst>
      <p:ext uri="{BB962C8B-B14F-4D97-AF65-F5344CB8AC3E}">
        <p14:creationId xmlns:p14="http://schemas.microsoft.com/office/powerpoint/2010/main" val="9861442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9066C6-3EE1-03FF-799E-25D4FF1F756A}"/>
              </a:ext>
            </a:extLst>
          </p:cNvPr>
          <p:cNvSpPr>
            <a:spLocks noGrp="1"/>
          </p:cNvSpPr>
          <p:nvPr>
            <p:ph type="title"/>
          </p:nvPr>
        </p:nvSpPr>
        <p:spPr>
          <a:xfrm>
            <a:off x="804421" y="796374"/>
            <a:ext cx="10583158" cy="880027"/>
          </a:xfrm>
        </p:spPr>
        <p:txBody>
          <a:bodyPr>
            <a:normAutofit/>
          </a:bodyPr>
          <a:lstStyle/>
          <a:p>
            <a:r>
              <a:rPr lang="en-US">
                <a:solidFill>
                  <a:srgbClr val="FFFFFF"/>
                </a:solidFill>
              </a:rPr>
              <a:t>References</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903651-BCB3-EA91-E064-C9183C0DF7BD}"/>
              </a:ext>
            </a:extLst>
          </p:cNvPr>
          <p:cNvSpPr>
            <a:spLocks noGrp="1"/>
          </p:cNvSpPr>
          <p:nvPr>
            <p:ph idx="1"/>
          </p:nvPr>
        </p:nvSpPr>
        <p:spPr>
          <a:xfrm>
            <a:off x="1295401" y="2612256"/>
            <a:ext cx="9601196" cy="3263612"/>
          </a:xfrm>
        </p:spPr>
        <p:txBody>
          <a:bodyPr>
            <a:normAutofit/>
          </a:bodyPr>
          <a:lstStyle/>
          <a:p>
            <a:r>
              <a:rPr lang="en-US" dirty="0">
                <a:latin typeface="Arial"/>
                <a:cs typeface="Arial"/>
              </a:rPr>
              <a:t>Cottrell, S.(2019) </a:t>
            </a:r>
            <a:r>
              <a:rPr lang="en-US" dirty="0">
                <a:latin typeface="Italic"/>
                <a:cs typeface="Arial"/>
              </a:rPr>
              <a:t>The Study Skills Handbook.</a:t>
            </a:r>
            <a:r>
              <a:rPr lang="en-US" dirty="0">
                <a:latin typeface="Arial"/>
                <a:cs typeface="Arial"/>
              </a:rPr>
              <a:t>5th </a:t>
            </a:r>
            <a:r>
              <a:rPr lang="en-US" dirty="0" err="1">
                <a:latin typeface="Arial"/>
                <a:cs typeface="Arial"/>
              </a:rPr>
              <a:t>edn</a:t>
            </a:r>
            <a:r>
              <a:rPr lang="en-US" dirty="0">
                <a:latin typeface="Arial"/>
                <a:cs typeface="Arial"/>
              </a:rPr>
              <a:t> London: Red Globe Press.</a:t>
            </a:r>
          </a:p>
          <a:p>
            <a:pPr>
              <a:buSzPct val="114999"/>
            </a:pPr>
            <a:r>
              <a:rPr lang="en-US" dirty="0">
                <a:latin typeface="Arial"/>
                <a:cs typeface="Arial"/>
              </a:rPr>
              <a:t>Booker, T.(1997) </a:t>
            </a:r>
            <a:r>
              <a:rPr lang="en-US" dirty="0">
                <a:latin typeface="Italic"/>
                <a:cs typeface="Arial"/>
              </a:rPr>
              <a:t>Charlottesville</a:t>
            </a:r>
            <a:r>
              <a:rPr lang="en-US" dirty="0">
                <a:latin typeface="Arial"/>
                <a:cs typeface="Arial"/>
              </a:rPr>
              <a:t>, VA: Generic NL.</a:t>
            </a:r>
          </a:p>
          <a:p>
            <a:pPr>
              <a:buSzPct val="114999"/>
            </a:pPr>
            <a:endParaRPr lang="en-US" dirty="0">
              <a:latin typeface="Italic"/>
              <a:cs typeface="Arial"/>
            </a:endParaRPr>
          </a:p>
        </p:txBody>
      </p:sp>
    </p:spTree>
    <p:extLst>
      <p:ext uri="{BB962C8B-B14F-4D97-AF65-F5344CB8AC3E}">
        <p14:creationId xmlns:p14="http://schemas.microsoft.com/office/powerpoint/2010/main" val="29305739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TotalTime>73</TotalTime>
  <Words>384</Words>
  <Application>Microsoft Office PowerPoint</Application>
  <PresentationFormat>Widescreen</PresentationFormat>
  <Paragraphs>31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Garamond</vt:lpstr>
      <vt:lpstr>Italic</vt:lpstr>
      <vt:lpstr>Organic</vt:lpstr>
      <vt:lpstr>Name  Nasreen Akhtar Student ID   2132945</vt:lpstr>
      <vt:lpstr>Introduction</vt:lpstr>
      <vt:lpstr>Key Skill-Working in teams</vt:lpstr>
      <vt:lpstr>Working in teams</vt:lpstr>
      <vt:lpstr>Practical example of teamwork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nas no1</cp:lastModifiedBy>
  <cp:revision>208</cp:revision>
  <dcterms:created xsi:type="dcterms:W3CDTF">2023-03-03T00:50:05Z</dcterms:created>
  <dcterms:modified xsi:type="dcterms:W3CDTF">2023-03-09T22:48:32Z</dcterms:modified>
</cp:coreProperties>
</file>