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1"/>
  </p:notesMasterIdLst>
  <p:sldIdLst>
    <p:sldId id="257" r:id="rId2"/>
    <p:sldId id="260" r:id="rId3"/>
    <p:sldId id="258" r:id="rId4"/>
    <p:sldId id="264" r:id="rId5"/>
    <p:sldId id="261" r:id="rId6"/>
    <p:sldId id="262" r:id="rId7"/>
    <p:sldId id="265" r:id="rId8"/>
    <p:sldId id="266" r:id="rId9"/>
    <p:sldId id="267" r:id="rId10"/>
    <p:sldId id="268" r:id="rId11"/>
    <p:sldId id="269" r:id="rId12"/>
    <p:sldId id="274" r:id="rId13"/>
    <p:sldId id="277" r:id="rId14"/>
    <p:sldId id="278" r:id="rId15"/>
    <p:sldId id="279" r:id="rId16"/>
    <p:sldId id="307" r:id="rId17"/>
    <p:sldId id="314" r:id="rId18"/>
    <p:sldId id="315" r:id="rId19"/>
    <p:sldId id="316" r:id="rId20"/>
    <p:sldId id="317" r:id="rId21"/>
    <p:sldId id="318" r:id="rId22"/>
    <p:sldId id="319" r:id="rId23"/>
    <p:sldId id="320" r:id="rId24"/>
    <p:sldId id="324" r:id="rId25"/>
    <p:sldId id="325" r:id="rId26"/>
    <p:sldId id="326" r:id="rId27"/>
    <p:sldId id="327" r:id="rId28"/>
    <p:sldId id="273" r:id="rId29"/>
    <p:sldId id="328" r:id="rId30"/>
    <p:sldId id="329" r:id="rId31"/>
    <p:sldId id="330" r:id="rId32"/>
    <p:sldId id="275" r:id="rId33"/>
    <p:sldId id="271" r:id="rId34"/>
    <p:sldId id="331" r:id="rId35"/>
    <p:sldId id="332" r:id="rId36"/>
    <p:sldId id="321" r:id="rId37"/>
    <p:sldId id="322" r:id="rId38"/>
    <p:sldId id="323" r:id="rId39"/>
    <p:sldId id="333"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8494F-E6E2-8D4E-96EF-B617D47C5868}" type="datetimeFigureOut">
              <a:rPr lang="en-CN" smtClean="0"/>
              <a:t>2021/5/27</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E05474-42D5-DD49-957C-AEC3195F444B}" type="slidenum">
              <a:rPr lang="en-CN" smtClean="0"/>
              <a:t>‹#›</a:t>
            </a:fld>
            <a:endParaRPr lang="en-CN"/>
          </a:p>
        </p:txBody>
      </p:sp>
    </p:spTree>
    <p:extLst>
      <p:ext uri="{BB962C8B-B14F-4D97-AF65-F5344CB8AC3E}">
        <p14:creationId xmlns:p14="http://schemas.microsoft.com/office/powerpoint/2010/main" val="1801318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fld id="{EE1C5E3E-2D7C-491A-97C4-91BE561B93F0}" type="slidenum">
              <a:rPr lang="zh-CN" altLang="en-US" sz="1200"/>
              <a:pPr eaLnBrk="1" hangingPunct="1"/>
              <a:t>37</a:t>
            </a:fld>
            <a:endParaRPr lang="en-US" altLang="zh-CN" sz="120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CN" altLang="en-US"/>
          </a:p>
        </p:txBody>
      </p:sp>
    </p:spTree>
    <p:extLst>
      <p:ext uri="{BB962C8B-B14F-4D97-AF65-F5344CB8AC3E}">
        <p14:creationId xmlns:p14="http://schemas.microsoft.com/office/powerpoint/2010/main" val="1451772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8FBF068-2E50-4D45-A885-5BC27869EB2F}" type="datetimeFigureOut">
              <a:rPr lang="en-CN" smtClean="0"/>
              <a:t>2021/5/27</a:t>
            </a:fld>
            <a:endParaRPr lang="en-CN"/>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CN"/>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DA64311-B99B-C44A-8A0D-A45233D93DD9}" type="slidenum">
              <a:rPr lang="en-CN" smtClean="0"/>
              <a:t>‹#›</a:t>
            </a:fld>
            <a:endParaRPr lang="en-CN"/>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8708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BF068-2E50-4D45-A885-5BC27869EB2F}" type="datetimeFigureOut">
              <a:rPr lang="en-CN" smtClean="0"/>
              <a:t>2021/5/27</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1999514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8FBF068-2E50-4D45-A885-5BC27869EB2F}" type="datetimeFigureOut">
              <a:rPr lang="en-CN" smtClean="0"/>
              <a:t>2021/5/27</a:t>
            </a:fld>
            <a:endParaRPr lang="en-CN"/>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CN"/>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DA64311-B99B-C44A-8A0D-A45233D93DD9}" type="slidenum">
              <a:rPr lang="en-CN" smtClean="0"/>
              <a:t>‹#›</a:t>
            </a:fld>
            <a:endParaRPr lang="en-CN"/>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9112420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FBF068-2E50-4D45-A885-5BC27869EB2F}" type="datetimeFigureOut">
              <a:rPr lang="en-CN" smtClean="0"/>
              <a:t>2021/5/27</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353618975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FBF068-2E50-4D45-A885-5BC27869EB2F}" type="datetimeFigureOut">
              <a:rPr lang="en-CN" smtClean="0"/>
              <a:t>2021/5/27</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366425533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BF068-2E50-4D45-A885-5BC27869EB2F}" type="datetimeFigureOut">
              <a:rPr lang="en-CN" smtClean="0"/>
              <a:t>2021/5/27</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747639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FBF068-2E50-4D45-A885-5BC27869EB2F}" type="datetimeFigureOut">
              <a:rPr lang="en-CN" smtClean="0"/>
              <a:t>2021/5/27</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359752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C8FBF068-2E50-4D45-A885-5BC27869EB2F}" type="datetimeFigureOut">
              <a:rPr lang="en-CN" smtClean="0"/>
              <a:t>2021/5/27</a:t>
            </a:fld>
            <a:endParaRPr lang="en-CN"/>
          </a:p>
        </p:txBody>
      </p:sp>
      <p:sp>
        <p:nvSpPr>
          <p:cNvPr id="6" name="Footer Placeholder 5"/>
          <p:cNvSpPr>
            <a:spLocks noGrp="1"/>
          </p:cNvSpPr>
          <p:nvPr>
            <p:ph type="ftr" sz="quarter" idx="11"/>
          </p:nvPr>
        </p:nvSpPr>
        <p:spPr>
          <a:xfrm>
            <a:off x="2103620" y="6375679"/>
            <a:ext cx="3482179" cy="345796"/>
          </a:xfrm>
        </p:spPr>
        <p:txBody>
          <a:bodyPr/>
          <a:lstStyle/>
          <a:p>
            <a:endParaRPr lang="en-CN"/>
          </a:p>
        </p:txBody>
      </p:sp>
      <p:sp>
        <p:nvSpPr>
          <p:cNvPr id="7" name="Slide Number Placeholder 6"/>
          <p:cNvSpPr>
            <a:spLocks noGrp="1"/>
          </p:cNvSpPr>
          <p:nvPr>
            <p:ph type="sldNum" sz="quarter" idx="12"/>
          </p:nvPr>
        </p:nvSpPr>
        <p:spPr>
          <a:xfrm>
            <a:off x="5691014" y="6375679"/>
            <a:ext cx="1232456" cy="345796"/>
          </a:xfrm>
        </p:spPr>
        <p:txBody>
          <a:bodyPr/>
          <a:lstStyle/>
          <a:p>
            <a:fld id="{DDA64311-B99B-C44A-8A0D-A45233D93DD9}" type="slidenum">
              <a:rPr lang="en-CN" smtClean="0"/>
              <a:t>‹#›</a:t>
            </a:fld>
            <a:endParaRPr lang="en-CN"/>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3335256"/>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C8FBF068-2E50-4D45-A885-5BC27869EB2F}" type="datetimeFigureOut">
              <a:rPr lang="en-CN" smtClean="0"/>
              <a:t>2021/5/27</a:t>
            </a:fld>
            <a:endParaRPr lang="en-CN"/>
          </a:p>
        </p:txBody>
      </p:sp>
      <p:sp>
        <p:nvSpPr>
          <p:cNvPr id="6" name="Footer Placeholder 5"/>
          <p:cNvSpPr>
            <a:spLocks noGrp="1"/>
          </p:cNvSpPr>
          <p:nvPr>
            <p:ph type="ftr" sz="quarter" idx="11"/>
          </p:nvPr>
        </p:nvSpPr>
        <p:spPr>
          <a:xfrm>
            <a:off x="2103621" y="6375679"/>
            <a:ext cx="3482178" cy="345796"/>
          </a:xfrm>
        </p:spPr>
        <p:txBody>
          <a:bodyPr/>
          <a:lstStyle/>
          <a:p>
            <a:endParaRPr lang="en-CN"/>
          </a:p>
        </p:txBody>
      </p:sp>
      <p:sp>
        <p:nvSpPr>
          <p:cNvPr id="7" name="Slide Number Placeholder 6"/>
          <p:cNvSpPr>
            <a:spLocks noGrp="1"/>
          </p:cNvSpPr>
          <p:nvPr>
            <p:ph type="sldNum" sz="quarter" idx="12"/>
          </p:nvPr>
        </p:nvSpPr>
        <p:spPr>
          <a:xfrm>
            <a:off x="5687568" y="6375679"/>
            <a:ext cx="1234440" cy="345796"/>
          </a:xfrm>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3834396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BF068-2E50-4D45-A885-5BC27869EB2F}" type="datetimeFigureOut">
              <a:rPr lang="en-CN" smtClean="0"/>
              <a:t>2021/5/27</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1726847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FBF068-2E50-4D45-A885-5BC27869EB2F}" type="datetimeFigureOut">
              <a:rPr lang="en-CN" smtClean="0"/>
              <a:t>2021/5/27</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DDA64311-B99B-C44A-8A0D-A45233D93DD9}" type="slidenum">
              <a:rPr lang="en-CN" smtClean="0"/>
              <a:t>‹#›</a:t>
            </a:fld>
            <a:endParaRPr lang="en-CN"/>
          </a:p>
        </p:txBody>
      </p:sp>
    </p:spTree>
    <p:extLst>
      <p:ext uri="{BB962C8B-B14F-4D97-AF65-F5344CB8AC3E}">
        <p14:creationId xmlns:p14="http://schemas.microsoft.com/office/powerpoint/2010/main" val="1732568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8FBF068-2E50-4D45-A885-5BC27869EB2F}" type="datetimeFigureOut">
              <a:rPr lang="en-CN" smtClean="0"/>
              <a:t>2021/5/27</a:t>
            </a:fld>
            <a:endParaRPr lang="en-CN"/>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CN"/>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DA64311-B99B-C44A-8A0D-A45233D93DD9}" type="slidenum">
              <a:rPr lang="en-CN" smtClean="0"/>
              <a:t>‹#›</a:t>
            </a:fld>
            <a:endParaRPr lang="en-CN"/>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774525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hyperlink" Target="http://dictionary.hantrainerpro.com/chinese-english/translation-qi_relative.htm" TargetMode="External"/><Relationship Id="rId2" Type="http://schemas.openxmlformats.org/officeDocument/2006/relationships/hyperlink" Target="http://dictionary.hantrainerpro.com/chinese-english/translation-qin_relative.ht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9DBC-9236-8542-8A7E-3B721C93F66A}"/>
              </a:ext>
            </a:extLst>
          </p:cNvPr>
          <p:cNvSpPr>
            <a:spLocks noGrp="1"/>
          </p:cNvSpPr>
          <p:nvPr>
            <p:ph type="ctrTitle"/>
          </p:nvPr>
        </p:nvSpPr>
        <p:spPr/>
        <p:txBody>
          <a:bodyPr>
            <a:normAutofit/>
          </a:bodyPr>
          <a:lstStyle/>
          <a:p>
            <a:r>
              <a:rPr lang="en-US" altLang="zh-CN" sz="6000" dirty="0"/>
              <a:t>The</a:t>
            </a:r>
            <a:r>
              <a:rPr lang="zh-CN" altLang="en-US" sz="6000" dirty="0"/>
              <a:t> </a:t>
            </a:r>
            <a:r>
              <a:rPr lang="en-US" altLang="zh-CN" sz="6000" dirty="0"/>
              <a:t>formation</a:t>
            </a:r>
            <a:r>
              <a:rPr lang="zh-CN" altLang="en-US" sz="6000" dirty="0"/>
              <a:t> </a:t>
            </a:r>
            <a:r>
              <a:rPr lang="en-US" altLang="zh-CN" sz="6000" dirty="0"/>
              <a:t>and</a:t>
            </a:r>
            <a:r>
              <a:rPr lang="zh-CN" altLang="en-US" sz="6000" dirty="0"/>
              <a:t> </a:t>
            </a:r>
            <a:r>
              <a:rPr lang="en-US" altLang="zh-CN" sz="6000" dirty="0"/>
              <a:t>development</a:t>
            </a:r>
            <a:r>
              <a:rPr lang="zh-CN" altLang="en-US" sz="6000" dirty="0"/>
              <a:t> </a:t>
            </a:r>
            <a:r>
              <a:rPr lang="en-US" altLang="zh-CN" sz="6000" dirty="0"/>
              <a:t>of</a:t>
            </a:r>
            <a:r>
              <a:rPr lang="zh-CN" altLang="en-US" sz="6000" dirty="0"/>
              <a:t> </a:t>
            </a:r>
            <a:r>
              <a:rPr lang="en-US" altLang="zh-CN" sz="6000" dirty="0"/>
              <a:t>family</a:t>
            </a:r>
            <a:r>
              <a:rPr lang="zh-CN" altLang="en-US" sz="6000" dirty="0"/>
              <a:t> </a:t>
            </a:r>
            <a:r>
              <a:rPr lang="en-US" altLang="zh-CN" sz="6000" dirty="0"/>
              <a:t>culture</a:t>
            </a:r>
            <a:r>
              <a:rPr lang="zh-CN" altLang="en-US" sz="6000" dirty="0"/>
              <a:t> </a:t>
            </a:r>
            <a:r>
              <a:rPr lang="en-US" altLang="zh-CN" sz="6000" dirty="0"/>
              <a:t>in</a:t>
            </a:r>
            <a:r>
              <a:rPr lang="zh-CN" altLang="en-US" sz="6000" dirty="0"/>
              <a:t> </a:t>
            </a:r>
            <a:r>
              <a:rPr lang="en-US" altLang="zh-CN" sz="6000" dirty="0"/>
              <a:t>china</a:t>
            </a:r>
            <a:endParaRPr lang="en-CN" sz="6000" dirty="0"/>
          </a:p>
        </p:txBody>
      </p:sp>
      <p:sp>
        <p:nvSpPr>
          <p:cNvPr id="3" name="Subtitle 2">
            <a:extLst>
              <a:ext uri="{FF2B5EF4-FFF2-40B4-BE49-F238E27FC236}">
                <a16:creationId xmlns:a16="http://schemas.microsoft.com/office/drawing/2014/main" id="{8CD1A08D-A342-4149-B853-40E4DBEBDDDC}"/>
              </a:ext>
            </a:extLst>
          </p:cNvPr>
          <p:cNvSpPr>
            <a:spLocks noGrp="1"/>
          </p:cNvSpPr>
          <p:nvPr>
            <p:ph type="subTitle" idx="1"/>
          </p:nvPr>
        </p:nvSpPr>
        <p:spPr>
          <a:xfrm>
            <a:off x="2215045" y="5002924"/>
            <a:ext cx="8045373" cy="1718551"/>
          </a:xfrm>
        </p:spPr>
        <p:txBody>
          <a:bodyPr>
            <a:normAutofit fontScale="92500"/>
          </a:bodyPr>
          <a:lstStyle/>
          <a:p>
            <a:r>
              <a:rPr lang="en-GB" dirty="0" err="1"/>
              <a:t>Yiying</a:t>
            </a:r>
            <a:r>
              <a:rPr lang="en-GB" dirty="0"/>
              <a:t> Jiao</a:t>
            </a:r>
          </a:p>
          <a:p>
            <a:endParaRPr lang="en-GB" dirty="0"/>
          </a:p>
          <a:p>
            <a:r>
              <a:rPr lang="en-GB" dirty="0"/>
              <a:t>C</a:t>
            </a:r>
            <a:r>
              <a:rPr lang="en-US" altLang="zh-CN" dirty="0" err="1"/>
              <a:t>hinese</a:t>
            </a:r>
            <a:r>
              <a:rPr lang="en-US" altLang="zh-CN" dirty="0"/>
              <a:t> Studies </a:t>
            </a:r>
          </a:p>
          <a:p>
            <a:r>
              <a:rPr lang="en-GB" dirty="0"/>
              <a:t>Institute of Education and Hum</a:t>
            </a:r>
            <a:r>
              <a:rPr lang="en-US" altLang="zh-CN" dirty="0"/>
              <a:t>an</a:t>
            </a:r>
            <a:r>
              <a:rPr lang="en-GB" dirty="0" err="1"/>
              <a:t>ities</a:t>
            </a:r>
            <a:r>
              <a:rPr lang="en-GB" dirty="0"/>
              <a:t> </a:t>
            </a:r>
          </a:p>
        </p:txBody>
      </p:sp>
    </p:spTree>
    <p:extLst>
      <p:ext uri="{BB962C8B-B14F-4D97-AF65-F5344CB8AC3E}">
        <p14:creationId xmlns:p14="http://schemas.microsoft.com/office/powerpoint/2010/main" val="3457450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6903-04BA-C542-9075-D6CE63F1BB58}"/>
              </a:ext>
            </a:extLst>
          </p:cNvPr>
          <p:cNvSpPr>
            <a:spLocks noGrp="1"/>
          </p:cNvSpPr>
          <p:nvPr>
            <p:ph type="title"/>
          </p:nvPr>
        </p:nvSpPr>
        <p:spPr/>
        <p:txBody>
          <a:bodyPr/>
          <a:lstStyle/>
          <a:p>
            <a:r>
              <a:rPr lang="en-US" altLang="zh-CN" dirty="0"/>
              <a:t>Plans</a:t>
            </a:r>
            <a:r>
              <a:rPr lang="zh-CN" altLang="en-US" dirty="0"/>
              <a:t> </a:t>
            </a:r>
            <a:r>
              <a:rPr lang="en-US" altLang="zh-CN" dirty="0"/>
              <a:t>for</a:t>
            </a:r>
            <a:r>
              <a:rPr lang="zh-CN" altLang="en-US" dirty="0"/>
              <a:t> </a:t>
            </a:r>
            <a:r>
              <a:rPr lang="en-US" altLang="zh-CN" dirty="0"/>
              <a:t>the</a:t>
            </a:r>
            <a:r>
              <a:rPr lang="zh-CN" altLang="en-US" dirty="0"/>
              <a:t> </a:t>
            </a:r>
            <a:r>
              <a:rPr lang="en-US" altLang="zh-CN" dirty="0"/>
              <a:t>two</a:t>
            </a:r>
            <a:r>
              <a:rPr lang="zh-CN" altLang="en-US" dirty="0"/>
              <a:t> </a:t>
            </a:r>
            <a:r>
              <a:rPr lang="en-US" altLang="zh-CN" dirty="0"/>
              <a:t>lectures</a:t>
            </a:r>
            <a:endParaRPr lang="en-CN" dirty="0"/>
          </a:p>
        </p:txBody>
      </p:sp>
      <p:sp>
        <p:nvSpPr>
          <p:cNvPr id="3" name="Content Placeholder 2">
            <a:extLst>
              <a:ext uri="{FF2B5EF4-FFF2-40B4-BE49-F238E27FC236}">
                <a16:creationId xmlns:a16="http://schemas.microsoft.com/office/drawing/2014/main" id="{AAA65DC2-010E-CA45-ADCA-E414EC5A083D}"/>
              </a:ext>
            </a:extLst>
          </p:cNvPr>
          <p:cNvSpPr>
            <a:spLocks noGrp="1"/>
          </p:cNvSpPr>
          <p:nvPr>
            <p:ph idx="1"/>
          </p:nvPr>
        </p:nvSpPr>
        <p:spPr/>
        <p:txBody>
          <a:bodyPr>
            <a:normAutofit fontScale="92500" lnSpcReduction="10000"/>
          </a:bodyPr>
          <a:lstStyle/>
          <a:p>
            <a:pPr marL="0" indent="0">
              <a:buNone/>
            </a:pPr>
            <a:r>
              <a:rPr lang="en-US" altLang="zh-CN" b="1" dirty="0"/>
              <a:t>Lecture</a:t>
            </a:r>
            <a:r>
              <a:rPr lang="zh-CN" altLang="en-US" b="1" dirty="0"/>
              <a:t> </a:t>
            </a:r>
            <a:r>
              <a:rPr lang="en-US" altLang="zh-CN" b="1" dirty="0"/>
              <a:t>1</a:t>
            </a:r>
            <a:r>
              <a:rPr lang="zh-CN" altLang="en-US" b="1" dirty="0"/>
              <a:t> </a:t>
            </a:r>
            <a:r>
              <a:rPr lang="en-US" altLang="zh-CN" b="1" dirty="0"/>
              <a:t>(Tuesday</a:t>
            </a:r>
            <a:r>
              <a:rPr lang="zh-CN" altLang="en-US" b="1" dirty="0"/>
              <a:t> </a:t>
            </a:r>
            <a:r>
              <a:rPr lang="en-US" altLang="zh-CN" b="1" dirty="0"/>
              <a:t>2-5pm)</a:t>
            </a:r>
            <a:r>
              <a:rPr lang="zh-CN" altLang="en-US" b="1" dirty="0"/>
              <a:t> </a:t>
            </a:r>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p>
          <a:p>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p>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pPr marL="0" indent="0">
              <a:buNone/>
            </a:pPr>
            <a:endParaRPr lang="en-US" dirty="0"/>
          </a:p>
          <a:p>
            <a:pPr marL="0" indent="0">
              <a:buNone/>
            </a:pPr>
            <a:r>
              <a:rPr lang="en-US" altLang="zh-CN" b="1" dirty="0"/>
              <a:t>Lecture</a:t>
            </a:r>
            <a:r>
              <a:rPr lang="zh-CN" altLang="en-US" b="1" dirty="0"/>
              <a:t> </a:t>
            </a:r>
            <a:r>
              <a:rPr lang="en-US" altLang="zh-CN" b="1" dirty="0"/>
              <a:t>2</a:t>
            </a:r>
            <a:r>
              <a:rPr lang="zh-CN" altLang="en-US" b="1" dirty="0"/>
              <a:t> </a:t>
            </a:r>
            <a:r>
              <a:rPr lang="en-US" altLang="zh-CN" b="1" dirty="0"/>
              <a:t>(Thursday</a:t>
            </a:r>
            <a:r>
              <a:rPr lang="zh-CN" altLang="en-US" b="1" dirty="0"/>
              <a:t> </a:t>
            </a:r>
            <a:r>
              <a:rPr lang="en-US" altLang="zh-CN" b="1" dirty="0"/>
              <a:t>2-5pm)</a:t>
            </a:r>
            <a:r>
              <a:rPr lang="zh-CN" altLang="en-US" b="1" dirty="0"/>
              <a:t> </a:t>
            </a:r>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US" b="1" dirty="0"/>
          </a:p>
          <a:p>
            <a:r>
              <a:rPr lang="en-US" altLang="zh-CN" dirty="0"/>
              <a:t>The</a:t>
            </a:r>
            <a:r>
              <a:rPr lang="zh-CN" altLang="en-US" dirty="0"/>
              <a:t> </a:t>
            </a:r>
            <a:r>
              <a:rPr lang="en-US" altLang="zh-CN" dirty="0"/>
              <a:t>development</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r>
              <a:rPr lang="en-US" altLang="zh-CN" dirty="0"/>
              <a:t>The</a:t>
            </a:r>
            <a:r>
              <a:rPr lang="zh-CN" altLang="en-US" dirty="0"/>
              <a:t> </a:t>
            </a:r>
            <a:r>
              <a:rPr lang="en-US" altLang="zh-CN" dirty="0"/>
              <a:t>forms</a:t>
            </a:r>
            <a:r>
              <a:rPr lang="zh-CN" altLang="en-US" dirty="0"/>
              <a:t> </a:t>
            </a:r>
            <a:r>
              <a:rPr lang="en-US" altLang="zh-CN" dirty="0"/>
              <a:t>of</a:t>
            </a:r>
            <a:r>
              <a:rPr lang="zh-CN" altLang="en-US" dirty="0"/>
              <a:t> </a:t>
            </a:r>
            <a:r>
              <a:rPr lang="en-US" altLang="zh-CN" dirty="0"/>
              <a:t>expression</a:t>
            </a:r>
            <a:r>
              <a:rPr lang="zh-CN" altLang="en-US" dirty="0"/>
              <a:t> </a:t>
            </a:r>
            <a:r>
              <a:rPr lang="en-US" altLang="zh-CN" dirty="0"/>
              <a:t>in</a:t>
            </a:r>
            <a:r>
              <a:rPr lang="zh-CN" altLang="en-US" dirty="0"/>
              <a:t> </a:t>
            </a:r>
            <a:r>
              <a:rPr lang="en-US" altLang="zh-CN" dirty="0"/>
              <a:t>society</a:t>
            </a:r>
          </a:p>
          <a:p>
            <a:r>
              <a:rPr lang="en-US" altLang="zh-CN" dirty="0"/>
              <a:t>Influences</a:t>
            </a:r>
            <a:r>
              <a:rPr lang="zh-CN" altLang="en-US" dirty="0"/>
              <a:t> </a:t>
            </a:r>
            <a:r>
              <a:rPr lang="en-US" altLang="zh-CN" dirty="0"/>
              <a:t>on</a:t>
            </a:r>
            <a:r>
              <a:rPr lang="zh-CN" altLang="en-US" dirty="0"/>
              <a:t> </a:t>
            </a:r>
            <a:r>
              <a:rPr lang="en-US" altLang="zh-CN" dirty="0"/>
              <a:t>contemporary</a:t>
            </a:r>
            <a:r>
              <a:rPr lang="zh-CN" altLang="en-US" dirty="0"/>
              <a:t> </a:t>
            </a:r>
            <a:r>
              <a:rPr lang="en-US" altLang="zh-CN" dirty="0"/>
              <a:t>society</a:t>
            </a:r>
          </a:p>
          <a:p>
            <a:pPr marL="0" indent="0">
              <a:buNone/>
            </a:pPr>
            <a:endParaRPr lang="en-US" dirty="0"/>
          </a:p>
          <a:p>
            <a:pPr marL="0" indent="0">
              <a:buNone/>
            </a:pPr>
            <a:endParaRPr lang="en-CN" dirty="0"/>
          </a:p>
        </p:txBody>
      </p:sp>
    </p:spTree>
    <p:extLst>
      <p:ext uri="{BB962C8B-B14F-4D97-AF65-F5344CB8AC3E}">
        <p14:creationId xmlns:p14="http://schemas.microsoft.com/office/powerpoint/2010/main" val="327625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59EBE-F32D-2F4E-B035-A41CD738EBFD}"/>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B537AEBB-A967-E141-9BAE-4F53E42F7AEB}"/>
              </a:ext>
            </a:extLst>
          </p:cNvPr>
          <p:cNvSpPr>
            <a:spLocks noGrp="1"/>
          </p:cNvSpPr>
          <p:nvPr>
            <p:ph idx="1"/>
          </p:nvPr>
        </p:nvSpPr>
        <p:spPr/>
        <p:txBody>
          <a:bodyPr/>
          <a:lstStyle/>
          <a:p>
            <a:pPr marL="0" indent="0">
              <a:buNone/>
            </a:pPr>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US" b="1" dirty="0"/>
          </a:p>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p>
          <a:p>
            <a:r>
              <a:rPr lang="en-US" altLang="zh-CN" dirty="0"/>
              <a:t>The</a:t>
            </a:r>
            <a:r>
              <a:rPr lang="zh-CN" altLang="en-US" dirty="0"/>
              <a:t> </a:t>
            </a:r>
            <a:r>
              <a:rPr lang="en-US" altLang="zh-CN" dirty="0"/>
              <a:t>forms</a:t>
            </a:r>
            <a:r>
              <a:rPr lang="zh-CN" altLang="en-US" dirty="0"/>
              <a:t> </a:t>
            </a:r>
            <a:r>
              <a:rPr lang="en-US" altLang="zh-CN" dirty="0"/>
              <a:t>of</a:t>
            </a:r>
            <a:r>
              <a:rPr lang="zh-CN" altLang="en-US" dirty="0"/>
              <a:t> </a:t>
            </a:r>
            <a:r>
              <a:rPr lang="en-US" altLang="zh-CN" dirty="0"/>
              <a:t>expression</a:t>
            </a:r>
            <a:r>
              <a:rPr lang="zh-CN" altLang="en-US" dirty="0"/>
              <a:t> </a:t>
            </a:r>
            <a:r>
              <a:rPr lang="en-US" altLang="zh-CN" dirty="0"/>
              <a:t>in</a:t>
            </a:r>
            <a:r>
              <a:rPr lang="zh-CN" altLang="en-US" dirty="0"/>
              <a:t> </a:t>
            </a:r>
            <a:r>
              <a:rPr lang="en-US" altLang="zh-CN" dirty="0"/>
              <a:t>society</a:t>
            </a:r>
          </a:p>
          <a:p>
            <a:r>
              <a:rPr lang="en-US" altLang="zh-CN" dirty="0"/>
              <a:t>Influences</a:t>
            </a:r>
            <a:r>
              <a:rPr lang="zh-CN" altLang="en-US" dirty="0"/>
              <a:t> </a:t>
            </a:r>
            <a:r>
              <a:rPr lang="en-US" altLang="zh-CN" dirty="0"/>
              <a:t>on</a:t>
            </a:r>
            <a:r>
              <a:rPr lang="zh-CN" altLang="en-US" dirty="0"/>
              <a:t> </a:t>
            </a:r>
            <a:r>
              <a:rPr lang="en-US" altLang="zh-CN" dirty="0"/>
              <a:t>contemporary</a:t>
            </a:r>
            <a:r>
              <a:rPr lang="zh-CN" altLang="en-US" dirty="0"/>
              <a:t> </a:t>
            </a:r>
            <a:r>
              <a:rPr lang="en-US" altLang="zh-CN" dirty="0"/>
              <a:t>society</a:t>
            </a:r>
          </a:p>
          <a:p>
            <a:pPr marL="0" indent="0">
              <a:buNone/>
            </a:pPr>
            <a:endParaRPr lang="en-CN" dirty="0"/>
          </a:p>
        </p:txBody>
      </p:sp>
    </p:spTree>
    <p:extLst>
      <p:ext uri="{BB962C8B-B14F-4D97-AF65-F5344CB8AC3E}">
        <p14:creationId xmlns:p14="http://schemas.microsoft.com/office/powerpoint/2010/main" val="1359464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9552B-AC4A-C849-96A4-15E6F7749F6C}"/>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60BBE4C1-B333-7E46-B494-6864AC3CD8B4}"/>
              </a:ext>
            </a:extLst>
          </p:cNvPr>
          <p:cNvSpPr>
            <a:spLocks noGrp="1"/>
          </p:cNvSpPr>
          <p:nvPr>
            <p:ph idx="1"/>
          </p:nvPr>
        </p:nvSpPr>
        <p:spPr/>
        <p:txBody>
          <a:bodyPr>
            <a:normAutofit/>
          </a:bodyPr>
          <a:lstStyle/>
          <a:p>
            <a:pPr marL="0" indent="0">
              <a:buNone/>
            </a:pPr>
            <a:r>
              <a:rPr lang="en-US" dirty="0"/>
              <a:t>The formation of family culture can be traced back to ancient times. From the primitive society, people had to live in groups to survive. The earliest organization was the tribe formed by blood relationship, which was the rudiment of “family”. </a:t>
            </a:r>
            <a:r>
              <a:rPr lang="zh-CN" altLang="en-US" dirty="0"/>
              <a:t> </a:t>
            </a:r>
            <a:r>
              <a:rPr lang="en-US" altLang="zh-CN" dirty="0"/>
              <a:t>Later</a:t>
            </a:r>
            <a:r>
              <a:rPr lang="zh-CN" altLang="en-US" dirty="0"/>
              <a:t> </a:t>
            </a:r>
            <a:r>
              <a:rPr lang="en-US" altLang="zh-CN" dirty="0"/>
              <a:t>on</a:t>
            </a:r>
            <a:r>
              <a:rPr lang="en-US" dirty="0"/>
              <a:t>, it gradually evolved, </a:t>
            </a:r>
            <a:r>
              <a:rPr lang="en-US" altLang="zh-CN" dirty="0"/>
              <a:t>and</a:t>
            </a:r>
            <a:r>
              <a:rPr lang="en-US" dirty="0"/>
              <a:t> family</a:t>
            </a:r>
            <a:r>
              <a:rPr lang="zh-CN" altLang="en-US" dirty="0"/>
              <a:t> </a:t>
            </a:r>
            <a:r>
              <a:rPr lang="en-US" altLang="zh-CN" dirty="0"/>
              <a:t>clans</a:t>
            </a:r>
            <a:r>
              <a:rPr lang="en-US" dirty="0"/>
              <a:t> plays the most important role</a:t>
            </a:r>
            <a:r>
              <a:rPr lang="zh-CN" altLang="en-US" dirty="0"/>
              <a:t> </a:t>
            </a:r>
            <a:r>
              <a:rPr lang="en-US" altLang="zh-CN" dirty="0"/>
              <a:t>in</a:t>
            </a:r>
            <a:r>
              <a:rPr lang="zh-CN" altLang="en-US" dirty="0"/>
              <a:t> </a:t>
            </a:r>
            <a:r>
              <a:rPr lang="en-US" altLang="zh-CN" dirty="0"/>
              <a:t>fighting</a:t>
            </a:r>
            <a:r>
              <a:rPr lang="zh-CN" altLang="en-US" dirty="0"/>
              <a:t> </a:t>
            </a:r>
            <a:r>
              <a:rPr lang="en-US" altLang="zh-CN" dirty="0"/>
              <a:t>for</a:t>
            </a:r>
            <a:r>
              <a:rPr lang="zh-CN" altLang="en-US" dirty="0"/>
              <a:t> </a:t>
            </a:r>
            <a:r>
              <a:rPr lang="en-US" altLang="zh-CN" dirty="0"/>
              <a:t>food</a:t>
            </a:r>
            <a:r>
              <a:rPr lang="zh-CN" altLang="en-US" dirty="0"/>
              <a:t> </a:t>
            </a:r>
            <a:r>
              <a:rPr lang="en-US" altLang="zh-CN" dirty="0"/>
              <a:t>and</a:t>
            </a:r>
            <a:r>
              <a:rPr lang="zh-CN" altLang="en-US" dirty="0"/>
              <a:t> </a:t>
            </a:r>
            <a:r>
              <a:rPr lang="en-US" altLang="zh-CN" dirty="0"/>
              <a:t>territory</a:t>
            </a:r>
            <a:r>
              <a:rPr lang="zh-CN" altLang="en-US" dirty="0"/>
              <a:t> </a:t>
            </a:r>
            <a:r>
              <a:rPr lang="en-US" altLang="zh-CN" dirty="0"/>
              <a:t>among</a:t>
            </a:r>
            <a:r>
              <a:rPr lang="zh-CN" altLang="en-US" dirty="0"/>
              <a:t> </a:t>
            </a:r>
            <a:r>
              <a:rPr lang="en-US" altLang="zh-CN" dirty="0"/>
              <a:t>the</a:t>
            </a:r>
            <a:r>
              <a:rPr lang="zh-CN" altLang="en-US" dirty="0"/>
              <a:t> </a:t>
            </a:r>
            <a:r>
              <a:rPr lang="en-US" altLang="zh-CN" dirty="0"/>
              <a:t>tribes</a:t>
            </a:r>
            <a:r>
              <a:rPr lang="en-US" dirty="0"/>
              <a:t>. The family is the basic guarantee of human survival and development. The matrilineal clan </a:t>
            </a:r>
            <a:r>
              <a:rPr lang="en-US" altLang="zh-CN" dirty="0"/>
              <a:t>was</a:t>
            </a:r>
            <a:r>
              <a:rPr lang="en-US" dirty="0"/>
              <a:t> transformed into the paternal clan, and</a:t>
            </a:r>
            <a:r>
              <a:rPr lang="zh-CN" altLang="en-US" dirty="0"/>
              <a:t> </a:t>
            </a:r>
            <a:r>
              <a:rPr lang="en-US" altLang="zh-CN" dirty="0"/>
              <a:t>the</a:t>
            </a:r>
            <a:r>
              <a:rPr lang="zh-CN" altLang="en-US" dirty="0"/>
              <a:t> </a:t>
            </a:r>
            <a:r>
              <a:rPr lang="en-US" altLang="zh-CN" dirty="0"/>
              <a:t>family</a:t>
            </a:r>
            <a:r>
              <a:rPr lang="zh-CN" altLang="en-US" dirty="0"/>
              <a:t> </a:t>
            </a:r>
            <a:r>
              <a:rPr lang="en-US" altLang="zh-CN" dirty="0"/>
              <a:t>system</a:t>
            </a:r>
            <a:r>
              <a:rPr lang="zh-CN" altLang="en-US" dirty="0"/>
              <a:t> </a:t>
            </a:r>
            <a:r>
              <a:rPr lang="en-US" altLang="zh-CN" dirty="0"/>
              <a:t>has</a:t>
            </a:r>
            <a:r>
              <a:rPr lang="zh-CN" altLang="en-US" dirty="0"/>
              <a:t> </a:t>
            </a:r>
            <a:r>
              <a:rPr lang="en-US" altLang="zh-CN" dirty="0"/>
              <a:t>since</a:t>
            </a:r>
            <a:r>
              <a:rPr lang="zh-CN" altLang="en-US" dirty="0"/>
              <a:t> </a:t>
            </a:r>
            <a:r>
              <a:rPr lang="en-US" altLang="zh-CN" dirty="0"/>
              <a:t>been</a:t>
            </a:r>
            <a:r>
              <a:rPr lang="zh-CN" altLang="en-US" dirty="0"/>
              <a:t> </a:t>
            </a:r>
            <a:r>
              <a:rPr lang="en-US" altLang="zh-CN" dirty="0"/>
              <a:t>developing</a:t>
            </a:r>
            <a:r>
              <a:rPr lang="zh-CN" altLang="en-US" dirty="0"/>
              <a:t> </a:t>
            </a:r>
            <a:r>
              <a:rPr lang="en-US" altLang="zh-CN" dirty="0"/>
              <a:t>rapidly.</a:t>
            </a:r>
            <a:r>
              <a:rPr lang="zh-CN" altLang="en-US" dirty="0"/>
              <a:t> </a:t>
            </a:r>
            <a:endParaRPr lang="en-US" dirty="0"/>
          </a:p>
          <a:p>
            <a:pPr marL="0" indent="0">
              <a:buNone/>
            </a:pPr>
            <a:endParaRPr lang="en-US" dirty="0"/>
          </a:p>
        </p:txBody>
      </p:sp>
    </p:spTree>
    <p:extLst>
      <p:ext uri="{BB962C8B-B14F-4D97-AF65-F5344CB8AC3E}">
        <p14:creationId xmlns:p14="http://schemas.microsoft.com/office/powerpoint/2010/main" val="57903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F3CD6-B6A6-D843-AC04-5B7F7BFF5CAD}"/>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3B35E25A-ADEA-2D4D-B96D-ECC3CBE4C65F}"/>
              </a:ext>
            </a:extLst>
          </p:cNvPr>
          <p:cNvSpPr>
            <a:spLocks noGrp="1"/>
          </p:cNvSpPr>
          <p:nvPr>
            <p:ph idx="1"/>
          </p:nvPr>
        </p:nvSpPr>
        <p:spPr/>
        <p:txBody>
          <a:bodyPr>
            <a:normAutofit fontScale="85000" lnSpcReduction="10000"/>
          </a:bodyPr>
          <a:lstStyle/>
          <a:p>
            <a:pPr marL="0" indent="0">
              <a:buNone/>
            </a:pPr>
            <a:r>
              <a:rPr lang="en-US" altLang="zh-CN" sz="2300" b="1" dirty="0"/>
              <a:t>Family</a:t>
            </a:r>
            <a:r>
              <a:rPr lang="zh-CN" altLang="en-US" sz="2300" b="1" dirty="0"/>
              <a:t> </a:t>
            </a:r>
            <a:r>
              <a:rPr lang="en-US" altLang="zh-CN" sz="2300" b="1" dirty="0"/>
              <a:t>culture</a:t>
            </a:r>
            <a:r>
              <a:rPr lang="zh-CN" altLang="en-US" sz="2300" b="1" dirty="0"/>
              <a:t> </a:t>
            </a:r>
            <a:r>
              <a:rPr lang="en-US" altLang="zh-CN" sz="2300" b="1" dirty="0"/>
              <a:t>development</a:t>
            </a:r>
            <a:r>
              <a:rPr lang="zh-CN" altLang="en-US" sz="2300" b="1" dirty="0"/>
              <a:t> </a:t>
            </a:r>
            <a:r>
              <a:rPr lang="en-US" altLang="zh-CN" sz="2300" b="1" dirty="0"/>
              <a:t>stage</a:t>
            </a:r>
            <a:r>
              <a:rPr lang="zh-CN" altLang="en-US" sz="2300" b="1" dirty="0"/>
              <a:t> </a:t>
            </a:r>
            <a:r>
              <a:rPr lang="en-US" altLang="zh-CN" sz="2300" b="1" dirty="0"/>
              <a:t>I:</a:t>
            </a:r>
          </a:p>
          <a:p>
            <a:pPr marL="0" indent="0">
              <a:buNone/>
            </a:pPr>
            <a:endParaRPr lang="en-US" dirty="0"/>
          </a:p>
          <a:p>
            <a:pPr marL="0" indent="0">
              <a:buNone/>
            </a:pPr>
            <a:r>
              <a:rPr lang="en-US" altLang="zh-CN" b="1" dirty="0"/>
              <a:t>Yellow</a:t>
            </a:r>
            <a:r>
              <a:rPr lang="zh-CN" altLang="en-US" b="1" dirty="0"/>
              <a:t> </a:t>
            </a:r>
            <a:r>
              <a:rPr lang="en-US" altLang="zh-CN" b="1" dirty="0"/>
              <a:t>Emperor’s</a:t>
            </a:r>
            <a:r>
              <a:rPr lang="zh-CN" altLang="en-US" b="1" dirty="0"/>
              <a:t> </a:t>
            </a:r>
            <a:r>
              <a:rPr lang="en-US" altLang="zh-CN" b="1" dirty="0"/>
              <a:t>tribal</a:t>
            </a:r>
            <a:r>
              <a:rPr lang="zh-CN" altLang="en-US" b="1" dirty="0"/>
              <a:t> </a:t>
            </a:r>
            <a:r>
              <a:rPr lang="en-US" altLang="zh-CN" b="1" dirty="0"/>
              <a:t>union</a:t>
            </a:r>
            <a:r>
              <a:rPr lang="zh-CN" altLang="en-US" b="1" dirty="0"/>
              <a:t> </a:t>
            </a:r>
            <a:r>
              <a:rPr lang="en-US" altLang="zh-CN" b="1" dirty="0"/>
              <a:t>and</a:t>
            </a:r>
            <a:r>
              <a:rPr lang="zh-CN" altLang="en-US" b="1" dirty="0"/>
              <a:t> </a:t>
            </a:r>
            <a:r>
              <a:rPr lang="en-US" altLang="zh-CN" b="1" dirty="0"/>
              <a:t>the</a:t>
            </a:r>
            <a:r>
              <a:rPr lang="zh-CN" altLang="en-US" b="1" dirty="0"/>
              <a:t> </a:t>
            </a:r>
            <a:r>
              <a:rPr lang="en-US" altLang="zh-CN" b="1" dirty="0"/>
              <a:t>establishment</a:t>
            </a:r>
            <a:r>
              <a:rPr lang="zh-CN" altLang="en-US" b="1" dirty="0"/>
              <a:t> </a:t>
            </a:r>
            <a:r>
              <a:rPr lang="en-US" altLang="zh-CN" b="1" dirty="0"/>
              <a:t>of</a:t>
            </a:r>
            <a:r>
              <a:rPr lang="zh-CN" altLang="en-US" b="1" dirty="0"/>
              <a:t> </a:t>
            </a:r>
            <a:r>
              <a:rPr lang="en-US" altLang="zh-CN" b="1" dirty="0"/>
              <a:t>the</a:t>
            </a:r>
            <a:r>
              <a:rPr lang="zh-CN" altLang="en-US" b="1" dirty="0"/>
              <a:t> </a:t>
            </a:r>
            <a:r>
              <a:rPr lang="en-US" altLang="zh-CN" b="1" dirty="0"/>
              <a:t>earliest</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system:</a:t>
            </a:r>
          </a:p>
          <a:p>
            <a:pPr marL="0" indent="0">
              <a:buNone/>
            </a:pPr>
            <a:endParaRPr lang="en-US" altLang="zh-CN" dirty="0"/>
          </a:p>
          <a:p>
            <a:pPr marL="0" indent="0">
              <a:buNone/>
            </a:pPr>
            <a:r>
              <a:rPr lang="en-US" altLang="zh-CN" dirty="0"/>
              <a:t>According to historical records and archaeological discoveries, the </a:t>
            </a:r>
            <a:r>
              <a:rPr lang="en-US" altLang="zh-CN" dirty="0" err="1"/>
              <a:t>Huaxia</a:t>
            </a:r>
            <a:r>
              <a:rPr lang="en-US" altLang="zh-CN" dirty="0"/>
              <a:t> people were the earliest residents in the Yellow River and Yangtze river basins.</a:t>
            </a:r>
            <a:r>
              <a:rPr lang="zh-CN" altLang="en-US" dirty="0"/>
              <a:t> </a:t>
            </a:r>
            <a:r>
              <a:rPr lang="en-US" altLang="zh-CN" dirty="0"/>
              <a:t>“</a:t>
            </a:r>
            <a:r>
              <a:rPr lang="en-US" altLang="zh-CN" dirty="0" err="1"/>
              <a:t>Huaxia</a:t>
            </a:r>
            <a:r>
              <a:rPr lang="en-US" altLang="zh-CN" dirty="0"/>
              <a:t>” is generally referred to as China. It is said that about 5000 years ago, there were many tribes distributed between </a:t>
            </a:r>
            <a:r>
              <a:rPr lang="en-US" altLang="zh-CN" dirty="0" err="1"/>
              <a:t>Huashan</a:t>
            </a:r>
            <a:r>
              <a:rPr lang="en-US" altLang="zh-CN" dirty="0"/>
              <a:t> and </a:t>
            </a:r>
            <a:r>
              <a:rPr lang="en-US" altLang="zh-CN" dirty="0" err="1"/>
              <a:t>Xiashui</a:t>
            </a:r>
            <a:r>
              <a:rPr lang="en-US" altLang="zh-CN" dirty="0"/>
              <a:t> in the middle and lower reaches of the Yellow River Basin. The more important ones were Yan</a:t>
            </a:r>
            <a:r>
              <a:rPr lang="zh-CN" altLang="en-US" dirty="0"/>
              <a:t> </a:t>
            </a:r>
            <a:r>
              <a:rPr lang="en-US" altLang="zh-CN" dirty="0"/>
              <a:t>Emperor’s tribe and the</a:t>
            </a:r>
            <a:r>
              <a:rPr lang="zh-CN" altLang="en-US" dirty="0"/>
              <a:t> </a:t>
            </a:r>
            <a:r>
              <a:rPr lang="en-US" altLang="zh-CN" dirty="0"/>
              <a:t>Yellow</a:t>
            </a:r>
            <a:r>
              <a:rPr lang="zh-CN" altLang="en-US" dirty="0"/>
              <a:t> </a:t>
            </a:r>
            <a:r>
              <a:rPr lang="en-US" altLang="zh-CN" dirty="0"/>
              <a:t>Emperor’s tribe. </a:t>
            </a:r>
          </a:p>
          <a:p>
            <a:pPr marL="0" indent="0">
              <a:buNone/>
            </a:pPr>
            <a:endParaRPr lang="en-US" altLang="zh-CN" dirty="0"/>
          </a:p>
          <a:p>
            <a:pPr marL="0" indent="0">
              <a:buNone/>
            </a:pPr>
            <a:r>
              <a:rPr lang="en-US" altLang="zh-CN" dirty="0"/>
              <a:t>After</a:t>
            </a:r>
            <a:r>
              <a:rPr lang="zh-CN" altLang="en-US" dirty="0"/>
              <a:t> </a:t>
            </a:r>
            <a:r>
              <a:rPr lang="en-US" altLang="zh-CN" dirty="0"/>
              <a:t>Yellow</a:t>
            </a:r>
            <a:r>
              <a:rPr lang="zh-CN" altLang="en-US" dirty="0"/>
              <a:t> </a:t>
            </a:r>
            <a:r>
              <a:rPr lang="en-US" altLang="zh-CN" dirty="0"/>
              <a:t>emperor’s</a:t>
            </a:r>
            <a:r>
              <a:rPr lang="zh-CN" altLang="en-US" dirty="0"/>
              <a:t> </a:t>
            </a:r>
            <a:r>
              <a:rPr lang="en-US" altLang="zh-CN" dirty="0"/>
              <a:t>defeat</a:t>
            </a:r>
            <a:r>
              <a:rPr lang="zh-CN" altLang="en-US" dirty="0"/>
              <a:t> </a:t>
            </a:r>
            <a:r>
              <a:rPr lang="en-US" altLang="zh-CN" dirty="0"/>
              <a:t>of</a:t>
            </a:r>
            <a:r>
              <a:rPr lang="zh-CN" altLang="en-US" dirty="0"/>
              <a:t> </a:t>
            </a:r>
            <a:r>
              <a:rPr lang="en-US" altLang="zh-CN" dirty="0"/>
              <a:t>Yan</a:t>
            </a:r>
            <a:r>
              <a:rPr lang="zh-CN" altLang="en-US" dirty="0"/>
              <a:t> </a:t>
            </a:r>
            <a:r>
              <a:rPr lang="en-US" altLang="zh-CN" dirty="0"/>
              <a:t>emperor,</a:t>
            </a:r>
            <a:r>
              <a:rPr lang="zh-CN" altLang="en-US" dirty="0"/>
              <a:t> </a:t>
            </a:r>
            <a:r>
              <a:rPr lang="en-US" altLang="zh-CN" dirty="0"/>
              <a:t>the</a:t>
            </a:r>
            <a:r>
              <a:rPr lang="zh-CN" altLang="en-US" dirty="0"/>
              <a:t> </a:t>
            </a:r>
            <a:r>
              <a:rPr lang="en-US" altLang="zh-CN" dirty="0"/>
              <a:t>two</a:t>
            </a:r>
            <a:r>
              <a:rPr lang="zh-CN" altLang="en-US" dirty="0"/>
              <a:t> </a:t>
            </a:r>
            <a:r>
              <a:rPr lang="en-US" altLang="zh-CN" dirty="0"/>
              <a:t>tribes</a:t>
            </a:r>
            <a:r>
              <a:rPr lang="zh-CN" altLang="en-US" dirty="0"/>
              <a:t> </a:t>
            </a:r>
            <a:r>
              <a:rPr lang="en-US" altLang="zh-CN" dirty="0"/>
              <a:t>united,</a:t>
            </a:r>
            <a:r>
              <a:rPr lang="zh-CN" altLang="en-US" dirty="0"/>
              <a:t> </a:t>
            </a:r>
            <a:r>
              <a:rPr lang="en-US" altLang="zh-CN" dirty="0"/>
              <a:t>and</a:t>
            </a:r>
            <a:r>
              <a:rPr lang="zh-CN" altLang="en-US" dirty="0"/>
              <a:t> </a:t>
            </a:r>
            <a:r>
              <a:rPr lang="en-US" altLang="zh-CN" dirty="0"/>
              <a:t>the</a:t>
            </a:r>
            <a:r>
              <a:rPr lang="zh-CN" altLang="en-US" dirty="0"/>
              <a:t> </a:t>
            </a:r>
            <a:r>
              <a:rPr lang="en-US" altLang="zh-CN" dirty="0"/>
              <a:t>Yellow</a:t>
            </a:r>
            <a:r>
              <a:rPr lang="zh-CN" altLang="en-US" dirty="0"/>
              <a:t> </a:t>
            </a:r>
            <a:r>
              <a:rPr lang="en-US" altLang="zh-CN" dirty="0"/>
              <a:t>emperor</a:t>
            </a:r>
            <a:r>
              <a:rPr lang="zh-CN" altLang="en-US" dirty="0"/>
              <a:t> </a:t>
            </a:r>
            <a:r>
              <a:rPr lang="en-US" altLang="zh-CN" dirty="0"/>
              <a:t>and</a:t>
            </a:r>
            <a:r>
              <a:rPr lang="zh-CN" altLang="en-US" dirty="0"/>
              <a:t> </a:t>
            </a:r>
            <a:r>
              <a:rPr lang="en-US" altLang="zh-CN" dirty="0"/>
              <a:t>Yan</a:t>
            </a:r>
            <a:r>
              <a:rPr lang="zh-CN" altLang="en-US" dirty="0"/>
              <a:t> </a:t>
            </a:r>
            <a:r>
              <a:rPr lang="en-US" altLang="zh-CN" dirty="0"/>
              <a:t>emperor</a:t>
            </a:r>
            <a:r>
              <a:rPr lang="zh-CN" altLang="en-US" dirty="0"/>
              <a:t> </a:t>
            </a:r>
            <a:r>
              <a:rPr lang="en-US" altLang="zh-CN" dirty="0"/>
              <a:t>were</a:t>
            </a:r>
            <a:r>
              <a:rPr lang="zh-CN" altLang="en-US" dirty="0"/>
              <a:t> </a:t>
            </a:r>
            <a:r>
              <a:rPr lang="en-US" altLang="zh-CN" dirty="0"/>
              <a:t>considered</a:t>
            </a:r>
            <a:r>
              <a:rPr lang="zh-CN" altLang="en-US" dirty="0"/>
              <a:t> </a:t>
            </a:r>
            <a:r>
              <a:rPr lang="en-US" altLang="zh-CN" dirty="0"/>
              <a:t>as</a:t>
            </a:r>
            <a:r>
              <a:rPr lang="zh-CN" altLang="en-US" dirty="0"/>
              <a:t> </a:t>
            </a:r>
            <a:r>
              <a:rPr lang="en-US" altLang="zh-CN" dirty="0"/>
              <a:t>the</a:t>
            </a:r>
            <a:r>
              <a:rPr lang="zh-CN" altLang="en-US" dirty="0"/>
              <a:t> </a:t>
            </a:r>
            <a:r>
              <a:rPr lang="en-US" altLang="zh-CN" dirty="0"/>
              <a:t>common</a:t>
            </a:r>
            <a:r>
              <a:rPr lang="zh-CN" altLang="en-US" dirty="0"/>
              <a:t> </a:t>
            </a:r>
            <a:r>
              <a:rPr lang="en-US" altLang="zh-CN" dirty="0"/>
              <a:t>leaders/master</a:t>
            </a:r>
            <a:r>
              <a:rPr lang="zh-CN" altLang="en-US" dirty="0"/>
              <a:t> </a:t>
            </a:r>
            <a:r>
              <a:rPr lang="en-US" altLang="zh-CN" dirty="0"/>
              <a:t>of</a:t>
            </a:r>
            <a:r>
              <a:rPr lang="zh-CN" altLang="en-US" dirty="0"/>
              <a:t> </a:t>
            </a:r>
            <a:r>
              <a:rPr lang="en-US" altLang="zh-CN" dirty="0"/>
              <a:t>the</a:t>
            </a:r>
            <a:r>
              <a:rPr lang="zh-CN" altLang="en-US" dirty="0"/>
              <a:t> </a:t>
            </a:r>
            <a:r>
              <a:rPr lang="en-US" altLang="zh-CN" dirty="0" err="1"/>
              <a:t>Huaxia</a:t>
            </a:r>
            <a:r>
              <a:rPr lang="zh-CN" altLang="en-US" dirty="0"/>
              <a:t> </a:t>
            </a:r>
            <a:r>
              <a:rPr lang="en-US" altLang="zh-CN" dirty="0"/>
              <a:t>Tribes.</a:t>
            </a:r>
          </a:p>
        </p:txBody>
      </p:sp>
    </p:spTree>
    <p:extLst>
      <p:ext uri="{BB962C8B-B14F-4D97-AF65-F5344CB8AC3E}">
        <p14:creationId xmlns:p14="http://schemas.microsoft.com/office/powerpoint/2010/main" val="432398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A1F71-2CC2-584E-AF91-F485FF5046AD}"/>
              </a:ext>
            </a:extLst>
          </p:cNvPr>
          <p:cNvSpPr>
            <a:spLocks noGrp="1"/>
          </p:cNvSpPr>
          <p:nvPr>
            <p:ph type="title"/>
          </p:nvPr>
        </p:nvSpPr>
        <p:spPr/>
        <p:txBody>
          <a:bodyPr/>
          <a:lstStyle/>
          <a:p>
            <a:endParaRPr lang="en-CN"/>
          </a:p>
        </p:txBody>
      </p:sp>
      <p:pic>
        <p:nvPicPr>
          <p:cNvPr id="1026" name="Picture 2">
            <a:extLst>
              <a:ext uri="{FF2B5EF4-FFF2-40B4-BE49-F238E27FC236}">
                <a16:creationId xmlns:a16="http://schemas.microsoft.com/office/drawing/2014/main" id="{0BB459E5-B511-5448-BDDC-9D37E4A26D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8762" y="294107"/>
            <a:ext cx="8872537" cy="6269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328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0660-79CD-1E49-BC2C-CF28AEF03628}"/>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1ABD2125-8832-1540-800E-C71A2BEF9F23}"/>
              </a:ext>
            </a:extLst>
          </p:cNvPr>
          <p:cNvSpPr>
            <a:spLocks noGrp="1"/>
          </p:cNvSpPr>
          <p:nvPr>
            <p:ph idx="1"/>
          </p:nvPr>
        </p:nvSpPr>
        <p:spPr/>
        <p:txBody>
          <a:bodyPr/>
          <a:lstStyle/>
          <a:p>
            <a:pPr marL="0" indent="0">
              <a:buNone/>
            </a:pPr>
            <a:r>
              <a:rPr lang="en-US" altLang="zh-CN" dirty="0"/>
              <a:t>Then,</a:t>
            </a:r>
            <a:r>
              <a:rPr lang="zh-CN" altLang="en-US" dirty="0"/>
              <a:t> </a:t>
            </a:r>
            <a:r>
              <a:rPr lang="en-US" altLang="zh-CN" dirty="0"/>
              <a:t>the</a:t>
            </a:r>
            <a:r>
              <a:rPr lang="zh-CN" altLang="en-US" dirty="0"/>
              <a:t> </a:t>
            </a:r>
            <a:r>
              <a:rPr lang="en-US" dirty="0"/>
              <a:t>Yellow Emperor defeated </a:t>
            </a:r>
            <a:r>
              <a:rPr lang="en-US" dirty="0" err="1"/>
              <a:t>Chiyou</a:t>
            </a:r>
            <a:r>
              <a:rPr lang="en-US" dirty="0"/>
              <a:t> by the strength of his family</a:t>
            </a:r>
            <a:r>
              <a:rPr lang="zh-CN" altLang="en-US" dirty="0"/>
              <a:t> </a:t>
            </a:r>
            <a:r>
              <a:rPr lang="en-US" altLang="zh-CN" dirty="0"/>
              <a:t>clans</a:t>
            </a:r>
            <a:r>
              <a:rPr lang="en-US" dirty="0"/>
              <a:t>, </a:t>
            </a:r>
            <a:r>
              <a:rPr lang="en-US" altLang="zh-CN" dirty="0"/>
              <a:t>and</a:t>
            </a:r>
            <a:r>
              <a:rPr lang="zh-CN" altLang="en-US" dirty="0"/>
              <a:t> </a:t>
            </a:r>
            <a:r>
              <a:rPr lang="en-US" dirty="0"/>
              <a:t>formed a national tribal alliance system. For the Yellow Emperor, </a:t>
            </a:r>
            <a:r>
              <a:rPr lang="en-US" altLang="zh-CN" dirty="0"/>
              <a:t>his</a:t>
            </a:r>
            <a:r>
              <a:rPr lang="zh-CN" altLang="en-US" dirty="0"/>
              <a:t> </a:t>
            </a:r>
            <a:r>
              <a:rPr lang="en-US" altLang="zh-CN" dirty="0"/>
              <a:t>family</a:t>
            </a:r>
            <a:r>
              <a:rPr lang="zh-CN" altLang="en-US" dirty="0"/>
              <a:t> </a:t>
            </a:r>
            <a:r>
              <a:rPr lang="en-US" altLang="zh-CN" dirty="0"/>
              <a:t>clan</a:t>
            </a:r>
            <a:r>
              <a:rPr lang="zh-CN" altLang="en-US" dirty="0"/>
              <a:t> </a:t>
            </a:r>
            <a:r>
              <a:rPr lang="en-US" altLang="zh-CN" dirty="0"/>
              <a:t>has</a:t>
            </a:r>
            <a:r>
              <a:rPr lang="zh-CN" altLang="en-US" dirty="0"/>
              <a:t> </a:t>
            </a:r>
            <a:r>
              <a:rPr lang="en-US" altLang="zh-CN" dirty="0"/>
              <a:t>been</a:t>
            </a:r>
            <a:r>
              <a:rPr lang="zh-CN" altLang="en-US" dirty="0"/>
              <a:t> </a:t>
            </a:r>
            <a:r>
              <a:rPr lang="en-US" altLang="zh-CN" dirty="0"/>
              <a:t>expanded</a:t>
            </a:r>
            <a:r>
              <a:rPr lang="zh-CN" altLang="en-US" dirty="0"/>
              <a:t> </a:t>
            </a:r>
            <a:r>
              <a:rPr lang="en-US" altLang="zh-CN" dirty="0"/>
              <a:t>and</a:t>
            </a:r>
            <a:r>
              <a:rPr lang="zh-CN" altLang="en-US" dirty="0"/>
              <a:t> </a:t>
            </a:r>
            <a:r>
              <a:rPr lang="en-US" altLang="zh-CN" dirty="0"/>
              <a:t>the</a:t>
            </a:r>
            <a:r>
              <a:rPr lang="zh-CN" altLang="en-US" dirty="0"/>
              <a:t> </a:t>
            </a:r>
            <a:r>
              <a:rPr lang="en-US" altLang="zh-CN" dirty="0"/>
              <a:t>people</a:t>
            </a:r>
            <a:r>
              <a:rPr lang="zh-CN" altLang="en-US" dirty="0"/>
              <a:t> </a:t>
            </a:r>
            <a:r>
              <a:rPr lang="en-US" altLang="zh-CN" dirty="0"/>
              <a:t>under</a:t>
            </a:r>
            <a:r>
              <a:rPr lang="zh-CN" altLang="en-US" dirty="0"/>
              <a:t> </a:t>
            </a:r>
            <a:r>
              <a:rPr lang="en-US" altLang="zh-CN" dirty="0"/>
              <a:t>his</a:t>
            </a:r>
            <a:r>
              <a:rPr lang="zh-CN" altLang="en-US" dirty="0"/>
              <a:t> </a:t>
            </a:r>
            <a:r>
              <a:rPr lang="en-US" altLang="zh-CN" dirty="0"/>
              <a:t>tribal</a:t>
            </a:r>
            <a:r>
              <a:rPr lang="zh-CN" altLang="en-US" dirty="0"/>
              <a:t> </a:t>
            </a:r>
            <a:r>
              <a:rPr lang="en-US" altLang="zh-CN" dirty="0"/>
              <a:t>union</a:t>
            </a:r>
            <a:r>
              <a:rPr lang="zh-CN" altLang="en-US" dirty="0"/>
              <a:t> </a:t>
            </a:r>
            <a:r>
              <a:rPr lang="en-US" altLang="zh-CN" dirty="0"/>
              <a:t>were</a:t>
            </a:r>
            <a:r>
              <a:rPr lang="zh-CN" altLang="en-US" dirty="0"/>
              <a:t> </a:t>
            </a:r>
            <a:r>
              <a:rPr lang="en-US" altLang="zh-CN" dirty="0"/>
              <a:t>his</a:t>
            </a:r>
            <a:r>
              <a:rPr lang="zh-CN" altLang="en-US" dirty="0"/>
              <a:t> </a:t>
            </a:r>
            <a:r>
              <a:rPr lang="en-US" altLang="zh-CN" dirty="0"/>
              <a:t>children,</a:t>
            </a:r>
            <a:r>
              <a:rPr lang="zh-CN" altLang="en-US" dirty="0"/>
              <a:t> </a:t>
            </a:r>
            <a:r>
              <a:rPr lang="en-US" altLang="zh-CN" dirty="0"/>
              <a:t>whereas</a:t>
            </a:r>
            <a:r>
              <a:rPr lang="zh-CN" altLang="en-US" dirty="0"/>
              <a:t> </a:t>
            </a:r>
            <a:r>
              <a:rPr lang="en-US" altLang="zh-CN" dirty="0"/>
              <a:t>he</a:t>
            </a:r>
            <a:r>
              <a:rPr lang="zh-CN" altLang="en-US" dirty="0"/>
              <a:t> </a:t>
            </a:r>
            <a:r>
              <a:rPr lang="en-US" altLang="zh-CN" dirty="0"/>
              <a:t>became</a:t>
            </a:r>
            <a:r>
              <a:rPr lang="zh-CN" altLang="en-US" dirty="0"/>
              <a:t> </a:t>
            </a:r>
            <a:r>
              <a:rPr lang="en-US" dirty="0"/>
              <a:t>the biggest parent</a:t>
            </a:r>
            <a:r>
              <a:rPr lang="en-US" altLang="zh-CN" dirty="0"/>
              <a:t>.</a:t>
            </a:r>
            <a:r>
              <a:rPr lang="zh-CN" altLang="en-US" dirty="0"/>
              <a:t> </a:t>
            </a:r>
            <a:r>
              <a:rPr lang="en-US" dirty="0"/>
              <a:t>He made family rules and family precepts, and then formed the earliest family culture system.</a:t>
            </a:r>
            <a:endParaRPr lang="en-CN" dirty="0"/>
          </a:p>
          <a:p>
            <a:endParaRPr lang="en-CN" dirty="0"/>
          </a:p>
        </p:txBody>
      </p:sp>
    </p:spTree>
    <p:extLst>
      <p:ext uri="{BB962C8B-B14F-4D97-AF65-F5344CB8AC3E}">
        <p14:creationId xmlns:p14="http://schemas.microsoft.com/office/powerpoint/2010/main" val="4166920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E0BEA-3A81-D747-88EA-F433CA6D8581}"/>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EED26649-3A11-274C-A1FE-F1DBCA277992}"/>
              </a:ext>
            </a:extLst>
          </p:cNvPr>
          <p:cNvSpPr>
            <a:spLocks noGrp="1"/>
          </p:cNvSpPr>
          <p:nvPr>
            <p:ph idx="1"/>
          </p:nvPr>
        </p:nvSpPr>
        <p:spPr/>
        <p:txBody>
          <a:bodyPr>
            <a:normAutofit fontScale="92500" lnSpcReduction="10000"/>
          </a:bodyPr>
          <a:lstStyle/>
          <a:p>
            <a:pPr marL="0" indent="0">
              <a:buNone/>
            </a:pPr>
            <a:r>
              <a:rPr lang="en-US" altLang="zh-CN" dirty="0"/>
              <a:t>The main body of Chinese culture is the Yellow River culture. </a:t>
            </a:r>
            <a:r>
              <a:rPr lang="zh-CN" altLang="en-US" dirty="0"/>
              <a:t> </a:t>
            </a:r>
            <a:r>
              <a:rPr lang="en-US" altLang="zh-CN" dirty="0"/>
              <a:t>The center of the Yellow River culture lies in the </a:t>
            </a:r>
            <a:r>
              <a:rPr lang="en-US" altLang="zh-CN" dirty="0" err="1"/>
              <a:t>Heluo</a:t>
            </a:r>
            <a:r>
              <a:rPr lang="en-US" altLang="zh-CN" dirty="0"/>
              <a:t> cultural circle in the Central Plains. The </a:t>
            </a:r>
            <a:r>
              <a:rPr lang="en-US" altLang="zh-CN" dirty="0" err="1"/>
              <a:t>Heluo</a:t>
            </a:r>
            <a:r>
              <a:rPr lang="en-US" altLang="zh-CN" dirty="0"/>
              <a:t> cultural circle is the political, economic, military and cultural center of ancient China. During the 3000 years from Xia Dynasty to Northern Song Dynasty, most of the dynasties established capitals in </a:t>
            </a:r>
            <a:r>
              <a:rPr lang="en-US" altLang="zh-CN" dirty="0" err="1"/>
              <a:t>Heluo</a:t>
            </a:r>
            <a:r>
              <a:rPr lang="en-US" altLang="zh-CN" dirty="0"/>
              <a:t> cultural circle. At the latest in the Han Dynasty, people took the Yellow River as their origin, which has continued to this day.</a:t>
            </a:r>
            <a:r>
              <a:rPr lang="zh-CN" altLang="en-US" dirty="0"/>
              <a:t> </a:t>
            </a:r>
            <a:r>
              <a:rPr lang="en-US" altLang="zh-CN" dirty="0"/>
              <a:t>Huangdi, the core symbol of </a:t>
            </a:r>
            <a:r>
              <a:rPr lang="en-US" altLang="zh-CN" dirty="0" err="1"/>
              <a:t>Heluo</a:t>
            </a:r>
            <a:r>
              <a:rPr lang="en-US" altLang="zh-CN" dirty="0"/>
              <a:t> cultural circle, has created a model for the establishment of the Chinese nation.</a:t>
            </a:r>
            <a:endParaRPr lang="en-CN" dirty="0"/>
          </a:p>
          <a:p>
            <a:pPr marL="0" indent="0">
              <a:buNone/>
            </a:pPr>
            <a:r>
              <a:rPr lang="en-US" altLang="zh-CN" dirty="0"/>
              <a:t>The ”</a:t>
            </a:r>
            <a:r>
              <a:rPr lang="en-US" altLang="zh-CN" dirty="0" err="1"/>
              <a:t>Huaxia</a:t>
            </a:r>
            <a:r>
              <a:rPr lang="en-US" altLang="zh-CN" dirty="0"/>
              <a:t> Nation“ composed of Yan and Huang tribes</a:t>
            </a:r>
            <a:r>
              <a:rPr lang="zh-CN" altLang="en-US" dirty="0"/>
              <a:t> </a:t>
            </a:r>
            <a:r>
              <a:rPr lang="en-US" altLang="zh-CN" dirty="0"/>
              <a:t>call</a:t>
            </a:r>
            <a:r>
              <a:rPr lang="zh-CN" altLang="en-US" dirty="0"/>
              <a:t> </a:t>
            </a:r>
            <a:r>
              <a:rPr lang="en-US" altLang="zh-CN" dirty="0"/>
              <a:t>themselves the ”descendants of the Yellow River“.</a:t>
            </a:r>
            <a:r>
              <a:rPr lang="zh-CN" altLang="en-US" dirty="0"/>
              <a:t> </a:t>
            </a:r>
            <a:r>
              <a:rPr lang="en-US" altLang="zh-CN" dirty="0"/>
              <a:t>The</a:t>
            </a:r>
            <a:r>
              <a:rPr lang="zh-CN" altLang="en-US" dirty="0"/>
              <a:t> </a:t>
            </a:r>
            <a:r>
              <a:rPr lang="en-US" altLang="zh-CN" dirty="0"/>
              <a:t>descendants</a:t>
            </a:r>
            <a:r>
              <a:rPr lang="zh-CN" altLang="en-US" dirty="0"/>
              <a:t> </a:t>
            </a:r>
            <a:r>
              <a:rPr lang="en-US" altLang="zh-CN" dirty="0"/>
              <a:t>of</a:t>
            </a:r>
            <a:r>
              <a:rPr lang="zh-CN" altLang="en-US" dirty="0"/>
              <a:t> </a:t>
            </a:r>
            <a:r>
              <a:rPr lang="en-US" altLang="zh-CN" dirty="0"/>
              <a:t>the</a:t>
            </a:r>
            <a:r>
              <a:rPr lang="zh-CN" altLang="en-US" dirty="0"/>
              <a:t> </a:t>
            </a:r>
            <a:r>
              <a:rPr lang="en-US" altLang="zh-CN" dirty="0" err="1"/>
              <a:t>Huaxia</a:t>
            </a:r>
            <a:r>
              <a:rPr lang="zh-CN" altLang="en-US" dirty="0"/>
              <a:t> </a:t>
            </a:r>
            <a:r>
              <a:rPr lang="en-US" altLang="zh-CN" dirty="0"/>
              <a:t>Nation</a:t>
            </a:r>
            <a:r>
              <a:rPr lang="zh-CN" altLang="en-US" dirty="0"/>
              <a:t> </a:t>
            </a:r>
            <a:r>
              <a:rPr lang="en-US" altLang="zh-CN" dirty="0"/>
              <a:t>call</a:t>
            </a:r>
            <a:r>
              <a:rPr lang="zh-CN" altLang="en-US" dirty="0"/>
              <a:t> </a:t>
            </a:r>
            <a:r>
              <a:rPr lang="en-US" altLang="zh-CN" dirty="0"/>
              <a:t>themselves</a:t>
            </a:r>
            <a:r>
              <a:rPr lang="zh-CN" altLang="en-US" dirty="0"/>
              <a:t> </a:t>
            </a:r>
            <a:r>
              <a:rPr lang="en-US" altLang="zh-CN" dirty="0"/>
              <a:t>the</a:t>
            </a:r>
            <a:r>
              <a:rPr lang="zh-CN" altLang="en-US" dirty="0"/>
              <a:t> </a:t>
            </a:r>
            <a:r>
              <a:rPr lang="en-US" altLang="zh-CN" dirty="0"/>
              <a:t>“the</a:t>
            </a:r>
            <a:r>
              <a:rPr lang="zh-CN" altLang="en-US" dirty="0"/>
              <a:t> </a:t>
            </a:r>
            <a:r>
              <a:rPr lang="en-US" altLang="zh-CN" dirty="0"/>
              <a:t>descendants</a:t>
            </a:r>
            <a:r>
              <a:rPr lang="zh-CN" altLang="en-US" dirty="0"/>
              <a:t> </a:t>
            </a:r>
            <a:r>
              <a:rPr lang="en-US" altLang="zh-CN" dirty="0"/>
              <a:t>of</a:t>
            </a:r>
            <a:r>
              <a:rPr lang="zh-CN" altLang="en-US" dirty="0"/>
              <a:t> </a:t>
            </a:r>
            <a:r>
              <a:rPr lang="en-US" altLang="zh-CN" dirty="0"/>
              <a:t>Yan</a:t>
            </a:r>
            <a:r>
              <a:rPr lang="zh-CN" altLang="en-US" dirty="0"/>
              <a:t> </a:t>
            </a:r>
            <a:r>
              <a:rPr lang="en-US" altLang="zh-CN" dirty="0"/>
              <a:t>and</a:t>
            </a:r>
            <a:r>
              <a:rPr lang="zh-CN" altLang="en-US" dirty="0"/>
              <a:t> </a:t>
            </a:r>
            <a:r>
              <a:rPr lang="en-US" altLang="zh-CN" dirty="0"/>
              <a:t>Huang</a:t>
            </a:r>
            <a:r>
              <a:rPr lang="zh-CN" altLang="en-US" dirty="0"/>
              <a:t> </a:t>
            </a:r>
            <a:r>
              <a:rPr lang="en-US" altLang="zh-CN" dirty="0"/>
              <a:t>(Yan</a:t>
            </a:r>
            <a:r>
              <a:rPr lang="zh-CN" altLang="en-US" dirty="0"/>
              <a:t> </a:t>
            </a:r>
            <a:r>
              <a:rPr lang="en-US" altLang="zh-CN" dirty="0"/>
              <a:t>emperor</a:t>
            </a:r>
            <a:r>
              <a:rPr lang="zh-CN" altLang="en-US" dirty="0"/>
              <a:t> </a:t>
            </a:r>
            <a:r>
              <a:rPr lang="en-US" altLang="zh-CN" dirty="0"/>
              <a:t>and</a:t>
            </a:r>
            <a:r>
              <a:rPr lang="zh-CN" altLang="en-US" dirty="0"/>
              <a:t> </a:t>
            </a:r>
            <a:r>
              <a:rPr lang="en-US" altLang="zh-CN" dirty="0"/>
              <a:t>Yellow</a:t>
            </a:r>
            <a:r>
              <a:rPr lang="zh-CN" altLang="en-US" dirty="0"/>
              <a:t> </a:t>
            </a:r>
            <a:r>
              <a:rPr lang="en-US" altLang="zh-CN" dirty="0"/>
              <a:t>emperor)”.</a:t>
            </a:r>
            <a:r>
              <a:rPr lang="zh-CN" altLang="en-US" dirty="0"/>
              <a:t> </a:t>
            </a:r>
            <a:r>
              <a:rPr lang="en-US" altLang="zh-CN" dirty="0"/>
              <a:t>Because</a:t>
            </a:r>
            <a:r>
              <a:rPr lang="zh-CN" altLang="en-US" dirty="0"/>
              <a:t> </a:t>
            </a:r>
            <a:r>
              <a:rPr lang="en-US" altLang="zh-CN" dirty="0"/>
              <a:t>the</a:t>
            </a:r>
            <a:r>
              <a:rPr lang="zh-CN" altLang="en-US" dirty="0"/>
              <a:t> </a:t>
            </a:r>
            <a:r>
              <a:rPr lang="en-US" altLang="zh-CN" dirty="0"/>
              <a:t>Yellow</a:t>
            </a:r>
            <a:r>
              <a:rPr lang="zh-CN" altLang="en-US" dirty="0"/>
              <a:t> </a:t>
            </a:r>
            <a:r>
              <a:rPr lang="en-US" altLang="zh-CN" dirty="0"/>
              <a:t>emperor</a:t>
            </a:r>
            <a:r>
              <a:rPr lang="zh-CN" altLang="en-US" dirty="0"/>
              <a:t> </a:t>
            </a:r>
            <a:r>
              <a:rPr lang="en-US" altLang="zh-CN" dirty="0"/>
              <a:t>created</a:t>
            </a:r>
            <a:r>
              <a:rPr lang="zh-CN" altLang="en-US" dirty="0"/>
              <a:t> </a:t>
            </a:r>
            <a:r>
              <a:rPr lang="en-US" altLang="zh-CN" dirty="0"/>
              <a:t>the</a:t>
            </a:r>
            <a:r>
              <a:rPr lang="zh-CN" altLang="en-US" dirty="0"/>
              <a:t> </a:t>
            </a:r>
            <a:r>
              <a:rPr lang="en-US" altLang="zh-CN" dirty="0"/>
              <a:t>dragon</a:t>
            </a:r>
            <a:r>
              <a:rPr lang="zh-CN" altLang="en-US" dirty="0"/>
              <a:t> </a:t>
            </a:r>
            <a:r>
              <a:rPr lang="en-US" altLang="zh-CN" dirty="0"/>
              <a:t>totem</a:t>
            </a:r>
            <a:r>
              <a:rPr lang="zh-CN" altLang="en-US" dirty="0"/>
              <a:t> </a:t>
            </a:r>
            <a:r>
              <a:rPr lang="en-US" altLang="zh-CN" dirty="0"/>
              <a:t>after</a:t>
            </a:r>
            <a:r>
              <a:rPr lang="zh-CN" altLang="en-US" dirty="0"/>
              <a:t> </a:t>
            </a:r>
            <a:r>
              <a:rPr lang="en-US" altLang="zh-CN" dirty="0"/>
              <a:t>the</a:t>
            </a:r>
            <a:r>
              <a:rPr lang="zh-CN" altLang="en-US" dirty="0"/>
              <a:t> </a:t>
            </a:r>
            <a:r>
              <a:rPr lang="en-US" altLang="zh-CN" dirty="0"/>
              <a:t>tribal</a:t>
            </a:r>
            <a:r>
              <a:rPr lang="zh-CN" altLang="en-US" dirty="0"/>
              <a:t> </a:t>
            </a:r>
            <a:r>
              <a:rPr lang="en-US" altLang="zh-CN" dirty="0"/>
              <a:t>union,</a:t>
            </a:r>
            <a:r>
              <a:rPr lang="zh-CN" altLang="en-US" dirty="0"/>
              <a:t> </a:t>
            </a:r>
            <a:r>
              <a:rPr lang="en-US" altLang="zh-CN" dirty="0"/>
              <a:t>so</a:t>
            </a:r>
            <a:r>
              <a:rPr lang="zh-CN" altLang="en-US" dirty="0"/>
              <a:t> </a:t>
            </a:r>
            <a:r>
              <a:rPr lang="en-US" altLang="zh-CN" dirty="0"/>
              <a:t>the</a:t>
            </a:r>
            <a:r>
              <a:rPr lang="zh-CN" altLang="en-US" dirty="0"/>
              <a:t> </a:t>
            </a:r>
            <a:r>
              <a:rPr lang="en-US" altLang="zh-CN" dirty="0"/>
              <a:t>Chinese</a:t>
            </a:r>
            <a:r>
              <a:rPr lang="zh-CN" altLang="en-US" dirty="0"/>
              <a:t> </a:t>
            </a:r>
            <a:r>
              <a:rPr lang="en-US" altLang="zh-CN" dirty="0"/>
              <a:t>people</a:t>
            </a:r>
            <a:r>
              <a:rPr lang="zh-CN" altLang="en-US" dirty="0"/>
              <a:t> </a:t>
            </a:r>
            <a:r>
              <a:rPr lang="en-US" altLang="zh-CN" dirty="0"/>
              <a:t>also</a:t>
            </a:r>
            <a:r>
              <a:rPr lang="zh-CN" altLang="en-US" dirty="0"/>
              <a:t> </a:t>
            </a:r>
            <a:r>
              <a:rPr lang="en-US" altLang="zh-CN" dirty="0"/>
              <a:t>call</a:t>
            </a:r>
            <a:r>
              <a:rPr lang="zh-CN" altLang="en-US" dirty="0"/>
              <a:t> </a:t>
            </a:r>
            <a:r>
              <a:rPr lang="en-US" altLang="zh-CN" dirty="0"/>
              <a:t>themselves</a:t>
            </a:r>
            <a:r>
              <a:rPr lang="zh-CN" altLang="en-US" dirty="0"/>
              <a:t> </a:t>
            </a:r>
            <a:r>
              <a:rPr lang="en-US" altLang="zh-CN" dirty="0"/>
              <a:t>the</a:t>
            </a:r>
            <a:r>
              <a:rPr lang="zh-CN" altLang="en-US" dirty="0"/>
              <a:t> </a:t>
            </a:r>
            <a:r>
              <a:rPr lang="en-US" altLang="zh-CN" dirty="0"/>
              <a:t>descendants</a:t>
            </a:r>
            <a:r>
              <a:rPr lang="zh-CN" altLang="en-US" dirty="0"/>
              <a:t> </a:t>
            </a:r>
            <a:r>
              <a:rPr lang="en-US" altLang="zh-CN" dirty="0"/>
              <a:t>of</a:t>
            </a:r>
            <a:r>
              <a:rPr lang="zh-CN" altLang="en-US" dirty="0"/>
              <a:t> </a:t>
            </a:r>
            <a:r>
              <a:rPr lang="en-US" altLang="zh-CN" dirty="0"/>
              <a:t>the</a:t>
            </a:r>
            <a:r>
              <a:rPr lang="zh-CN" altLang="en-US" dirty="0"/>
              <a:t> </a:t>
            </a:r>
            <a:r>
              <a:rPr lang="en-US" altLang="zh-CN" dirty="0"/>
              <a:t>dragon. </a:t>
            </a:r>
          </a:p>
          <a:p>
            <a:pPr marL="0" indent="0">
              <a:buNone/>
            </a:pPr>
            <a:endParaRPr lang="en-US" altLang="zh-CN" dirty="0"/>
          </a:p>
          <a:p>
            <a:pPr marL="0" indent="0">
              <a:buNone/>
            </a:pPr>
            <a:endParaRPr lang="en-CN" dirty="0"/>
          </a:p>
        </p:txBody>
      </p:sp>
    </p:spTree>
    <p:extLst>
      <p:ext uri="{BB962C8B-B14F-4D97-AF65-F5344CB8AC3E}">
        <p14:creationId xmlns:p14="http://schemas.microsoft.com/office/powerpoint/2010/main" val="4061946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57D68-5519-C741-9E71-B9E1DEB5B1AA}"/>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E7CAA9F3-87E1-C54D-B5BA-5B1AFC76066F}"/>
              </a:ext>
            </a:extLst>
          </p:cNvPr>
          <p:cNvSpPr>
            <a:spLocks noGrp="1"/>
          </p:cNvSpPr>
          <p:nvPr>
            <p:ph idx="1"/>
          </p:nvPr>
        </p:nvSpPr>
        <p:spPr/>
        <p:txBody>
          <a:bodyPr>
            <a:normAutofit fontScale="92500" lnSpcReduction="20000"/>
          </a:bodyPr>
          <a:lstStyle/>
          <a:p>
            <a:pPr marL="0" indent="0">
              <a:buNone/>
            </a:pPr>
            <a:r>
              <a:rPr lang="en-US" altLang="zh-CN" sz="2400" b="1" dirty="0"/>
              <a:t>Family</a:t>
            </a:r>
            <a:r>
              <a:rPr lang="zh-CN" altLang="en-US" sz="2400" b="1" dirty="0"/>
              <a:t> </a:t>
            </a:r>
            <a:r>
              <a:rPr lang="en-US" altLang="zh-CN" sz="2400" b="1" dirty="0"/>
              <a:t>culture</a:t>
            </a:r>
            <a:r>
              <a:rPr lang="zh-CN" altLang="en-US" sz="2400" b="1" dirty="0"/>
              <a:t> </a:t>
            </a:r>
            <a:r>
              <a:rPr lang="en-US" altLang="zh-CN" sz="2400" b="1" dirty="0"/>
              <a:t>development</a:t>
            </a:r>
            <a:r>
              <a:rPr lang="zh-CN" altLang="en-US" sz="2400" b="1" dirty="0"/>
              <a:t> </a:t>
            </a:r>
            <a:r>
              <a:rPr lang="en-US" altLang="zh-CN" sz="2400" b="1" dirty="0"/>
              <a:t>stage</a:t>
            </a:r>
            <a:r>
              <a:rPr lang="zh-CN" altLang="en-US" sz="2400" b="1" dirty="0"/>
              <a:t> </a:t>
            </a:r>
            <a:r>
              <a:rPr lang="en-US" altLang="zh-CN" sz="2400" b="1" dirty="0"/>
              <a:t>II:</a:t>
            </a:r>
          </a:p>
          <a:p>
            <a:pPr marL="0" indent="0">
              <a:buNone/>
            </a:pPr>
            <a:r>
              <a:rPr lang="en-US" altLang="zh-CN" b="1" dirty="0"/>
              <a:t>The</a:t>
            </a:r>
            <a:r>
              <a:rPr lang="zh-CN" altLang="en-US" b="1" dirty="0"/>
              <a:t> </a:t>
            </a:r>
            <a:r>
              <a:rPr lang="en-US" altLang="zh-CN" b="1" dirty="0"/>
              <a:t>focus</a:t>
            </a:r>
            <a:r>
              <a:rPr lang="zh-CN" altLang="en-US" b="1" dirty="0"/>
              <a:t> </a:t>
            </a:r>
            <a:r>
              <a:rPr lang="en-US" altLang="zh-CN" b="1" dirty="0"/>
              <a:t>on</a:t>
            </a:r>
            <a:r>
              <a:rPr lang="zh-CN" altLang="en-US" b="1" dirty="0"/>
              <a:t> </a:t>
            </a:r>
            <a:r>
              <a:rPr lang="en-US" altLang="zh-CN" b="1" dirty="0"/>
              <a:t>the</a:t>
            </a:r>
            <a:r>
              <a:rPr lang="zh-CN" altLang="en-US" b="1" dirty="0"/>
              <a:t> </a:t>
            </a:r>
            <a:r>
              <a:rPr lang="en-US" altLang="zh-CN" b="1" dirty="0"/>
              <a:t>ancestorial</a:t>
            </a:r>
            <a:r>
              <a:rPr lang="zh-CN" altLang="en-US" b="1" dirty="0"/>
              <a:t> </a:t>
            </a:r>
            <a:r>
              <a:rPr lang="en-US" altLang="zh-CN" b="1" dirty="0"/>
              <a:t>spirit</a:t>
            </a:r>
            <a:r>
              <a:rPr lang="zh-CN" altLang="en-US" b="1" dirty="0"/>
              <a:t> </a:t>
            </a:r>
            <a:r>
              <a:rPr lang="en-US" altLang="zh-CN" b="1" dirty="0"/>
              <a:t>warship</a:t>
            </a:r>
            <a:r>
              <a:rPr lang="zh-CN" altLang="en-US" b="1" dirty="0"/>
              <a:t> </a:t>
            </a:r>
            <a:r>
              <a:rPr lang="en-US" altLang="zh-CN" b="1" dirty="0"/>
              <a:t>in</a:t>
            </a:r>
            <a:r>
              <a:rPr lang="zh-CN" altLang="en-US" b="1" dirty="0"/>
              <a:t> </a:t>
            </a:r>
            <a:r>
              <a:rPr lang="en-US" altLang="zh-CN" b="1" dirty="0"/>
              <a:t>pre-</a:t>
            </a:r>
            <a:r>
              <a:rPr lang="en-CN" b="1" dirty="0"/>
              <a:t>Zhou</a:t>
            </a:r>
            <a:r>
              <a:rPr lang="zh-CN" altLang="en-US" b="1" dirty="0"/>
              <a:t> </a:t>
            </a:r>
            <a:r>
              <a:rPr lang="en-US" altLang="zh-CN" b="1" dirty="0"/>
              <a:t>time</a:t>
            </a:r>
            <a:r>
              <a:rPr lang="zh-CN" altLang="en-US" b="1" dirty="0"/>
              <a:t> </a:t>
            </a:r>
            <a:r>
              <a:rPr lang="en-US" altLang="zh-CN" b="1" dirty="0"/>
              <a:t>to</a:t>
            </a:r>
            <a:r>
              <a:rPr lang="zh-CN" altLang="en-US" b="1" dirty="0"/>
              <a:t> </a:t>
            </a:r>
            <a:r>
              <a:rPr lang="en-US" altLang="zh-CN" b="1" dirty="0"/>
              <a:t>the</a:t>
            </a:r>
            <a:r>
              <a:rPr lang="zh-CN" altLang="en-US" b="1" dirty="0"/>
              <a:t> </a:t>
            </a:r>
            <a:r>
              <a:rPr lang="en-US" altLang="zh-CN" b="1" dirty="0"/>
              <a:t>focus</a:t>
            </a:r>
            <a:r>
              <a:rPr lang="zh-CN" altLang="en-US" b="1" dirty="0"/>
              <a:t> </a:t>
            </a:r>
            <a:r>
              <a:rPr lang="en-US" altLang="zh-CN" b="1" dirty="0"/>
              <a:t>on</a:t>
            </a:r>
            <a:r>
              <a:rPr lang="zh-CN" altLang="en-US" b="1" dirty="0"/>
              <a:t> </a:t>
            </a:r>
            <a:r>
              <a:rPr lang="en-US" altLang="zh-CN" b="1" dirty="0"/>
              <a:t>living</a:t>
            </a:r>
            <a:r>
              <a:rPr lang="zh-CN" altLang="en-US" b="1" dirty="0"/>
              <a:t> </a:t>
            </a:r>
            <a:r>
              <a:rPr lang="en-US" altLang="zh-CN" b="1" dirty="0"/>
              <a:t>parents</a:t>
            </a:r>
            <a:r>
              <a:rPr lang="zh-CN" altLang="en-US" b="1" dirty="0"/>
              <a:t> </a:t>
            </a:r>
            <a:r>
              <a:rPr lang="en-US" altLang="zh-CN" b="1" dirty="0"/>
              <a:t>after</a:t>
            </a:r>
            <a:r>
              <a:rPr lang="zh-CN" altLang="en-US" b="1" dirty="0"/>
              <a:t> </a:t>
            </a:r>
            <a:r>
              <a:rPr lang="en-US" altLang="zh-CN" b="1" dirty="0"/>
              <a:t>Zhou.</a:t>
            </a:r>
          </a:p>
          <a:p>
            <a:pPr marL="0" indent="0">
              <a:buNone/>
            </a:pPr>
            <a:endParaRPr lang="en-US" dirty="0"/>
          </a:p>
          <a:p>
            <a:pPr marL="0" indent="0">
              <a:buNone/>
            </a:pPr>
            <a:r>
              <a:rPr lang="en-US" dirty="0"/>
              <a:t>The biggest characteristic of Xia, Shang and Zhou Dynasty culture is patriarchal system. The patriarchal system sprouted in the Xia Dynasty and was established in the Western Zhou Dynasty. It was strictly regulated and implemented in the late Shang Dynasty. It is marked by the inheritance system of the eldest son, the land enfeoffment system and the strict sacrificial system of the ancestral temple. Under the patriarchal clan system, "etiquette" has a great mandatory and binding force on each member of the clan. In fact, the patriarchal clan system has become an unwritten customary law. Within the scope of patriarchal system, the kinship and estrangement of sacrificial generations in the ancestral temple defined the status. The genealogy in the ancestral temple is the political status. </a:t>
            </a:r>
            <a:endParaRPr lang="en-CN" dirty="0"/>
          </a:p>
        </p:txBody>
      </p:sp>
    </p:spTree>
    <p:extLst>
      <p:ext uri="{BB962C8B-B14F-4D97-AF65-F5344CB8AC3E}">
        <p14:creationId xmlns:p14="http://schemas.microsoft.com/office/powerpoint/2010/main" val="3700233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A96C-A5DE-A84C-803B-301901A71683}"/>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ED1CC788-B386-A14E-A594-FED2493A97D6}"/>
              </a:ext>
            </a:extLst>
          </p:cNvPr>
          <p:cNvSpPr>
            <a:spLocks noGrp="1"/>
          </p:cNvSpPr>
          <p:nvPr>
            <p:ph idx="1"/>
          </p:nvPr>
        </p:nvSpPr>
        <p:spPr/>
        <p:txBody>
          <a:bodyPr/>
          <a:lstStyle/>
          <a:p>
            <a:pPr marL="0" indent="0">
              <a:buNone/>
            </a:pPr>
            <a:r>
              <a:rPr lang="en-US" dirty="0"/>
              <a:t>Under the patriarchal system, the "state" and "the world" are expanded with the prototype of "family", and the spirit of "family" becomes the basic type of political order at all levels. The patriarchal clan system began to disintegrate in the late Western Zhou Dynasty, but the influence of patriarchal clan system has long been shrouded in Chinese society. The patriarchal feudal system of the Western Zhou Dynasty left the scholars in the spring and Autumn period and the Warring States period the idea that there was only one common lea</a:t>
            </a:r>
            <a:r>
              <a:rPr lang="en-US" altLang="zh-CN" dirty="0"/>
              <a:t>der/</a:t>
            </a:r>
            <a:r>
              <a:rPr lang="en-US" dirty="0"/>
              <a:t>master in the world, which also laid the foundation for the establishment and unification of the Qin and Han Empire. The influence of patriarchal clan system is not only the influence of political level, but also not limited to the ruling class. It has become the basis of the concept of patriarchal clan in the civilian society in later generations.</a:t>
            </a:r>
            <a:endParaRPr lang="en-CN" dirty="0"/>
          </a:p>
        </p:txBody>
      </p:sp>
    </p:spTree>
    <p:extLst>
      <p:ext uri="{BB962C8B-B14F-4D97-AF65-F5344CB8AC3E}">
        <p14:creationId xmlns:p14="http://schemas.microsoft.com/office/powerpoint/2010/main" val="3175836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3E12-7DD2-7E4E-9572-C0C01CF7C9DB}"/>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4FCB3AE4-4986-8F44-97F1-6ECE76B30C7A}"/>
              </a:ext>
            </a:extLst>
          </p:cNvPr>
          <p:cNvSpPr>
            <a:spLocks noGrp="1"/>
          </p:cNvSpPr>
          <p:nvPr>
            <p:ph idx="1"/>
          </p:nvPr>
        </p:nvSpPr>
        <p:spPr/>
        <p:txBody>
          <a:bodyPr>
            <a:normAutofit fontScale="70000" lnSpcReduction="20000"/>
          </a:bodyPr>
          <a:lstStyle/>
          <a:p>
            <a:pPr marL="0" indent="0">
              <a:buNone/>
            </a:pPr>
            <a:r>
              <a:rPr lang="en-US" altLang="zh-CN" b="1" dirty="0"/>
              <a:t>Family</a:t>
            </a:r>
            <a:r>
              <a:rPr lang="zh-CN" altLang="en-US" b="1" dirty="0"/>
              <a:t> </a:t>
            </a:r>
            <a:r>
              <a:rPr lang="en-US" altLang="zh-CN" b="1" dirty="0"/>
              <a:t>culture</a:t>
            </a:r>
            <a:r>
              <a:rPr lang="zh-CN" altLang="en-US" b="1" dirty="0"/>
              <a:t> </a:t>
            </a:r>
            <a:r>
              <a:rPr lang="en-US" altLang="zh-CN" b="1" dirty="0"/>
              <a:t>development</a:t>
            </a:r>
            <a:r>
              <a:rPr lang="zh-CN" altLang="en-US" b="1" dirty="0"/>
              <a:t> </a:t>
            </a:r>
            <a:r>
              <a:rPr lang="en-US" altLang="zh-CN" b="1" dirty="0"/>
              <a:t>stage</a:t>
            </a:r>
            <a:r>
              <a:rPr lang="zh-CN" altLang="en-US" b="1" dirty="0"/>
              <a:t> </a:t>
            </a:r>
            <a:r>
              <a:rPr lang="en-US" altLang="zh-CN" b="1" dirty="0"/>
              <a:t>III:</a:t>
            </a:r>
          </a:p>
          <a:p>
            <a:pPr marL="0" indent="0">
              <a:buNone/>
            </a:pPr>
            <a:r>
              <a:rPr lang="en-US" altLang="zh-CN" dirty="0"/>
              <a:t>The</a:t>
            </a:r>
            <a:r>
              <a:rPr lang="zh-CN" altLang="en-US" dirty="0"/>
              <a:t> </a:t>
            </a:r>
            <a:r>
              <a:rPr lang="en-US" altLang="zh-CN" dirty="0"/>
              <a:t>refinement</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terms</a:t>
            </a:r>
            <a:r>
              <a:rPr lang="zh-CN" altLang="en-US" dirty="0"/>
              <a:t> </a:t>
            </a:r>
            <a:r>
              <a:rPr lang="en-US" altLang="zh-CN" dirty="0"/>
              <a:t>of</a:t>
            </a:r>
            <a:r>
              <a:rPr lang="zh-CN" altLang="en-US" dirty="0"/>
              <a:t> </a:t>
            </a:r>
            <a:r>
              <a:rPr lang="en-US" altLang="zh-CN" dirty="0"/>
              <a:t>ethics</a:t>
            </a:r>
            <a:r>
              <a:rPr lang="zh-CN" altLang="en-US" dirty="0"/>
              <a:t> </a:t>
            </a:r>
            <a:r>
              <a:rPr lang="en-US" altLang="zh-CN" dirty="0"/>
              <a:t>and</a:t>
            </a:r>
            <a:r>
              <a:rPr lang="zh-CN" altLang="en-US" dirty="0"/>
              <a:t> </a:t>
            </a:r>
            <a:r>
              <a:rPr lang="en-US" altLang="zh-CN" dirty="0"/>
              <a:t>morality.</a:t>
            </a:r>
            <a:r>
              <a:rPr lang="zh-CN" altLang="en-US" dirty="0"/>
              <a:t> </a:t>
            </a:r>
            <a:endParaRPr lang="en-US" altLang="zh-CN" dirty="0"/>
          </a:p>
          <a:p>
            <a:pPr marL="0" indent="0">
              <a:buNone/>
            </a:pPr>
            <a:endParaRPr lang="en-CN" dirty="0"/>
          </a:p>
          <a:p>
            <a:pPr marL="0" indent="0">
              <a:buNone/>
            </a:pPr>
            <a:r>
              <a:rPr lang="en-US" dirty="0"/>
              <a:t>In the process of the rise of Confucianism represented by Confucius, the family culture thought of “the world is one family” was further refined in terms of ethics and morality. The family management system was provided with reasonable ideological theory, and theoretical support was given in terms of belief, thought and behavior, thus enriching the family culture thought and supplementing the belief and management thought of family culture, After thousands of years of development, combined with the three cardinal guides and five constant </a:t>
            </a:r>
            <a:r>
              <a:rPr lang="en-US" altLang="zh-CN" dirty="0"/>
              <a:t>moral</a:t>
            </a:r>
            <a:r>
              <a:rPr lang="zh-CN" altLang="en-US" dirty="0"/>
              <a:t> </a:t>
            </a:r>
            <a:r>
              <a:rPr lang="en-US" altLang="zh-CN" dirty="0"/>
              <a:t>values</a:t>
            </a:r>
            <a:r>
              <a:rPr lang="en-US" dirty="0"/>
              <a:t> of Confucianism, it has formed a unique family culture system in China, </a:t>
            </a:r>
            <a:r>
              <a:rPr lang="en-US" altLang="zh-CN" dirty="0"/>
              <a:t>and</a:t>
            </a:r>
            <a:r>
              <a:rPr lang="zh-CN" altLang="en-US" dirty="0"/>
              <a:t> </a:t>
            </a:r>
            <a:r>
              <a:rPr lang="en-US" altLang="zh-CN" dirty="0"/>
              <a:t>led</a:t>
            </a:r>
            <a:r>
              <a:rPr lang="zh-CN" altLang="en-US" dirty="0"/>
              <a:t> </a:t>
            </a:r>
            <a:r>
              <a:rPr lang="en-US" altLang="zh-CN" dirty="0"/>
              <a:t>to</a:t>
            </a:r>
            <a:r>
              <a:rPr lang="zh-CN" altLang="en-US" dirty="0"/>
              <a:t> </a:t>
            </a:r>
            <a:r>
              <a:rPr lang="en-US" altLang="zh-CN" dirty="0"/>
              <a:t>the</a:t>
            </a:r>
            <a:r>
              <a:rPr lang="zh-CN" altLang="en-US" dirty="0"/>
              <a:t> </a:t>
            </a:r>
            <a:r>
              <a:rPr lang="en-US" altLang="zh-CN" dirty="0"/>
              <a:t>development</a:t>
            </a:r>
            <a:r>
              <a:rPr lang="zh-CN" altLang="en-US" dirty="0"/>
              <a:t> </a:t>
            </a:r>
            <a:r>
              <a:rPr lang="en-US" altLang="zh-CN" dirty="0"/>
              <a:t>of</a:t>
            </a:r>
            <a:r>
              <a:rPr lang="en-US" dirty="0"/>
              <a:t> family rules</a:t>
            </a:r>
            <a:r>
              <a:rPr lang="zh-CN" altLang="en-US" dirty="0"/>
              <a:t> 家规</a:t>
            </a:r>
            <a:r>
              <a:rPr lang="en-US" dirty="0"/>
              <a:t>, family education </a:t>
            </a:r>
            <a:r>
              <a:rPr lang="en-US" dirty="0" err="1"/>
              <a:t>家教</a:t>
            </a:r>
            <a:r>
              <a:rPr lang="zh-CN" altLang="en-US" dirty="0"/>
              <a:t> </a:t>
            </a:r>
            <a:r>
              <a:rPr lang="en-US" dirty="0"/>
              <a:t>and family mottos</a:t>
            </a:r>
            <a:r>
              <a:rPr lang="zh-CN" altLang="en-US" dirty="0"/>
              <a:t> 家训</a:t>
            </a:r>
            <a:r>
              <a:rPr lang="en-US" altLang="zh-CN" dirty="0"/>
              <a:t>,</a:t>
            </a:r>
            <a:r>
              <a:rPr lang="zh-CN" altLang="en-US" dirty="0"/>
              <a:t> </a:t>
            </a:r>
            <a:r>
              <a:rPr lang="en-US" altLang="zh-CN" dirty="0"/>
              <a:t>which</a:t>
            </a:r>
            <a:r>
              <a:rPr lang="zh-CN" altLang="en-US" dirty="0"/>
              <a:t> </a:t>
            </a:r>
            <a:r>
              <a:rPr lang="en-US" altLang="zh-CN" dirty="0"/>
              <a:t>were</a:t>
            </a:r>
            <a:r>
              <a:rPr lang="en-US" dirty="0"/>
              <a:t> handed down from generation to generation</a:t>
            </a:r>
            <a:r>
              <a:rPr lang="en-US" altLang="zh-CN" dirty="0"/>
              <a:t>.</a:t>
            </a:r>
          </a:p>
          <a:p>
            <a:pPr marL="0" indent="0">
              <a:buNone/>
            </a:pPr>
            <a:endParaRPr lang="en-US" altLang="zh-CN" dirty="0"/>
          </a:p>
          <a:p>
            <a:pPr marL="0" indent="0">
              <a:buNone/>
            </a:pPr>
            <a:r>
              <a:rPr lang="zh-CN" altLang="en-US" dirty="0"/>
              <a:t>*</a:t>
            </a:r>
            <a:r>
              <a:rPr lang="en-US" altLang="zh-CN" dirty="0"/>
              <a:t>Three cardinal guides: the monarch is the minister‘s guide, the father is the son’s guide, and the husband is the wife‘s Guide;</a:t>
            </a:r>
            <a:r>
              <a:rPr lang="zh-CN" altLang="en-US" dirty="0"/>
              <a:t> </a:t>
            </a:r>
            <a:r>
              <a:rPr lang="en-US" altLang="zh-CN" dirty="0"/>
              <a:t>the</a:t>
            </a:r>
            <a:r>
              <a:rPr lang="zh-CN" altLang="en-US" dirty="0"/>
              <a:t> </a:t>
            </a:r>
            <a:r>
              <a:rPr lang="en-US" altLang="zh-CN" dirty="0"/>
              <a:t>five</a:t>
            </a:r>
            <a:r>
              <a:rPr lang="zh-CN" altLang="en-US" dirty="0"/>
              <a:t> </a:t>
            </a:r>
            <a:r>
              <a:rPr lang="en-US" altLang="zh-CN" dirty="0"/>
              <a:t>constant</a:t>
            </a:r>
            <a:r>
              <a:rPr lang="zh-CN" altLang="en-US" dirty="0"/>
              <a:t> </a:t>
            </a:r>
            <a:r>
              <a:rPr lang="en-US" altLang="zh-CN" dirty="0"/>
              <a:t>moral</a:t>
            </a:r>
            <a:r>
              <a:rPr lang="zh-CN" altLang="en-US" dirty="0"/>
              <a:t> </a:t>
            </a:r>
            <a:r>
              <a:rPr lang="en-US" altLang="zh-CN" dirty="0"/>
              <a:t>values: benevolence, righteousness, propriety, wisdom and faith. Feudal ethics advocated the moral standards among people.</a:t>
            </a:r>
            <a:endParaRPr lang="en-CN" dirty="0"/>
          </a:p>
          <a:p>
            <a:pPr marL="0" indent="0">
              <a:buNone/>
            </a:pPr>
            <a:endParaRPr lang="en-CN" dirty="0"/>
          </a:p>
        </p:txBody>
      </p:sp>
    </p:spTree>
    <p:extLst>
      <p:ext uri="{BB962C8B-B14F-4D97-AF65-F5344CB8AC3E}">
        <p14:creationId xmlns:p14="http://schemas.microsoft.com/office/powerpoint/2010/main" val="3710140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59EBE-F32D-2F4E-B035-A41CD738EBFD}"/>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B537AEBB-A967-E141-9BAE-4F53E42F7AEB}"/>
              </a:ext>
            </a:extLst>
          </p:cNvPr>
          <p:cNvSpPr>
            <a:spLocks noGrp="1"/>
          </p:cNvSpPr>
          <p:nvPr>
            <p:ph idx="1"/>
          </p:nvPr>
        </p:nvSpPr>
        <p:spPr/>
        <p:txBody>
          <a:bodyPr/>
          <a:lstStyle/>
          <a:p>
            <a:pPr marL="0" indent="0">
              <a:buNone/>
            </a:pPr>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US" b="1" dirty="0"/>
          </a:p>
          <a:p>
            <a:r>
              <a:rPr lang="en-US" altLang="zh-CN" dirty="0"/>
              <a:t>The</a:t>
            </a:r>
            <a:r>
              <a:rPr lang="zh-CN" altLang="en-US" dirty="0"/>
              <a:t> </a:t>
            </a:r>
            <a:r>
              <a:rPr lang="en-US" altLang="zh-CN" dirty="0"/>
              <a:t>development</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r>
              <a:rPr lang="en-US" altLang="zh-CN" b="1" dirty="0"/>
              <a:t>The</a:t>
            </a:r>
            <a:r>
              <a:rPr lang="zh-CN" altLang="en-US" b="1" dirty="0"/>
              <a:t> </a:t>
            </a:r>
            <a:r>
              <a:rPr lang="en-US" altLang="zh-CN" b="1" dirty="0"/>
              <a:t>forms</a:t>
            </a:r>
            <a:r>
              <a:rPr lang="zh-CN" altLang="en-US" b="1" dirty="0"/>
              <a:t> </a:t>
            </a:r>
            <a:r>
              <a:rPr lang="en-US" altLang="zh-CN" b="1" dirty="0"/>
              <a:t>of</a:t>
            </a:r>
            <a:r>
              <a:rPr lang="zh-CN" altLang="en-US" b="1" dirty="0"/>
              <a:t> </a:t>
            </a:r>
            <a:r>
              <a:rPr lang="en-US" altLang="zh-CN" b="1" dirty="0"/>
              <a:t>expression</a:t>
            </a:r>
            <a:r>
              <a:rPr lang="zh-CN" altLang="en-US" b="1" dirty="0"/>
              <a:t> </a:t>
            </a:r>
            <a:r>
              <a:rPr lang="en-US" altLang="zh-CN" b="1" dirty="0"/>
              <a:t>in</a:t>
            </a:r>
            <a:r>
              <a:rPr lang="zh-CN" altLang="en-US" b="1" dirty="0"/>
              <a:t> </a:t>
            </a:r>
            <a:r>
              <a:rPr lang="en-US" altLang="zh-CN" b="1" dirty="0"/>
              <a:t>society</a:t>
            </a:r>
          </a:p>
          <a:p>
            <a:r>
              <a:rPr lang="en-US" altLang="zh-CN" dirty="0"/>
              <a:t>Influences</a:t>
            </a:r>
            <a:r>
              <a:rPr lang="zh-CN" altLang="en-US" dirty="0"/>
              <a:t> </a:t>
            </a:r>
            <a:r>
              <a:rPr lang="en-US" altLang="zh-CN" dirty="0"/>
              <a:t>on</a:t>
            </a:r>
            <a:r>
              <a:rPr lang="zh-CN" altLang="en-US" dirty="0"/>
              <a:t> </a:t>
            </a:r>
            <a:r>
              <a:rPr lang="en-US" altLang="zh-CN" dirty="0"/>
              <a:t>contemporary</a:t>
            </a:r>
            <a:r>
              <a:rPr lang="zh-CN" altLang="en-US" dirty="0"/>
              <a:t> </a:t>
            </a:r>
            <a:r>
              <a:rPr lang="en-US" altLang="zh-CN" dirty="0"/>
              <a:t>society</a:t>
            </a:r>
          </a:p>
          <a:p>
            <a:pPr marL="0" indent="0">
              <a:buNone/>
            </a:pPr>
            <a:endParaRPr lang="en-CN" dirty="0"/>
          </a:p>
        </p:txBody>
      </p:sp>
    </p:spTree>
    <p:extLst>
      <p:ext uri="{BB962C8B-B14F-4D97-AF65-F5344CB8AC3E}">
        <p14:creationId xmlns:p14="http://schemas.microsoft.com/office/powerpoint/2010/main" val="2367639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27D1646-0D5F-47D1-9267-A3E312F038A3}"/>
              </a:ext>
            </a:extLst>
          </p:cNvPr>
          <p:cNvSpPr>
            <a:spLocks noGrp="1"/>
          </p:cNvSpPr>
          <p:nvPr>
            <p:ph type="title"/>
          </p:nvPr>
        </p:nvSpPr>
        <p:spPr/>
        <p:txBody>
          <a:bodyPr>
            <a:normAutofit/>
          </a:bodyPr>
          <a:lstStyle/>
          <a:p>
            <a:r>
              <a:rPr lang="en-US" altLang="zh-CN" dirty="0"/>
              <a:t>To have a Female and a Male together is good</a:t>
            </a:r>
            <a:endParaRPr lang="zh-CN" altLang="en-US" dirty="0"/>
          </a:p>
        </p:txBody>
      </p:sp>
      <p:sp>
        <p:nvSpPr>
          <p:cNvPr id="3" name="内容占位符 2">
            <a:extLst>
              <a:ext uri="{FF2B5EF4-FFF2-40B4-BE49-F238E27FC236}">
                <a16:creationId xmlns:a16="http://schemas.microsoft.com/office/drawing/2014/main" id="{3733FD39-3A6B-4C8A-BBC2-498C9A04DA3D}"/>
              </a:ext>
            </a:extLst>
          </p:cNvPr>
          <p:cNvSpPr>
            <a:spLocks noGrp="1"/>
          </p:cNvSpPr>
          <p:nvPr>
            <p:ph idx="1"/>
          </p:nvPr>
        </p:nvSpPr>
        <p:spPr/>
        <p:txBody>
          <a:bodyPr/>
          <a:lstStyle/>
          <a:p>
            <a:pPr marL="0" indent="0">
              <a:buNone/>
            </a:pPr>
            <a:r>
              <a:rPr lang="zh-CN" altLang="en-US" dirty="0"/>
              <a:t>好 </a:t>
            </a:r>
            <a:r>
              <a:rPr lang="en-US" altLang="zh-CN" dirty="0"/>
              <a:t>good = </a:t>
            </a:r>
            <a:r>
              <a:rPr lang="zh-CN" altLang="en-US" dirty="0"/>
              <a:t>女 </a:t>
            </a:r>
            <a:r>
              <a:rPr lang="en-US" altLang="zh-CN" dirty="0"/>
              <a:t>daughter/woman/girl/</a:t>
            </a:r>
            <a:r>
              <a:rPr lang="zh-CN" altLang="en-US" dirty="0"/>
              <a:t> </a:t>
            </a:r>
            <a:r>
              <a:rPr lang="en-US" altLang="zh-CN" dirty="0"/>
              <a:t>+ </a:t>
            </a:r>
            <a:r>
              <a:rPr lang="zh-CN" altLang="en-US" dirty="0"/>
              <a:t>子 </a:t>
            </a:r>
            <a:r>
              <a:rPr lang="en-US" altLang="zh-CN" dirty="0"/>
              <a:t>Son/man</a:t>
            </a:r>
          </a:p>
          <a:p>
            <a:pPr marL="0" indent="0">
              <a:buNone/>
            </a:pPr>
            <a:r>
              <a:rPr lang="en-US" altLang="zh-CN" dirty="0"/>
              <a:t>The</a:t>
            </a:r>
            <a:r>
              <a:rPr lang="zh-CN" altLang="en-US" dirty="0"/>
              <a:t> </a:t>
            </a:r>
            <a:r>
              <a:rPr lang="en-US" altLang="zh-CN" dirty="0"/>
              <a:t>combination of Female (Yin)and Male (Yang) is good.</a:t>
            </a:r>
            <a:endParaRPr lang="zh-CN" altLang="en-US" dirty="0"/>
          </a:p>
        </p:txBody>
      </p:sp>
    </p:spTree>
    <p:extLst>
      <p:ext uri="{BB962C8B-B14F-4D97-AF65-F5344CB8AC3E}">
        <p14:creationId xmlns:p14="http://schemas.microsoft.com/office/powerpoint/2010/main" val="1609460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 of Hu</a:t>
            </a:r>
            <a:r>
              <a:rPr lang="zh-CN" altLang="en-US" dirty="0"/>
              <a:t>戶</a:t>
            </a:r>
            <a:endParaRPr lang="en-GB" dirty="0"/>
          </a:p>
        </p:txBody>
      </p:sp>
      <p:sp>
        <p:nvSpPr>
          <p:cNvPr id="3" name="Content Placeholder 2"/>
          <p:cNvSpPr>
            <a:spLocks noGrp="1"/>
          </p:cNvSpPr>
          <p:nvPr>
            <p:ph idx="1"/>
          </p:nvPr>
        </p:nvSpPr>
        <p:spPr/>
        <p:txBody>
          <a:bodyPr/>
          <a:lstStyle/>
          <a:p>
            <a:r>
              <a:rPr lang="en-US" i="1" dirty="0"/>
              <a:t>Hu</a:t>
            </a:r>
            <a:r>
              <a:rPr lang="en-US" dirty="0"/>
              <a:t> </a:t>
            </a:r>
            <a:r>
              <a:rPr lang="zh-CN" altLang="en-US" dirty="0"/>
              <a:t>戶</a:t>
            </a:r>
            <a:r>
              <a:rPr lang="en-US" dirty="0"/>
              <a:t>, “household”, refers to all persons living in a household, that is the family but also includes servants or other people not related by blood who also live in the household. </a:t>
            </a:r>
          </a:p>
          <a:p>
            <a:r>
              <a:rPr lang="en-US" dirty="0"/>
              <a:t>Furthermore, </a:t>
            </a:r>
            <a:r>
              <a:rPr lang="en-US" i="1" dirty="0" err="1"/>
              <a:t>hu</a:t>
            </a:r>
            <a:r>
              <a:rPr lang="en-US" i="1" dirty="0"/>
              <a:t> </a:t>
            </a:r>
            <a:r>
              <a:rPr lang="en-US" dirty="0"/>
              <a:t>refers to the family as an administrative unit as well as a fiscal unit.</a:t>
            </a:r>
            <a:endParaRPr lang="en-GB" dirty="0"/>
          </a:p>
          <a:p>
            <a:endParaRPr lang="en-GB" dirty="0"/>
          </a:p>
        </p:txBody>
      </p:sp>
    </p:spTree>
    <p:extLst>
      <p:ext uri="{BB962C8B-B14F-4D97-AF65-F5344CB8AC3E}">
        <p14:creationId xmlns:p14="http://schemas.microsoft.com/office/powerpoint/2010/main" val="2959937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0AD7454-FDBC-4E2C-92AD-CB389E965DB5}"/>
              </a:ext>
            </a:extLst>
          </p:cNvPr>
          <p:cNvSpPr>
            <a:spLocks noGrp="1" noChangeArrowheads="1"/>
          </p:cNvSpPr>
          <p:nvPr>
            <p:ph type="title"/>
          </p:nvPr>
        </p:nvSpPr>
        <p:spPr>
          <a:xfrm>
            <a:off x="2567490" y="609600"/>
            <a:ext cx="7024744" cy="432268"/>
          </a:xfrm>
        </p:spPr>
        <p:txBody>
          <a:bodyPr>
            <a:noAutofit/>
          </a:bodyPr>
          <a:lstStyle/>
          <a:p>
            <a:pPr eaLnBrk="1" hangingPunct="1"/>
            <a:r>
              <a:rPr lang="en-US" altLang="en-US" sz="2800" dirty="0"/>
              <a:t>Chinese House in the North Region</a:t>
            </a:r>
          </a:p>
        </p:txBody>
      </p:sp>
      <p:sp>
        <p:nvSpPr>
          <p:cNvPr id="7171" name="Rectangle 3">
            <a:extLst>
              <a:ext uri="{FF2B5EF4-FFF2-40B4-BE49-F238E27FC236}">
                <a16:creationId xmlns:a16="http://schemas.microsoft.com/office/drawing/2014/main" id="{292CD6C7-AD2C-4B32-83FE-52A79BFD5F80}"/>
              </a:ext>
            </a:extLst>
          </p:cNvPr>
          <p:cNvSpPr>
            <a:spLocks noGrp="1" noChangeArrowheads="1"/>
          </p:cNvSpPr>
          <p:nvPr>
            <p:ph idx="1"/>
          </p:nvPr>
        </p:nvSpPr>
        <p:spPr/>
        <p:txBody>
          <a:bodyPr/>
          <a:lstStyle/>
          <a:p>
            <a:pPr eaLnBrk="1" hangingPunct="1"/>
            <a:endParaRPr lang="en-US" altLang="en-US"/>
          </a:p>
        </p:txBody>
      </p:sp>
      <p:pic>
        <p:nvPicPr>
          <p:cNvPr id="7172" name="Picture 5" descr="7336349_100501238000_2">
            <a:extLst>
              <a:ext uri="{FF2B5EF4-FFF2-40B4-BE49-F238E27FC236}">
                <a16:creationId xmlns:a16="http://schemas.microsoft.com/office/drawing/2014/main" id="{DA4686AE-AD4A-4BD8-95EA-BEB3D427C1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072" y="996305"/>
            <a:ext cx="8853928" cy="7366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E39412F-5B30-439A-81FE-025D02B3BE53}"/>
              </a:ext>
            </a:extLst>
          </p:cNvPr>
          <p:cNvSpPr>
            <a:spLocks noGrp="1" noChangeArrowheads="1"/>
          </p:cNvSpPr>
          <p:nvPr>
            <p:ph type="title"/>
          </p:nvPr>
        </p:nvSpPr>
        <p:spPr>
          <a:xfrm>
            <a:off x="2567490" y="1027664"/>
            <a:ext cx="7024744" cy="572536"/>
          </a:xfrm>
        </p:spPr>
        <p:txBody>
          <a:bodyPr>
            <a:normAutofit fontScale="90000"/>
          </a:bodyPr>
          <a:lstStyle/>
          <a:p>
            <a:r>
              <a:rPr lang="en-GB" altLang="en-US" dirty="0"/>
              <a:t>Guangxi </a:t>
            </a:r>
            <a:r>
              <a:rPr lang="en-GB" altLang="en-US" dirty="0" err="1"/>
              <a:t>Tulou</a:t>
            </a:r>
            <a:endParaRPr lang="en-GB" altLang="en-US" dirty="0"/>
          </a:p>
        </p:txBody>
      </p:sp>
      <p:pic>
        <p:nvPicPr>
          <p:cNvPr id="23555" name="Content Placeholder 3" descr="TONG LOU.jpg">
            <a:extLst>
              <a:ext uri="{FF2B5EF4-FFF2-40B4-BE49-F238E27FC236}">
                <a16:creationId xmlns:a16="http://schemas.microsoft.com/office/drawing/2014/main" id="{E6950AB3-CFBB-4DE1-8A65-BB2E32AECF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67607" y="1752601"/>
            <a:ext cx="7315200" cy="4900613"/>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63750" y="260351"/>
            <a:ext cx="8083550" cy="1008063"/>
          </a:xfrm>
        </p:spPr>
        <p:txBody>
          <a:bodyPr>
            <a:normAutofit fontScale="90000"/>
          </a:bodyPr>
          <a:lstStyle/>
          <a:p>
            <a:pPr eaLnBrk="1" hangingPunct="1"/>
            <a:r>
              <a:rPr lang="en-GB" altLang="en-US" sz="3600"/>
              <a:t>Chinese Religion is a </a:t>
            </a:r>
            <a:r>
              <a:rPr lang="en-GB" altLang="zh-CN" sz="3600"/>
              <a:t>Family</a:t>
            </a:r>
            <a:r>
              <a:rPr lang="en-GB" altLang="en-US" sz="3600"/>
              <a:t> Religion</a:t>
            </a:r>
          </a:p>
        </p:txBody>
      </p:sp>
      <p:sp>
        <p:nvSpPr>
          <p:cNvPr id="35843" name="Rectangle 3"/>
          <p:cNvSpPr>
            <a:spLocks noGrp="1" noChangeArrowheads="1"/>
          </p:cNvSpPr>
          <p:nvPr>
            <p:ph idx="1"/>
          </p:nvPr>
        </p:nvSpPr>
        <p:spPr>
          <a:xfrm>
            <a:off x="1919289" y="1557338"/>
            <a:ext cx="8497887" cy="5300662"/>
          </a:xfrm>
        </p:spPr>
        <p:txBody>
          <a:bodyPr/>
          <a:lstStyle/>
          <a:p>
            <a:pPr eaLnBrk="1" hangingPunct="1">
              <a:lnSpc>
                <a:spcPct val="90000"/>
              </a:lnSpc>
            </a:pPr>
            <a:r>
              <a:rPr lang="en-GB" altLang="en-US"/>
              <a:t>A Chinese religion is organised as a family: religion is an extended family. </a:t>
            </a:r>
          </a:p>
          <a:p>
            <a:pPr eaLnBrk="1" hangingPunct="1">
              <a:lnSpc>
                <a:spcPct val="90000"/>
              </a:lnSpc>
            </a:pPr>
            <a:endParaRPr lang="en-GB" altLang="en-US"/>
          </a:p>
          <a:p>
            <a:pPr eaLnBrk="1" hangingPunct="1">
              <a:lnSpc>
                <a:spcPct val="90000"/>
              </a:lnSpc>
            </a:pPr>
            <a:r>
              <a:rPr lang="en-GB" altLang="en-US"/>
              <a:t>Religious activities take place in the household: such as ancestor worship, sacrifices, worshipping household gods etc.</a:t>
            </a:r>
          </a:p>
          <a:p>
            <a:pPr eaLnBrk="1" hangingPunct="1">
              <a:lnSpc>
                <a:spcPct val="90000"/>
              </a:lnSpc>
            </a:pPr>
            <a:endParaRPr lang="en-GB" altLang="en-US"/>
          </a:p>
          <a:p>
            <a:pPr eaLnBrk="1" hangingPunct="1">
              <a:lnSpc>
                <a:spcPct val="90000"/>
              </a:lnSpc>
            </a:pPr>
            <a:r>
              <a:rPr lang="en-GB" altLang="en-US"/>
              <a:t>One’s religious responsibilities are not only for oneself but also for other members of the family</a:t>
            </a:r>
          </a:p>
          <a:p>
            <a:pPr eaLnBrk="1" hangingPunct="1">
              <a:lnSpc>
                <a:spcPct val="90000"/>
              </a:lnSpc>
            </a:pPr>
            <a:endParaRPr lang="en-GB" altLang="en-US"/>
          </a:p>
        </p:txBody>
      </p:sp>
    </p:spTree>
    <p:extLst>
      <p:ext uri="{BB962C8B-B14F-4D97-AF65-F5344CB8AC3E}">
        <p14:creationId xmlns:p14="http://schemas.microsoft.com/office/powerpoint/2010/main" val="2473459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5BAB4A5-0E26-42D5-9955-EE58F7A0B680}"/>
              </a:ext>
            </a:extLst>
          </p:cNvPr>
          <p:cNvSpPr>
            <a:spLocks noGrp="1"/>
          </p:cNvSpPr>
          <p:nvPr>
            <p:ph type="title"/>
          </p:nvPr>
        </p:nvSpPr>
        <p:spPr/>
        <p:txBody>
          <a:bodyPr/>
          <a:lstStyle/>
          <a:p>
            <a:r>
              <a:rPr lang="en-US" altLang="zh-CN" dirty="0"/>
              <a:t>Family Gods</a:t>
            </a:r>
            <a:endParaRPr lang="zh-CN" altLang="en-US" dirty="0"/>
          </a:p>
        </p:txBody>
      </p:sp>
      <p:sp>
        <p:nvSpPr>
          <p:cNvPr id="3" name="内容占位符 2">
            <a:extLst>
              <a:ext uri="{FF2B5EF4-FFF2-40B4-BE49-F238E27FC236}">
                <a16:creationId xmlns:a16="http://schemas.microsoft.com/office/drawing/2014/main" id="{50ECF578-6D72-4D28-BA63-A0E4C1D74A77}"/>
              </a:ext>
            </a:extLst>
          </p:cNvPr>
          <p:cNvSpPr>
            <a:spLocks noGrp="1"/>
          </p:cNvSpPr>
          <p:nvPr>
            <p:ph idx="1"/>
          </p:nvPr>
        </p:nvSpPr>
        <p:spPr/>
        <p:txBody>
          <a:bodyPr>
            <a:normAutofit/>
          </a:bodyPr>
          <a:lstStyle/>
          <a:p>
            <a:r>
              <a:rPr lang="en-US" altLang="zh-CN" dirty="0"/>
              <a:t>Door Gods</a:t>
            </a:r>
            <a:r>
              <a:rPr lang="zh-CN" altLang="en-US" dirty="0"/>
              <a:t> 门神</a:t>
            </a:r>
            <a:endParaRPr lang="en-US" altLang="zh-CN" dirty="0"/>
          </a:p>
          <a:p>
            <a:r>
              <a:rPr lang="en-US" altLang="zh-CN" dirty="0"/>
              <a:t>Kitchen</a:t>
            </a:r>
            <a:r>
              <a:rPr lang="zh-CN" altLang="en-US" dirty="0"/>
              <a:t> </a:t>
            </a:r>
            <a:r>
              <a:rPr lang="en-US" altLang="zh-CN" dirty="0"/>
              <a:t>Gods</a:t>
            </a:r>
            <a:r>
              <a:rPr lang="zh-CN" altLang="en-US" dirty="0"/>
              <a:t> 灶神</a:t>
            </a:r>
            <a:endParaRPr lang="en-US" altLang="zh-CN" dirty="0"/>
          </a:p>
          <a:p>
            <a:r>
              <a:rPr lang="en-US" altLang="zh-CN" dirty="0"/>
              <a:t>Well</a:t>
            </a:r>
            <a:r>
              <a:rPr lang="zh-CN" altLang="en-US" dirty="0"/>
              <a:t> </a:t>
            </a:r>
            <a:r>
              <a:rPr lang="en-US" altLang="zh-CN" dirty="0"/>
              <a:t>Gods</a:t>
            </a:r>
            <a:r>
              <a:rPr lang="zh-CN" altLang="en-US" dirty="0"/>
              <a:t> 井神</a:t>
            </a:r>
            <a:endParaRPr lang="en-US" altLang="zh-CN" dirty="0"/>
          </a:p>
          <a:p>
            <a:r>
              <a:rPr lang="en-US" altLang="zh-CN" dirty="0"/>
              <a:t>Land</a:t>
            </a:r>
            <a:r>
              <a:rPr lang="zh-CN" altLang="en-US" dirty="0"/>
              <a:t> </a:t>
            </a:r>
            <a:r>
              <a:rPr lang="en-US" altLang="zh-CN" dirty="0"/>
              <a:t>Gods</a:t>
            </a:r>
            <a:r>
              <a:rPr lang="zh-CN" altLang="en-US" dirty="0"/>
              <a:t> 土地爷</a:t>
            </a:r>
            <a:r>
              <a:rPr lang="en-US" altLang="zh-CN" dirty="0"/>
              <a:t>/</a:t>
            </a:r>
            <a:r>
              <a:rPr lang="zh-CN" altLang="en-US" dirty="0"/>
              <a:t>土地奶奶</a:t>
            </a:r>
            <a:endParaRPr lang="en-US" altLang="zh-CN" dirty="0"/>
          </a:p>
          <a:p>
            <a:r>
              <a:rPr lang="en-US" altLang="zh-CN" dirty="0"/>
              <a:t>Wealth</a:t>
            </a:r>
            <a:r>
              <a:rPr lang="zh-CN" altLang="en-US" dirty="0"/>
              <a:t> </a:t>
            </a:r>
            <a:r>
              <a:rPr lang="en-US" altLang="zh-CN" dirty="0"/>
              <a:t>God</a:t>
            </a:r>
            <a:r>
              <a:rPr lang="zh-CN" altLang="en-US" dirty="0"/>
              <a:t> 财神</a:t>
            </a:r>
            <a:endParaRPr lang="en-US" altLang="zh-CN" dirty="0"/>
          </a:p>
          <a:p>
            <a:r>
              <a:rPr lang="en-US" altLang="zh-CN" dirty="0"/>
              <a:t>Gods</a:t>
            </a:r>
            <a:r>
              <a:rPr lang="zh-CN" altLang="en-US" dirty="0"/>
              <a:t> </a:t>
            </a:r>
            <a:r>
              <a:rPr lang="en-US" altLang="zh-CN" dirty="0"/>
              <a:t>between</a:t>
            </a:r>
            <a:r>
              <a:rPr lang="zh-CN" altLang="en-US" dirty="0"/>
              <a:t> </a:t>
            </a:r>
            <a:r>
              <a:rPr lang="en-US" altLang="zh-CN" dirty="0"/>
              <a:t>Heaven</a:t>
            </a:r>
            <a:r>
              <a:rPr lang="zh-CN" altLang="en-US" dirty="0"/>
              <a:t> </a:t>
            </a:r>
            <a:r>
              <a:rPr lang="en-US" altLang="zh-CN" dirty="0"/>
              <a:t>and</a:t>
            </a:r>
            <a:r>
              <a:rPr lang="zh-CN" altLang="en-US" dirty="0"/>
              <a:t> </a:t>
            </a:r>
            <a:r>
              <a:rPr lang="en-US" altLang="zh-CN" dirty="0"/>
              <a:t>Earth</a:t>
            </a:r>
            <a:r>
              <a:rPr lang="zh-CN" altLang="en-US" dirty="0"/>
              <a:t> 天地 </a:t>
            </a:r>
            <a:r>
              <a:rPr lang="en-US" altLang="zh-CN" dirty="0"/>
              <a:t>(Daoist</a:t>
            </a:r>
            <a:r>
              <a:rPr lang="zh-CN" altLang="en-US" dirty="0"/>
              <a:t> </a:t>
            </a:r>
            <a:r>
              <a:rPr lang="en-US" altLang="zh-CN" dirty="0"/>
              <a:t>gods)</a:t>
            </a:r>
          </a:p>
          <a:p>
            <a:pPr marL="0" indent="0">
              <a:buNone/>
            </a:pPr>
            <a:r>
              <a:rPr lang="en-US" altLang="zh-CN" dirty="0"/>
              <a:t>……</a:t>
            </a:r>
            <a:endParaRPr lang="zh-CN" altLang="en-US" dirty="0"/>
          </a:p>
        </p:txBody>
      </p:sp>
    </p:spTree>
    <p:extLst>
      <p:ext uri="{BB962C8B-B14F-4D97-AF65-F5344CB8AC3E}">
        <p14:creationId xmlns:p14="http://schemas.microsoft.com/office/powerpoint/2010/main" val="2927969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B2AD3B2-82B2-40F7-A90F-74499E55256A}"/>
              </a:ext>
            </a:extLst>
          </p:cNvPr>
          <p:cNvSpPr>
            <a:spLocks noGrp="1"/>
          </p:cNvSpPr>
          <p:nvPr>
            <p:ph type="title"/>
          </p:nvPr>
        </p:nvSpPr>
        <p:spPr/>
        <p:txBody>
          <a:bodyPr>
            <a:normAutofit/>
          </a:bodyPr>
          <a:lstStyle/>
          <a:p>
            <a:r>
              <a:rPr lang="en-US" altLang="zh-CN" dirty="0"/>
              <a:t>Door Gods (story of </a:t>
            </a:r>
            <a:r>
              <a:rPr lang="zh-CN" altLang="en-US" dirty="0"/>
              <a:t>李世民</a:t>
            </a:r>
            <a:r>
              <a:rPr lang="en-US" altLang="zh-CN" dirty="0"/>
              <a:t>and his two </a:t>
            </a:r>
            <a:r>
              <a:rPr lang="en-US" altLang="zh-CN" dirty="0" err="1"/>
              <a:t>genals</a:t>
            </a:r>
            <a:r>
              <a:rPr lang="en-US" altLang="zh-CN" dirty="0"/>
              <a:t> </a:t>
            </a:r>
            <a:r>
              <a:rPr lang="zh-CN" altLang="en-US" dirty="0"/>
              <a:t>秦琼</a:t>
            </a:r>
            <a:r>
              <a:rPr lang="en-US" altLang="zh-CN" dirty="0"/>
              <a:t>&amp;</a:t>
            </a:r>
            <a:r>
              <a:rPr lang="zh-CN" altLang="en-US" dirty="0"/>
              <a:t>尉迟敬德</a:t>
            </a:r>
            <a:r>
              <a:rPr lang="en-US" altLang="zh-CN" dirty="0"/>
              <a:t>)</a:t>
            </a:r>
            <a:endParaRPr lang="zh-CN" altLang="en-US" dirty="0"/>
          </a:p>
        </p:txBody>
      </p:sp>
      <p:pic>
        <p:nvPicPr>
          <p:cNvPr id="4098" name="Picture 2">
            <a:extLst>
              <a:ext uri="{FF2B5EF4-FFF2-40B4-BE49-F238E27FC236}">
                <a16:creationId xmlns:a16="http://schemas.microsoft.com/office/drawing/2014/main" id="{36879BA4-09FB-483D-B491-69D7C5B26E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2600" y="2898742"/>
            <a:ext cx="4572000" cy="32918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a:extLst>
              <a:ext uri="{FF2B5EF4-FFF2-40B4-BE49-F238E27FC236}">
                <a16:creationId xmlns:a16="http://schemas.microsoft.com/office/drawing/2014/main" id="{C9AF77CB-4EB1-4918-B384-282357B2D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2898742"/>
            <a:ext cx="4572000"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7130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AE186EB-2035-4952-86BB-F6946241C9FB}"/>
              </a:ext>
            </a:extLst>
          </p:cNvPr>
          <p:cNvSpPr>
            <a:spLocks noGrp="1"/>
          </p:cNvSpPr>
          <p:nvPr>
            <p:ph type="title"/>
          </p:nvPr>
        </p:nvSpPr>
        <p:spPr/>
        <p:txBody>
          <a:bodyPr>
            <a:normAutofit/>
          </a:bodyPr>
          <a:lstStyle/>
          <a:p>
            <a:r>
              <a:rPr lang="en-US" altLang="zh-CN" dirty="0"/>
              <a:t>Civil Door God and Martial Door God </a:t>
            </a:r>
            <a:endParaRPr lang="zh-CN" altLang="en-US" dirty="0"/>
          </a:p>
        </p:txBody>
      </p:sp>
      <p:sp>
        <p:nvSpPr>
          <p:cNvPr id="3" name="内容占位符 2">
            <a:extLst>
              <a:ext uri="{FF2B5EF4-FFF2-40B4-BE49-F238E27FC236}">
                <a16:creationId xmlns:a16="http://schemas.microsoft.com/office/drawing/2014/main" id="{261A49AD-0888-482D-869C-1896EE16C0ED}"/>
              </a:ext>
            </a:extLst>
          </p:cNvPr>
          <p:cNvSpPr>
            <a:spLocks noGrp="1"/>
          </p:cNvSpPr>
          <p:nvPr>
            <p:ph idx="1"/>
          </p:nvPr>
        </p:nvSpPr>
        <p:spPr/>
        <p:txBody>
          <a:bodyPr/>
          <a:lstStyle/>
          <a:p>
            <a:r>
              <a:rPr lang="en-US" altLang="zh-CN" dirty="0"/>
              <a:t>Civil Door God for welcoming</a:t>
            </a:r>
          </a:p>
          <a:p>
            <a:r>
              <a:rPr lang="en-US" altLang="zh-CN" dirty="0"/>
              <a:t>Martial Door God for Protecting </a:t>
            </a:r>
            <a:endParaRPr lang="zh-CN" altLang="en-US" dirty="0"/>
          </a:p>
        </p:txBody>
      </p:sp>
      <p:pic>
        <p:nvPicPr>
          <p:cNvPr id="6148" name="Picture 4">
            <a:extLst>
              <a:ext uri="{FF2B5EF4-FFF2-40B4-BE49-F238E27FC236}">
                <a16:creationId xmlns:a16="http://schemas.microsoft.com/office/drawing/2014/main" id="{ED30BE05-2732-4350-A3FF-67628A0722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2854" y="3313533"/>
            <a:ext cx="3939886" cy="371475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a:extLst>
              <a:ext uri="{FF2B5EF4-FFF2-40B4-BE49-F238E27FC236}">
                <a16:creationId xmlns:a16="http://schemas.microsoft.com/office/drawing/2014/main" id="{44ED284D-52A5-4C9C-9CD8-A88C8DBE30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7849" y="3048000"/>
            <a:ext cx="2886075" cy="3810000"/>
          </a:xfrm>
          <a:prstGeom prst="rect">
            <a:avLst/>
          </a:prstGeom>
          <a:noFill/>
          <a:extLst>
            <a:ext uri="{909E8E84-426E-40DD-AFC4-6F175D3DCCD1}">
              <a14:hiddenFill xmlns:a14="http://schemas.microsoft.com/office/drawing/2010/main">
                <a:solidFill>
                  <a:srgbClr val="FFFFFF"/>
                </a:solidFill>
              </a14:hiddenFill>
            </a:ext>
          </a:extLst>
        </p:spPr>
      </p:pic>
      <p:pic>
        <p:nvPicPr>
          <p:cNvPr id="6158" name="Picture 14">
            <a:extLst>
              <a:ext uri="{FF2B5EF4-FFF2-40B4-BE49-F238E27FC236}">
                <a16:creationId xmlns:a16="http://schemas.microsoft.com/office/drawing/2014/main" id="{099A9D4F-8510-49B4-8A47-7932D99DE3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1714" y="3181361"/>
            <a:ext cx="2055096" cy="371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7247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EAA6232-6B82-4452-9A68-FAFB2CD12A8C}"/>
              </a:ext>
            </a:extLst>
          </p:cNvPr>
          <p:cNvSpPr>
            <a:spLocks noGrp="1"/>
          </p:cNvSpPr>
          <p:nvPr>
            <p:ph type="title"/>
          </p:nvPr>
        </p:nvSpPr>
        <p:spPr/>
        <p:txBody>
          <a:bodyPr/>
          <a:lstStyle/>
          <a:p>
            <a:r>
              <a:rPr lang="en-US" altLang="zh-CN" dirty="0"/>
              <a:t>Kitchen Gods</a:t>
            </a:r>
            <a:endParaRPr lang="zh-CN" altLang="en-US" dirty="0"/>
          </a:p>
        </p:txBody>
      </p:sp>
      <p:pic>
        <p:nvPicPr>
          <p:cNvPr id="7170" name="Picture 2">
            <a:extLst>
              <a:ext uri="{FF2B5EF4-FFF2-40B4-BE49-F238E27FC236}">
                <a16:creationId xmlns:a16="http://schemas.microsoft.com/office/drawing/2014/main" id="{ACC1906C-E38E-43AC-8AFB-A53A2BBCF623}"/>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3124201"/>
            <a:ext cx="2667250" cy="350837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93E770C5-06F7-4AFF-B66A-73A743A936F4}"/>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91400" y="3049037"/>
            <a:ext cx="3276600" cy="327660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灶神,灶王爷,女神,绿色,红色,财神,灶糖">
            <a:extLst>
              <a:ext uri="{FF2B5EF4-FFF2-40B4-BE49-F238E27FC236}">
                <a16:creationId xmlns:a16="http://schemas.microsoft.com/office/drawing/2014/main" id="{1AC30AFF-185E-4BBE-AB17-8EB8323CF6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7536" y="2141598"/>
            <a:ext cx="2968625" cy="4315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2308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0B6E74-9928-4052-B084-71E236D62A1B}"/>
              </a:ext>
            </a:extLst>
          </p:cNvPr>
          <p:cNvSpPr>
            <a:spLocks noGrp="1"/>
          </p:cNvSpPr>
          <p:nvPr>
            <p:ph type="title"/>
          </p:nvPr>
        </p:nvSpPr>
        <p:spPr/>
        <p:txBody>
          <a:bodyPr/>
          <a:lstStyle/>
          <a:p>
            <a:r>
              <a:rPr lang="zh-CN" altLang="en-US" dirty="0"/>
              <a:t>土地</a:t>
            </a:r>
            <a:r>
              <a:rPr lang="en-US" altLang="zh-CN" dirty="0"/>
              <a:t>Gods of Land</a:t>
            </a:r>
            <a:endParaRPr lang="zh-CN" altLang="en-US" dirty="0"/>
          </a:p>
        </p:txBody>
      </p:sp>
      <p:pic>
        <p:nvPicPr>
          <p:cNvPr id="8194" name="Picture 2">
            <a:extLst>
              <a:ext uri="{FF2B5EF4-FFF2-40B4-BE49-F238E27FC236}">
                <a16:creationId xmlns:a16="http://schemas.microsoft.com/office/drawing/2014/main" id="{98E28F15-A73F-4C7E-AD66-BD7EE0C5D4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24479" y="3048000"/>
            <a:ext cx="3753887" cy="375388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FC140B6D-DCC1-432C-9972-A0025BF4AC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8569" y="2572787"/>
            <a:ext cx="4229100"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812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6C65-EF2A-144E-B098-0D8E5F645C44}"/>
              </a:ext>
            </a:extLst>
          </p:cNvPr>
          <p:cNvSpPr>
            <a:spLocks noGrp="1"/>
          </p:cNvSpPr>
          <p:nvPr>
            <p:ph type="title"/>
          </p:nvPr>
        </p:nvSpPr>
        <p:spPr/>
        <p:txBody>
          <a:bodyPr/>
          <a:lstStyle/>
          <a:p>
            <a:r>
              <a:rPr lang="en-US" altLang="zh-CN" dirty="0"/>
              <a:t>Traditional</a:t>
            </a:r>
            <a:r>
              <a:rPr lang="zh-CN" altLang="en-US" dirty="0"/>
              <a:t> </a:t>
            </a:r>
            <a:r>
              <a:rPr lang="en-CN" dirty="0"/>
              <a:t>Festi</a:t>
            </a:r>
            <a:r>
              <a:rPr lang="en-US" altLang="zh-CN" dirty="0" err="1"/>
              <a:t>vals</a:t>
            </a:r>
            <a:r>
              <a:rPr lang="zh-CN" altLang="en-US" dirty="0"/>
              <a:t> </a:t>
            </a:r>
            <a:r>
              <a:rPr lang="en-US" altLang="zh-CN" dirty="0"/>
              <a:t>in</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4596737-06C8-3141-A6A1-D20318F8C941}"/>
              </a:ext>
            </a:extLst>
          </p:cNvPr>
          <p:cNvSpPr>
            <a:spLocks noGrp="1"/>
          </p:cNvSpPr>
          <p:nvPr>
            <p:ph idx="1"/>
          </p:nvPr>
        </p:nvSpPr>
        <p:spPr/>
        <p:txBody>
          <a:bodyPr>
            <a:normAutofit/>
          </a:bodyPr>
          <a:lstStyle/>
          <a:p>
            <a:pPr marL="0" indent="0">
              <a:buNone/>
            </a:pPr>
            <a:r>
              <a:rPr lang="en-US" dirty="0"/>
              <a:t>The origin of ancient traditional festivals is related to ancient primitive beliefs, sacrificial culture, astrology, calendar and other human and natural cultural contents. According to the research results of modern anthropology and archaeology, there are two primitive beliefs of human beings: one is the belief of heaven and earth, the other is the belief of ancestors. Most of the ancient traditional festivals came into being when the ancients chose a day to offer sacrifices, to thank the gods and ancestors, and to pray for blessings and ward off evil spirits. The early festival culture reflected the ancient people‘s humanistic spirit of nature worship, the unity of man and nature, being cautious of the end and pursuing the future; A series of sacrificial activities contain the profound cultural connotation of respect</a:t>
            </a:r>
            <a:r>
              <a:rPr lang="en-US" altLang="zh-CN" dirty="0"/>
              <a:t>,</a:t>
            </a:r>
            <a:r>
              <a:rPr lang="zh-CN" altLang="en-US" dirty="0"/>
              <a:t> </a:t>
            </a:r>
            <a:r>
              <a:rPr lang="en-US" dirty="0"/>
              <a:t>sense of virtue</a:t>
            </a:r>
            <a:r>
              <a:rPr lang="en-US" altLang="zh-CN" dirty="0"/>
              <a:t>,</a:t>
            </a:r>
            <a:r>
              <a:rPr lang="zh-CN" altLang="en-US" dirty="0"/>
              <a:t> </a:t>
            </a:r>
            <a:r>
              <a:rPr lang="en-US" dirty="0"/>
              <a:t>etiquette</a:t>
            </a:r>
            <a:r>
              <a:rPr lang="en-US" altLang="zh-CN" dirty="0"/>
              <a:t>,</a:t>
            </a:r>
            <a:r>
              <a:rPr lang="zh-CN" altLang="en-US" dirty="0"/>
              <a:t> </a:t>
            </a:r>
            <a:r>
              <a:rPr lang="en-US" altLang="zh-CN" dirty="0"/>
              <a:t>and</a:t>
            </a:r>
            <a:r>
              <a:rPr lang="zh-CN" altLang="en-US" dirty="0"/>
              <a:t> </a:t>
            </a:r>
            <a:r>
              <a:rPr lang="en-US" altLang="zh-CN" dirty="0"/>
              <a:t>aesthetic</a:t>
            </a:r>
            <a:r>
              <a:rPr lang="zh-CN" altLang="en-US" dirty="0"/>
              <a:t> </a:t>
            </a:r>
            <a:r>
              <a:rPr lang="en-US" altLang="zh-CN" dirty="0"/>
              <a:t>development.</a:t>
            </a:r>
            <a:r>
              <a:rPr lang="zh-CN" altLang="en-US" dirty="0"/>
              <a:t> </a:t>
            </a:r>
            <a:r>
              <a:rPr lang="en-US" altLang="zh-CN" dirty="0"/>
              <a:t>.</a:t>
            </a:r>
            <a:endParaRPr lang="en-CN" dirty="0"/>
          </a:p>
        </p:txBody>
      </p:sp>
    </p:spTree>
    <p:extLst>
      <p:ext uri="{BB962C8B-B14F-4D97-AF65-F5344CB8AC3E}">
        <p14:creationId xmlns:p14="http://schemas.microsoft.com/office/powerpoint/2010/main" val="3909627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BAE56-1C9E-1F45-965F-FC90FA3A05BD}"/>
              </a:ext>
            </a:extLst>
          </p:cNvPr>
          <p:cNvSpPr>
            <a:spLocks noGrp="1"/>
          </p:cNvSpPr>
          <p:nvPr>
            <p:ph type="title"/>
          </p:nvPr>
        </p:nvSpPr>
        <p:spPr/>
        <p:txBody>
          <a:bodyPr/>
          <a:lstStyle/>
          <a:p>
            <a:r>
              <a:rPr lang="en-US" altLang="zh-CN" dirty="0"/>
              <a:t>Traditional</a:t>
            </a:r>
            <a:r>
              <a:rPr lang="zh-CN" altLang="en-US" dirty="0"/>
              <a:t> </a:t>
            </a:r>
            <a:r>
              <a:rPr lang="en-CN" dirty="0"/>
              <a:t>Festi</a:t>
            </a:r>
            <a:r>
              <a:rPr lang="en-US" altLang="zh-CN" dirty="0" err="1"/>
              <a:t>vals</a:t>
            </a:r>
            <a:r>
              <a:rPr lang="zh-CN" altLang="en-US" dirty="0"/>
              <a:t> </a:t>
            </a:r>
            <a:r>
              <a:rPr lang="en-US" altLang="zh-CN" dirty="0"/>
              <a:t>in</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4153D62F-7332-3346-A40C-5E8FB335563D}"/>
              </a:ext>
            </a:extLst>
          </p:cNvPr>
          <p:cNvSpPr>
            <a:spLocks noGrp="1"/>
          </p:cNvSpPr>
          <p:nvPr>
            <p:ph idx="1"/>
          </p:nvPr>
        </p:nvSpPr>
        <p:spPr/>
        <p:txBody>
          <a:bodyPr/>
          <a:lstStyle/>
          <a:p>
            <a:pPr marL="0" indent="0">
              <a:buNone/>
            </a:pPr>
            <a:r>
              <a:rPr lang="en-US" altLang="zh-CN" dirty="0"/>
              <a:t>The</a:t>
            </a:r>
            <a:r>
              <a:rPr lang="zh-CN" altLang="en-US" dirty="0"/>
              <a:t> </a:t>
            </a:r>
            <a:r>
              <a:rPr lang="en-US" altLang="zh-CN" dirty="0"/>
              <a:t>Spring</a:t>
            </a:r>
            <a:r>
              <a:rPr lang="zh-CN" altLang="en-US" dirty="0"/>
              <a:t> </a:t>
            </a:r>
            <a:r>
              <a:rPr lang="en-US" altLang="zh-CN" dirty="0"/>
              <a:t>Festival:</a:t>
            </a:r>
          </a:p>
          <a:p>
            <a:pPr marL="0" indent="0">
              <a:buNone/>
            </a:pPr>
            <a:endParaRPr lang="en-CN" dirty="0"/>
          </a:p>
        </p:txBody>
      </p:sp>
      <p:pic>
        <p:nvPicPr>
          <p:cNvPr id="2050" name="Picture 2">
            <a:extLst>
              <a:ext uri="{FF2B5EF4-FFF2-40B4-BE49-F238E27FC236}">
                <a16:creationId xmlns:a16="http://schemas.microsoft.com/office/drawing/2014/main" id="{BABBED31-B02D-C94F-BD90-ABFE20690C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9812" y="1874517"/>
            <a:ext cx="63500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478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4ABA9479-1701-9145-96BF-B28E1C3F06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4188" y="0"/>
            <a:ext cx="6350000" cy="42037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618CE374-A8A1-654C-9684-C76E28EB56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1" y="2671560"/>
            <a:ext cx="6350000"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6023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5B88A-A0B9-314A-AD9D-04BE511AF01C}"/>
              </a:ext>
            </a:extLst>
          </p:cNvPr>
          <p:cNvSpPr>
            <a:spLocks noGrp="1"/>
          </p:cNvSpPr>
          <p:nvPr>
            <p:ph type="title"/>
          </p:nvPr>
        </p:nvSpPr>
        <p:spPr/>
        <p:txBody>
          <a:bodyPr/>
          <a:lstStyle/>
          <a:p>
            <a:r>
              <a:rPr lang="en-US" altLang="zh-CN" dirty="0"/>
              <a:t>Traditional</a:t>
            </a:r>
            <a:r>
              <a:rPr lang="zh-CN" altLang="en-US" dirty="0"/>
              <a:t> </a:t>
            </a:r>
            <a:r>
              <a:rPr lang="en-CN" dirty="0"/>
              <a:t>Festi</a:t>
            </a:r>
            <a:r>
              <a:rPr lang="en-US" altLang="zh-CN" dirty="0" err="1"/>
              <a:t>vals</a:t>
            </a:r>
            <a:r>
              <a:rPr lang="zh-CN" altLang="en-US" dirty="0"/>
              <a:t> </a:t>
            </a:r>
            <a:r>
              <a:rPr lang="en-US" altLang="zh-CN" dirty="0"/>
              <a:t>in</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708DDDD3-3796-D749-B69D-01A7348E3AC0}"/>
              </a:ext>
            </a:extLst>
          </p:cNvPr>
          <p:cNvSpPr>
            <a:spLocks noGrp="1"/>
          </p:cNvSpPr>
          <p:nvPr>
            <p:ph idx="1"/>
          </p:nvPr>
        </p:nvSpPr>
        <p:spPr/>
        <p:txBody>
          <a:bodyPr/>
          <a:lstStyle/>
          <a:p>
            <a:endParaRPr lang="en-CN" dirty="0"/>
          </a:p>
        </p:txBody>
      </p:sp>
      <p:pic>
        <p:nvPicPr>
          <p:cNvPr id="4098" name="Picture 2">
            <a:extLst>
              <a:ext uri="{FF2B5EF4-FFF2-40B4-BE49-F238E27FC236}">
                <a16:creationId xmlns:a16="http://schemas.microsoft.com/office/drawing/2014/main" id="{F495F7C3-3B99-9549-B719-FB4FF4470F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0000" y="2256902"/>
            <a:ext cx="6864863" cy="457199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AE152BA4-E95F-C447-AA4B-B795950B6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36692"/>
            <a:ext cx="5080000" cy="335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681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C290F-D8A9-314E-951E-3131A8E16E54}"/>
              </a:ext>
            </a:extLst>
          </p:cNvPr>
          <p:cNvSpPr>
            <a:spLocks noGrp="1"/>
          </p:cNvSpPr>
          <p:nvPr>
            <p:ph type="title"/>
          </p:nvPr>
        </p:nvSpPr>
        <p:spPr/>
        <p:txBody>
          <a:bodyPr/>
          <a:lstStyle/>
          <a:p>
            <a:endParaRPr lang="en-CN"/>
          </a:p>
        </p:txBody>
      </p:sp>
      <p:sp>
        <p:nvSpPr>
          <p:cNvPr id="3" name="Content Placeholder 2">
            <a:extLst>
              <a:ext uri="{FF2B5EF4-FFF2-40B4-BE49-F238E27FC236}">
                <a16:creationId xmlns:a16="http://schemas.microsoft.com/office/drawing/2014/main" id="{03C156BB-1195-434B-8E03-E0AEBCA43943}"/>
              </a:ext>
            </a:extLst>
          </p:cNvPr>
          <p:cNvSpPr>
            <a:spLocks noGrp="1"/>
          </p:cNvSpPr>
          <p:nvPr>
            <p:ph idx="1"/>
          </p:nvPr>
        </p:nvSpPr>
        <p:spPr/>
        <p:txBody>
          <a:bodyPr/>
          <a:lstStyle/>
          <a:p>
            <a:endParaRPr lang="en-CN" dirty="0"/>
          </a:p>
        </p:txBody>
      </p:sp>
      <p:pic>
        <p:nvPicPr>
          <p:cNvPr id="5122" name="Picture 2">
            <a:extLst>
              <a:ext uri="{FF2B5EF4-FFF2-40B4-BE49-F238E27FC236}">
                <a16:creationId xmlns:a16="http://schemas.microsoft.com/office/drawing/2014/main" id="{A54E700A-7E36-6844-9071-7E13DB95EA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662" y="295909"/>
            <a:ext cx="6350000" cy="35687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7DFC9D32-F277-A74E-B1B3-7AC75E5674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8831" y="2197100"/>
            <a:ext cx="6223000" cy="466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429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31DA2-B388-754A-BA1B-1A1DCD92A2B7}"/>
              </a:ext>
            </a:extLst>
          </p:cNvPr>
          <p:cNvSpPr>
            <a:spLocks noGrp="1"/>
          </p:cNvSpPr>
          <p:nvPr>
            <p:ph type="title"/>
          </p:nvPr>
        </p:nvSpPr>
        <p:spPr/>
        <p:txBody>
          <a:bodyPr>
            <a:normAutofit/>
          </a:bodyPr>
          <a:lstStyle/>
          <a:p>
            <a:r>
              <a:rPr lang="en-US" altLang="zh-CN" dirty="0"/>
              <a:t>Influences</a:t>
            </a:r>
            <a:r>
              <a:rPr lang="zh-CN" altLang="en-US" dirty="0"/>
              <a:t> </a:t>
            </a:r>
            <a:r>
              <a:rPr lang="en-US" altLang="zh-CN" dirty="0"/>
              <a:t>on</a:t>
            </a:r>
            <a:r>
              <a:rPr lang="zh-CN" altLang="en-US" dirty="0"/>
              <a:t> </a:t>
            </a:r>
            <a:r>
              <a:rPr lang="en-US" altLang="zh-CN" dirty="0"/>
              <a:t>contemporary</a:t>
            </a:r>
            <a:r>
              <a:rPr lang="zh-CN" altLang="en-US" dirty="0"/>
              <a:t> </a:t>
            </a:r>
            <a:r>
              <a:rPr lang="en-US" altLang="zh-CN" dirty="0"/>
              <a:t>society</a:t>
            </a:r>
            <a:endParaRPr lang="en-CN" dirty="0"/>
          </a:p>
        </p:txBody>
      </p:sp>
      <p:sp>
        <p:nvSpPr>
          <p:cNvPr id="3" name="Content Placeholder 2">
            <a:extLst>
              <a:ext uri="{FF2B5EF4-FFF2-40B4-BE49-F238E27FC236}">
                <a16:creationId xmlns:a16="http://schemas.microsoft.com/office/drawing/2014/main" id="{ADDF54A4-CDF8-9D43-90AF-E82D42D87674}"/>
              </a:ext>
            </a:extLst>
          </p:cNvPr>
          <p:cNvSpPr>
            <a:spLocks noGrp="1"/>
          </p:cNvSpPr>
          <p:nvPr>
            <p:ph idx="1"/>
          </p:nvPr>
        </p:nvSpPr>
        <p:spPr/>
        <p:txBody>
          <a:bodyPr>
            <a:normAutofit fontScale="92500" lnSpcReduction="20000"/>
          </a:bodyPr>
          <a:lstStyle/>
          <a:p>
            <a:pPr marL="0" indent="0">
              <a:buNone/>
            </a:pPr>
            <a:r>
              <a:rPr lang="en-US" dirty="0"/>
              <a:t>Up to now, no matter how traditional culture and people's spiritual level change, "home" is still the place that sustains all Chinese people. Chinese people are influenced by family education and family culture all their lives, which has a huge impact on the growth of Chinese people. Everyone's growth can not be separated from the shadow of home. Obviously, "home" is the spiritual belief of Chinese people, and it is the deepest root of Chinese people's heart, The most typical one is going home for the Spring Festival, which affects the hearts of hundreds of millions of Chinese people and can be called the largest collective migration in the world“ "Spring Festival" is considered to be the world's unique festival landscape, full of people in a hurry with big and small bags, they all have a belief "money, no money, go home for the new year." It's driven by the family, it's the expectation of the family. For most Chinese, family reunion during the Spring Festival has a sacred and unshakable status. Home is the core of the spring festival activities. People pick up their usual spirit and stubbornness and come back home to paste window decorations and make dumplings. In China, it is only when we go home to celebrate the new year that we can have such great inspiration.</a:t>
            </a:r>
            <a:endParaRPr lang="en-CN" dirty="0"/>
          </a:p>
        </p:txBody>
      </p:sp>
    </p:spTree>
    <p:extLst>
      <p:ext uri="{BB962C8B-B14F-4D97-AF65-F5344CB8AC3E}">
        <p14:creationId xmlns:p14="http://schemas.microsoft.com/office/powerpoint/2010/main" val="10807063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25D8F-AD87-F54F-9728-BC05973EA00F}"/>
              </a:ext>
            </a:extLst>
          </p:cNvPr>
          <p:cNvSpPr>
            <a:spLocks noGrp="1"/>
          </p:cNvSpPr>
          <p:nvPr>
            <p:ph type="title"/>
          </p:nvPr>
        </p:nvSpPr>
        <p:spPr/>
        <p:txBody>
          <a:bodyPr/>
          <a:lstStyle/>
          <a:p>
            <a:endParaRPr lang="en-CN" dirty="0"/>
          </a:p>
        </p:txBody>
      </p:sp>
      <p:sp>
        <p:nvSpPr>
          <p:cNvPr id="3" name="Content Placeholder 2">
            <a:extLst>
              <a:ext uri="{FF2B5EF4-FFF2-40B4-BE49-F238E27FC236}">
                <a16:creationId xmlns:a16="http://schemas.microsoft.com/office/drawing/2014/main" id="{80306A6C-CE3F-2F45-9B4D-E3B8F43CA4A6}"/>
              </a:ext>
            </a:extLst>
          </p:cNvPr>
          <p:cNvSpPr>
            <a:spLocks noGrp="1"/>
          </p:cNvSpPr>
          <p:nvPr>
            <p:ph idx="1"/>
          </p:nvPr>
        </p:nvSpPr>
        <p:spPr/>
        <p:txBody>
          <a:bodyPr/>
          <a:lstStyle/>
          <a:p>
            <a:endParaRPr lang="en-CN" dirty="0"/>
          </a:p>
        </p:txBody>
      </p:sp>
      <p:pic>
        <p:nvPicPr>
          <p:cNvPr id="6146" name="Picture 2">
            <a:extLst>
              <a:ext uri="{FF2B5EF4-FFF2-40B4-BE49-F238E27FC236}">
                <a16:creationId xmlns:a16="http://schemas.microsoft.com/office/drawing/2014/main" id="{748212F4-9528-C94C-8EE0-E31954F939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212" y="0"/>
            <a:ext cx="68961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1D9C9CCE-04EA-F44B-9CFA-9D8E6B3A60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8824" y="2939796"/>
            <a:ext cx="68834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8060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3CB3D-770D-C943-8518-DBED5A00458C}"/>
              </a:ext>
            </a:extLst>
          </p:cNvPr>
          <p:cNvSpPr>
            <a:spLocks noGrp="1"/>
          </p:cNvSpPr>
          <p:nvPr>
            <p:ph type="title"/>
          </p:nvPr>
        </p:nvSpPr>
        <p:spPr/>
        <p:txBody>
          <a:bodyPr/>
          <a:lstStyle/>
          <a:p>
            <a:endParaRPr lang="en-CN"/>
          </a:p>
        </p:txBody>
      </p:sp>
      <p:sp>
        <p:nvSpPr>
          <p:cNvPr id="3" name="Content Placeholder 2">
            <a:extLst>
              <a:ext uri="{FF2B5EF4-FFF2-40B4-BE49-F238E27FC236}">
                <a16:creationId xmlns:a16="http://schemas.microsoft.com/office/drawing/2014/main" id="{DAE711C3-6E46-5944-B94B-258B3603F461}"/>
              </a:ext>
            </a:extLst>
          </p:cNvPr>
          <p:cNvSpPr>
            <a:spLocks noGrp="1"/>
          </p:cNvSpPr>
          <p:nvPr>
            <p:ph idx="1"/>
          </p:nvPr>
        </p:nvSpPr>
        <p:spPr/>
        <p:txBody>
          <a:bodyPr/>
          <a:lstStyle/>
          <a:p>
            <a:endParaRPr lang="en-CN"/>
          </a:p>
        </p:txBody>
      </p:sp>
      <p:pic>
        <p:nvPicPr>
          <p:cNvPr id="4" name="Picture 6">
            <a:extLst>
              <a:ext uri="{FF2B5EF4-FFF2-40B4-BE49-F238E27FC236}">
                <a16:creationId xmlns:a16="http://schemas.microsoft.com/office/drawing/2014/main" id="{4D86FB3A-29BA-7147-AC0D-71F90025F6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350000" cy="42291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87266A5-65B9-764F-8269-FAB5CA4C9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2000" y="2616200"/>
            <a:ext cx="6350000" cy="424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49213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87EEB-3A59-6A4E-B3C7-066DE7B01FA1}"/>
              </a:ext>
            </a:extLst>
          </p:cNvPr>
          <p:cNvSpPr>
            <a:spLocks noGrp="1"/>
          </p:cNvSpPr>
          <p:nvPr>
            <p:ph type="title"/>
          </p:nvPr>
        </p:nvSpPr>
        <p:spPr/>
        <p:txBody>
          <a:bodyPr/>
          <a:lstStyle/>
          <a:p>
            <a:endParaRPr lang="en-CN"/>
          </a:p>
        </p:txBody>
      </p:sp>
      <p:sp>
        <p:nvSpPr>
          <p:cNvPr id="3" name="Content Placeholder 2">
            <a:extLst>
              <a:ext uri="{FF2B5EF4-FFF2-40B4-BE49-F238E27FC236}">
                <a16:creationId xmlns:a16="http://schemas.microsoft.com/office/drawing/2014/main" id="{24EBAB28-2523-5F40-B557-5A1F4E1E0346}"/>
              </a:ext>
            </a:extLst>
          </p:cNvPr>
          <p:cNvSpPr>
            <a:spLocks noGrp="1"/>
          </p:cNvSpPr>
          <p:nvPr>
            <p:ph idx="1"/>
          </p:nvPr>
        </p:nvSpPr>
        <p:spPr/>
        <p:txBody>
          <a:bodyPr/>
          <a:lstStyle/>
          <a:p>
            <a:endParaRPr lang="en-CN"/>
          </a:p>
        </p:txBody>
      </p:sp>
      <p:pic>
        <p:nvPicPr>
          <p:cNvPr id="8194" name="Picture 2">
            <a:extLst>
              <a:ext uri="{FF2B5EF4-FFF2-40B4-BE49-F238E27FC236}">
                <a16:creationId xmlns:a16="http://schemas.microsoft.com/office/drawing/2014/main" id="{DE88060B-7CFF-1E44-BE9F-7E1955EB2C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2257" y="0"/>
            <a:ext cx="4518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2415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59EBE-F32D-2F4E-B035-A41CD738EBFD}"/>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B537AEBB-A967-E141-9BAE-4F53E42F7AEB}"/>
              </a:ext>
            </a:extLst>
          </p:cNvPr>
          <p:cNvSpPr>
            <a:spLocks noGrp="1"/>
          </p:cNvSpPr>
          <p:nvPr>
            <p:ph idx="1"/>
          </p:nvPr>
        </p:nvSpPr>
        <p:spPr/>
        <p:txBody>
          <a:bodyPr/>
          <a:lstStyle/>
          <a:p>
            <a:pPr marL="0" indent="0">
              <a:buNone/>
            </a:pPr>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US" b="1" dirty="0"/>
          </a:p>
          <a:p>
            <a:r>
              <a:rPr lang="en-US" altLang="zh-CN" dirty="0"/>
              <a:t>The</a:t>
            </a:r>
            <a:r>
              <a:rPr lang="zh-CN" altLang="en-US" dirty="0"/>
              <a:t> </a:t>
            </a:r>
            <a:r>
              <a:rPr lang="en-US" altLang="zh-CN" dirty="0"/>
              <a:t>development</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r>
              <a:rPr lang="en-US" altLang="zh-CN" dirty="0"/>
              <a:t>The</a:t>
            </a:r>
            <a:r>
              <a:rPr lang="zh-CN" altLang="en-US" dirty="0"/>
              <a:t> </a:t>
            </a:r>
            <a:r>
              <a:rPr lang="en-US" altLang="zh-CN" dirty="0"/>
              <a:t>forms</a:t>
            </a:r>
            <a:r>
              <a:rPr lang="zh-CN" altLang="en-US" dirty="0"/>
              <a:t> </a:t>
            </a:r>
            <a:r>
              <a:rPr lang="en-US" altLang="zh-CN" dirty="0"/>
              <a:t>of</a:t>
            </a:r>
            <a:r>
              <a:rPr lang="zh-CN" altLang="en-US" dirty="0"/>
              <a:t> </a:t>
            </a:r>
            <a:r>
              <a:rPr lang="en-US" altLang="zh-CN" dirty="0"/>
              <a:t>expression</a:t>
            </a:r>
            <a:r>
              <a:rPr lang="zh-CN" altLang="en-US" dirty="0"/>
              <a:t> </a:t>
            </a:r>
            <a:r>
              <a:rPr lang="en-US" altLang="zh-CN" dirty="0"/>
              <a:t>in</a:t>
            </a:r>
            <a:r>
              <a:rPr lang="zh-CN" altLang="en-US" dirty="0"/>
              <a:t> </a:t>
            </a:r>
            <a:r>
              <a:rPr lang="en-US" altLang="zh-CN" dirty="0"/>
              <a:t>society</a:t>
            </a:r>
          </a:p>
          <a:p>
            <a:r>
              <a:rPr lang="en-US" altLang="zh-CN" b="1" dirty="0"/>
              <a:t>Influences</a:t>
            </a:r>
            <a:r>
              <a:rPr lang="zh-CN" altLang="en-US" b="1" dirty="0"/>
              <a:t> </a:t>
            </a:r>
            <a:r>
              <a:rPr lang="en-US" altLang="zh-CN" b="1" dirty="0"/>
              <a:t>on</a:t>
            </a:r>
            <a:r>
              <a:rPr lang="zh-CN" altLang="en-US" b="1" dirty="0"/>
              <a:t> </a:t>
            </a:r>
            <a:r>
              <a:rPr lang="en-US" altLang="zh-CN" b="1" dirty="0"/>
              <a:t>contemporary</a:t>
            </a:r>
            <a:r>
              <a:rPr lang="zh-CN" altLang="en-US" b="1" dirty="0"/>
              <a:t> </a:t>
            </a:r>
            <a:r>
              <a:rPr lang="en-US" altLang="zh-CN" b="1" dirty="0"/>
              <a:t>society</a:t>
            </a:r>
          </a:p>
          <a:p>
            <a:pPr marL="0" indent="0">
              <a:buNone/>
            </a:pPr>
            <a:endParaRPr lang="en-CN" dirty="0"/>
          </a:p>
        </p:txBody>
      </p:sp>
    </p:spTree>
    <p:extLst>
      <p:ext uri="{BB962C8B-B14F-4D97-AF65-F5344CB8AC3E}">
        <p14:creationId xmlns:p14="http://schemas.microsoft.com/office/powerpoint/2010/main" val="425764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D8C15-9531-4C49-BE58-AC84A9C26EF6}"/>
              </a:ext>
            </a:extLst>
          </p:cNvPr>
          <p:cNvSpPr>
            <a:spLocks noGrp="1"/>
          </p:cNvSpPr>
          <p:nvPr>
            <p:ph type="title"/>
          </p:nvPr>
        </p:nvSpPr>
        <p:spPr/>
        <p:txBody>
          <a:bodyPr/>
          <a:lstStyle/>
          <a:p>
            <a:r>
              <a:rPr lang="en-US" altLang="zh-CN" dirty="0"/>
              <a:t>Influences</a:t>
            </a:r>
            <a:r>
              <a:rPr lang="zh-CN" altLang="en-US" dirty="0"/>
              <a:t> </a:t>
            </a:r>
            <a:r>
              <a:rPr lang="en-US" altLang="zh-CN" dirty="0"/>
              <a:t>on</a:t>
            </a:r>
            <a:r>
              <a:rPr lang="zh-CN" altLang="en-US" dirty="0"/>
              <a:t> </a:t>
            </a:r>
            <a:r>
              <a:rPr lang="en-US" altLang="zh-CN" dirty="0"/>
              <a:t>contemporary</a:t>
            </a:r>
            <a:r>
              <a:rPr lang="zh-CN" altLang="en-US" dirty="0"/>
              <a:t> </a:t>
            </a:r>
            <a:r>
              <a:rPr lang="en-US" altLang="zh-CN" dirty="0"/>
              <a:t>society</a:t>
            </a:r>
            <a:endParaRPr lang="en-CN" dirty="0"/>
          </a:p>
        </p:txBody>
      </p:sp>
      <p:sp>
        <p:nvSpPr>
          <p:cNvPr id="3" name="Content Placeholder 2">
            <a:extLst>
              <a:ext uri="{FF2B5EF4-FFF2-40B4-BE49-F238E27FC236}">
                <a16:creationId xmlns:a16="http://schemas.microsoft.com/office/drawing/2014/main" id="{DE4E264A-5BA0-F945-ABDA-0216F06DE012}"/>
              </a:ext>
            </a:extLst>
          </p:cNvPr>
          <p:cNvSpPr>
            <a:spLocks noGrp="1"/>
          </p:cNvSpPr>
          <p:nvPr>
            <p:ph idx="1"/>
          </p:nvPr>
        </p:nvSpPr>
        <p:spPr/>
        <p:txBody>
          <a:bodyPr/>
          <a:lstStyle/>
          <a:p>
            <a:pPr marL="0" indent="0">
              <a:buNone/>
            </a:pPr>
            <a:r>
              <a:rPr lang="en-US" dirty="0"/>
              <a:t>While western countries are pursuing the independence and freedom of everyone, influenced by Chinese traditional culture, Chinese people have been adhering to the Confucian philosophy loyalty, filial piety, benevolence, </a:t>
            </a:r>
            <a:r>
              <a:rPr lang="en-US" altLang="zh-CN" dirty="0"/>
              <a:t>the</a:t>
            </a:r>
            <a:r>
              <a:rPr lang="zh-CN" altLang="en-US" dirty="0"/>
              <a:t> </a:t>
            </a:r>
            <a:r>
              <a:rPr lang="en-US" altLang="zh-CN" dirty="0"/>
              <a:t>value</a:t>
            </a:r>
            <a:r>
              <a:rPr lang="zh-CN" altLang="en-US" dirty="0"/>
              <a:t> </a:t>
            </a:r>
            <a:r>
              <a:rPr lang="en-US" altLang="zh-CN" dirty="0"/>
              <a:t>of</a:t>
            </a:r>
            <a:r>
              <a:rPr lang="zh-CN" altLang="en-US" dirty="0"/>
              <a:t> </a:t>
            </a:r>
            <a:r>
              <a:rPr lang="en-US" dirty="0"/>
              <a:t>family and so</a:t>
            </a:r>
            <a:r>
              <a:rPr lang="zh-CN" altLang="en-US" dirty="0"/>
              <a:t> </a:t>
            </a:r>
            <a:r>
              <a:rPr lang="en-US" altLang="zh-CN" dirty="0"/>
              <a:t>on</a:t>
            </a:r>
            <a:r>
              <a:rPr lang="en-US" dirty="0"/>
              <a:t>. They still continue the habit of family life, and even the situation of grandparents and grandchildren living under the same roof can be seen everywhere</a:t>
            </a:r>
            <a:r>
              <a:rPr lang="zh-CN" altLang="en-US" dirty="0"/>
              <a:t> </a:t>
            </a:r>
            <a:r>
              <a:rPr lang="en-US" altLang="zh-CN" dirty="0"/>
              <a:t>in</a:t>
            </a:r>
            <a:r>
              <a:rPr lang="zh-CN" altLang="en-US" dirty="0"/>
              <a:t> </a:t>
            </a:r>
            <a:r>
              <a:rPr lang="en-US" altLang="zh-CN" dirty="0"/>
              <a:t>the</a:t>
            </a:r>
            <a:r>
              <a:rPr lang="zh-CN" altLang="en-US" dirty="0"/>
              <a:t> </a:t>
            </a:r>
            <a:r>
              <a:rPr lang="en-US" altLang="zh-CN" dirty="0"/>
              <a:t>contemporary</a:t>
            </a:r>
            <a:r>
              <a:rPr lang="zh-CN" altLang="en-US" dirty="0"/>
              <a:t> </a:t>
            </a:r>
            <a:r>
              <a:rPr lang="en-US" altLang="zh-CN" dirty="0"/>
              <a:t>China</a:t>
            </a:r>
            <a:r>
              <a:rPr lang="en-US" dirty="0"/>
              <a:t>.</a:t>
            </a:r>
          </a:p>
          <a:p>
            <a:pPr marL="0" indent="0">
              <a:buNone/>
            </a:pPr>
            <a:endParaRPr lang="en-CN" dirty="0"/>
          </a:p>
        </p:txBody>
      </p:sp>
    </p:spTree>
    <p:extLst>
      <p:ext uri="{BB962C8B-B14F-4D97-AF65-F5344CB8AC3E}">
        <p14:creationId xmlns:p14="http://schemas.microsoft.com/office/powerpoint/2010/main" val="29845756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3723-936C-2948-BE10-FE6A27A304D6}"/>
              </a:ext>
            </a:extLst>
          </p:cNvPr>
          <p:cNvSpPr>
            <a:spLocks noGrp="1"/>
          </p:cNvSpPr>
          <p:nvPr>
            <p:ph type="title"/>
          </p:nvPr>
        </p:nvSpPr>
        <p:spPr/>
        <p:txBody>
          <a:bodyPr/>
          <a:lstStyle/>
          <a:p>
            <a:r>
              <a:rPr lang="en-US" altLang="zh-CN" dirty="0"/>
              <a:t>Gift</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9D8F9118-12D2-634B-BDFB-6E92A9D6ADDE}"/>
              </a:ext>
            </a:extLst>
          </p:cNvPr>
          <p:cNvSpPr>
            <a:spLocks noGrp="1"/>
          </p:cNvSpPr>
          <p:nvPr>
            <p:ph idx="1"/>
          </p:nvPr>
        </p:nvSpPr>
        <p:spPr/>
        <p:txBody>
          <a:bodyPr/>
          <a:lstStyle/>
          <a:p>
            <a:pPr marL="0" indent="0">
              <a:buNone/>
            </a:pPr>
            <a:r>
              <a:rPr lang="en-US" dirty="0"/>
              <a:t>China has been a country of etiquette since ancient times. Traditionally, it attaches great importance to reciprocity</a:t>
            </a:r>
            <a:r>
              <a:rPr lang="en-US" altLang="zh-CN" dirty="0"/>
              <a:t>- treating each other with the attitude and way they were</a:t>
            </a:r>
            <a:r>
              <a:rPr lang="zh-CN" altLang="en-US" dirty="0"/>
              <a:t> </a:t>
            </a:r>
            <a:r>
              <a:rPr lang="en-US" altLang="zh-CN" dirty="0"/>
              <a:t>treated. </a:t>
            </a:r>
          </a:p>
          <a:p>
            <a:pPr marL="0" indent="0">
              <a:buNone/>
            </a:pPr>
            <a:r>
              <a:rPr lang="en-US" dirty="0"/>
              <a:t>Therefore, gift giving has become the most expressive way of communication. Objectively speaking, gift giving is restricted by time, environment and customs; Subjectively, gift giving varies with the object and purpose. Therefore, gift giving is also an art</a:t>
            </a:r>
            <a:r>
              <a:rPr lang="en-US" altLang="zh-CN" dirty="0"/>
              <a:t>,</a:t>
            </a:r>
            <a:r>
              <a:rPr lang="zh-CN" altLang="en-US" dirty="0"/>
              <a:t> </a:t>
            </a:r>
            <a:r>
              <a:rPr lang="en-US" altLang="zh-CN" dirty="0"/>
              <a:t>and</a:t>
            </a:r>
            <a:r>
              <a:rPr lang="zh-CN" altLang="en-US" dirty="0"/>
              <a:t> </a:t>
            </a:r>
            <a:r>
              <a:rPr lang="en-US" altLang="zh-CN" dirty="0"/>
              <a:t>becomes</a:t>
            </a:r>
            <a:r>
              <a:rPr lang="zh-CN" altLang="en-US" dirty="0"/>
              <a:t> </a:t>
            </a:r>
            <a:r>
              <a:rPr lang="en-US" altLang="zh-CN" dirty="0"/>
              <a:t>a</a:t>
            </a:r>
            <a:r>
              <a:rPr lang="zh-CN" altLang="en-US" dirty="0"/>
              <a:t> </a:t>
            </a:r>
            <a:r>
              <a:rPr lang="en-US" altLang="zh-CN" dirty="0"/>
              <a:t>culture</a:t>
            </a:r>
            <a:r>
              <a:rPr lang="zh-CN" altLang="en-US" dirty="0"/>
              <a:t> </a:t>
            </a:r>
            <a:r>
              <a:rPr lang="en-US" altLang="zh-CN" dirty="0"/>
              <a:t>that</a:t>
            </a:r>
            <a:r>
              <a:rPr lang="zh-CN" altLang="en-US" dirty="0"/>
              <a:t> </a:t>
            </a:r>
            <a:r>
              <a:rPr lang="en-US" altLang="zh-CN" dirty="0"/>
              <a:t>has</a:t>
            </a:r>
            <a:r>
              <a:rPr lang="zh-CN" altLang="en-US" dirty="0"/>
              <a:t> </a:t>
            </a:r>
            <a:r>
              <a:rPr lang="en-US" altLang="zh-CN" dirty="0"/>
              <a:t>been</a:t>
            </a:r>
            <a:r>
              <a:rPr lang="zh-CN" altLang="en-US" dirty="0"/>
              <a:t> </a:t>
            </a:r>
            <a:r>
              <a:rPr lang="en-US" altLang="zh-CN" dirty="0"/>
              <a:t>carried</a:t>
            </a:r>
            <a:r>
              <a:rPr lang="zh-CN" altLang="en-US" dirty="0"/>
              <a:t> </a:t>
            </a:r>
            <a:r>
              <a:rPr lang="en-US" altLang="zh-CN" dirty="0"/>
              <a:t>on</a:t>
            </a:r>
            <a:r>
              <a:rPr lang="zh-CN" altLang="en-US" dirty="0"/>
              <a:t> </a:t>
            </a:r>
            <a:r>
              <a:rPr lang="en-US" altLang="zh-CN" dirty="0"/>
              <a:t>to</a:t>
            </a:r>
            <a:r>
              <a:rPr lang="zh-CN" altLang="en-US" dirty="0"/>
              <a:t> </a:t>
            </a:r>
            <a:r>
              <a:rPr lang="en-US" altLang="zh-CN" dirty="0"/>
              <a:t>contemporary</a:t>
            </a:r>
            <a:r>
              <a:rPr lang="zh-CN" altLang="en-US" dirty="0"/>
              <a:t> </a:t>
            </a:r>
            <a:r>
              <a:rPr lang="en-US" altLang="zh-CN" dirty="0"/>
              <a:t>China.</a:t>
            </a:r>
          </a:p>
        </p:txBody>
      </p:sp>
    </p:spTree>
    <p:extLst>
      <p:ext uri="{BB962C8B-B14F-4D97-AF65-F5344CB8AC3E}">
        <p14:creationId xmlns:p14="http://schemas.microsoft.com/office/powerpoint/2010/main" val="37099576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79146-F301-494A-B535-4B0861D587FB}"/>
              </a:ext>
            </a:extLst>
          </p:cNvPr>
          <p:cNvSpPr>
            <a:spLocks noGrp="1"/>
          </p:cNvSpPr>
          <p:nvPr>
            <p:ph type="title"/>
          </p:nvPr>
        </p:nvSpPr>
        <p:spPr/>
        <p:txBody>
          <a:bodyPr/>
          <a:lstStyle/>
          <a:p>
            <a:r>
              <a:rPr lang="en-US" altLang="zh-CN" dirty="0"/>
              <a:t>acquaintance</a:t>
            </a:r>
            <a:r>
              <a:rPr lang="zh-CN" altLang="en-US" dirty="0"/>
              <a:t> </a:t>
            </a:r>
            <a:r>
              <a:rPr lang="en-US" altLang="zh-CN" dirty="0"/>
              <a:t>society</a:t>
            </a:r>
            <a:endParaRPr lang="en-CN" dirty="0"/>
          </a:p>
        </p:txBody>
      </p:sp>
      <p:sp>
        <p:nvSpPr>
          <p:cNvPr id="3" name="Content Placeholder 2">
            <a:extLst>
              <a:ext uri="{FF2B5EF4-FFF2-40B4-BE49-F238E27FC236}">
                <a16:creationId xmlns:a16="http://schemas.microsoft.com/office/drawing/2014/main" id="{0F701070-364C-B641-9813-31CE1CFA03A8}"/>
              </a:ext>
            </a:extLst>
          </p:cNvPr>
          <p:cNvSpPr>
            <a:spLocks noGrp="1"/>
          </p:cNvSpPr>
          <p:nvPr>
            <p:ph idx="1"/>
          </p:nvPr>
        </p:nvSpPr>
        <p:spPr/>
        <p:txBody>
          <a:bodyPr/>
          <a:lstStyle/>
          <a:p>
            <a:pPr marL="0" indent="0">
              <a:buNone/>
            </a:pPr>
            <a:r>
              <a:rPr lang="en-US" dirty="0"/>
              <a:t>"Acquaintance society" generally refers to a kind of personal relationship between people, through which people are connected to form a network of relationships. Background and relationship are typical discourse of acquaintance society. The folk saying that "Acquaintances are easy to handle" is just a simple expression of acquaintance society.</a:t>
            </a:r>
            <a:endParaRPr lang="en-CN" dirty="0"/>
          </a:p>
        </p:txBody>
      </p:sp>
    </p:spTree>
    <p:extLst>
      <p:ext uri="{BB962C8B-B14F-4D97-AF65-F5344CB8AC3E}">
        <p14:creationId xmlns:p14="http://schemas.microsoft.com/office/powerpoint/2010/main" val="41228899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7492" y="525517"/>
            <a:ext cx="7024744" cy="724936"/>
          </a:xfrm>
        </p:spPr>
        <p:txBody>
          <a:bodyPr>
            <a:normAutofit fontScale="90000"/>
          </a:bodyPr>
          <a:lstStyle/>
          <a:p>
            <a:r>
              <a:rPr lang="en-GB" dirty="0"/>
              <a:t>Yin-Yang in Five Relationships</a:t>
            </a:r>
          </a:p>
        </p:txBody>
      </p:sp>
      <p:sp>
        <p:nvSpPr>
          <p:cNvPr id="3" name="Content Placeholder 2"/>
          <p:cNvSpPr>
            <a:spLocks noGrp="1"/>
          </p:cNvSpPr>
          <p:nvPr>
            <p:ph idx="1"/>
          </p:nvPr>
        </p:nvSpPr>
        <p:spPr>
          <a:xfrm>
            <a:off x="2567492" y="1905000"/>
            <a:ext cx="7490908" cy="4419600"/>
          </a:xfrm>
        </p:spPr>
        <p:txBody>
          <a:bodyPr>
            <a:normAutofit fontScale="85000" lnSpcReduction="10000"/>
          </a:bodyPr>
          <a:lstStyle/>
          <a:p>
            <a:r>
              <a:rPr lang="en-GB" b="1" dirty="0"/>
              <a:t>Yin: </a:t>
            </a:r>
            <a:r>
              <a:rPr lang="en-GB" dirty="0"/>
              <a:t>Yielding, Supportive, obedience, no complain  </a:t>
            </a:r>
          </a:p>
          <a:p>
            <a:r>
              <a:rPr lang="en-GB" b="1" dirty="0"/>
              <a:t>Yang: </a:t>
            </a:r>
            <a:r>
              <a:rPr lang="en-GB" dirty="0"/>
              <a:t>Generative, Benevolence, Kindness, Justice</a:t>
            </a:r>
          </a:p>
          <a:p>
            <a:endParaRPr lang="en-GB" dirty="0"/>
          </a:p>
          <a:p>
            <a:r>
              <a:rPr lang="en-GB" b="1" dirty="0"/>
              <a:t>Father-Son</a:t>
            </a:r>
            <a:r>
              <a:rPr lang="zh-CN" altLang="en-US" dirty="0"/>
              <a:t>：</a:t>
            </a:r>
            <a:r>
              <a:rPr lang="en-US" altLang="zh-CN" dirty="0"/>
              <a:t>Central and cornerstone of </a:t>
            </a:r>
            <a:r>
              <a:rPr lang="en-GB" dirty="0"/>
              <a:t> all 5 relationships </a:t>
            </a:r>
          </a:p>
          <a:p>
            <a:endParaRPr lang="en-GB" dirty="0"/>
          </a:p>
          <a:p>
            <a:r>
              <a:rPr lang="en-GB" b="1" dirty="0"/>
              <a:t>Ruler-Minster/official and Citizen</a:t>
            </a:r>
            <a:r>
              <a:rPr lang="en-GB" dirty="0"/>
              <a:t>: copy of parent-children relationship </a:t>
            </a:r>
          </a:p>
          <a:p>
            <a:endParaRPr lang="en-GB" dirty="0"/>
          </a:p>
          <a:p>
            <a:r>
              <a:rPr lang="en-GB" b="1" dirty="0"/>
              <a:t>Husband-Wife: </a:t>
            </a:r>
            <a:r>
              <a:rPr lang="en-GB" dirty="0"/>
              <a:t>copy of father-son relationship</a:t>
            </a:r>
          </a:p>
          <a:p>
            <a:endParaRPr lang="en-GB" dirty="0"/>
          </a:p>
          <a:p>
            <a:r>
              <a:rPr lang="en-GB" b="1" dirty="0"/>
              <a:t>Elder Brother-Younger Brother</a:t>
            </a:r>
            <a:r>
              <a:rPr lang="en-GB" dirty="0"/>
              <a:t>: copy of father-son relationship</a:t>
            </a:r>
          </a:p>
          <a:p>
            <a:endParaRPr lang="en-GB" dirty="0"/>
          </a:p>
          <a:p>
            <a:r>
              <a:rPr lang="en-GB" b="1" dirty="0"/>
              <a:t>Friends</a:t>
            </a:r>
            <a:r>
              <a:rPr lang="en-GB" dirty="0"/>
              <a:t>: copy of elder-younger brother relationship </a:t>
            </a:r>
          </a:p>
          <a:p>
            <a:endParaRPr lang="en-GB" dirty="0"/>
          </a:p>
        </p:txBody>
      </p:sp>
    </p:spTree>
    <p:extLst>
      <p:ext uri="{BB962C8B-B14F-4D97-AF65-F5344CB8AC3E}">
        <p14:creationId xmlns:p14="http://schemas.microsoft.com/office/powerpoint/2010/main" val="33965744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279650" y="404814"/>
            <a:ext cx="7772400" cy="509587"/>
          </a:xfrm>
        </p:spPr>
        <p:txBody>
          <a:bodyPr>
            <a:normAutofit fontScale="90000"/>
          </a:bodyPr>
          <a:lstStyle/>
          <a:p>
            <a:pPr algn="ctr" eaLnBrk="1" hangingPunct="1"/>
            <a:r>
              <a:rPr lang="en-US" altLang="zh-CN" sz="2800" b="1" dirty="0"/>
              <a:t>       Family Structure of a Religious and Philosophical Organization</a:t>
            </a:r>
            <a:endParaRPr lang="zh-CN" altLang="en-US" sz="2800" b="1" dirty="0"/>
          </a:p>
        </p:txBody>
      </p:sp>
      <p:sp>
        <p:nvSpPr>
          <p:cNvPr id="34819" name="Rectangle 3"/>
          <p:cNvSpPr>
            <a:spLocks noChangeArrowheads="1"/>
          </p:cNvSpPr>
          <p:nvPr/>
        </p:nvSpPr>
        <p:spPr bwMode="auto">
          <a:xfrm>
            <a:off x="1527175" y="1293813"/>
            <a:ext cx="874553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r>
              <a:rPr lang="zh-CN" altLang="en-US" sz="1000" b="1"/>
              <a:t> </a:t>
            </a:r>
          </a:p>
          <a:p>
            <a:r>
              <a:rPr lang="zh-CN" altLang="en-US" sz="1000" b="1"/>
              <a:t> </a:t>
            </a:r>
          </a:p>
          <a:p>
            <a:pPr algn="l"/>
            <a:endParaRPr lang="zh-CN" altLang="en-US"/>
          </a:p>
        </p:txBody>
      </p:sp>
      <p:sp>
        <p:nvSpPr>
          <p:cNvPr id="34820" name="Line 104"/>
          <p:cNvSpPr>
            <a:spLocks noChangeShapeType="1"/>
          </p:cNvSpPr>
          <p:nvPr/>
        </p:nvSpPr>
        <p:spPr bwMode="auto">
          <a:xfrm flipH="1">
            <a:off x="4267200" y="2590800"/>
            <a:ext cx="1600200" cy="5603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1" name="Line 103"/>
          <p:cNvSpPr>
            <a:spLocks noChangeShapeType="1"/>
          </p:cNvSpPr>
          <p:nvPr/>
        </p:nvSpPr>
        <p:spPr bwMode="auto">
          <a:xfrm>
            <a:off x="5867400" y="2590801"/>
            <a:ext cx="1600200" cy="5635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2" name="Line 105"/>
          <p:cNvSpPr>
            <a:spLocks noChangeShapeType="1"/>
          </p:cNvSpPr>
          <p:nvPr/>
        </p:nvSpPr>
        <p:spPr bwMode="auto">
          <a:xfrm>
            <a:off x="5867400" y="2590801"/>
            <a:ext cx="0" cy="5635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3" name="Rectangle 107"/>
          <p:cNvSpPr>
            <a:spLocks noChangeArrowheads="1"/>
          </p:cNvSpPr>
          <p:nvPr/>
        </p:nvSpPr>
        <p:spPr bwMode="auto">
          <a:xfrm>
            <a:off x="5016501" y="1341439"/>
            <a:ext cx="23034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800" b="1"/>
              <a:t>Founder =Shizu (</a:t>
            </a:r>
            <a:r>
              <a:rPr lang="zh-CN" altLang="en-US" sz="1800" b="1"/>
              <a:t>师祖)：</a:t>
            </a:r>
            <a:r>
              <a:rPr lang="en-US" altLang="zh-CN" sz="1800" b="1"/>
              <a:t>Teacher + Ancestor</a:t>
            </a:r>
            <a:endParaRPr lang="en-US" altLang="zh-CN" sz="1800"/>
          </a:p>
        </p:txBody>
      </p:sp>
      <p:sp>
        <p:nvSpPr>
          <p:cNvPr id="34824" name="Line 112"/>
          <p:cNvSpPr>
            <a:spLocks noChangeShapeType="1"/>
          </p:cNvSpPr>
          <p:nvPr/>
        </p:nvSpPr>
        <p:spPr bwMode="auto">
          <a:xfrm>
            <a:off x="5867400" y="4114800"/>
            <a:ext cx="0" cy="3048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5" name="Rectangle 115"/>
          <p:cNvSpPr>
            <a:spLocks noChangeArrowheads="1"/>
          </p:cNvSpPr>
          <p:nvPr/>
        </p:nvSpPr>
        <p:spPr bwMode="auto">
          <a:xfrm>
            <a:off x="4872038" y="3276600"/>
            <a:ext cx="1757362"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400" b="1"/>
              <a:t>Master= Shifu (</a:t>
            </a:r>
            <a:r>
              <a:rPr lang="zh-CN" altLang="en-US" sz="1400" b="1"/>
              <a:t>师父)：</a:t>
            </a:r>
            <a:endParaRPr lang="en-GB" altLang="zh-CN" sz="1400" b="1"/>
          </a:p>
          <a:p>
            <a:pPr algn="just" eaLnBrk="1" hangingPunct="1"/>
            <a:r>
              <a:rPr lang="en-US" altLang="zh-CN" sz="1400" b="1"/>
              <a:t>Teacher +Father </a:t>
            </a:r>
            <a:endParaRPr lang="en-US" altLang="zh-CN" sz="1400"/>
          </a:p>
        </p:txBody>
      </p:sp>
      <p:grpSp>
        <p:nvGrpSpPr>
          <p:cNvPr id="34826" name="Group 125"/>
          <p:cNvGrpSpPr>
            <a:grpSpLocks/>
          </p:cNvGrpSpPr>
          <p:nvPr/>
        </p:nvGrpSpPr>
        <p:grpSpPr bwMode="auto">
          <a:xfrm>
            <a:off x="2566988" y="3213100"/>
            <a:ext cx="6553200" cy="838200"/>
            <a:chOff x="-3" y="-3"/>
            <a:chExt cx="2767" cy="678"/>
          </a:xfrm>
        </p:grpSpPr>
        <p:grpSp>
          <p:nvGrpSpPr>
            <p:cNvPr id="34848" name="Group 123"/>
            <p:cNvGrpSpPr>
              <a:grpSpLocks/>
            </p:cNvGrpSpPr>
            <p:nvPr/>
          </p:nvGrpSpPr>
          <p:grpSpPr bwMode="auto">
            <a:xfrm>
              <a:off x="0" y="0"/>
              <a:ext cx="2761" cy="672"/>
              <a:chOff x="0" y="0"/>
              <a:chExt cx="2761" cy="672"/>
            </a:xfrm>
          </p:grpSpPr>
          <p:grpSp>
            <p:nvGrpSpPr>
              <p:cNvPr id="34850" name="Group 118"/>
              <p:cNvGrpSpPr>
                <a:grpSpLocks/>
              </p:cNvGrpSpPr>
              <p:nvPr/>
            </p:nvGrpSpPr>
            <p:grpSpPr bwMode="auto">
              <a:xfrm>
                <a:off x="0" y="0"/>
                <a:ext cx="943" cy="672"/>
                <a:chOff x="0" y="0"/>
                <a:chExt cx="943" cy="672"/>
              </a:xfrm>
            </p:grpSpPr>
            <p:sp>
              <p:nvSpPr>
                <p:cNvPr id="34857" name="Rectangle 113"/>
                <p:cNvSpPr>
                  <a:spLocks noChangeArrowheads="1"/>
                </p:cNvSpPr>
                <p:nvPr/>
              </p:nvSpPr>
              <p:spPr bwMode="auto">
                <a:xfrm>
                  <a:off x="43" y="0"/>
                  <a:ext cx="857"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600"/>
                    <a:t>Master’s wife =</a:t>
                  </a:r>
                </a:p>
                <a:p>
                  <a:pPr algn="just" eaLnBrk="1" hangingPunct="1"/>
                  <a:r>
                    <a:rPr lang="en-US" altLang="zh-CN" sz="1600"/>
                    <a:t>Shiniang</a:t>
                  </a:r>
                  <a:r>
                    <a:rPr lang="zh-CN" altLang="en-US" sz="1600"/>
                    <a:t>师娘：</a:t>
                  </a:r>
                  <a:r>
                    <a:rPr lang="en-US" altLang="zh-CN" sz="1600"/>
                    <a:t>Teacher + Mother</a:t>
                  </a:r>
                </a:p>
              </p:txBody>
            </p:sp>
            <p:sp>
              <p:nvSpPr>
                <p:cNvPr id="34858" name="Rectangle 117"/>
                <p:cNvSpPr>
                  <a:spLocks noChangeArrowheads="1"/>
                </p:cNvSpPr>
                <p:nvPr/>
              </p:nvSpPr>
              <p:spPr bwMode="auto">
                <a:xfrm>
                  <a:off x="0" y="0"/>
                  <a:ext cx="943"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51" name="Group 120"/>
              <p:cNvGrpSpPr>
                <a:grpSpLocks/>
              </p:cNvGrpSpPr>
              <p:nvPr/>
            </p:nvGrpSpPr>
            <p:grpSpPr bwMode="auto">
              <a:xfrm>
                <a:off x="943" y="0"/>
                <a:ext cx="948" cy="672"/>
                <a:chOff x="943" y="0"/>
                <a:chExt cx="948" cy="672"/>
              </a:xfrm>
            </p:grpSpPr>
            <p:sp>
              <p:nvSpPr>
                <p:cNvPr id="34855" name="Rectangle 114"/>
                <p:cNvSpPr>
                  <a:spLocks noChangeArrowheads="1"/>
                </p:cNvSpPr>
                <p:nvPr/>
              </p:nvSpPr>
              <p:spPr bwMode="auto">
                <a:xfrm>
                  <a:off x="986" y="0"/>
                  <a:ext cx="862" cy="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sp>
              <p:nvSpPr>
                <p:cNvPr id="34856" name="Rectangle 119"/>
                <p:cNvSpPr>
                  <a:spLocks noChangeArrowheads="1"/>
                </p:cNvSpPr>
                <p:nvPr/>
              </p:nvSpPr>
              <p:spPr bwMode="auto">
                <a:xfrm>
                  <a:off x="943" y="0"/>
                  <a:ext cx="948"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52" name="Group 122"/>
              <p:cNvGrpSpPr>
                <a:grpSpLocks/>
              </p:cNvGrpSpPr>
              <p:nvPr/>
            </p:nvGrpSpPr>
            <p:grpSpPr bwMode="auto">
              <a:xfrm>
                <a:off x="1891" y="0"/>
                <a:ext cx="870" cy="672"/>
                <a:chOff x="1891" y="0"/>
                <a:chExt cx="870" cy="672"/>
              </a:xfrm>
            </p:grpSpPr>
            <p:sp>
              <p:nvSpPr>
                <p:cNvPr id="34853" name="Rectangle 116"/>
                <p:cNvSpPr>
                  <a:spLocks noChangeArrowheads="1"/>
                </p:cNvSpPr>
                <p:nvPr/>
              </p:nvSpPr>
              <p:spPr bwMode="auto">
                <a:xfrm>
                  <a:off x="1934" y="0"/>
                  <a:ext cx="784"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400"/>
                    <a:t>Master’s Brother = Shishu (</a:t>
                  </a:r>
                  <a:r>
                    <a:rPr lang="zh-CN" altLang="en-US" sz="1400"/>
                    <a:t>师叔) </a:t>
                  </a:r>
                  <a:r>
                    <a:rPr lang="en-US" altLang="zh-CN" sz="1400"/>
                    <a:t>or Shibo (</a:t>
                  </a:r>
                  <a:r>
                    <a:rPr lang="zh-CN" altLang="en-US" sz="1400"/>
                    <a:t>师伯)：</a:t>
                  </a:r>
                  <a:endParaRPr lang="en-GB" altLang="zh-CN" sz="1400"/>
                </a:p>
                <a:p>
                  <a:pPr algn="just" eaLnBrk="1" hangingPunct="1"/>
                  <a:r>
                    <a:rPr lang="en-US" altLang="zh-CN" sz="1400"/>
                    <a:t>Teacher + Uncle</a:t>
                  </a:r>
                </a:p>
                <a:p>
                  <a:pPr algn="just"/>
                  <a:endParaRPr lang="en-US" altLang="zh-CN" sz="1400"/>
                </a:p>
              </p:txBody>
            </p:sp>
            <p:sp>
              <p:nvSpPr>
                <p:cNvPr id="34854" name="Rectangle 121"/>
                <p:cNvSpPr>
                  <a:spLocks noChangeArrowheads="1"/>
                </p:cNvSpPr>
                <p:nvPr/>
              </p:nvSpPr>
              <p:spPr bwMode="auto">
                <a:xfrm>
                  <a:off x="1891" y="0"/>
                  <a:ext cx="870"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sp>
          <p:nvSpPr>
            <p:cNvPr id="34849" name="Rectangle 124"/>
            <p:cNvSpPr>
              <a:spLocks noChangeArrowheads="1"/>
            </p:cNvSpPr>
            <p:nvPr/>
          </p:nvSpPr>
          <p:spPr bwMode="auto">
            <a:xfrm>
              <a:off x="-3" y="-3"/>
              <a:ext cx="2767" cy="67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
        <p:nvSpPr>
          <p:cNvPr id="34827" name="Oval 132"/>
          <p:cNvSpPr>
            <a:spLocks noChangeArrowheads="1"/>
          </p:cNvSpPr>
          <p:nvPr/>
        </p:nvSpPr>
        <p:spPr bwMode="auto">
          <a:xfrm>
            <a:off x="4583113" y="1196976"/>
            <a:ext cx="2952750" cy="1241425"/>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nvGrpSpPr>
          <p:cNvPr id="34828" name="Group 137"/>
          <p:cNvGrpSpPr>
            <a:grpSpLocks/>
          </p:cNvGrpSpPr>
          <p:nvPr/>
        </p:nvGrpSpPr>
        <p:grpSpPr bwMode="auto">
          <a:xfrm>
            <a:off x="4224339" y="4419600"/>
            <a:ext cx="3311525" cy="609600"/>
            <a:chOff x="-3" y="-3"/>
            <a:chExt cx="957" cy="486"/>
          </a:xfrm>
        </p:grpSpPr>
        <p:grpSp>
          <p:nvGrpSpPr>
            <p:cNvPr id="34844" name="Group 135"/>
            <p:cNvGrpSpPr>
              <a:grpSpLocks/>
            </p:cNvGrpSpPr>
            <p:nvPr/>
          </p:nvGrpSpPr>
          <p:grpSpPr bwMode="auto">
            <a:xfrm>
              <a:off x="0" y="0"/>
              <a:ext cx="951" cy="480"/>
              <a:chOff x="0" y="0"/>
              <a:chExt cx="951" cy="480"/>
            </a:xfrm>
          </p:grpSpPr>
          <p:sp>
            <p:nvSpPr>
              <p:cNvPr id="34846" name="Rectangle 133"/>
              <p:cNvSpPr>
                <a:spLocks noChangeArrowheads="1"/>
              </p:cNvSpPr>
              <p:nvPr/>
            </p:nvSpPr>
            <p:spPr bwMode="auto">
              <a:xfrm>
                <a:off x="43" y="0"/>
                <a:ext cx="865" cy="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r>
                  <a:rPr lang="en-US" altLang="zh-CN" sz="1600" b="1"/>
                  <a:t>Disciples=dizi (</a:t>
                </a:r>
                <a:r>
                  <a:rPr lang="zh-CN" altLang="en-US" sz="1600" b="1"/>
                  <a:t>弟子)：</a:t>
                </a:r>
                <a:endParaRPr lang="en-GB" altLang="zh-CN" sz="1600" b="1"/>
              </a:p>
              <a:p>
                <a:pPr eaLnBrk="1" hangingPunct="1"/>
                <a:r>
                  <a:rPr lang="en-US" altLang="zh-CN" sz="1600" b="1"/>
                  <a:t>Younger + son</a:t>
                </a:r>
              </a:p>
              <a:p>
                <a:endParaRPr lang="en-US" altLang="zh-CN"/>
              </a:p>
            </p:txBody>
          </p:sp>
          <p:sp>
            <p:nvSpPr>
              <p:cNvPr id="34847" name="Rectangle 134"/>
              <p:cNvSpPr>
                <a:spLocks noChangeArrowheads="1"/>
              </p:cNvSpPr>
              <p:nvPr/>
            </p:nvSpPr>
            <p:spPr bwMode="auto">
              <a:xfrm>
                <a:off x="0" y="0"/>
                <a:ext cx="951" cy="48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
          <p:nvSpPr>
            <p:cNvPr id="34845" name="Rectangle 136"/>
            <p:cNvSpPr>
              <a:spLocks noChangeArrowheads="1"/>
            </p:cNvSpPr>
            <p:nvPr/>
          </p:nvSpPr>
          <p:spPr bwMode="auto">
            <a:xfrm>
              <a:off x="-3" y="-3"/>
              <a:ext cx="957" cy="486"/>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
        <p:nvSpPr>
          <p:cNvPr id="34829" name="Line 138"/>
          <p:cNvSpPr>
            <a:spLocks noChangeShapeType="1"/>
          </p:cNvSpPr>
          <p:nvPr/>
        </p:nvSpPr>
        <p:spPr bwMode="auto">
          <a:xfrm>
            <a:off x="5867400" y="5105400"/>
            <a:ext cx="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0" name="Line 139"/>
          <p:cNvSpPr>
            <a:spLocks noChangeShapeType="1"/>
          </p:cNvSpPr>
          <p:nvPr/>
        </p:nvSpPr>
        <p:spPr bwMode="auto">
          <a:xfrm flipH="1">
            <a:off x="4572000" y="5105400"/>
            <a:ext cx="1257300" cy="4572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140"/>
          <p:cNvSpPr>
            <a:spLocks noChangeShapeType="1"/>
          </p:cNvSpPr>
          <p:nvPr/>
        </p:nvSpPr>
        <p:spPr bwMode="auto">
          <a:xfrm>
            <a:off x="5867400" y="5105400"/>
            <a:ext cx="1143000" cy="3810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34832" name="Group 152"/>
          <p:cNvGrpSpPr>
            <a:grpSpLocks/>
          </p:cNvGrpSpPr>
          <p:nvPr/>
        </p:nvGrpSpPr>
        <p:grpSpPr bwMode="auto">
          <a:xfrm>
            <a:off x="1774825" y="5805489"/>
            <a:ext cx="8281988" cy="847725"/>
            <a:chOff x="-3" y="-3"/>
            <a:chExt cx="2626" cy="678"/>
          </a:xfrm>
        </p:grpSpPr>
        <p:grpSp>
          <p:nvGrpSpPr>
            <p:cNvPr id="34833" name="Group 150"/>
            <p:cNvGrpSpPr>
              <a:grpSpLocks/>
            </p:cNvGrpSpPr>
            <p:nvPr/>
          </p:nvGrpSpPr>
          <p:grpSpPr bwMode="auto">
            <a:xfrm>
              <a:off x="0" y="0"/>
              <a:ext cx="2620" cy="672"/>
              <a:chOff x="0" y="0"/>
              <a:chExt cx="2620" cy="672"/>
            </a:xfrm>
          </p:grpSpPr>
          <p:grpSp>
            <p:nvGrpSpPr>
              <p:cNvPr id="34835" name="Group 145"/>
              <p:cNvGrpSpPr>
                <a:grpSpLocks/>
              </p:cNvGrpSpPr>
              <p:nvPr/>
            </p:nvGrpSpPr>
            <p:grpSpPr bwMode="auto">
              <a:xfrm>
                <a:off x="0" y="0"/>
                <a:ext cx="933" cy="672"/>
                <a:chOff x="0" y="0"/>
                <a:chExt cx="933" cy="672"/>
              </a:xfrm>
            </p:grpSpPr>
            <p:sp>
              <p:nvSpPr>
                <p:cNvPr id="34842" name="Rectangle 141"/>
                <p:cNvSpPr>
                  <a:spLocks noChangeArrowheads="1"/>
                </p:cNvSpPr>
                <p:nvPr/>
              </p:nvSpPr>
              <p:spPr bwMode="auto">
                <a:xfrm>
                  <a:off x="43" y="0"/>
                  <a:ext cx="847"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600"/>
                    <a:t>The Younger Disciples (Male) = shidi (</a:t>
                  </a:r>
                  <a:r>
                    <a:rPr lang="zh-CN" altLang="en-US" sz="1600"/>
                    <a:t>师弟) ：</a:t>
                  </a:r>
                  <a:r>
                    <a:rPr lang="en-GB" altLang="zh-CN" sz="1600"/>
                    <a:t>from same teacher + </a:t>
                  </a:r>
                  <a:r>
                    <a:rPr lang="en-US" altLang="zh-CN" sz="1600"/>
                    <a:t>Younger Brother</a:t>
                  </a:r>
                  <a:endParaRPr lang="en-US" altLang="zh-CN" sz="1600" b="1"/>
                </a:p>
                <a:p>
                  <a:pPr algn="just"/>
                  <a:endParaRPr lang="en-US" altLang="zh-CN" sz="1600"/>
                </a:p>
              </p:txBody>
            </p:sp>
            <p:sp>
              <p:nvSpPr>
                <p:cNvPr id="34843" name="Rectangle 144"/>
                <p:cNvSpPr>
                  <a:spLocks noChangeArrowheads="1"/>
                </p:cNvSpPr>
                <p:nvPr/>
              </p:nvSpPr>
              <p:spPr bwMode="auto">
                <a:xfrm>
                  <a:off x="0" y="0"/>
                  <a:ext cx="933"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36" name="Group 147"/>
              <p:cNvGrpSpPr>
                <a:grpSpLocks/>
              </p:cNvGrpSpPr>
              <p:nvPr/>
            </p:nvGrpSpPr>
            <p:grpSpPr bwMode="auto">
              <a:xfrm>
                <a:off x="933" y="0"/>
                <a:ext cx="944" cy="672"/>
                <a:chOff x="933" y="0"/>
                <a:chExt cx="944" cy="672"/>
              </a:xfrm>
            </p:grpSpPr>
            <p:sp>
              <p:nvSpPr>
                <p:cNvPr id="34840" name="Rectangle 142"/>
                <p:cNvSpPr>
                  <a:spLocks noChangeArrowheads="1"/>
                </p:cNvSpPr>
                <p:nvPr/>
              </p:nvSpPr>
              <p:spPr bwMode="auto">
                <a:xfrm>
                  <a:off x="976" y="0"/>
                  <a:ext cx="85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600" b="1"/>
                    <a:t>The elder disciples + shixiong (</a:t>
                  </a:r>
                  <a:r>
                    <a:rPr lang="zh-CN" altLang="en-US" sz="1600" b="1"/>
                    <a:t>师兄): </a:t>
                  </a:r>
                  <a:r>
                    <a:rPr lang="en-US" altLang="zh-CN" sz="1600" b="1"/>
                    <a:t>from the same teacher + elder brother</a:t>
                  </a:r>
                  <a:endParaRPr lang="en-US" altLang="zh-CN" sz="1600"/>
                </a:p>
                <a:p>
                  <a:pPr algn="just"/>
                  <a:endParaRPr lang="en-US" altLang="zh-CN" sz="1600"/>
                </a:p>
              </p:txBody>
            </p:sp>
            <p:sp>
              <p:nvSpPr>
                <p:cNvPr id="34841" name="Rectangle 146"/>
                <p:cNvSpPr>
                  <a:spLocks noChangeArrowheads="1"/>
                </p:cNvSpPr>
                <p:nvPr/>
              </p:nvSpPr>
              <p:spPr bwMode="auto">
                <a:xfrm>
                  <a:off x="933" y="0"/>
                  <a:ext cx="944"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nvGrpSpPr>
              <p:cNvPr id="34837" name="Group 149"/>
              <p:cNvGrpSpPr>
                <a:grpSpLocks/>
              </p:cNvGrpSpPr>
              <p:nvPr/>
            </p:nvGrpSpPr>
            <p:grpSpPr bwMode="auto">
              <a:xfrm>
                <a:off x="1877" y="0"/>
                <a:ext cx="743" cy="672"/>
                <a:chOff x="1877" y="0"/>
                <a:chExt cx="743" cy="672"/>
              </a:xfrm>
            </p:grpSpPr>
            <p:sp>
              <p:nvSpPr>
                <p:cNvPr id="34838" name="Rectangle 143"/>
                <p:cNvSpPr>
                  <a:spLocks noChangeArrowheads="1"/>
                </p:cNvSpPr>
                <p:nvPr/>
              </p:nvSpPr>
              <p:spPr bwMode="auto">
                <a:xfrm>
                  <a:off x="1920" y="0"/>
                  <a:ext cx="657"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algn="just" eaLnBrk="1" hangingPunct="1"/>
                  <a:r>
                    <a:rPr lang="en-US" altLang="zh-CN" sz="1400"/>
                    <a:t>The younger disciples (female) =shimei (</a:t>
                  </a:r>
                  <a:r>
                    <a:rPr lang="zh-CN" altLang="en-US" sz="1400"/>
                    <a:t>师妹) ：</a:t>
                  </a:r>
                  <a:r>
                    <a:rPr lang="en-US" altLang="zh-CN" sz="1400"/>
                    <a:t>Younger Sister from same teacher</a:t>
                  </a:r>
                </a:p>
                <a:p>
                  <a:pPr algn="just"/>
                  <a:endParaRPr lang="en-US" altLang="zh-CN" sz="1400"/>
                </a:p>
              </p:txBody>
            </p:sp>
            <p:sp>
              <p:nvSpPr>
                <p:cNvPr id="34839" name="Rectangle 148"/>
                <p:cNvSpPr>
                  <a:spLocks noChangeArrowheads="1"/>
                </p:cNvSpPr>
                <p:nvPr/>
              </p:nvSpPr>
              <p:spPr bwMode="auto">
                <a:xfrm>
                  <a:off x="1877" y="0"/>
                  <a:ext cx="743" cy="67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grpSp>
        <p:sp>
          <p:nvSpPr>
            <p:cNvPr id="34834" name="Rectangle 151"/>
            <p:cNvSpPr>
              <a:spLocks noChangeArrowheads="1"/>
            </p:cNvSpPr>
            <p:nvPr/>
          </p:nvSpPr>
          <p:spPr bwMode="auto">
            <a:xfrm>
              <a:off x="-3" y="-3"/>
              <a:ext cx="2626" cy="67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endParaRPr lang="en-GB" altLang="en-US"/>
            </a:p>
          </p:txBody>
        </p:sp>
      </p:grpSp>
    </p:spTree>
    <p:extLst>
      <p:ext uri="{BB962C8B-B14F-4D97-AF65-F5344CB8AC3E}">
        <p14:creationId xmlns:p14="http://schemas.microsoft.com/office/powerpoint/2010/main" val="4175977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3844" y="381000"/>
            <a:ext cx="7024744" cy="648736"/>
          </a:xfrm>
        </p:spPr>
        <p:txBody>
          <a:bodyPr>
            <a:noAutofit/>
          </a:bodyPr>
          <a:lstStyle/>
          <a:p>
            <a:r>
              <a:rPr lang="en-GB" sz="4000" dirty="0"/>
              <a:t>Social Relationships based on Family relationships </a:t>
            </a:r>
          </a:p>
        </p:txBody>
      </p:sp>
      <p:sp>
        <p:nvSpPr>
          <p:cNvPr id="3" name="Content Placeholder 2"/>
          <p:cNvSpPr>
            <a:spLocks noGrp="1"/>
          </p:cNvSpPr>
          <p:nvPr>
            <p:ph idx="1"/>
          </p:nvPr>
        </p:nvSpPr>
        <p:spPr>
          <a:xfrm>
            <a:off x="2567493" y="1752600"/>
            <a:ext cx="6777317" cy="4572000"/>
          </a:xfrm>
        </p:spPr>
        <p:txBody>
          <a:bodyPr>
            <a:normAutofit fontScale="70000" lnSpcReduction="20000"/>
          </a:bodyPr>
          <a:lstStyle/>
          <a:p>
            <a:r>
              <a:rPr lang="en-GB" dirty="0" err="1"/>
              <a:t>Qinqi</a:t>
            </a:r>
            <a:r>
              <a:rPr lang="ja-JP" altLang="en-US" dirty="0">
                <a:hlinkClick r:id="rId2"/>
              </a:rPr>
              <a:t>亲</a:t>
            </a:r>
            <a:r>
              <a:rPr lang="ja-JP" altLang="en-US" dirty="0">
                <a:hlinkClick r:id="rId3"/>
              </a:rPr>
              <a:t>戚</a:t>
            </a:r>
            <a:r>
              <a:rPr lang="en-GB" dirty="0"/>
              <a:t>(relatives through marriage or blood)     </a:t>
            </a:r>
          </a:p>
          <a:p>
            <a:r>
              <a:rPr lang="en-GB" dirty="0" err="1"/>
              <a:t>Yuanqin</a:t>
            </a:r>
            <a:r>
              <a:rPr lang="zh-CN" altLang="en-US" dirty="0"/>
              <a:t>远亲</a:t>
            </a:r>
            <a:r>
              <a:rPr lang="en-GB" dirty="0"/>
              <a:t> (relatives beyond 5 generations)</a:t>
            </a:r>
          </a:p>
          <a:p>
            <a:r>
              <a:rPr lang="en-GB" dirty="0" err="1"/>
              <a:t>Jinqin</a:t>
            </a:r>
            <a:r>
              <a:rPr lang="zh-CN" altLang="en-US" dirty="0"/>
              <a:t>近亲</a:t>
            </a:r>
            <a:r>
              <a:rPr lang="en-GB" dirty="0"/>
              <a:t> (</a:t>
            </a:r>
            <a:r>
              <a:rPr lang="en-GB" dirty="0" err="1"/>
              <a:t>relatinves</a:t>
            </a:r>
            <a:r>
              <a:rPr lang="en-GB" dirty="0"/>
              <a:t> within 5 relationship)</a:t>
            </a:r>
          </a:p>
          <a:p>
            <a:endParaRPr lang="en-GB" dirty="0"/>
          </a:p>
          <a:p>
            <a:r>
              <a:rPr lang="en-GB" dirty="0" err="1"/>
              <a:t>LinLi</a:t>
            </a:r>
            <a:r>
              <a:rPr lang="en-GB" dirty="0"/>
              <a:t> </a:t>
            </a:r>
            <a:r>
              <a:rPr lang="en-GB" b="1" dirty="0" err="1"/>
              <a:t>邻里</a:t>
            </a:r>
            <a:r>
              <a:rPr lang="en-GB" dirty="0"/>
              <a:t>(neighbours or living at same street)</a:t>
            </a:r>
          </a:p>
          <a:p>
            <a:r>
              <a:rPr lang="en-GB" dirty="0" err="1"/>
              <a:t>xiang</a:t>
            </a:r>
            <a:r>
              <a:rPr lang="en-GB" dirty="0"/>
              <a:t> </a:t>
            </a:r>
            <a:r>
              <a:rPr lang="en-GB" dirty="0" err="1"/>
              <a:t>qin</a:t>
            </a:r>
            <a:r>
              <a:rPr lang="en-GB" dirty="0"/>
              <a:t> </a:t>
            </a:r>
            <a:r>
              <a:rPr lang="zh-CN" altLang="en-US" dirty="0"/>
              <a:t>乡亲</a:t>
            </a:r>
            <a:r>
              <a:rPr lang="en-GB" dirty="0"/>
              <a:t>(people who have same hometown)</a:t>
            </a:r>
          </a:p>
          <a:p>
            <a:endParaRPr lang="en-GB" dirty="0"/>
          </a:p>
          <a:p>
            <a:r>
              <a:rPr lang="en-GB" dirty="0" err="1"/>
              <a:t>Zhupu</a:t>
            </a:r>
            <a:r>
              <a:rPr lang="en-GB" dirty="0"/>
              <a:t> </a:t>
            </a:r>
            <a:r>
              <a:rPr lang="zh-CN" altLang="en-US" dirty="0"/>
              <a:t>主仆</a:t>
            </a:r>
            <a:r>
              <a:rPr lang="en-GB" dirty="0"/>
              <a:t>(lord-servant)</a:t>
            </a:r>
          </a:p>
          <a:p>
            <a:r>
              <a:rPr lang="en-GB" dirty="0" err="1"/>
              <a:t>Shangxia</a:t>
            </a:r>
            <a:r>
              <a:rPr lang="en-GB" dirty="0"/>
              <a:t> </a:t>
            </a:r>
            <a:r>
              <a:rPr lang="en-GB" dirty="0" err="1"/>
              <a:t>ji</a:t>
            </a:r>
            <a:r>
              <a:rPr lang="zh-CN" altLang="en-US" dirty="0"/>
              <a:t>上下级</a:t>
            </a:r>
            <a:r>
              <a:rPr lang="en-GB" dirty="0"/>
              <a:t> (Senior-Junior relationship in work)</a:t>
            </a:r>
          </a:p>
          <a:p>
            <a:endParaRPr lang="en-GB" dirty="0"/>
          </a:p>
          <a:p>
            <a:r>
              <a:rPr lang="en-GB" dirty="0" err="1"/>
              <a:t>Shitu</a:t>
            </a:r>
            <a:r>
              <a:rPr lang="en-GB" dirty="0"/>
              <a:t> </a:t>
            </a:r>
            <a:r>
              <a:rPr lang="zh-CN" altLang="en-US" dirty="0"/>
              <a:t>师徒</a:t>
            </a:r>
            <a:r>
              <a:rPr lang="en-GB" dirty="0"/>
              <a:t>(master/teacher - student/disciple)</a:t>
            </a:r>
          </a:p>
          <a:p>
            <a:r>
              <a:rPr lang="en-GB" dirty="0" err="1"/>
              <a:t>Tongmen</a:t>
            </a:r>
            <a:r>
              <a:rPr lang="zh-CN" altLang="en-US" dirty="0"/>
              <a:t>同门</a:t>
            </a:r>
            <a:r>
              <a:rPr lang="en-GB" dirty="0"/>
              <a:t> (share same master)</a:t>
            </a:r>
          </a:p>
          <a:p>
            <a:endParaRPr lang="en-GB" dirty="0"/>
          </a:p>
          <a:p>
            <a:r>
              <a:rPr lang="en-GB" dirty="0"/>
              <a:t>Peng </a:t>
            </a:r>
            <a:r>
              <a:rPr lang="zh-CN" altLang="en-US" dirty="0"/>
              <a:t>朋</a:t>
            </a:r>
            <a:r>
              <a:rPr lang="en-GB" dirty="0"/>
              <a:t>(people with same ideal or faith)</a:t>
            </a:r>
          </a:p>
          <a:p>
            <a:r>
              <a:rPr lang="en-GB" dirty="0"/>
              <a:t>You </a:t>
            </a:r>
            <a:r>
              <a:rPr lang="zh-CN" altLang="en-US" dirty="0"/>
              <a:t>友</a:t>
            </a:r>
            <a:r>
              <a:rPr lang="en-GB" dirty="0"/>
              <a:t>(friends)</a:t>
            </a:r>
          </a:p>
        </p:txBody>
      </p:sp>
    </p:spTree>
    <p:extLst>
      <p:ext uri="{BB962C8B-B14F-4D97-AF65-F5344CB8AC3E}">
        <p14:creationId xmlns:p14="http://schemas.microsoft.com/office/powerpoint/2010/main" val="7646910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99DDB-9D72-B34B-9B01-2535CD5FF2A0}"/>
              </a:ext>
            </a:extLst>
          </p:cNvPr>
          <p:cNvSpPr>
            <a:spLocks noGrp="1"/>
          </p:cNvSpPr>
          <p:nvPr>
            <p:ph type="title"/>
          </p:nvPr>
        </p:nvSpPr>
        <p:spPr/>
        <p:txBody>
          <a:bodyPr/>
          <a:lstStyle/>
          <a:p>
            <a:r>
              <a:rPr lang="en-US" altLang="zh-CN" dirty="0"/>
              <a:t>Addressing</a:t>
            </a:r>
            <a:r>
              <a:rPr lang="zh-CN" altLang="en-US" dirty="0"/>
              <a:t> </a:t>
            </a:r>
            <a:r>
              <a:rPr lang="en-US" altLang="zh-CN" dirty="0"/>
              <a:t>family</a:t>
            </a:r>
            <a:r>
              <a:rPr lang="zh-CN" altLang="en-US" dirty="0"/>
              <a:t> </a:t>
            </a:r>
            <a:r>
              <a:rPr lang="en-US" altLang="zh-CN" dirty="0"/>
              <a:t>members,</a:t>
            </a:r>
            <a:r>
              <a:rPr lang="zh-CN" altLang="en-US" dirty="0"/>
              <a:t> </a:t>
            </a:r>
            <a:r>
              <a:rPr lang="en-US" altLang="zh-CN" dirty="0"/>
              <a:t>strangers</a:t>
            </a:r>
            <a:r>
              <a:rPr lang="zh-CN" altLang="en-US" dirty="0"/>
              <a:t> </a:t>
            </a:r>
            <a:r>
              <a:rPr lang="en-US" altLang="zh-CN" dirty="0"/>
              <a:t>and</a:t>
            </a:r>
            <a:r>
              <a:rPr lang="zh-CN" altLang="en-US" dirty="0"/>
              <a:t> </a:t>
            </a:r>
            <a:r>
              <a:rPr lang="en-US" altLang="zh-CN" dirty="0"/>
              <a:t>teachers</a:t>
            </a:r>
            <a:endParaRPr lang="en-CN" dirty="0"/>
          </a:p>
        </p:txBody>
      </p:sp>
      <p:sp>
        <p:nvSpPr>
          <p:cNvPr id="3" name="Content Placeholder 2">
            <a:extLst>
              <a:ext uri="{FF2B5EF4-FFF2-40B4-BE49-F238E27FC236}">
                <a16:creationId xmlns:a16="http://schemas.microsoft.com/office/drawing/2014/main" id="{9240680F-EDF2-9648-9209-4B706E410303}"/>
              </a:ext>
            </a:extLst>
          </p:cNvPr>
          <p:cNvSpPr>
            <a:spLocks noGrp="1"/>
          </p:cNvSpPr>
          <p:nvPr>
            <p:ph idx="1"/>
          </p:nvPr>
        </p:nvSpPr>
        <p:spPr/>
        <p:txBody>
          <a:bodyPr>
            <a:normAutofit fontScale="92500" lnSpcReduction="20000"/>
          </a:bodyPr>
          <a:lstStyle/>
          <a:p>
            <a:pPr marL="0" indent="0">
              <a:buNone/>
            </a:pPr>
            <a:r>
              <a:rPr lang="en-US" altLang="zh-CN" dirty="0"/>
              <a:t>Titles</a:t>
            </a:r>
            <a:r>
              <a:rPr lang="zh-CN" altLang="en-US" dirty="0"/>
              <a:t> </a:t>
            </a:r>
            <a:r>
              <a:rPr lang="en-US" altLang="zh-CN" dirty="0"/>
              <a:t>addressing</a:t>
            </a:r>
            <a:r>
              <a:rPr lang="zh-CN" altLang="en-US" dirty="0"/>
              <a:t> </a:t>
            </a:r>
            <a:r>
              <a:rPr lang="en-US" altLang="zh-CN" dirty="0"/>
              <a:t>different</a:t>
            </a:r>
            <a:r>
              <a:rPr lang="zh-CN" altLang="en-US" dirty="0"/>
              <a:t> </a:t>
            </a:r>
            <a:r>
              <a:rPr lang="en-US" altLang="zh-CN" dirty="0"/>
              <a:t>members</a:t>
            </a:r>
            <a:r>
              <a:rPr lang="zh-CN" altLang="en-US" dirty="0"/>
              <a:t> </a:t>
            </a:r>
            <a:r>
              <a:rPr lang="en-US" altLang="zh-CN" dirty="0"/>
              <a:t>of</a:t>
            </a:r>
            <a:r>
              <a:rPr lang="zh-CN" altLang="en-US" dirty="0"/>
              <a:t> </a:t>
            </a:r>
            <a:r>
              <a:rPr lang="en-US" altLang="zh-CN" dirty="0"/>
              <a:t>the</a:t>
            </a:r>
            <a:r>
              <a:rPr lang="zh-CN" altLang="en-US" dirty="0"/>
              <a:t> </a:t>
            </a:r>
            <a:r>
              <a:rPr lang="en-US" altLang="zh-CN" dirty="0"/>
              <a:t>families</a:t>
            </a:r>
            <a:r>
              <a:rPr lang="zh-CN" altLang="en-US" dirty="0"/>
              <a:t> </a:t>
            </a:r>
            <a:r>
              <a:rPr lang="en-US" altLang="zh-CN" dirty="0"/>
              <a:t>were</a:t>
            </a:r>
            <a:r>
              <a:rPr lang="zh-CN" altLang="en-US" dirty="0"/>
              <a:t> </a:t>
            </a:r>
            <a:r>
              <a:rPr lang="en-US" altLang="zh-CN" dirty="0"/>
              <a:t>distinguished</a:t>
            </a:r>
            <a:r>
              <a:rPr lang="zh-CN" altLang="en-US" dirty="0"/>
              <a:t> </a:t>
            </a:r>
            <a:r>
              <a:rPr lang="en-US" altLang="zh-CN" dirty="0"/>
              <a:t>by</a:t>
            </a:r>
            <a:r>
              <a:rPr lang="zh-CN" altLang="en-US" dirty="0"/>
              <a:t> </a:t>
            </a:r>
            <a:r>
              <a:rPr lang="en-US" altLang="zh-CN" dirty="0"/>
              <a:t>which</a:t>
            </a:r>
            <a:r>
              <a:rPr lang="zh-CN" altLang="en-US" dirty="0"/>
              <a:t> </a:t>
            </a:r>
            <a:r>
              <a:rPr lang="en-US" altLang="zh-CN" dirty="0"/>
              <a:t>side</a:t>
            </a:r>
            <a:r>
              <a:rPr lang="zh-CN" altLang="en-US" dirty="0"/>
              <a:t> </a:t>
            </a:r>
            <a:r>
              <a:rPr lang="en-US" altLang="zh-CN" dirty="0"/>
              <a:t>of</a:t>
            </a:r>
            <a:r>
              <a:rPr lang="zh-CN" altLang="en-US" dirty="0"/>
              <a:t> </a:t>
            </a:r>
            <a:r>
              <a:rPr lang="en-US" altLang="zh-CN" dirty="0"/>
              <a:t>the</a:t>
            </a:r>
            <a:r>
              <a:rPr lang="zh-CN" altLang="en-US" dirty="0"/>
              <a:t> </a:t>
            </a:r>
            <a:r>
              <a:rPr lang="en-US" altLang="zh-CN" dirty="0"/>
              <a:t>family</a:t>
            </a:r>
            <a:r>
              <a:rPr lang="zh-CN" altLang="en-US" dirty="0"/>
              <a:t> </a:t>
            </a:r>
            <a:r>
              <a:rPr lang="en-US" altLang="zh-CN" dirty="0"/>
              <a:t>(mother’s</a:t>
            </a:r>
            <a:r>
              <a:rPr lang="zh-CN" altLang="en-US" dirty="0"/>
              <a:t> </a:t>
            </a:r>
            <a:r>
              <a:rPr lang="en-US" altLang="zh-CN" dirty="0"/>
              <a:t>side</a:t>
            </a:r>
            <a:r>
              <a:rPr lang="zh-CN" altLang="en-US" dirty="0"/>
              <a:t> </a:t>
            </a:r>
            <a:r>
              <a:rPr lang="en-US" altLang="zh-CN" dirty="0"/>
              <a:t>and</a:t>
            </a:r>
            <a:r>
              <a:rPr lang="zh-CN" altLang="en-US" dirty="0"/>
              <a:t> </a:t>
            </a:r>
            <a:r>
              <a:rPr lang="en-US" altLang="zh-CN" dirty="0"/>
              <a:t>father’s</a:t>
            </a:r>
            <a:r>
              <a:rPr lang="zh-CN" altLang="en-US" dirty="0"/>
              <a:t> </a:t>
            </a:r>
            <a:r>
              <a:rPr lang="en-US" altLang="zh-CN" dirty="0"/>
              <a:t>side)</a:t>
            </a:r>
            <a:r>
              <a:rPr lang="zh-CN" altLang="en-US" dirty="0"/>
              <a:t> </a:t>
            </a:r>
            <a:r>
              <a:rPr lang="en-US" altLang="zh-CN" dirty="0"/>
              <a:t>the</a:t>
            </a:r>
            <a:r>
              <a:rPr lang="zh-CN" altLang="en-US" dirty="0"/>
              <a:t> </a:t>
            </a:r>
            <a:r>
              <a:rPr lang="en-US" altLang="zh-CN" dirty="0"/>
              <a:t>family</a:t>
            </a:r>
            <a:r>
              <a:rPr lang="zh-CN" altLang="en-US" dirty="0"/>
              <a:t> </a:t>
            </a:r>
            <a:r>
              <a:rPr lang="en-US" altLang="zh-CN" dirty="0"/>
              <a:t>member</a:t>
            </a:r>
            <a:r>
              <a:rPr lang="zh-CN" altLang="en-US" dirty="0"/>
              <a:t> </a:t>
            </a:r>
            <a:r>
              <a:rPr lang="en-US" altLang="zh-CN" dirty="0"/>
              <a:t>is</a:t>
            </a:r>
            <a:r>
              <a:rPr lang="zh-CN" altLang="en-US" dirty="0"/>
              <a:t> </a:t>
            </a:r>
            <a:r>
              <a:rPr lang="en-US" altLang="zh-CN" dirty="0"/>
              <a:t>from,</a:t>
            </a:r>
            <a:r>
              <a:rPr lang="zh-CN" altLang="en-US" dirty="0"/>
              <a:t> </a:t>
            </a:r>
            <a:r>
              <a:rPr lang="en-US" altLang="zh-CN" dirty="0"/>
              <a:t>by</a:t>
            </a:r>
            <a:r>
              <a:rPr lang="zh-CN" altLang="en-US" dirty="0"/>
              <a:t> </a:t>
            </a:r>
            <a:r>
              <a:rPr lang="en-US" altLang="zh-CN" dirty="0"/>
              <a:t>age,</a:t>
            </a:r>
            <a:r>
              <a:rPr lang="zh-CN" altLang="en-US" dirty="0"/>
              <a:t> </a:t>
            </a:r>
            <a:r>
              <a:rPr lang="en-US" altLang="zh-CN" dirty="0"/>
              <a:t>as</a:t>
            </a:r>
            <a:r>
              <a:rPr lang="zh-CN" altLang="en-US" dirty="0"/>
              <a:t> </a:t>
            </a:r>
            <a:r>
              <a:rPr lang="en-US" altLang="zh-CN" dirty="0"/>
              <a:t>so</a:t>
            </a:r>
            <a:r>
              <a:rPr lang="zh-CN" altLang="en-US" dirty="0"/>
              <a:t> </a:t>
            </a:r>
            <a:r>
              <a:rPr lang="en-US" altLang="zh-CN" dirty="0"/>
              <a:t>on.</a:t>
            </a:r>
          </a:p>
          <a:p>
            <a:pPr marL="0" indent="0">
              <a:buNone/>
            </a:pPr>
            <a:endParaRPr lang="en-US" dirty="0"/>
          </a:p>
          <a:p>
            <a:pPr marL="0" indent="0">
              <a:buNone/>
            </a:pPr>
            <a:r>
              <a:rPr lang="en-US" altLang="zh-CN" dirty="0"/>
              <a:t>Such</a:t>
            </a:r>
            <a:r>
              <a:rPr lang="zh-CN" altLang="en-US" dirty="0"/>
              <a:t> </a:t>
            </a:r>
            <a:r>
              <a:rPr lang="en-US" altLang="zh-CN" dirty="0"/>
              <a:t>titles</a:t>
            </a:r>
            <a:r>
              <a:rPr lang="zh-CN" altLang="en-US" dirty="0"/>
              <a:t> </a:t>
            </a:r>
            <a:r>
              <a:rPr lang="en-US" altLang="zh-CN" dirty="0"/>
              <a:t>were</a:t>
            </a:r>
            <a:r>
              <a:rPr lang="zh-CN" altLang="en-US" dirty="0"/>
              <a:t> </a:t>
            </a:r>
            <a:r>
              <a:rPr lang="en-US" altLang="zh-CN" dirty="0"/>
              <a:t>also</a:t>
            </a:r>
            <a:r>
              <a:rPr lang="zh-CN" altLang="en-US" dirty="0"/>
              <a:t> </a:t>
            </a:r>
            <a:r>
              <a:rPr lang="en-US" altLang="zh-CN" dirty="0"/>
              <a:t>extended</a:t>
            </a:r>
            <a:r>
              <a:rPr lang="zh-CN" altLang="en-US" dirty="0"/>
              <a:t> </a:t>
            </a:r>
            <a:r>
              <a:rPr lang="en-US" altLang="zh-CN" dirty="0"/>
              <a:t>to</a:t>
            </a:r>
            <a:r>
              <a:rPr lang="zh-CN" altLang="en-US" dirty="0"/>
              <a:t> </a:t>
            </a:r>
            <a:r>
              <a:rPr lang="en-US" altLang="zh-CN" dirty="0"/>
              <a:t>strangers,</a:t>
            </a:r>
            <a:r>
              <a:rPr lang="zh-CN" altLang="en-US" dirty="0"/>
              <a:t> </a:t>
            </a:r>
            <a:r>
              <a:rPr lang="en-US" altLang="zh-CN" dirty="0"/>
              <a:t>for</a:t>
            </a:r>
            <a:r>
              <a:rPr lang="zh-CN" altLang="en-US" dirty="0"/>
              <a:t> </a:t>
            </a:r>
            <a:r>
              <a:rPr lang="en-US" altLang="zh-CN" dirty="0"/>
              <a:t>example,</a:t>
            </a:r>
            <a:r>
              <a:rPr lang="zh-CN" altLang="en-US" dirty="0"/>
              <a:t> </a:t>
            </a:r>
            <a:r>
              <a:rPr lang="en-US" altLang="zh-CN" dirty="0"/>
              <a:t>uncles,</a:t>
            </a:r>
            <a:r>
              <a:rPr lang="zh-CN" altLang="en-US" dirty="0"/>
              <a:t> </a:t>
            </a:r>
            <a:r>
              <a:rPr lang="en-US" altLang="zh-CN" dirty="0"/>
              <a:t>aunties,</a:t>
            </a:r>
            <a:r>
              <a:rPr lang="zh-CN" altLang="en-US" dirty="0"/>
              <a:t> </a:t>
            </a:r>
            <a:r>
              <a:rPr lang="en-US" altLang="zh-CN" dirty="0"/>
              <a:t>sisters,</a:t>
            </a:r>
            <a:r>
              <a:rPr lang="zh-CN" altLang="en-US" dirty="0"/>
              <a:t> </a:t>
            </a:r>
            <a:r>
              <a:rPr lang="en-US" altLang="zh-CN" dirty="0"/>
              <a:t>brothers</a:t>
            </a:r>
            <a:r>
              <a:rPr lang="zh-CN" altLang="en-US" dirty="0"/>
              <a:t> </a:t>
            </a:r>
            <a:r>
              <a:rPr lang="en-US" altLang="zh-CN" dirty="0"/>
              <a:t>and</a:t>
            </a:r>
            <a:r>
              <a:rPr lang="zh-CN" altLang="en-US" dirty="0"/>
              <a:t> </a:t>
            </a:r>
            <a:r>
              <a:rPr lang="en-US" altLang="zh-CN" dirty="0"/>
              <a:t>grandfathers</a:t>
            </a:r>
            <a:r>
              <a:rPr lang="zh-CN" altLang="en-US" dirty="0"/>
              <a:t> </a:t>
            </a:r>
            <a:r>
              <a:rPr lang="en-US" altLang="zh-CN" dirty="0"/>
              <a:t>and</a:t>
            </a:r>
            <a:r>
              <a:rPr lang="zh-CN" altLang="en-US" dirty="0"/>
              <a:t> </a:t>
            </a:r>
            <a:r>
              <a:rPr lang="en-US" altLang="zh-CN" dirty="0"/>
              <a:t>grandmothers</a:t>
            </a:r>
            <a:r>
              <a:rPr lang="zh-CN" altLang="en-US" dirty="0"/>
              <a:t> </a:t>
            </a:r>
            <a:r>
              <a:rPr lang="en-US" altLang="zh-CN" dirty="0"/>
              <a:t>are</a:t>
            </a:r>
            <a:r>
              <a:rPr lang="zh-CN" altLang="en-US" dirty="0"/>
              <a:t> </a:t>
            </a:r>
            <a:r>
              <a:rPr lang="en-US" altLang="zh-CN" dirty="0"/>
              <a:t>used</a:t>
            </a:r>
            <a:r>
              <a:rPr lang="zh-CN" altLang="en-US" dirty="0"/>
              <a:t> </a:t>
            </a:r>
            <a:r>
              <a:rPr lang="en-US" altLang="zh-CN" dirty="0"/>
              <a:t>to</a:t>
            </a:r>
            <a:r>
              <a:rPr lang="zh-CN" altLang="en-US" dirty="0"/>
              <a:t> </a:t>
            </a:r>
            <a:r>
              <a:rPr lang="en-US" altLang="zh-CN" dirty="0"/>
              <a:t>address</a:t>
            </a:r>
            <a:r>
              <a:rPr lang="zh-CN" altLang="en-US" dirty="0"/>
              <a:t> </a:t>
            </a:r>
            <a:r>
              <a:rPr lang="en-US" altLang="zh-CN" dirty="0"/>
              <a:t>strangers</a:t>
            </a:r>
            <a:r>
              <a:rPr lang="zh-CN" altLang="en-US" dirty="0"/>
              <a:t> </a:t>
            </a:r>
            <a:r>
              <a:rPr lang="en-US" altLang="zh-CN" dirty="0"/>
              <a:t>who</a:t>
            </a:r>
            <a:r>
              <a:rPr lang="zh-CN" altLang="en-US" dirty="0"/>
              <a:t> </a:t>
            </a:r>
            <a:r>
              <a:rPr lang="en-US" altLang="zh-CN" dirty="0"/>
              <a:t>fall</a:t>
            </a:r>
            <a:r>
              <a:rPr lang="zh-CN" altLang="en-US" dirty="0"/>
              <a:t> </a:t>
            </a:r>
            <a:r>
              <a:rPr lang="en-US" altLang="zh-CN" dirty="0"/>
              <a:t>in</a:t>
            </a:r>
            <a:r>
              <a:rPr lang="zh-CN" altLang="en-US" dirty="0"/>
              <a:t> </a:t>
            </a:r>
            <a:r>
              <a:rPr lang="en-US" altLang="zh-CN" dirty="0"/>
              <a:t>the</a:t>
            </a:r>
            <a:r>
              <a:rPr lang="zh-CN" altLang="en-US" dirty="0"/>
              <a:t> </a:t>
            </a:r>
            <a:r>
              <a:rPr lang="en-US" altLang="zh-CN" dirty="0"/>
              <a:t>right</a:t>
            </a:r>
            <a:r>
              <a:rPr lang="zh-CN" altLang="en-US" dirty="0"/>
              <a:t> </a:t>
            </a:r>
            <a:r>
              <a:rPr lang="en-US" altLang="zh-CN" dirty="0"/>
              <a:t>age</a:t>
            </a:r>
            <a:r>
              <a:rPr lang="zh-CN" altLang="en-US" dirty="0"/>
              <a:t> </a:t>
            </a:r>
            <a:r>
              <a:rPr lang="en-US" altLang="zh-CN" dirty="0"/>
              <a:t>group.</a:t>
            </a:r>
          </a:p>
          <a:p>
            <a:pPr marL="0" indent="0">
              <a:buNone/>
            </a:pPr>
            <a:endParaRPr lang="en-US" dirty="0"/>
          </a:p>
          <a:p>
            <a:pPr marL="0" indent="0">
              <a:buNone/>
            </a:pPr>
            <a:r>
              <a:rPr lang="en-US" altLang="zh-CN" dirty="0"/>
              <a:t>Teachers</a:t>
            </a:r>
            <a:r>
              <a:rPr lang="zh-CN" altLang="en-US" dirty="0"/>
              <a:t> </a:t>
            </a:r>
            <a:r>
              <a:rPr lang="en-US" altLang="zh-CN" dirty="0"/>
              <a:t>and</a:t>
            </a:r>
            <a:r>
              <a:rPr lang="zh-CN" altLang="en-US" dirty="0"/>
              <a:t> </a:t>
            </a:r>
            <a:r>
              <a:rPr lang="en-US" altLang="zh-CN" dirty="0"/>
              <a:t>elders</a:t>
            </a:r>
            <a:r>
              <a:rPr lang="zh-CN" altLang="en-US" dirty="0"/>
              <a:t> </a:t>
            </a:r>
            <a:r>
              <a:rPr lang="en-US" altLang="zh-CN" dirty="0"/>
              <a:t>are</a:t>
            </a:r>
            <a:r>
              <a:rPr lang="zh-CN" altLang="en-US" dirty="0"/>
              <a:t> </a:t>
            </a:r>
            <a:r>
              <a:rPr lang="en-US" altLang="zh-CN" dirty="0"/>
              <a:t>always</a:t>
            </a:r>
            <a:r>
              <a:rPr lang="zh-CN" altLang="en-US" dirty="0"/>
              <a:t> </a:t>
            </a:r>
            <a:r>
              <a:rPr lang="en-US" altLang="zh-CN" dirty="0"/>
              <a:t>respected</a:t>
            </a:r>
            <a:r>
              <a:rPr lang="zh-CN" altLang="en-US" dirty="0"/>
              <a:t> </a:t>
            </a:r>
            <a:r>
              <a:rPr lang="en-US" altLang="zh-CN" dirty="0"/>
              <a:t>in</a:t>
            </a:r>
            <a:r>
              <a:rPr lang="zh-CN" altLang="en-US" dirty="0"/>
              <a:t> </a:t>
            </a:r>
            <a:r>
              <a:rPr lang="en-US" altLang="zh-CN" dirty="0"/>
              <a:t>society,</a:t>
            </a:r>
            <a:r>
              <a:rPr lang="zh-CN" altLang="en-US" dirty="0"/>
              <a:t> </a:t>
            </a:r>
            <a:r>
              <a:rPr lang="en-US" altLang="zh-CN" dirty="0"/>
              <a:t>and</a:t>
            </a:r>
            <a:r>
              <a:rPr lang="zh-CN" altLang="en-US" dirty="0"/>
              <a:t> </a:t>
            </a:r>
            <a:r>
              <a:rPr lang="en-US" altLang="zh-CN" dirty="0"/>
              <a:t>people</a:t>
            </a:r>
            <a:r>
              <a:rPr lang="zh-CN" altLang="en-US" dirty="0"/>
              <a:t> </a:t>
            </a:r>
            <a:r>
              <a:rPr lang="en-US" altLang="zh-CN" dirty="0"/>
              <a:t>who</a:t>
            </a:r>
            <a:r>
              <a:rPr lang="zh-CN" altLang="en-US" dirty="0"/>
              <a:t> </a:t>
            </a:r>
            <a:r>
              <a:rPr lang="en-US" altLang="zh-CN" dirty="0"/>
              <a:t>never</a:t>
            </a:r>
            <a:r>
              <a:rPr lang="zh-CN" altLang="en-US" dirty="0"/>
              <a:t> </a:t>
            </a:r>
            <a:r>
              <a:rPr lang="en-US" altLang="zh-CN" dirty="0"/>
              <a:t>address</a:t>
            </a:r>
            <a:r>
              <a:rPr lang="zh-CN" altLang="en-US" dirty="0"/>
              <a:t> </a:t>
            </a:r>
            <a:r>
              <a:rPr lang="en-US" altLang="zh-CN" dirty="0"/>
              <a:t>them</a:t>
            </a:r>
            <a:r>
              <a:rPr lang="zh-CN" altLang="en-US" dirty="0"/>
              <a:t> </a:t>
            </a:r>
            <a:r>
              <a:rPr lang="en-US" altLang="zh-CN" dirty="0"/>
              <a:t>by</a:t>
            </a:r>
            <a:r>
              <a:rPr lang="zh-CN" altLang="en-US" dirty="0"/>
              <a:t> </a:t>
            </a:r>
            <a:r>
              <a:rPr lang="en-US" altLang="zh-CN" dirty="0"/>
              <a:t>name,</a:t>
            </a:r>
            <a:r>
              <a:rPr lang="zh-CN" altLang="en-US" dirty="0"/>
              <a:t> </a:t>
            </a:r>
            <a:r>
              <a:rPr lang="en-US" altLang="zh-CN" dirty="0"/>
              <a:t>as</a:t>
            </a:r>
            <a:r>
              <a:rPr lang="zh-CN" altLang="en-US" dirty="0"/>
              <a:t> </a:t>
            </a:r>
            <a:r>
              <a:rPr lang="en-US" altLang="zh-CN" dirty="0"/>
              <a:t>it</a:t>
            </a:r>
            <a:r>
              <a:rPr lang="zh-CN" altLang="en-US" dirty="0"/>
              <a:t> </a:t>
            </a:r>
            <a:r>
              <a:rPr lang="en-US" altLang="zh-CN" dirty="0"/>
              <a:t>would</a:t>
            </a:r>
            <a:r>
              <a:rPr lang="zh-CN" altLang="en-US" dirty="0"/>
              <a:t> </a:t>
            </a:r>
            <a:r>
              <a:rPr lang="en-US" altLang="zh-CN" dirty="0"/>
              <a:t>show</a:t>
            </a:r>
            <a:r>
              <a:rPr lang="zh-CN" altLang="en-US" dirty="0"/>
              <a:t> </a:t>
            </a:r>
            <a:r>
              <a:rPr lang="en-US" altLang="zh-CN" dirty="0"/>
              <a:t>disrespect</a:t>
            </a:r>
            <a:r>
              <a:rPr lang="zh-CN" altLang="en-US" dirty="0"/>
              <a:t> </a:t>
            </a:r>
            <a:r>
              <a:rPr lang="en-US" altLang="zh-CN" dirty="0"/>
              <a:t>towards</a:t>
            </a:r>
            <a:r>
              <a:rPr lang="zh-CN" altLang="en-US" dirty="0"/>
              <a:t> </a:t>
            </a:r>
            <a:r>
              <a:rPr lang="en-US" altLang="zh-CN" dirty="0"/>
              <a:t>them.</a:t>
            </a:r>
          </a:p>
          <a:p>
            <a:pPr marL="0" indent="0">
              <a:buNone/>
            </a:pPr>
            <a:endParaRPr lang="en-US" dirty="0"/>
          </a:p>
          <a:p>
            <a:pPr marL="0" indent="0">
              <a:buNone/>
            </a:pPr>
            <a:r>
              <a:rPr lang="en-US" altLang="zh-CN" dirty="0"/>
              <a:t>Trust</a:t>
            </a:r>
            <a:r>
              <a:rPr lang="zh-CN" altLang="en-US" dirty="0"/>
              <a:t> </a:t>
            </a:r>
            <a:r>
              <a:rPr lang="en-US" altLang="zh-CN" dirty="0"/>
              <a:t>and</a:t>
            </a:r>
            <a:r>
              <a:rPr lang="zh-CN" altLang="en-US" dirty="0"/>
              <a:t> </a:t>
            </a:r>
            <a:r>
              <a:rPr lang="en-US" altLang="zh-CN" dirty="0"/>
              <a:t>respect</a:t>
            </a:r>
            <a:r>
              <a:rPr lang="zh-CN" altLang="en-US" dirty="0"/>
              <a:t> </a:t>
            </a:r>
            <a:r>
              <a:rPr lang="en-US" altLang="zh-CN" dirty="0"/>
              <a:t>are</a:t>
            </a:r>
            <a:r>
              <a:rPr lang="zh-CN" altLang="en-US" dirty="0"/>
              <a:t> </a:t>
            </a:r>
            <a:r>
              <a:rPr lang="en-US" altLang="zh-CN" dirty="0"/>
              <a:t>also</a:t>
            </a:r>
            <a:r>
              <a:rPr lang="zh-CN" altLang="en-US" dirty="0"/>
              <a:t> </a:t>
            </a:r>
            <a:r>
              <a:rPr lang="en-US" altLang="zh-CN" dirty="0"/>
              <a:t>extended</a:t>
            </a:r>
            <a:r>
              <a:rPr lang="zh-CN" altLang="en-US" dirty="0"/>
              <a:t> </a:t>
            </a:r>
            <a:r>
              <a:rPr lang="en-US" altLang="zh-CN" dirty="0"/>
              <a:t>to</a:t>
            </a:r>
            <a:r>
              <a:rPr lang="zh-CN" altLang="en-US" dirty="0"/>
              <a:t> </a:t>
            </a:r>
            <a:r>
              <a:rPr lang="en-US" altLang="zh-CN" dirty="0"/>
              <a:t>political</a:t>
            </a:r>
            <a:r>
              <a:rPr lang="zh-CN" altLang="en-US" dirty="0"/>
              <a:t> </a:t>
            </a:r>
            <a:r>
              <a:rPr lang="en-US" altLang="zh-CN" dirty="0"/>
              <a:t>leaders,</a:t>
            </a:r>
            <a:r>
              <a:rPr lang="zh-CN" altLang="en-US" dirty="0"/>
              <a:t> </a:t>
            </a:r>
            <a:r>
              <a:rPr lang="en-US" altLang="zh-CN" dirty="0"/>
              <a:t>as</a:t>
            </a:r>
            <a:r>
              <a:rPr lang="zh-CN" altLang="en-US" dirty="0"/>
              <a:t> </a:t>
            </a:r>
            <a:r>
              <a:rPr lang="en-US" altLang="zh-CN" dirty="0"/>
              <a:t>they</a:t>
            </a:r>
            <a:r>
              <a:rPr lang="zh-CN" altLang="en-US" dirty="0"/>
              <a:t> </a:t>
            </a:r>
            <a:r>
              <a:rPr lang="en-US" altLang="zh-CN" dirty="0"/>
              <a:t>are</a:t>
            </a:r>
            <a:r>
              <a:rPr lang="zh-CN" altLang="en-US" dirty="0"/>
              <a:t> </a:t>
            </a:r>
            <a:r>
              <a:rPr lang="en-US" altLang="zh-CN" dirty="0"/>
              <a:t>considered</a:t>
            </a:r>
            <a:r>
              <a:rPr lang="zh-CN" altLang="en-US" dirty="0"/>
              <a:t> </a:t>
            </a:r>
            <a:r>
              <a:rPr lang="en-US" altLang="zh-CN" dirty="0"/>
              <a:t>as</a:t>
            </a:r>
            <a:r>
              <a:rPr lang="zh-CN" altLang="en-US" dirty="0"/>
              <a:t> </a:t>
            </a:r>
            <a:r>
              <a:rPr lang="en-US" altLang="zh-CN" dirty="0"/>
              <a:t>parents/governor</a:t>
            </a:r>
            <a:r>
              <a:rPr lang="zh-CN" altLang="en-US" dirty="0"/>
              <a:t> </a:t>
            </a:r>
            <a:r>
              <a:rPr lang="en-US" altLang="zh-CN" dirty="0"/>
              <a:t>of</a:t>
            </a:r>
            <a:r>
              <a:rPr lang="zh-CN" altLang="en-US" dirty="0"/>
              <a:t> </a:t>
            </a:r>
            <a:r>
              <a:rPr lang="en-US" altLang="zh-CN" dirty="0"/>
              <a:t>the</a:t>
            </a:r>
            <a:r>
              <a:rPr lang="zh-CN" altLang="en-US" dirty="0"/>
              <a:t> </a:t>
            </a:r>
            <a:r>
              <a:rPr lang="en-US" altLang="zh-CN" dirty="0"/>
              <a:t>national</a:t>
            </a:r>
            <a:r>
              <a:rPr lang="zh-CN" altLang="en-US" dirty="0"/>
              <a:t> </a:t>
            </a:r>
            <a:r>
              <a:rPr lang="en-US" altLang="zh-CN" dirty="0"/>
              <a:t>family.</a:t>
            </a:r>
            <a:endParaRPr lang="en-CN" dirty="0"/>
          </a:p>
        </p:txBody>
      </p:sp>
    </p:spTree>
    <p:extLst>
      <p:ext uri="{BB962C8B-B14F-4D97-AF65-F5344CB8AC3E}">
        <p14:creationId xmlns:p14="http://schemas.microsoft.com/office/powerpoint/2010/main" val="67701921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{B6D35D40-B070-854F-8BCB-414F9E89D27D}tf10001071</Template>
  <TotalTime>468</TotalTime>
  <Words>2550</Words>
  <Application>Microsoft Macintosh PowerPoint</Application>
  <PresentationFormat>Widescreen</PresentationFormat>
  <Paragraphs>154</Paragraphs>
  <Slides>39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Gill Sans MT</vt:lpstr>
      <vt:lpstr>Impact</vt:lpstr>
      <vt:lpstr>Times New Roman</vt:lpstr>
      <vt:lpstr>Badge</vt:lpstr>
      <vt:lpstr>The formation and development of family culture in china</vt:lpstr>
      <vt:lpstr>Plans for the two lectures</vt:lpstr>
      <vt:lpstr>The Development of Family Culture</vt:lpstr>
      <vt:lpstr>The Development of Family Culture</vt:lpstr>
      <vt:lpstr>The Development of Family Culture</vt:lpstr>
      <vt:lpstr>PowerPoint Presentation</vt:lpstr>
      <vt:lpstr>The Development of Family Culture</vt:lpstr>
      <vt:lpstr>The Development of Family Culture</vt:lpstr>
      <vt:lpstr>The Development of Family Culture</vt:lpstr>
      <vt:lpstr>The Development of Family Culture</vt:lpstr>
      <vt:lpstr>The Development of Family Culture</vt:lpstr>
      <vt:lpstr>The Development of Family Culture</vt:lpstr>
      <vt:lpstr>To have a Female and a Male together is good</vt:lpstr>
      <vt:lpstr>Meaning of Hu戶</vt:lpstr>
      <vt:lpstr>Chinese House in the North Region</vt:lpstr>
      <vt:lpstr>Guangxi Tulou</vt:lpstr>
      <vt:lpstr>Chinese Religion is a Family Religion</vt:lpstr>
      <vt:lpstr>Family Gods</vt:lpstr>
      <vt:lpstr>Door Gods (story of 李世民and his two genals 秦琼&amp;尉迟敬德)</vt:lpstr>
      <vt:lpstr>Civil Door God and Martial Door God </vt:lpstr>
      <vt:lpstr>Kitchen Gods</vt:lpstr>
      <vt:lpstr>土地Gods of Land</vt:lpstr>
      <vt:lpstr>Traditional Festivals in China</vt:lpstr>
      <vt:lpstr>Traditional Festivals in China</vt:lpstr>
      <vt:lpstr>PowerPoint Presentation</vt:lpstr>
      <vt:lpstr>Traditional Festivals in China</vt:lpstr>
      <vt:lpstr>PowerPoint Presentation</vt:lpstr>
      <vt:lpstr>Influences on contemporary society</vt:lpstr>
      <vt:lpstr>PowerPoint Presentation</vt:lpstr>
      <vt:lpstr>PowerPoint Presentation</vt:lpstr>
      <vt:lpstr>PowerPoint Presentation</vt:lpstr>
      <vt:lpstr>The Development of Family Culture</vt:lpstr>
      <vt:lpstr>Influences on contemporary society</vt:lpstr>
      <vt:lpstr>Gift culture</vt:lpstr>
      <vt:lpstr>acquaintance society</vt:lpstr>
      <vt:lpstr>Yin-Yang in Five Relationships</vt:lpstr>
      <vt:lpstr>       Family Structure of a Religious and Philosophical Organization</vt:lpstr>
      <vt:lpstr>Social Relationships based on Family relationships </vt:lpstr>
      <vt:lpstr>Addressing family members, strangers and teachers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formation and development of family culture in china</dc:title>
  <dc:creator>Yiying Jiao</dc:creator>
  <cp:lastModifiedBy>Yiying Jiao</cp:lastModifiedBy>
  <cp:revision>15</cp:revision>
  <dcterms:created xsi:type="dcterms:W3CDTF">2021-05-27T08:15:06Z</dcterms:created>
  <dcterms:modified xsi:type="dcterms:W3CDTF">2021-05-27T16:03:29Z</dcterms:modified>
</cp:coreProperties>
</file>