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54" r:id="rId6"/>
    <p:sldMasterId id="2147483658" r:id="rId7"/>
    <p:sldMasterId id="2147483663" r:id="rId8"/>
  </p:sldMasterIdLst>
  <p:notesMasterIdLst>
    <p:notesMasterId r:id="rId43"/>
  </p:notesMasterIdLst>
  <p:sldIdLst>
    <p:sldId id="308" r:id="rId9"/>
    <p:sldId id="307" r:id="rId10"/>
    <p:sldId id="442" r:id="rId11"/>
    <p:sldId id="443" r:id="rId12"/>
    <p:sldId id="444" r:id="rId13"/>
    <p:sldId id="460" r:id="rId14"/>
    <p:sldId id="461" r:id="rId15"/>
    <p:sldId id="462" r:id="rId16"/>
    <p:sldId id="463" r:id="rId17"/>
    <p:sldId id="459" r:id="rId18"/>
    <p:sldId id="278" r:id="rId19"/>
    <p:sldId id="452" r:id="rId20"/>
    <p:sldId id="345" r:id="rId21"/>
    <p:sldId id="454" r:id="rId22"/>
    <p:sldId id="453" r:id="rId23"/>
    <p:sldId id="450" r:id="rId24"/>
    <p:sldId id="464" r:id="rId25"/>
    <p:sldId id="465" r:id="rId26"/>
    <p:sldId id="466" r:id="rId27"/>
    <p:sldId id="455" r:id="rId28"/>
    <p:sldId id="347" r:id="rId29"/>
    <p:sldId id="449" r:id="rId30"/>
    <p:sldId id="457" r:id="rId31"/>
    <p:sldId id="324" r:id="rId32"/>
    <p:sldId id="330" r:id="rId33"/>
    <p:sldId id="302" r:id="rId34"/>
    <p:sldId id="334" r:id="rId35"/>
    <p:sldId id="458" r:id="rId36"/>
    <p:sldId id="327" r:id="rId37"/>
    <p:sldId id="322" r:id="rId38"/>
    <p:sldId id="323" r:id="rId39"/>
    <p:sldId id="335" r:id="rId40"/>
    <p:sldId id="343" r:id="rId41"/>
    <p:sldId id="344"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3B5A"/>
    <a:srgbClr val="FFFF00"/>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8880CE-A5C9-4BCE-BE48-F65625A860B2}" v="19" dt="2025-10-13T07:31:12.5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528" autoAdjust="0"/>
  </p:normalViewPr>
  <p:slideViewPr>
    <p:cSldViewPr snapToGrid="0">
      <p:cViewPr varScale="1">
        <p:scale>
          <a:sx n="93" d="100"/>
          <a:sy n="93" d="100"/>
        </p:scale>
        <p:origin x="1236"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microsoft.com/office/2015/10/relationships/revisionInfo" Target="revisionInfo.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theme" Target="theme/theme1.xml"/><Relationship Id="rId20" Type="http://schemas.openxmlformats.org/officeDocument/2006/relationships/slide" Target="slides/slide12.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911AA621-3D9D-4ECB-86A4-734535ADB793}"/>
    <pc:docChg chg="undo custSel addSld delSld modSld sldOrd delMainMaster">
      <pc:chgData name="Kate Piper (IMH)" userId="f69ee4e2-845b-4a1f-89c4-60fce9da139f" providerId="ADAL" clId="{911AA621-3D9D-4ECB-86A4-734535ADB793}" dt="2024-10-12T09:47:46.889" v="1015" actId="113"/>
      <pc:docMkLst>
        <pc:docMk/>
      </pc:docMkLst>
      <pc:sldChg chg="add ord">
        <pc:chgData name="Kate Piper (IMH)" userId="f69ee4e2-845b-4a1f-89c4-60fce9da139f" providerId="ADAL" clId="{911AA621-3D9D-4ECB-86A4-734535ADB793}" dt="2024-10-12T09:34:50.940" v="850"/>
        <pc:sldMkLst>
          <pc:docMk/>
          <pc:sldMk cId="1404612802" sldId="278"/>
        </pc:sldMkLst>
      </pc:sldChg>
      <pc:sldChg chg="ord">
        <pc:chgData name="Kate Piper (IMH)" userId="f69ee4e2-845b-4a1f-89c4-60fce9da139f" providerId="ADAL" clId="{911AA621-3D9D-4ECB-86A4-734535ADB793}" dt="2024-10-12T09:44:37.562" v="878"/>
        <pc:sldMkLst>
          <pc:docMk/>
          <pc:sldMk cId="0" sldId="302"/>
        </pc:sldMkLst>
      </pc:sldChg>
      <pc:sldChg chg="modSp add del mod ord modTransition">
        <pc:chgData name="Kate Piper (IMH)" userId="f69ee4e2-845b-4a1f-89c4-60fce9da139f" providerId="ADAL" clId="{911AA621-3D9D-4ECB-86A4-734535ADB793}" dt="2024-10-12T09:13:08.973" v="163"/>
        <pc:sldMkLst>
          <pc:docMk/>
          <pc:sldMk cId="0" sldId="307"/>
        </pc:sldMkLst>
      </pc:sldChg>
      <pc:sldChg chg="modSp mod ord">
        <pc:chgData name="Kate Piper (IMH)" userId="f69ee4e2-845b-4a1f-89c4-60fce9da139f" providerId="ADAL" clId="{911AA621-3D9D-4ECB-86A4-734535ADB793}" dt="2024-10-12T09:47:46.889" v="1015" actId="113"/>
        <pc:sldMkLst>
          <pc:docMk/>
          <pc:sldMk cId="7014258" sldId="344"/>
        </pc:sldMkLst>
      </pc:sldChg>
      <pc:sldChg chg="addSp delSp modSp mod ord">
        <pc:chgData name="Kate Piper (IMH)" userId="f69ee4e2-845b-4a1f-89c4-60fce9da139f" providerId="ADAL" clId="{911AA621-3D9D-4ECB-86A4-734535ADB793}" dt="2024-10-12T09:14:10.344" v="171"/>
        <pc:sldMkLst>
          <pc:docMk/>
          <pc:sldMk cId="0" sldId="347"/>
        </pc:sldMkLst>
      </pc:sldChg>
      <pc:sldChg chg="add ord">
        <pc:chgData name="Kate Piper (IMH)" userId="f69ee4e2-845b-4a1f-89c4-60fce9da139f" providerId="ADAL" clId="{911AA621-3D9D-4ECB-86A4-734535ADB793}" dt="2024-10-12T09:14:54.202" v="174"/>
        <pc:sldMkLst>
          <pc:docMk/>
          <pc:sldMk cId="3943053610" sldId="442"/>
        </pc:sldMkLst>
      </pc:sldChg>
      <pc:sldChg chg="add ord">
        <pc:chgData name="Kate Piper (IMH)" userId="f69ee4e2-845b-4a1f-89c4-60fce9da139f" providerId="ADAL" clId="{911AA621-3D9D-4ECB-86A4-734535ADB793}" dt="2024-10-12T09:14:54.202" v="174"/>
        <pc:sldMkLst>
          <pc:docMk/>
          <pc:sldMk cId="3628904649" sldId="443"/>
        </pc:sldMkLst>
      </pc:sldChg>
      <pc:sldChg chg="add ord">
        <pc:chgData name="Kate Piper (IMH)" userId="f69ee4e2-845b-4a1f-89c4-60fce9da139f" providerId="ADAL" clId="{911AA621-3D9D-4ECB-86A4-734535ADB793}" dt="2024-10-12T09:14:54.202" v="174"/>
        <pc:sldMkLst>
          <pc:docMk/>
          <pc:sldMk cId="448792327" sldId="444"/>
        </pc:sldMkLst>
      </pc:sldChg>
      <pc:sldChg chg="del">
        <pc:chgData name="Kate Piper (IMH)" userId="f69ee4e2-845b-4a1f-89c4-60fce9da139f" providerId="ADAL" clId="{911AA621-3D9D-4ECB-86A4-734535ADB793}" dt="2024-10-12T09:17:59.222" v="176" actId="47"/>
        <pc:sldMkLst>
          <pc:docMk/>
          <pc:sldMk cId="2993017878" sldId="451"/>
        </pc:sldMkLst>
      </pc:sldChg>
      <pc:sldChg chg="addSp modSp mod">
        <pc:chgData name="Kate Piper (IMH)" userId="f69ee4e2-845b-4a1f-89c4-60fce9da139f" providerId="ADAL" clId="{911AA621-3D9D-4ECB-86A4-734535ADB793}" dt="2024-10-12T09:35:51.782" v="876" actId="1035"/>
        <pc:sldMkLst>
          <pc:docMk/>
          <pc:sldMk cId="659903441" sldId="453"/>
        </pc:sldMkLst>
      </pc:sldChg>
      <pc:sldChg chg="add">
        <pc:chgData name="Kate Piper (IMH)" userId="f69ee4e2-845b-4a1f-89c4-60fce9da139f" providerId="ADAL" clId="{911AA621-3D9D-4ECB-86A4-734535ADB793}" dt="2024-10-12T09:17:50.738" v="175"/>
        <pc:sldMkLst>
          <pc:docMk/>
          <pc:sldMk cId="2739788703" sldId="459"/>
        </pc:sldMkLst>
      </pc:sldChg>
      <pc:sldChg chg="addSp delSp modSp add mod ord delAnim modAnim">
        <pc:chgData name="Kate Piper (IMH)" userId="f69ee4e2-845b-4a1f-89c4-60fce9da139f" providerId="ADAL" clId="{911AA621-3D9D-4ECB-86A4-734535ADB793}" dt="2024-10-12T09:24:28.454" v="555" actId="14100"/>
        <pc:sldMkLst>
          <pc:docMk/>
          <pc:sldMk cId="3580184048" sldId="460"/>
        </pc:sldMkLst>
      </pc:sldChg>
      <pc:sldChg chg="addSp delSp modSp new mod modAnim">
        <pc:chgData name="Kate Piper (IMH)" userId="f69ee4e2-845b-4a1f-89c4-60fce9da139f" providerId="ADAL" clId="{911AA621-3D9D-4ECB-86A4-734535ADB793}" dt="2024-10-12T09:27:30.944" v="588" actId="1076"/>
        <pc:sldMkLst>
          <pc:docMk/>
          <pc:sldMk cId="1147067091" sldId="461"/>
        </pc:sldMkLst>
      </pc:sldChg>
      <pc:sldChg chg="addSp delSp modSp new mod modAnim">
        <pc:chgData name="Kate Piper (IMH)" userId="f69ee4e2-845b-4a1f-89c4-60fce9da139f" providerId="ADAL" clId="{911AA621-3D9D-4ECB-86A4-734535ADB793}" dt="2024-10-12T09:31:29.273" v="700" actId="208"/>
        <pc:sldMkLst>
          <pc:docMk/>
          <pc:sldMk cId="3984627642" sldId="462"/>
        </pc:sldMkLst>
      </pc:sldChg>
      <pc:sldChg chg="modSp add mod">
        <pc:chgData name="Kate Piper (IMH)" userId="f69ee4e2-845b-4a1f-89c4-60fce9da139f" providerId="ADAL" clId="{911AA621-3D9D-4ECB-86A4-734535ADB793}" dt="2024-10-12T09:33:55.119" v="847" actId="1076"/>
        <pc:sldMkLst>
          <pc:docMk/>
          <pc:sldMk cId="258357129" sldId="463"/>
        </pc:sldMkLst>
      </pc:sldChg>
      <pc:sldMasterChg chg="del delSldLayout">
        <pc:chgData name="Kate Piper (IMH)" userId="f69ee4e2-845b-4a1f-89c4-60fce9da139f" providerId="ADAL" clId="{911AA621-3D9D-4ECB-86A4-734535ADB793}" dt="2024-10-12T09:10:34.392" v="10"/>
        <pc:sldMasterMkLst>
          <pc:docMk/>
          <pc:sldMasterMk cId="3994187330" sldId="2147483650"/>
        </pc:sldMasterMkLst>
        <pc:sldLayoutChg chg="del">
          <pc:chgData name="Kate Piper (IMH)" userId="f69ee4e2-845b-4a1f-89c4-60fce9da139f" providerId="ADAL" clId="{911AA621-3D9D-4ECB-86A4-734535ADB793}" dt="2024-10-12T09:10:34.392" v="10"/>
          <pc:sldLayoutMkLst>
            <pc:docMk/>
            <pc:sldMasterMk cId="3994187330" sldId="2147483650"/>
            <pc:sldLayoutMk cId="4175462874" sldId="2147483675"/>
          </pc:sldLayoutMkLst>
        </pc:sldLayoutChg>
      </pc:sldMasterChg>
      <pc:sldMasterChg chg="del delSldLayout">
        <pc:chgData name="Kate Piper (IMH)" userId="f69ee4e2-845b-4a1f-89c4-60fce9da139f" providerId="ADAL" clId="{911AA621-3D9D-4ECB-86A4-734535ADB793}" dt="2024-10-12T09:10:34.393" v="11"/>
        <pc:sldMasterMkLst>
          <pc:docMk/>
          <pc:sldMasterMk cId="503966888" sldId="2147483653"/>
        </pc:sldMasterMkLst>
        <pc:sldLayoutChg chg="del">
          <pc:chgData name="Kate Piper (IMH)" userId="f69ee4e2-845b-4a1f-89c4-60fce9da139f" providerId="ADAL" clId="{911AA621-3D9D-4ECB-86A4-734535ADB793}" dt="2024-10-12T09:10:34.393" v="11"/>
          <pc:sldLayoutMkLst>
            <pc:docMk/>
            <pc:sldMasterMk cId="503966888" sldId="2147483653"/>
            <pc:sldLayoutMk cId="4216905086" sldId="2147483677"/>
          </pc:sldLayoutMkLst>
        </pc:sldLayoutChg>
      </pc:sldMasterChg>
      <pc:sldMasterChg chg="del delSldLayout">
        <pc:chgData name="Kate Piper (IMH)" userId="f69ee4e2-845b-4a1f-89c4-60fce9da139f" providerId="ADAL" clId="{911AA621-3D9D-4ECB-86A4-734535ADB793}" dt="2024-10-12T09:10:34.394" v="12"/>
        <pc:sldMasterMkLst>
          <pc:docMk/>
          <pc:sldMasterMk cId="1086982509" sldId="2147483655"/>
        </pc:sldMasterMkLst>
        <pc:sldLayoutChg chg="del">
          <pc:chgData name="Kate Piper (IMH)" userId="f69ee4e2-845b-4a1f-89c4-60fce9da139f" providerId="ADAL" clId="{911AA621-3D9D-4ECB-86A4-734535ADB793}" dt="2024-10-12T09:10:34.394" v="12"/>
          <pc:sldLayoutMkLst>
            <pc:docMk/>
            <pc:sldMasterMk cId="1086982509" sldId="2147483655"/>
            <pc:sldLayoutMk cId="408938655" sldId="2147483679"/>
          </pc:sldLayoutMkLst>
        </pc:sldLayoutChg>
      </pc:sldMasterChg>
      <pc:sldMasterChg chg="del delSldLayout">
        <pc:chgData name="Kate Piper (IMH)" userId="f69ee4e2-845b-4a1f-89c4-60fce9da139f" providerId="ADAL" clId="{911AA621-3D9D-4ECB-86A4-734535ADB793}" dt="2024-10-12T09:10:34.394" v="13"/>
        <pc:sldMasterMkLst>
          <pc:docMk/>
          <pc:sldMasterMk cId="537362470" sldId="2147483656"/>
        </pc:sldMasterMkLst>
        <pc:sldLayoutChg chg="del">
          <pc:chgData name="Kate Piper (IMH)" userId="f69ee4e2-845b-4a1f-89c4-60fce9da139f" providerId="ADAL" clId="{911AA621-3D9D-4ECB-86A4-734535ADB793}" dt="2024-10-12T09:10:34.394" v="13"/>
          <pc:sldLayoutMkLst>
            <pc:docMk/>
            <pc:sldMasterMk cId="537362470" sldId="2147483656"/>
            <pc:sldLayoutMk cId="3130719715" sldId="2147483680"/>
          </pc:sldLayoutMkLst>
        </pc:sldLayoutChg>
      </pc:sldMasterChg>
      <pc:sldMasterChg chg="del delSldLayout">
        <pc:chgData name="Kate Piper (IMH)" userId="f69ee4e2-845b-4a1f-89c4-60fce9da139f" providerId="ADAL" clId="{911AA621-3D9D-4ECB-86A4-734535ADB793}" dt="2024-10-12T09:10:34.394" v="14"/>
        <pc:sldMasterMkLst>
          <pc:docMk/>
          <pc:sldMasterMk cId="3275634550" sldId="2147483657"/>
        </pc:sldMasterMkLst>
        <pc:sldLayoutChg chg="del">
          <pc:chgData name="Kate Piper (IMH)" userId="f69ee4e2-845b-4a1f-89c4-60fce9da139f" providerId="ADAL" clId="{911AA621-3D9D-4ECB-86A4-734535ADB793}" dt="2024-10-12T09:10:34.394" v="14"/>
          <pc:sldLayoutMkLst>
            <pc:docMk/>
            <pc:sldMasterMk cId="3275634550" sldId="2147483657"/>
            <pc:sldLayoutMk cId="2783529864" sldId="2147483681"/>
          </pc:sldLayoutMkLst>
        </pc:sldLayoutChg>
      </pc:sldMasterChg>
      <pc:sldMasterChg chg="del delSldLayout">
        <pc:chgData name="Kate Piper (IMH)" userId="f69ee4e2-845b-4a1f-89c4-60fce9da139f" providerId="ADAL" clId="{911AA621-3D9D-4ECB-86A4-734535ADB793}" dt="2024-10-12T09:10:34.396" v="16"/>
        <pc:sldMasterMkLst>
          <pc:docMk/>
          <pc:sldMasterMk cId="1800093731" sldId="2147483659"/>
        </pc:sldMasterMkLst>
        <pc:sldLayoutChg chg="del">
          <pc:chgData name="Kate Piper (IMH)" userId="f69ee4e2-845b-4a1f-89c4-60fce9da139f" providerId="ADAL" clId="{911AA621-3D9D-4ECB-86A4-734535ADB793}" dt="2024-10-12T09:10:34.396" v="16"/>
          <pc:sldLayoutMkLst>
            <pc:docMk/>
            <pc:sldMasterMk cId="1800093731" sldId="2147483659"/>
            <pc:sldLayoutMk cId="1597148504" sldId="2147483684"/>
          </pc:sldLayoutMkLst>
        </pc:sldLayoutChg>
      </pc:sldMasterChg>
      <pc:sldMasterChg chg="del delSldLayout">
        <pc:chgData name="Kate Piper (IMH)" userId="f69ee4e2-845b-4a1f-89c4-60fce9da139f" providerId="ADAL" clId="{911AA621-3D9D-4ECB-86A4-734535ADB793}" dt="2024-10-12T09:10:34.394" v="15"/>
        <pc:sldMasterMkLst>
          <pc:docMk/>
          <pc:sldMasterMk cId="2215794927" sldId="2147483660"/>
        </pc:sldMasterMkLst>
        <pc:sldLayoutChg chg="del">
          <pc:chgData name="Kate Piper (IMH)" userId="f69ee4e2-845b-4a1f-89c4-60fce9da139f" providerId="ADAL" clId="{911AA621-3D9D-4ECB-86A4-734535ADB793}" dt="2024-10-12T09:10:34.394" v="15"/>
          <pc:sldLayoutMkLst>
            <pc:docMk/>
            <pc:sldMasterMk cId="2215794927" sldId="2147483660"/>
            <pc:sldLayoutMk cId="3475296125" sldId="2147483683"/>
          </pc:sldLayoutMkLst>
        </pc:sldLayoutChg>
      </pc:sldMasterChg>
      <pc:sldMasterChg chg="del delSldLayout">
        <pc:chgData name="Kate Piper (IMH)" userId="f69ee4e2-845b-4a1f-89c4-60fce9da139f" providerId="ADAL" clId="{911AA621-3D9D-4ECB-86A4-734535ADB793}" dt="2024-10-12T09:10:34.396" v="17"/>
        <pc:sldMasterMkLst>
          <pc:docMk/>
          <pc:sldMasterMk cId="3508390215" sldId="2147483661"/>
        </pc:sldMasterMkLst>
        <pc:sldLayoutChg chg="del">
          <pc:chgData name="Kate Piper (IMH)" userId="f69ee4e2-845b-4a1f-89c4-60fce9da139f" providerId="ADAL" clId="{911AA621-3D9D-4ECB-86A4-734535ADB793}" dt="2024-10-12T09:10:34.396" v="17"/>
          <pc:sldLayoutMkLst>
            <pc:docMk/>
            <pc:sldMasterMk cId="3508390215" sldId="2147483661"/>
            <pc:sldLayoutMk cId="724236427" sldId="2147483685"/>
          </pc:sldLayoutMkLst>
        </pc:sldLayoutChg>
      </pc:sldMasterChg>
      <pc:sldMasterChg chg="del delSldLayout">
        <pc:chgData name="Kate Piper (IMH)" userId="f69ee4e2-845b-4a1f-89c4-60fce9da139f" providerId="ADAL" clId="{911AA621-3D9D-4ECB-86A4-734535ADB793}" dt="2024-10-12T09:10:34.397" v="18"/>
        <pc:sldMasterMkLst>
          <pc:docMk/>
          <pc:sldMasterMk cId="2581267852" sldId="2147483662"/>
        </pc:sldMasterMkLst>
        <pc:sldLayoutChg chg="del">
          <pc:chgData name="Kate Piper (IMH)" userId="f69ee4e2-845b-4a1f-89c4-60fce9da139f" providerId="ADAL" clId="{911AA621-3D9D-4ECB-86A4-734535ADB793}" dt="2024-10-12T09:10:34.397" v="18"/>
          <pc:sldLayoutMkLst>
            <pc:docMk/>
            <pc:sldMasterMk cId="2581267852" sldId="2147483662"/>
            <pc:sldLayoutMk cId="196634507" sldId="2147483686"/>
          </pc:sldLayoutMkLst>
        </pc:sldLayoutChg>
      </pc:sldMasterChg>
      <pc:sldMasterChg chg="del delSldLayout">
        <pc:chgData name="Kate Piper (IMH)" userId="f69ee4e2-845b-4a1f-89c4-60fce9da139f" providerId="ADAL" clId="{911AA621-3D9D-4ECB-86A4-734535ADB793}" dt="2024-10-12T09:10:34.397" v="19"/>
        <pc:sldMasterMkLst>
          <pc:docMk/>
          <pc:sldMasterMk cId="741040061" sldId="2147483664"/>
        </pc:sldMasterMkLst>
        <pc:sldLayoutChg chg="del">
          <pc:chgData name="Kate Piper (IMH)" userId="f69ee4e2-845b-4a1f-89c4-60fce9da139f" providerId="ADAL" clId="{911AA621-3D9D-4ECB-86A4-734535ADB793}" dt="2024-10-12T09:10:34.397" v="19"/>
          <pc:sldLayoutMkLst>
            <pc:docMk/>
            <pc:sldMasterMk cId="741040061" sldId="2147483664"/>
            <pc:sldLayoutMk cId="763020717" sldId="2147483688"/>
          </pc:sldLayoutMkLst>
        </pc:sldLayoutChg>
      </pc:sldMasterChg>
      <pc:sldMasterChg chg="del delSldLayout">
        <pc:chgData name="Kate Piper (IMH)" userId="f69ee4e2-845b-4a1f-89c4-60fce9da139f" providerId="ADAL" clId="{911AA621-3D9D-4ECB-86A4-734535ADB793}" dt="2024-10-12T09:10:34.398" v="20"/>
        <pc:sldMasterMkLst>
          <pc:docMk/>
          <pc:sldMasterMk cId="58822457" sldId="2147483665"/>
        </pc:sldMasterMkLst>
        <pc:sldLayoutChg chg="del">
          <pc:chgData name="Kate Piper (IMH)" userId="f69ee4e2-845b-4a1f-89c4-60fce9da139f" providerId="ADAL" clId="{911AA621-3D9D-4ECB-86A4-734535ADB793}" dt="2024-10-12T09:10:34.398" v="20"/>
          <pc:sldLayoutMkLst>
            <pc:docMk/>
            <pc:sldMasterMk cId="58822457" sldId="2147483665"/>
            <pc:sldLayoutMk cId="2624528723" sldId="2147483689"/>
          </pc:sldLayoutMkLst>
        </pc:sldLayoutChg>
      </pc:sldMasterChg>
      <pc:sldMasterChg chg="del delSldLayout">
        <pc:chgData name="Kate Piper (IMH)" userId="f69ee4e2-845b-4a1f-89c4-60fce9da139f" providerId="ADAL" clId="{911AA621-3D9D-4ECB-86A4-734535ADB793}" dt="2024-10-12T09:10:34.398" v="21"/>
        <pc:sldMasterMkLst>
          <pc:docMk/>
          <pc:sldMasterMk cId="754378712" sldId="2147483666"/>
        </pc:sldMasterMkLst>
        <pc:sldLayoutChg chg="del">
          <pc:chgData name="Kate Piper (IMH)" userId="f69ee4e2-845b-4a1f-89c4-60fce9da139f" providerId="ADAL" clId="{911AA621-3D9D-4ECB-86A4-734535ADB793}" dt="2024-10-12T09:10:34.398" v="21"/>
          <pc:sldLayoutMkLst>
            <pc:docMk/>
            <pc:sldMasterMk cId="754378712" sldId="2147483666"/>
            <pc:sldLayoutMk cId="3132846485" sldId="2147483690"/>
          </pc:sldLayoutMkLst>
        </pc:sldLayoutChg>
        <pc:sldLayoutChg chg="del">
          <pc:chgData name="Kate Piper (IMH)" userId="f69ee4e2-845b-4a1f-89c4-60fce9da139f" providerId="ADAL" clId="{911AA621-3D9D-4ECB-86A4-734535ADB793}" dt="2024-10-12T09:10:34.398" v="21"/>
          <pc:sldLayoutMkLst>
            <pc:docMk/>
            <pc:sldMasterMk cId="754378712" sldId="2147483666"/>
            <pc:sldLayoutMk cId="1638318787" sldId="2147483698"/>
          </pc:sldLayoutMkLst>
        </pc:sldLayoutChg>
        <pc:sldLayoutChg chg="del">
          <pc:chgData name="Kate Piper (IMH)" userId="f69ee4e2-845b-4a1f-89c4-60fce9da139f" providerId="ADAL" clId="{911AA621-3D9D-4ECB-86A4-734535ADB793}" dt="2024-10-12T09:10:34.398" v="21"/>
          <pc:sldLayoutMkLst>
            <pc:docMk/>
            <pc:sldMasterMk cId="754378712" sldId="2147483666"/>
            <pc:sldLayoutMk cId="1988994691" sldId="2147483699"/>
          </pc:sldLayoutMkLst>
        </pc:sldLayoutChg>
        <pc:sldLayoutChg chg="del">
          <pc:chgData name="Kate Piper (IMH)" userId="f69ee4e2-845b-4a1f-89c4-60fce9da139f" providerId="ADAL" clId="{911AA621-3D9D-4ECB-86A4-734535ADB793}" dt="2024-10-12T09:10:34.398" v="21"/>
          <pc:sldLayoutMkLst>
            <pc:docMk/>
            <pc:sldMasterMk cId="754378712" sldId="2147483666"/>
            <pc:sldLayoutMk cId="1668414652" sldId="2147483700"/>
          </pc:sldLayoutMkLst>
        </pc:sldLayoutChg>
        <pc:sldLayoutChg chg="del">
          <pc:chgData name="Kate Piper (IMH)" userId="f69ee4e2-845b-4a1f-89c4-60fce9da139f" providerId="ADAL" clId="{911AA621-3D9D-4ECB-86A4-734535ADB793}" dt="2024-10-12T09:10:34.398" v="21"/>
          <pc:sldLayoutMkLst>
            <pc:docMk/>
            <pc:sldMasterMk cId="754378712" sldId="2147483666"/>
            <pc:sldLayoutMk cId="3376813219" sldId="2147483701"/>
          </pc:sldLayoutMkLst>
        </pc:sldLayoutChg>
        <pc:sldLayoutChg chg="del">
          <pc:chgData name="Kate Piper (IMH)" userId="f69ee4e2-845b-4a1f-89c4-60fce9da139f" providerId="ADAL" clId="{911AA621-3D9D-4ECB-86A4-734535ADB793}" dt="2024-10-12T09:10:34.398" v="21"/>
          <pc:sldLayoutMkLst>
            <pc:docMk/>
            <pc:sldMasterMk cId="754378712" sldId="2147483666"/>
            <pc:sldLayoutMk cId="1322761775" sldId="2147483703"/>
          </pc:sldLayoutMkLst>
        </pc:sldLayoutChg>
        <pc:sldLayoutChg chg="del">
          <pc:chgData name="Kate Piper (IMH)" userId="f69ee4e2-845b-4a1f-89c4-60fce9da139f" providerId="ADAL" clId="{911AA621-3D9D-4ECB-86A4-734535ADB793}" dt="2024-10-12T09:10:34.398" v="21"/>
          <pc:sldLayoutMkLst>
            <pc:docMk/>
            <pc:sldMasterMk cId="754378712" sldId="2147483666"/>
            <pc:sldLayoutMk cId="1402491513" sldId="2147483704"/>
          </pc:sldLayoutMkLst>
        </pc:sldLayoutChg>
        <pc:sldLayoutChg chg="del">
          <pc:chgData name="Kate Piper (IMH)" userId="f69ee4e2-845b-4a1f-89c4-60fce9da139f" providerId="ADAL" clId="{911AA621-3D9D-4ECB-86A4-734535ADB793}" dt="2024-10-12T09:10:34.398" v="21"/>
          <pc:sldLayoutMkLst>
            <pc:docMk/>
            <pc:sldMasterMk cId="754378712" sldId="2147483666"/>
            <pc:sldLayoutMk cId="2661865558" sldId="2147483705"/>
          </pc:sldLayoutMkLst>
        </pc:sldLayoutChg>
      </pc:sldMasterChg>
      <pc:sldMasterChg chg="del delSldLayout">
        <pc:chgData name="Kate Piper (IMH)" userId="f69ee4e2-845b-4a1f-89c4-60fce9da139f" providerId="ADAL" clId="{911AA621-3D9D-4ECB-86A4-734535ADB793}" dt="2024-10-12T09:10:34.399" v="23"/>
        <pc:sldMasterMkLst>
          <pc:docMk/>
          <pc:sldMasterMk cId="217095490" sldId="2147483670"/>
        </pc:sldMasterMkLst>
        <pc:sldLayoutChg chg="del">
          <pc:chgData name="Kate Piper (IMH)" userId="f69ee4e2-845b-4a1f-89c4-60fce9da139f" providerId="ADAL" clId="{911AA621-3D9D-4ECB-86A4-734535ADB793}" dt="2024-10-12T09:10:34.399" v="23"/>
          <pc:sldLayoutMkLst>
            <pc:docMk/>
            <pc:sldMasterMk cId="217095490" sldId="2147483670"/>
            <pc:sldLayoutMk cId="3583415931" sldId="2147483696"/>
          </pc:sldLayoutMkLst>
        </pc:sldLayoutChg>
      </pc:sldMasterChg>
      <pc:sldMasterChg chg="del delSldLayout">
        <pc:chgData name="Kate Piper (IMH)" userId="f69ee4e2-845b-4a1f-89c4-60fce9da139f" providerId="ADAL" clId="{911AA621-3D9D-4ECB-86A4-734535ADB793}" dt="2024-10-12T09:10:34.400" v="24"/>
        <pc:sldMasterMkLst>
          <pc:docMk/>
          <pc:sldMasterMk cId="1743180627" sldId="2147483671"/>
        </pc:sldMasterMkLst>
        <pc:sldLayoutChg chg="del">
          <pc:chgData name="Kate Piper (IMH)" userId="f69ee4e2-845b-4a1f-89c4-60fce9da139f" providerId="ADAL" clId="{911AA621-3D9D-4ECB-86A4-734535ADB793}" dt="2024-10-12T09:10:34.400" v="24"/>
          <pc:sldLayoutMkLst>
            <pc:docMk/>
            <pc:sldMasterMk cId="1743180627" sldId="2147483671"/>
            <pc:sldLayoutMk cId="3714548059" sldId="2147483697"/>
          </pc:sldLayoutMkLst>
        </pc:sldLayoutChg>
      </pc:sldMasterChg>
      <pc:sldMasterChg chg="del delSldLayout">
        <pc:chgData name="Kate Piper (IMH)" userId="f69ee4e2-845b-4a1f-89c4-60fce9da139f" providerId="ADAL" clId="{911AA621-3D9D-4ECB-86A4-734535ADB793}" dt="2024-10-12T09:10:34.399" v="22"/>
        <pc:sldMasterMkLst>
          <pc:docMk/>
          <pc:sldMasterMk cId="130175223" sldId="2147483673"/>
        </pc:sldMasterMkLst>
        <pc:sldLayoutChg chg="del">
          <pc:chgData name="Kate Piper (IMH)" userId="f69ee4e2-845b-4a1f-89c4-60fce9da139f" providerId="ADAL" clId="{911AA621-3D9D-4ECB-86A4-734535ADB793}" dt="2024-10-12T09:10:34.399" v="22"/>
          <pc:sldLayoutMkLst>
            <pc:docMk/>
            <pc:sldMasterMk cId="130175223" sldId="2147483673"/>
            <pc:sldLayoutMk cId="324980695" sldId="2147483693"/>
          </pc:sldLayoutMkLst>
        </pc:sldLayoutChg>
      </pc:sldMasterChg>
    </pc:docChg>
  </pc:docChgLst>
  <pc:docChgLst>
    <pc:chgData name="Kate Piper (IMH)" userId="f69ee4e2-845b-4a1f-89c4-60fce9da139f" providerId="ADAL" clId="{711C9590-55C3-4EBC-8761-ABFEB3AE4BB3}"/>
    <pc:docChg chg="custSel modSld">
      <pc:chgData name="Kate Piper (IMH)" userId="f69ee4e2-845b-4a1f-89c4-60fce9da139f" providerId="ADAL" clId="{711C9590-55C3-4EBC-8761-ABFEB3AE4BB3}" dt="2023-11-03T14:44:48.997" v="1" actId="27636"/>
      <pc:docMkLst>
        <pc:docMk/>
      </pc:docMkLst>
      <pc:sldChg chg="modSp mod">
        <pc:chgData name="Kate Piper (IMH)" userId="f69ee4e2-845b-4a1f-89c4-60fce9da139f" providerId="ADAL" clId="{711C9590-55C3-4EBC-8761-ABFEB3AE4BB3}" dt="2023-11-03T14:44:48.997" v="1" actId="27636"/>
        <pc:sldMkLst>
          <pc:docMk/>
          <pc:sldMk cId="3369731319" sldId="323"/>
        </pc:sldMkLst>
      </pc:sldChg>
    </pc:docChg>
  </pc:docChgLst>
  <pc:docChgLst>
    <pc:chgData name="Kate Piper (IMH)" userId="f69ee4e2-845b-4a1f-89c4-60fce9da139f" providerId="ADAL" clId="{0A8880CE-A5C9-4BCE-BE48-F65625A860B2}"/>
    <pc:docChg chg="custSel addSld delSld modSld sldOrd">
      <pc:chgData name="Kate Piper (IMH)" userId="f69ee4e2-845b-4a1f-89c4-60fce9da139f" providerId="ADAL" clId="{0A8880CE-A5C9-4BCE-BE48-F65625A860B2}" dt="2025-10-13T07:31:34.168" v="1100" actId="47"/>
      <pc:docMkLst>
        <pc:docMk/>
      </pc:docMkLst>
      <pc:sldChg chg="mod modShow">
        <pc:chgData name="Kate Piper (IMH)" userId="f69ee4e2-845b-4a1f-89c4-60fce9da139f" providerId="ADAL" clId="{0A8880CE-A5C9-4BCE-BE48-F65625A860B2}" dt="2025-10-12T17:05:00.481" v="699" actId="729"/>
        <pc:sldMkLst>
          <pc:docMk/>
          <pc:sldMk cId="1404612802" sldId="278"/>
        </pc:sldMkLst>
      </pc:sldChg>
      <pc:sldChg chg="modSp add mod">
        <pc:chgData name="Kate Piper (IMH)" userId="f69ee4e2-845b-4a1f-89c4-60fce9da139f" providerId="ADAL" clId="{0A8880CE-A5C9-4BCE-BE48-F65625A860B2}" dt="2023-10-15T13:39:45.575" v="99" actId="1076"/>
        <pc:sldMkLst>
          <pc:docMk/>
          <pc:sldMk cId="0" sldId="302"/>
        </pc:sldMkLst>
      </pc:sldChg>
      <pc:sldChg chg="modSp del mod">
        <pc:chgData name="Kate Piper (IMH)" userId="f69ee4e2-845b-4a1f-89c4-60fce9da139f" providerId="ADAL" clId="{0A8880CE-A5C9-4BCE-BE48-F65625A860B2}" dt="2025-10-12T17:09:10.096" v="847" actId="20577"/>
        <pc:sldMkLst>
          <pc:docMk/>
          <pc:sldMk cId="0" sldId="307"/>
        </pc:sldMkLst>
        <pc:spChg chg="mod">
          <ac:chgData name="Kate Piper (IMH)" userId="f69ee4e2-845b-4a1f-89c4-60fce9da139f" providerId="ADAL" clId="{0A8880CE-A5C9-4BCE-BE48-F65625A860B2}" dt="2025-10-12T17:09:10.096" v="847" actId="20577"/>
          <ac:spMkLst>
            <pc:docMk/>
            <pc:sldMk cId="0" sldId="307"/>
            <ac:spMk id="7171" creationId="{3B5FB6BF-B5CD-B48E-9177-6E889121AC74}"/>
          </ac:spMkLst>
        </pc:spChg>
      </pc:sldChg>
      <pc:sldChg chg="add">
        <pc:chgData name="Kate Piper (IMH)" userId="f69ee4e2-845b-4a1f-89c4-60fce9da139f" providerId="ADAL" clId="{0A8880CE-A5C9-4BCE-BE48-F65625A860B2}" dt="2023-10-13T19:04:41.547" v="66"/>
        <pc:sldMkLst>
          <pc:docMk/>
          <pc:sldMk cId="3649819269" sldId="322"/>
        </pc:sldMkLst>
      </pc:sldChg>
      <pc:sldChg chg="add">
        <pc:chgData name="Kate Piper (IMH)" userId="f69ee4e2-845b-4a1f-89c4-60fce9da139f" providerId="ADAL" clId="{0A8880CE-A5C9-4BCE-BE48-F65625A860B2}" dt="2023-10-13T19:04:41.547" v="66"/>
        <pc:sldMkLst>
          <pc:docMk/>
          <pc:sldMk cId="3369731319" sldId="323"/>
        </pc:sldMkLst>
      </pc:sldChg>
      <pc:sldChg chg="addSp modSp add mod">
        <pc:chgData name="Kate Piper (IMH)" userId="f69ee4e2-845b-4a1f-89c4-60fce9da139f" providerId="ADAL" clId="{0A8880CE-A5C9-4BCE-BE48-F65625A860B2}" dt="2023-10-15T13:55:12.205" v="236" actId="5793"/>
        <pc:sldMkLst>
          <pc:docMk/>
          <pc:sldMk cId="140851848" sldId="324"/>
        </pc:sldMkLst>
      </pc:sldChg>
      <pc:sldChg chg="add">
        <pc:chgData name="Kate Piper (IMH)" userId="f69ee4e2-845b-4a1f-89c4-60fce9da139f" providerId="ADAL" clId="{0A8880CE-A5C9-4BCE-BE48-F65625A860B2}" dt="2023-10-13T19:02:39.165" v="64"/>
        <pc:sldMkLst>
          <pc:docMk/>
          <pc:sldMk cId="3184139467" sldId="327"/>
        </pc:sldMkLst>
      </pc:sldChg>
      <pc:sldChg chg="addSp modSp add mod modAnim">
        <pc:chgData name="Kate Piper (IMH)" userId="f69ee4e2-845b-4a1f-89c4-60fce9da139f" providerId="ADAL" clId="{0A8880CE-A5C9-4BCE-BE48-F65625A860B2}" dt="2023-10-15T15:34:55.970" v="477"/>
        <pc:sldMkLst>
          <pc:docMk/>
          <pc:sldMk cId="0" sldId="330"/>
        </pc:sldMkLst>
      </pc:sldChg>
      <pc:sldChg chg="del">
        <pc:chgData name="Kate Piper (IMH)" userId="f69ee4e2-845b-4a1f-89c4-60fce9da139f" providerId="ADAL" clId="{0A8880CE-A5C9-4BCE-BE48-F65625A860B2}" dt="2023-10-13T18:44:24.940" v="12" actId="47"/>
        <pc:sldMkLst>
          <pc:docMk/>
          <pc:sldMk cId="1447884117" sldId="330"/>
        </pc:sldMkLst>
      </pc:sldChg>
      <pc:sldChg chg="modSp add mod">
        <pc:chgData name="Kate Piper (IMH)" userId="f69ee4e2-845b-4a1f-89c4-60fce9da139f" providerId="ADAL" clId="{0A8880CE-A5C9-4BCE-BE48-F65625A860B2}" dt="2023-10-15T15:38:35.872" v="481" actId="20577"/>
        <pc:sldMkLst>
          <pc:docMk/>
          <pc:sldMk cId="0" sldId="334"/>
        </pc:sldMkLst>
      </pc:sldChg>
      <pc:sldChg chg="addSp modSp add mod modAnim">
        <pc:chgData name="Kate Piper (IMH)" userId="f69ee4e2-845b-4a1f-89c4-60fce9da139f" providerId="ADAL" clId="{0A8880CE-A5C9-4BCE-BE48-F65625A860B2}" dt="2025-10-12T17:07:30.973" v="717"/>
        <pc:sldMkLst>
          <pc:docMk/>
          <pc:sldMk cId="3764004077" sldId="335"/>
        </pc:sldMkLst>
        <pc:spChg chg="mod">
          <ac:chgData name="Kate Piper (IMH)" userId="f69ee4e2-845b-4a1f-89c4-60fce9da139f" providerId="ADAL" clId="{0A8880CE-A5C9-4BCE-BE48-F65625A860B2}" dt="2025-10-12T17:06:49.353" v="710" actId="1076"/>
          <ac:spMkLst>
            <pc:docMk/>
            <pc:sldMk cId="3764004077" sldId="335"/>
            <ac:spMk id="6" creationId="{F23E18E0-66D4-5092-1CFF-75F392EAC85B}"/>
          </ac:spMkLst>
        </pc:spChg>
        <pc:picChg chg="mod">
          <ac:chgData name="Kate Piper (IMH)" userId="f69ee4e2-845b-4a1f-89c4-60fce9da139f" providerId="ADAL" clId="{0A8880CE-A5C9-4BCE-BE48-F65625A860B2}" dt="2025-10-12T17:06:45.727" v="709" actId="1076"/>
          <ac:picMkLst>
            <pc:docMk/>
            <pc:sldMk cId="3764004077" sldId="335"/>
            <ac:picMk id="7" creationId="{6F9DF3E7-70BD-E1CE-DE0C-F4D49183505C}"/>
          </ac:picMkLst>
        </pc:picChg>
        <pc:picChg chg="add mod">
          <ac:chgData name="Kate Piper (IMH)" userId="f69ee4e2-845b-4a1f-89c4-60fce9da139f" providerId="ADAL" clId="{0A8880CE-A5C9-4BCE-BE48-F65625A860B2}" dt="2025-10-12T17:07:24.969" v="716" actId="1076"/>
          <ac:picMkLst>
            <pc:docMk/>
            <pc:sldMk cId="3764004077" sldId="335"/>
            <ac:picMk id="1026" creationId="{A40B49B6-2A1F-FE79-988D-605EE4DCB0A8}"/>
          </ac:picMkLst>
        </pc:picChg>
      </pc:sldChg>
      <pc:sldChg chg="del">
        <pc:chgData name="Kate Piper (IMH)" userId="f69ee4e2-845b-4a1f-89c4-60fce9da139f" providerId="ADAL" clId="{0A8880CE-A5C9-4BCE-BE48-F65625A860B2}" dt="2023-10-13T18:43:20.562" v="0" actId="47"/>
        <pc:sldMkLst>
          <pc:docMk/>
          <pc:sldMk cId="3368645942" sldId="338"/>
        </pc:sldMkLst>
      </pc:sldChg>
      <pc:sldChg chg="del">
        <pc:chgData name="Kate Piper (IMH)" userId="f69ee4e2-845b-4a1f-89c4-60fce9da139f" providerId="ADAL" clId="{0A8880CE-A5C9-4BCE-BE48-F65625A860B2}" dt="2023-10-13T18:43:30.665" v="4" actId="47"/>
        <pc:sldMkLst>
          <pc:docMk/>
          <pc:sldMk cId="3999946791" sldId="339"/>
        </pc:sldMkLst>
      </pc:sldChg>
      <pc:sldChg chg="del">
        <pc:chgData name="Kate Piper (IMH)" userId="f69ee4e2-845b-4a1f-89c4-60fce9da139f" providerId="ADAL" clId="{0A8880CE-A5C9-4BCE-BE48-F65625A860B2}" dt="2023-10-13T18:43:21.982" v="1" actId="47"/>
        <pc:sldMkLst>
          <pc:docMk/>
          <pc:sldMk cId="2734966160" sldId="342"/>
        </pc:sldMkLst>
      </pc:sldChg>
      <pc:sldChg chg="modSp mod">
        <pc:chgData name="Kate Piper (IMH)" userId="f69ee4e2-845b-4a1f-89c4-60fce9da139f" providerId="ADAL" clId="{0A8880CE-A5C9-4BCE-BE48-F65625A860B2}" dt="2023-10-16T13:05:21.942" v="680" actId="20577"/>
        <pc:sldMkLst>
          <pc:docMk/>
          <pc:sldMk cId="1705927645" sldId="343"/>
        </pc:sldMkLst>
      </pc:sldChg>
      <pc:sldChg chg="mod ord modShow">
        <pc:chgData name="Kate Piper (IMH)" userId="f69ee4e2-845b-4a1f-89c4-60fce9da139f" providerId="ADAL" clId="{0A8880CE-A5C9-4BCE-BE48-F65625A860B2}" dt="2025-10-12T17:05:00.481" v="699" actId="729"/>
        <pc:sldMkLst>
          <pc:docMk/>
          <pc:sldMk cId="0" sldId="345"/>
        </pc:sldMkLst>
      </pc:sldChg>
      <pc:sldChg chg="addSp modSp add mod ord">
        <pc:chgData name="Kate Piper (IMH)" userId="f69ee4e2-845b-4a1f-89c4-60fce9da139f" providerId="ADAL" clId="{0A8880CE-A5C9-4BCE-BE48-F65625A860B2}" dt="2025-10-12T17:06:10.299" v="707"/>
        <pc:sldMkLst>
          <pc:docMk/>
          <pc:sldMk cId="0" sldId="347"/>
        </pc:sldMkLst>
      </pc:sldChg>
      <pc:sldChg chg="del mod modShow">
        <pc:chgData name="Kate Piper (IMH)" userId="f69ee4e2-845b-4a1f-89c4-60fce9da139f" providerId="ADAL" clId="{0A8880CE-A5C9-4BCE-BE48-F65625A860B2}" dt="2025-10-12T17:05:00.481" v="699" actId="729"/>
        <pc:sldMkLst>
          <pc:docMk/>
          <pc:sldMk cId="3943053610" sldId="442"/>
        </pc:sldMkLst>
      </pc:sldChg>
      <pc:sldChg chg="del mod modShow">
        <pc:chgData name="Kate Piper (IMH)" userId="f69ee4e2-845b-4a1f-89c4-60fce9da139f" providerId="ADAL" clId="{0A8880CE-A5C9-4BCE-BE48-F65625A860B2}" dt="2025-10-12T17:05:00.481" v="699" actId="729"/>
        <pc:sldMkLst>
          <pc:docMk/>
          <pc:sldMk cId="3628904649" sldId="443"/>
        </pc:sldMkLst>
      </pc:sldChg>
      <pc:sldChg chg="del mod modShow">
        <pc:chgData name="Kate Piper (IMH)" userId="f69ee4e2-845b-4a1f-89c4-60fce9da139f" providerId="ADAL" clId="{0A8880CE-A5C9-4BCE-BE48-F65625A860B2}" dt="2025-10-12T17:05:00.481" v="699" actId="729"/>
        <pc:sldMkLst>
          <pc:docMk/>
          <pc:sldMk cId="448792327" sldId="444"/>
        </pc:sldMkLst>
      </pc:sldChg>
      <pc:sldChg chg="del">
        <pc:chgData name="Kate Piper (IMH)" userId="f69ee4e2-845b-4a1f-89c4-60fce9da139f" providerId="ADAL" clId="{0A8880CE-A5C9-4BCE-BE48-F65625A860B2}" dt="2023-10-13T18:44:22.792" v="10" actId="47"/>
        <pc:sldMkLst>
          <pc:docMk/>
          <pc:sldMk cId="3548611103" sldId="445"/>
        </pc:sldMkLst>
      </pc:sldChg>
      <pc:sldChg chg="del">
        <pc:chgData name="Kate Piper (IMH)" userId="f69ee4e2-845b-4a1f-89c4-60fce9da139f" providerId="ADAL" clId="{0A8880CE-A5C9-4BCE-BE48-F65625A860B2}" dt="2023-10-13T18:44:23.427" v="11" actId="47"/>
        <pc:sldMkLst>
          <pc:docMk/>
          <pc:sldMk cId="1088884669" sldId="446"/>
        </pc:sldMkLst>
      </pc:sldChg>
      <pc:sldChg chg="del">
        <pc:chgData name="Kate Piper (IMH)" userId="f69ee4e2-845b-4a1f-89c4-60fce9da139f" providerId="ADAL" clId="{0A8880CE-A5C9-4BCE-BE48-F65625A860B2}" dt="2023-10-13T18:44:19.863" v="5" actId="47"/>
        <pc:sldMkLst>
          <pc:docMk/>
          <pc:sldMk cId="3727480038" sldId="447"/>
        </pc:sldMkLst>
      </pc:sldChg>
      <pc:sldChg chg="del">
        <pc:chgData name="Kate Piper (IMH)" userId="f69ee4e2-845b-4a1f-89c4-60fce9da139f" providerId="ADAL" clId="{0A8880CE-A5C9-4BCE-BE48-F65625A860B2}" dt="2023-10-13T18:44:20.929" v="6" actId="47"/>
        <pc:sldMkLst>
          <pc:docMk/>
          <pc:sldMk cId="1808582081" sldId="448"/>
        </pc:sldMkLst>
      </pc:sldChg>
      <pc:sldChg chg="ord">
        <pc:chgData name="Kate Piper (IMH)" userId="f69ee4e2-845b-4a1f-89c4-60fce9da139f" providerId="ADAL" clId="{0A8880CE-A5C9-4BCE-BE48-F65625A860B2}" dt="2025-10-12T17:05:17.080" v="701"/>
        <pc:sldMkLst>
          <pc:docMk/>
          <pc:sldMk cId="3807473687" sldId="449"/>
        </pc:sldMkLst>
      </pc:sldChg>
      <pc:sldChg chg="mod modShow">
        <pc:chgData name="Kate Piper (IMH)" userId="f69ee4e2-845b-4a1f-89c4-60fce9da139f" providerId="ADAL" clId="{0A8880CE-A5C9-4BCE-BE48-F65625A860B2}" dt="2025-10-12T17:05:00.481" v="699" actId="729"/>
        <pc:sldMkLst>
          <pc:docMk/>
          <pc:sldMk cId="1753226115" sldId="450"/>
        </pc:sldMkLst>
      </pc:sldChg>
      <pc:sldChg chg="mod modShow">
        <pc:chgData name="Kate Piper (IMH)" userId="f69ee4e2-845b-4a1f-89c4-60fce9da139f" providerId="ADAL" clId="{0A8880CE-A5C9-4BCE-BE48-F65625A860B2}" dt="2025-10-12T17:05:00.481" v="699" actId="729"/>
        <pc:sldMkLst>
          <pc:docMk/>
          <pc:sldMk cId="132400862" sldId="452"/>
        </pc:sldMkLst>
      </pc:sldChg>
      <pc:sldChg chg="mod modShow">
        <pc:chgData name="Kate Piper (IMH)" userId="f69ee4e2-845b-4a1f-89c4-60fce9da139f" providerId="ADAL" clId="{0A8880CE-A5C9-4BCE-BE48-F65625A860B2}" dt="2025-10-12T17:05:00.481" v="699" actId="729"/>
        <pc:sldMkLst>
          <pc:docMk/>
          <pc:sldMk cId="659903441" sldId="453"/>
        </pc:sldMkLst>
      </pc:sldChg>
      <pc:sldChg chg="delSp mod modShow">
        <pc:chgData name="Kate Piper (IMH)" userId="f69ee4e2-845b-4a1f-89c4-60fce9da139f" providerId="ADAL" clId="{0A8880CE-A5C9-4BCE-BE48-F65625A860B2}" dt="2025-10-12T17:05:00.481" v="699" actId="729"/>
        <pc:sldMkLst>
          <pc:docMk/>
          <pc:sldMk cId="803968337" sldId="454"/>
        </pc:sldMkLst>
      </pc:sldChg>
      <pc:sldChg chg="addSp modSp">
        <pc:chgData name="Kate Piper (IMH)" userId="f69ee4e2-845b-4a1f-89c4-60fce9da139f" providerId="ADAL" clId="{0A8880CE-A5C9-4BCE-BE48-F65625A860B2}" dt="2023-10-15T13:39:34.377" v="97"/>
        <pc:sldMkLst>
          <pc:docMk/>
          <pc:sldMk cId="1627435515" sldId="455"/>
        </pc:sldMkLst>
      </pc:sldChg>
      <pc:sldChg chg="del">
        <pc:chgData name="Kate Piper (IMH)" userId="f69ee4e2-845b-4a1f-89c4-60fce9da139f" providerId="ADAL" clId="{0A8880CE-A5C9-4BCE-BE48-F65625A860B2}" dt="2023-10-13T18:43:25.287" v="3" actId="47"/>
        <pc:sldMkLst>
          <pc:docMk/>
          <pc:sldMk cId="2246574975" sldId="456"/>
        </pc:sldMkLst>
      </pc:sldChg>
      <pc:sldChg chg="ord">
        <pc:chgData name="Kate Piper (IMH)" userId="f69ee4e2-845b-4a1f-89c4-60fce9da139f" providerId="ADAL" clId="{0A8880CE-A5C9-4BCE-BE48-F65625A860B2}" dt="2025-10-12T17:05:17.080" v="701"/>
        <pc:sldMkLst>
          <pc:docMk/>
          <pc:sldMk cId="1588769326" sldId="457"/>
        </pc:sldMkLst>
      </pc:sldChg>
      <pc:sldChg chg="modSp add mod">
        <pc:chgData name="Kate Piper (IMH)" userId="f69ee4e2-845b-4a1f-89c4-60fce9da139f" providerId="ADAL" clId="{0A8880CE-A5C9-4BCE-BE48-F65625A860B2}" dt="2023-10-15T15:11:08.937" v="359" actId="1038"/>
        <pc:sldMkLst>
          <pc:docMk/>
          <pc:sldMk cId="0" sldId="458"/>
        </pc:sldMkLst>
      </pc:sldChg>
      <pc:sldChg chg="modSp new del mod">
        <pc:chgData name="Kate Piper (IMH)" userId="f69ee4e2-845b-4a1f-89c4-60fce9da139f" providerId="ADAL" clId="{0A8880CE-A5C9-4BCE-BE48-F65625A860B2}" dt="2023-10-21T07:00:17.427" v="698" actId="47"/>
        <pc:sldMkLst>
          <pc:docMk/>
          <pc:sldMk cId="1392580198" sldId="459"/>
        </pc:sldMkLst>
      </pc:sldChg>
      <pc:sldChg chg="mod modShow">
        <pc:chgData name="Kate Piper (IMH)" userId="f69ee4e2-845b-4a1f-89c4-60fce9da139f" providerId="ADAL" clId="{0A8880CE-A5C9-4BCE-BE48-F65625A860B2}" dt="2025-10-12T17:05:00.481" v="699" actId="729"/>
        <pc:sldMkLst>
          <pc:docMk/>
          <pc:sldMk cId="2739788703" sldId="459"/>
        </pc:sldMkLst>
      </pc:sldChg>
      <pc:sldChg chg="mod modShow">
        <pc:chgData name="Kate Piper (IMH)" userId="f69ee4e2-845b-4a1f-89c4-60fce9da139f" providerId="ADAL" clId="{0A8880CE-A5C9-4BCE-BE48-F65625A860B2}" dt="2025-10-12T17:05:00.481" v="699" actId="729"/>
        <pc:sldMkLst>
          <pc:docMk/>
          <pc:sldMk cId="3580184048" sldId="460"/>
        </pc:sldMkLst>
      </pc:sldChg>
      <pc:sldChg chg="mod modShow">
        <pc:chgData name="Kate Piper (IMH)" userId="f69ee4e2-845b-4a1f-89c4-60fce9da139f" providerId="ADAL" clId="{0A8880CE-A5C9-4BCE-BE48-F65625A860B2}" dt="2025-10-12T17:05:00.481" v="699" actId="729"/>
        <pc:sldMkLst>
          <pc:docMk/>
          <pc:sldMk cId="1147067091" sldId="461"/>
        </pc:sldMkLst>
      </pc:sldChg>
      <pc:sldChg chg="mod modShow">
        <pc:chgData name="Kate Piper (IMH)" userId="f69ee4e2-845b-4a1f-89c4-60fce9da139f" providerId="ADAL" clId="{0A8880CE-A5C9-4BCE-BE48-F65625A860B2}" dt="2025-10-12T17:05:00.481" v="699" actId="729"/>
        <pc:sldMkLst>
          <pc:docMk/>
          <pc:sldMk cId="3984627642" sldId="462"/>
        </pc:sldMkLst>
      </pc:sldChg>
      <pc:sldChg chg="mod modShow">
        <pc:chgData name="Kate Piper (IMH)" userId="f69ee4e2-845b-4a1f-89c4-60fce9da139f" providerId="ADAL" clId="{0A8880CE-A5C9-4BCE-BE48-F65625A860B2}" dt="2025-10-12T17:05:00.481" v="699" actId="729"/>
        <pc:sldMkLst>
          <pc:docMk/>
          <pc:sldMk cId="258357129" sldId="463"/>
        </pc:sldMkLst>
      </pc:sldChg>
      <pc:sldChg chg="addSp delSp modSp new mod">
        <pc:chgData name="Kate Piper (IMH)" userId="f69ee4e2-845b-4a1f-89c4-60fce9da139f" providerId="ADAL" clId="{0A8880CE-A5C9-4BCE-BE48-F65625A860B2}" dt="2025-10-13T07:23:04.158" v="1091" actId="20577"/>
        <pc:sldMkLst>
          <pc:docMk/>
          <pc:sldMk cId="1734915131" sldId="464"/>
        </pc:sldMkLst>
        <pc:spChg chg="del">
          <ac:chgData name="Kate Piper (IMH)" userId="f69ee4e2-845b-4a1f-89c4-60fce9da139f" providerId="ADAL" clId="{0A8880CE-A5C9-4BCE-BE48-F65625A860B2}" dt="2025-10-13T07:11:55.521" v="849" actId="478"/>
          <ac:spMkLst>
            <pc:docMk/>
            <pc:sldMk cId="1734915131" sldId="464"/>
            <ac:spMk id="2" creationId="{F6616FA0-8C3B-7B3A-39B0-FE12232A2735}"/>
          </ac:spMkLst>
        </pc:spChg>
        <pc:spChg chg="del">
          <ac:chgData name="Kate Piper (IMH)" userId="f69ee4e2-845b-4a1f-89c4-60fce9da139f" providerId="ADAL" clId="{0A8880CE-A5C9-4BCE-BE48-F65625A860B2}" dt="2025-10-13T07:11:56.866" v="850" actId="478"/>
          <ac:spMkLst>
            <pc:docMk/>
            <pc:sldMk cId="1734915131" sldId="464"/>
            <ac:spMk id="3" creationId="{F64001A4-51F0-08FF-FEE9-5C44140CBF9B}"/>
          </ac:spMkLst>
        </pc:spChg>
        <pc:spChg chg="add mod">
          <ac:chgData name="Kate Piper (IMH)" userId="f69ee4e2-845b-4a1f-89c4-60fce9da139f" providerId="ADAL" clId="{0A8880CE-A5C9-4BCE-BE48-F65625A860B2}" dt="2025-10-13T07:13:06.527" v="874" actId="20577"/>
          <ac:spMkLst>
            <pc:docMk/>
            <pc:sldMk cId="1734915131" sldId="464"/>
            <ac:spMk id="4" creationId="{2437644E-8ED6-6EDA-92DF-5C817658AE02}"/>
          </ac:spMkLst>
        </pc:spChg>
        <pc:spChg chg="add mod">
          <ac:chgData name="Kate Piper (IMH)" userId="f69ee4e2-845b-4a1f-89c4-60fce9da139f" providerId="ADAL" clId="{0A8880CE-A5C9-4BCE-BE48-F65625A860B2}" dt="2025-10-13T07:14:29.539" v="904" actId="1076"/>
          <ac:spMkLst>
            <pc:docMk/>
            <pc:sldMk cId="1734915131" sldId="464"/>
            <ac:spMk id="5" creationId="{148D41AD-D8DC-0B6D-F674-6C61BE84E6B0}"/>
          </ac:spMkLst>
        </pc:spChg>
        <pc:spChg chg="add del">
          <ac:chgData name="Kate Piper (IMH)" userId="f69ee4e2-845b-4a1f-89c4-60fce9da139f" providerId="ADAL" clId="{0A8880CE-A5C9-4BCE-BE48-F65625A860B2}" dt="2025-10-13T07:14:19.127" v="901" actId="478"/>
          <ac:spMkLst>
            <pc:docMk/>
            <pc:sldMk cId="1734915131" sldId="464"/>
            <ac:spMk id="7" creationId="{B080959A-A919-5DC9-D38F-5A386A4A2929}"/>
          </ac:spMkLst>
        </pc:spChg>
        <pc:spChg chg="add mod">
          <ac:chgData name="Kate Piper (IMH)" userId="f69ee4e2-845b-4a1f-89c4-60fce9da139f" providerId="ADAL" clId="{0A8880CE-A5C9-4BCE-BE48-F65625A860B2}" dt="2025-10-13T07:23:04.158" v="1091" actId="20577"/>
          <ac:spMkLst>
            <pc:docMk/>
            <pc:sldMk cId="1734915131" sldId="464"/>
            <ac:spMk id="8" creationId="{9A17E380-267D-E6AD-A99C-02CE314ACCEF}"/>
          </ac:spMkLst>
        </pc:spChg>
      </pc:sldChg>
      <pc:sldChg chg="modSp add mod">
        <pc:chgData name="Kate Piper (IMH)" userId="f69ee4e2-845b-4a1f-89c4-60fce9da139f" providerId="ADAL" clId="{0A8880CE-A5C9-4BCE-BE48-F65625A860B2}" dt="2025-10-13T07:18:43.029" v="996" actId="20577"/>
        <pc:sldMkLst>
          <pc:docMk/>
          <pc:sldMk cId="884185938" sldId="465"/>
        </pc:sldMkLst>
        <pc:spChg chg="mod">
          <ac:chgData name="Kate Piper (IMH)" userId="f69ee4e2-845b-4a1f-89c4-60fce9da139f" providerId="ADAL" clId="{0A8880CE-A5C9-4BCE-BE48-F65625A860B2}" dt="2025-10-13T07:16:49.334" v="956" actId="20577"/>
          <ac:spMkLst>
            <pc:docMk/>
            <pc:sldMk cId="884185938" sldId="465"/>
            <ac:spMk id="4" creationId="{FFBD466D-09D2-3EA4-6A36-26D3485A4632}"/>
          </ac:spMkLst>
        </pc:spChg>
        <pc:spChg chg="mod">
          <ac:chgData name="Kate Piper (IMH)" userId="f69ee4e2-845b-4a1f-89c4-60fce9da139f" providerId="ADAL" clId="{0A8880CE-A5C9-4BCE-BE48-F65625A860B2}" dt="2025-10-13T07:17:35.514" v="970" actId="20577"/>
          <ac:spMkLst>
            <pc:docMk/>
            <pc:sldMk cId="884185938" sldId="465"/>
            <ac:spMk id="5" creationId="{FF429942-39AF-F7B3-1D62-C8E65E80DF1D}"/>
          </ac:spMkLst>
        </pc:spChg>
        <pc:spChg chg="mod">
          <ac:chgData name="Kate Piper (IMH)" userId="f69ee4e2-845b-4a1f-89c4-60fce9da139f" providerId="ADAL" clId="{0A8880CE-A5C9-4BCE-BE48-F65625A860B2}" dt="2025-10-13T07:18:43.029" v="996" actId="20577"/>
          <ac:spMkLst>
            <pc:docMk/>
            <pc:sldMk cId="884185938" sldId="465"/>
            <ac:spMk id="8" creationId="{4508E41C-32BA-6F52-AC9B-19F4A2E07D38}"/>
          </ac:spMkLst>
        </pc:spChg>
      </pc:sldChg>
      <pc:sldChg chg="delSp modSp add mod">
        <pc:chgData name="Kate Piper (IMH)" userId="f69ee4e2-845b-4a1f-89c4-60fce9da139f" providerId="ADAL" clId="{0A8880CE-A5C9-4BCE-BE48-F65625A860B2}" dt="2025-10-13T07:23:17.632" v="1097" actId="20577"/>
        <pc:sldMkLst>
          <pc:docMk/>
          <pc:sldMk cId="1188781954" sldId="466"/>
        </pc:sldMkLst>
        <pc:spChg chg="mod">
          <ac:chgData name="Kate Piper (IMH)" userId="f69ee4e2-845b-4a1f-89c4-60fce9da139f" providerId="ADAL" clId="{0A8880CE-A5C9-4BCE-BE48-F65625A860B2}" dt="2025-10-13T07:23:17.632" v="1097" actId="20577"/>
          <ac:spMkLst>
            <pc:docMk/>
            <pc:sldMk cId="1188781954" sldId="466"/>
            <ac:spMk id="4" creationId="{308BEBE8-0C1F-B12C-D86F-F925BF3399F6}"/>
          </ac:spMkLst>
        </pc:spChg>
        <pc:spChg chg="del mod">
          <ac:chgData name="Kate Piper (IMH)" userId="f69ee4e2-845b-4a1f-89c4-60fce9da139f" providerId="ADAL" clId="{0A8880CE-A5C9-4BCE-BE48-F65625A860B2}" dt="2025-10-13T07:19:02.110" v="999" actId="478"/>
          <ac:spMkLst>
            <pc:docMk/>
            <pc:sldMk cId="1188781954" sldId="466"/>
            <ac:spMk id="5" creationId="{4CA27400-EFD0-68B0-3D09-9E218B622DDD}"/>
          </ac:spMkLst>
        </pc:spChg>
        <pc:spChg chg="del">
          <ac:chgData name="Kate Piper (IMH)" userId="f69ee4e2-845b-4a1f-89c4-60fce9da139f" providerId="ADAL" clId="{0A8880CE-A5C9-4BCE-BE48-F65625A860B2}" dt="2025-10-13T07:19:02.110" v="999" actId="478"/>
          <ac:spMkLst>
            <pc:docMk/>
            <pc:sldMk cId="1188781954" sldId="466"/>
            <ac:spMk id="8" creationId="{9FDDD436-DA18-E76A-8849-A9956A4987C2}"/>
          </ac:spMkLst>
        </pc:spChg>
      </pc:sldChg>
      <pc:sldChg chg="addSp delSp modSp new del">
        <pc:chgData name="Kate Piper (IMH)" userId="f69ee4e2-845b-4a1f-89c4-60fce9da139f" providerId="ADAL" clId="{0A8880CE-A5C9-4BCE-BE48-F65625A860B2}" dt="2025-10-13T07:31:34.168" v="1100" actId="47"/>
        <pc:sldMkLst>
          <pc:docMk/>
          <pc:sldMk cId="420338546" sldId="467"/>
        </pc:sldMkLst>
        <pc:spChg chg="del">
          <ac:chgData name="Kate Piper (IMH)" userId="f69ee4e2-845b-4a1f-89c4-60fce9da139f" providerId="ADAL" clId="{0A8880CE-A5C9-4BCE-BE48-F65625A860B2}" dt="2025-10-13T07:31:12.568" v="1099" actId="931"/>
          <ac:spMkLst>
            <pc:docMk/>
            <pc:sldMk cId="420338546" sldId="467"/>
            <ac:spMk id="3" creationId="{0B4B4A33-7B58-1439-4B79-575FBFF62281}"/>
          </ac:spMkLst>
        </pc:spChg>
        <pc:picChg chg="add mod">
          <ac:chgData name="Kate Piper (IMH)" userId="f69ee4e2-845b-4a1f-89c4-60fce9da139f" providerId="ADAL" clId="{0A8880CE-A5C9-4BCE-BE48-F65625A860B2}" dt="2025-10-13T07:31:12.568" v="1099" actId="931"/>
          <ac:picMkLst>
            <pc:docMk/>
            <pc:sldMk cId="420338546" sldId="467"/>
            <ac:picMk id="5" creationId="{E82503E6-7738-5BA3-1594-51D677680134}"/>
          </ac:picMkLst>
        </pc:picChg>
      </pc:sldChg>
      <pc:sldMasterChg chg="delSldLayout">
        <pc:chgData name="Kate Piper (IMH)" userId="f69ee4e2-845b-4a1f-89c4-60fce9da139f" providerId="ADAL" clId="{0A8880CE-A5C9-4BCE-BE48-F65625A860B2}" dt="2023-10-13T18:43:21.982" v="1" actId="47"/>
        <pc:sldMasterMkLst>
          <pc:docMk/>
          <pc:sldMasterMk cId="537362470" sldId="2147483656"/>
        </pc:sldMasterMkLst>
        <pc:sldLayoutChg chg="del">
          <pc:chgData name="Kate Piper (IMH)" userId="f69ee4e2-845b-4a1f-89c4-60fce9da139f" providerId="ADAL" clId="{0A8880CE-A5C9-4BCE-BE48-F65625A860B2}" dt="2023-10-13T18:43:21.982" v="1" actId="47"/>
          <pc:sldLayoutMkLst>
            <pc:docMk/>
            <pc:sldMasterMk cId="537362470" sldId="2147483656"/>
            <pc:sldLayoutMk cId="3080236136" sldId="214748370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B7F3B-1B0C-4B2E-ACE7-8ECD7883D7D2}"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Anecdotally, Pembrokeshire has a huge number of people participating in mass participation sports events (such as triathlon, marathons, </a:t>
            </a:r>
          </a:p>
          <a:p>
            <a:endParaRPr lang="en-GB" dirty="0"/>
          </a:p>
          <a:p>
            <a:r>
              <a:rPr lang="en-GB" dirty="0"/>
              <a:t>These events have seen a huge rises across the UK in the last decade.</a:t>
            </a:r>
          </a:p>
          <a:p>
            <a:endParaRPr lang="en-GB" dirty="0"/>
          </a:p>
          <a:p>
            <a:r>
              <a:rPr lang="en-GB" dirty="0"/>
              <a:t>۞</a:t>
            </a:r>
          </a:p>
          <a:p>
            <a:endParaRPr lang="en-GB" dirty="0"/>
          </a:p>
          <a:p>
            <a:r>
              <a:rPr lang="en-GB" dirty="0"/>
              <a:t>British triathlon has seen an 86% increase of race starts since 2009.</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p>
            <a:r>
              <a:rPr lang="en-GB" dirty="0"/>
              <a:t>Wales has also seen similar growth in events numbers and starters. For example, the 2020 Cardiff half sold out in record time, however the race was cancelled due to the pandemic. ۞ The most recent ‘sport and active lifestyles -state of the nation report’ identified these types of sport as some of the most common activities for the welsh population.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p>
          <a:p>
            <a:endParaRPr lang="en-GB" dirty="0"/>
          </a:p>
          <a:p>
            <a:r>
              <a:rPr lang="en-GB" dirty="0"/>
              <a:t>Most importantly for this study Pembrokeshire has seen some extremely interesting growth especially for a rural community. This number from Ironman shows an average of 180 ironman athletes per 100,000 population. The UK average is 11 Ironman athletes per 100,000 population. Data received from the operations director, Rachel Jackson in 2019, identified 791 Pembrokeshire athletes registered for ironman events from 2012 to 2019. Using this data the county now boasts 632 ironman athletes per 100,000 population in addition to many hundreds of local people who take part in smaller scale events in the area. </a:t>
            </a:r>
          </a:p>
        </p:txBody>
      </p:sp>
      <p:sp>
        <p:nvSpPr>
          <p:cNvPr id="4" name="Slide Number Placeholder 3"/>
          <p:cNvSpPr>
            <a:spLocks noGrp="1"/>
          </p:cNvSpPr>
          <p:nvPr>
            <p:ph type="sldNum" sz="quarter" idx="5"/>
          </p:nvPr>
        </p:nvSpPr>
        <p:spPr/>
        <p:txBody>
          <a:bodyPr/>
          <a:lstStyle/>
          <a:p>
            <a:fld id="{0BB5B09A-0FAD-2F4A-A5BB-AF6660C144CB}" type="slidenum">
              <a:rPr lang="en-US" smtClean="0"/>
              <a:t>3</a:t>
            </a:fld>
            <a:endParaRPr lang="en-US"/>
          </a:p>
        </p:txBody>
      </p:sp>
    </p:spTree>
    <p:extLst>
      <p:ext uri="{BB962C8B-B14F-4D97-AF65-F5344CB8AC3E}">
        <p14:creationId xmlns:p14="http://schemas.microsoft.com/office/powerpoint/2010/main" val="3974393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expected, within the last decade the literature and research covering these type of events have seen the same rise in interest.</a:t>
            </a:r>
          </a:p>
          <a:p>
            <a:endParaRPr lang="en-GB" dirty="0"/>
          </a:p>
          <a:p>
            <a:r>
              <a:rPr lang="en-GB" dirty="0"/>
              <a:t>Although research around MPSE have covered several areas including nutritional issues, injury concerns, performance levels and tourism interests.</a:t>
            </a:r>
          </a:p>
          <a:p>
            <a:r>
              <a:rPr lang="en-GB" dirty="0"/>
              <a:t>Motivation has been the most common subject in the field of mass participation sports events.</a:t>
            </a:r>
          </a:p>
          <a:p>
            <a:endParaRPr lang="en-GB" dirty="0"/>
          </a:p>
          <a:p>
            <a:r>
              <a:rPr lang="en-GB" dirty="0"/>
              <a:t>However the findings have been complex,</a:t>
            </a:r>
          </a:p>
          <a:p>
            <a:r>
              <a:rPr lang="en-GB" dirty="0"/>
              <a:t>Various motivations and goal choices have been linked to participation in events (triathlon and single discipline events being the most common)</a:t>
            </a:r>
          </a:p>
          <a:p>
            <a:r>
              <a:rPr lang="en-GB" dirty="0"/>
              <a:t>Health benefits and personal goals often the most common, but competition and social reasons also scoring high across participants.</a:t>
            </a:r>
          </a:p>
          <a:p>
            <a:r>
              <a:rPr lang="en-GB" dirty="0"/>
              <a:t>There are many determinants around participation and varying reasons for first time participants –such as new challenges, social, health and fitness improvements. These seem to change and develop as the athletes continue to take part and make lifestyle changes.</a:t>
            </a:r>
          </a:p>
          <a:p>
            <a:r>
              <a:rPr lang="en-GB" dirty="0"/>
              <a:t>Finally, Funk et al., 2011 ( one of the most widely cited articles in the context of MPSE) discussed the motivation of first-timers suggesting the public health benefits of these events. Similarly, Coleman (2016) and Bennett et al (2017) made similar statements but all say more research is needed.</a:t>
            </a:r>
          </a:p>
        </p:txBody>
      </p:sp>
      <p:sp>
        <p:nvSpPr>
          <p:cNvPr id="4" name="Slide Number Placeholder 3"/>
          <p:cNvSpPr>
            <a:spLocks noGrp="1"/>
          </p:cNvSpPr>
          <p:nvPr>
            <p:ph type="sldNum" sz="quarter" idx="5"/>
          </p:nvPr>
        </p:nvSpPr>
        <p:spPr/>
        <p:txBody>
          <a:bodyPr/>
          <a:lstStyle/>
          <a:p>
            <a:fld id="{0BB5B09A-0FAD-2F4A-A5BB-AF6660C144CB}" type="slidenum">
              <a:rPr lang="en-US" smtClean="0"/>
              <a:t>4</a:t>
            </a:fld>
            <a:endParaRPr lang="en-US"/>
          </a:p>
        </p:txBody>
      </p:sp>
    </p:spTree>
    <p:extLst>
      <p:ext uri="{BB962C8B-B14F-4D97-AF65-F5344CB8AC3E}">
        <p14:creationId xmlns:p14="http://schemas.microsoft.com/office/powerpoint/2010/main" val="3654473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expected, within the last decade the literature and research covering these type of events have seen the same rise in interest.</a:t>
            </a:r>
          </a:p>
          <a:p>
            <a:endParaRPr lang="en-GB" dirty="0"/>
          </a:p>
          <a:p>
            <a:r>
              <a:rPr lang="en-GB" dirty="0"/>
              <a:t>Although research around MPSE have covered several areas including nutritional issues, injury concerns, performance levels and tourism interests.</a:t>
            </a:r>
          </a:p>
          <a:p>
            <a:r>
              <a:rPr lang="en-GB" dirty="0"/>
              <a:t>Motivation has been the most common subject in the field of mass participation sports events.</a:t>
            </a:r>
          </a:p>
          <a:p>
            <a:endParaRPr lang="en-GB" dirty="0"/>
          </a:p>
          <a:p>
            <a:r>
              <a:rPr lang="en-GB" dirty="0"/>
              <a:t>However the findings have been complex,</a:t>
            </a:r>
          </a:p>
          <a:p>
            <a:r>
              <a:rPr lang="en-GB" dirty="0"/>
              <a:t>Various motivations and goal choices have been linked to participation in events (triathlon and single discipline events being the most common)</a:t>
            </a:r>
          </a:p>
          <a:p>
            <a:r>
              <a:rPr lang="en-GB" dirty="0"/>
              <a:t>Health benefits and personal goals often the most common, but competition and social reasons also scoring high across participants.</a:t>
            </a:r>
          </a:p>
          <a:p>
            <a:r>
              <a:rPr lang="en-GB" dirty="0"/>
              <a:t>There are many determinants around participation and varying reasons for first time participants –such as new challenges, social, health and fitness improvements. These seem to change and develop as the athletes continue to take part and make lifestyle changes.</a:t>
            </a:r>
          </a:p>
          <a:p>
            <a:r>
              <a:rPr lang="en-GB" dirty="0"/>
              <a:t>Finally, Funk et al., 2011 ( one of the most widely cited articles in the context of MPSE) discussed the motivation of first-timers suggesting the public health benefits of these events. Similarly, Coleman (2016) and Bennett et al (2017) made similar statements but all say more research is needed.</a:t>
            </a:r>
          </a:p>
        </p:txBody>
      </p:sp>
      <p:sp>
        <p:nvSpPr>
          <p:cNvPr id="4" name="Slide Number Placeholder 3"/>
          <p:cNvSpPr>
            <a:spLocks noGrp="1"/>
          </p:cNvSpPr>
          <p:nvPr>
            <p:ph type="sldNum" sz="quarter" idx="5"/>
          </p:nvPr>
        </p:nvSpPr>
        <p:spPr/>
        <p:txBody>
          <a:bodyPr/>
          <a:lstStyle/>
          <a:p>
            <a:fld id="{0BB5B09A-0FAD-2F4A-A5BB-AF6660C144CB}" type="slidenum">
              <a:rPr lang="en-US" smtClean="0"/>
              <a:t>5</a:t>
            </a:fld>
            <a:endParaRPr lang="en-US"/>
          </a:p>
        </p:txBody>
      </p:sp>
    </p:spTree>
    <p:extLst>
      <p:ext uri="{BB962C8B-B14F-4D97-AF65-F5344CB8AC3E}">
        <p14:creationId xmlns:p14="http://schemas.microsoft.com/office/powerpoint/2010/main" val="20088121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Ontology epistemology as a continuum</a:t>
            </a:r>
          </a:p>
        </p:txBody>
      </p:sp>
      <p:sp>
        <p:nvSpPr>
          <p:cNvPr id="4" name="Slide Number Placeholder 3"/>
          <p:cNvSpPr>
            <a:spLocks noGrp="1"/>
          </p:cNvSpPr>
          <p:nvPr>
            <p:ph type="sldNum" sz="quarter" idx="5"/>
          </p:nvPr>
        </p:nvSpPr>
        <p:spPr/>
        <p:txBody>
          <a:bodyPr/>
          <a:lstStyle/>
          <a:p>
            <a:fld id="{A5464BC2-398C-4FA5-A4CF-89D9E167DE83}" type="slidenum">
              <a:rPr lang="en-GB" smtClean="0"/>
              <a:t>11</a:t>
            </a:fld>
            <a:endParaRPr lang="en-GB"/>
          </a:p>
        </p:txBody>
      </p:sp>
    </p:spTree>
    <p:extLst>
      <p:ext uri="{BB962C8B-B14F-4D97-AF65-F5344CB8AC3E}">
        <p14:creationId xmlns:p14="http://schemas.microsoft.com/office/powerpoint/2010/main" val="25837037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Summarise each paper – what did they find/ were there any issues with the study/ anything else to take away</a:t>
            </a:r>
          </a:p>
          <a:p>
            <a:endParaRPr lang="en-GB" dirty="0"/>
          </a:p>
          <a:p>
            <a:r>
              <a:rPr lang="en-GB" dirty="0"/>
              <a:t>Next slide my help?</a:t>
            </a:r>
          </a:p>
          <a:p>
            <a:endParaRPr lang="en-GB" dirty="0"/>
          </a:p>
          <a:p>
            <a:r>
              <a:rPr lang="en-GB" dirty="0"/>
              <a:t>Patterns between the papers – Similarities or answers to further research questions, differences in methods but both support conclusions, further conclusions.</a:t>
            </a:r>
          </a:p>
          <a:p>
            <a:endParaRPr lang="en-GB" dirty="0"/>
          </a:p>
          <a:p>
            <a:r>
              <a:rPr lang="en-GB" dirty="0"/>
              <a:t>Summarise your key points</a:t>
            </a:r>
          </a:p>
        </p:txBody>
      </p:sp>
      <p:sp>
        <p:nvSpPr>
          <p:cNvPr id="4" name="Slide Number Placeholder 3"/>
          <p:cNvSpPr>
            <a:spLocks noGrp="1"/>
          </p:cNvSpPr>
          <p:nvPr>
            <p:ph type="sldNum" sz="quarter" idx="5"/>
          </p:nvPr>
        </p:nvSpPr>
        <p:spPr/>
        <p:txBody>
          <a:bodyPr/>
          <a:lstStyle/>
          <a:p>
            <a:fld id="{A7738796-40B4-49B0-A331-25D568C0517A}" type="slidenum">
              <a:rPr lang="en-GB" smtClean="0"/>
              <a:t>16</a:t>
            </a:fld>
            <a:endParaRPr lang="en-GB"/>
          </a:p>
        </p:txBody>
      </p:sp>
    </p:spTree>
    <p:extLst>
      <p:ext uri="{BB962C8B-B14F-4D97-AF65-F5344CB8AC3E}">
        <p14:creationId xmlns:p14="http://schemas.microsoft.com/office/powerpoint/2010/main" val="20071554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Give 5 mins for the person to make notes on confusion, understanding, anything else they have to add.</a:t>
            </a:r>
          </a:p>
        </p:txBody>
      </p:sp>
      <p:sp>
        <p:nvSpPr>
          <p:cNvPr id="4" name="Slide Number Placeholder 3"/>
          <p:cNvSpPr>
            <a:spLocks noGrp="1"/>
          </p:cNvSpPr>
          <p:nvPr>
            <p:ph type="sldNum" sz="quarter" idx="5"/>
          </p:nvPr>
        </p:nvSpPr>
        <p:spPr/>
        <p:txBody>
          <a:bodyPr/>
          <a:lstStyle/>
          <a:p>
            <a:fld id="{A7738796-40B4-49B0-A331-25D568C0517A}" type="slidenum">
              <a:rPr lang="en-GB" smtClean="0"/>
              <a:t>22</a:t>
            </a:fld>
            <a:endParaRPr lang="en-GB"/>
          </a:p>
        </p:txBody>
      </p:sp>
    </p:spTree>
    <p:extLst>
      <p:ext uri="{BB962C8B-B14F-4D97-AF65-F5344CB8AC3E}">
        <p14:creationId xmlns:p14="http://schemas.microsoft.com/office/powerpoint/2010/main" val="20101366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24</a:t>
            </a:fld>
            <a:endParaRPr lang="en-GB"/>
          </a:p>
        </p:txBody>
      </p:sp>
    </p:spTree>
    <p:extLst>
      <p:ext uri="{BB962C8B-B14F-4D97-AF65-F5344CB8AC3E}">
        <p14:creationId xmlns:p14="http://schemas.microsoft.com/office/powerpoint/2010/main" val="15258226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031">
            <a:extLst>
              <a:ext uri="{FF2B5EF4-FFF2-40B4-BE49-F238E27FC236}">
                <a16:creationId xmlns:a16="http://schemas.microsoft.com/office/drawing/2014/main" id="{9C9FA595-24B5-4327-F036-5D41CE6CA27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Times New Roman" panose="02020603050405020304" pitchFamily="18" charset="0"/>
                <a:ea typeface="MS PGothic" panose="020B0600070205080204" pitchFamily="34" charset="-128"/>
                <a:cs typeface="Arial" panose="020B0604020202020204" pitchFamily="34" charset="0"/>
              </a:defRPr>
            </a:lvl1pPr>
            <a:lvl2pPr marL="742950" indent="-285750">
              <a:spcBef>
                <a:spcPct val="30000"/>
              </a:spcBef>
              <a:defRPr kumimoji="1" sz="1200">
                <a:solidFill>
                  <a:schemeClr val="tx1"/>
                </a:solidFill>
                <a:latin typeface="Times New Roman" panose="02020603050405020304" pitchFamily="18" charset="0"/>
                <a:ea typeface="Arial" panose="020B0604020202020204" pitchFamily="34" charset="0"/>
                <a:cs typeface="Arial" panose="020B0604020202020204" pitchFamily="34" charset="0"/>
              </a:defRPr>
            </a:lvl2pPr>
            <a:lvl3pPr marL="1143000" indent="-228600">
              <a:spcBef>
                <a:spcPct val="30000"/>
              </a:spcBef>
              <a:defRPr kumimoji="1" sz="1200">
                <a:solidFill>
                  <a:schemeClr val="tx1"/>
                </a:solidFill>
                <a:latin typeface="Times New Roman" panose="02020603050405020304" pitchFamily="18" charset="0"/>
                <a:ea typeface="Arial" panose="020B0604020202020204" pitchFamily="34" charset="0"/>
                <a:cs typeface="Arial" panose="020B0604020202020204" pitchFamily="34" charset="0"/>
              </a:defRPr>
            </a:lvl3pPr>
            <a:lvl4pPr marL="1600200" indent="-228600">
              <a:spcBef>
                <a:spcPct val="30000"/>
              </a:spcBef>
              <a:defRPr kumimoji="1" sz="1200">
                <a:solidFill>
                  <a:schemeClr val="tx1"/>
                </a:solidFill>
                <a:latin typeface="Times New Roman" panose="02020603050405020304" pitchFamily="18" charset="0"/>
                <a:ea typeface="Arial" panose="020B0604020202020204" pitchFamily="34" charset="0"/>
                <a:cs typeface="Arial" panose="020B0604020202020204" pitchFamily="34" charset="0"/>
              </a:defRPr>
            </a:lvl4pPr>
            <a:lvl5pPr marL="2057400" indent="-228600">
              <a:spcBef>
                <a:spcPct val="30000"/>
              </a:spcBef>
              <a:defRPr kumimoji="1" sz="1200">
                <a:solidFill>
                  <a:schemeClr val="tx1"/>
                </a:solidFill>
                <a:latin typeface="Times New Roman" panose="02020603050405020304" pitchFamily="18"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Times New Roman" panose="02020603050405020304" pitchFamily="18"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Times New Roman" panose="02020603050405020304" pitchFamily="18"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Times New Roman" panose="02020603050405020304" pitchFamily="18"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Times New Roman" panose="02020603050405020304" pitchFamily="18" charset="0"/>
                <a:ea typeface="Arial" panose="020B0604020202020204" pitchFamily="34" charset="0"/>
                <a:cs typeface="Arial" panose="020B0604020202020204" pitchFamily="34" charset="0"/>
              </a:defRPr>
            </a:lvl9pPr>
          </a:lstStyle>
          <a:p>
            <a:pPr>
              <a:spcBef>
                <a:spcPct val="0"/>
              </a:spcBef>
            </a:pPr>
            <a:fld id="{8BBFD427-6C7C-463D-B53B-8D522E450BB9}" type="slidenum">
              <a:rPr kumimoji="0" lang="en-US" altLang="en-US"/>
              <a:pPr>
                <a:spcBef>
                  <a:spcPct val="0"/>
                </a:spcBef>
              </a:pPr>
              <a:t>27</a:t>
            </a:fld>
            <a:endParaRPr kumimoji="0" lang="en-US" altLang="en-US"/>
          </a:p>
        </p:txBody>
      </p:sp>
      <p:sp>
        <p:nvSpPr>
          <p:cNvPr id="17411" name="Rectangle 2">
            <a:extLst>
              <a:ext uri="{FF2B5EF4-FFF2-40B4-BE49-F238E27FC236}">
                <a16:creationId xmlns:a16="http://schemas.microsoft.com/office/drawing/2014/main" id="{1F1A2CC2-CC42-3601-C10F-61C44D595E34}"/>
              </a:ext>
            </a:extLst>
          </p:cNvPr>
          <p:cNvSpPr>
            <a:spLocks noGrp="1" noRot="1" noChangeAspect="1" noChangeArrowheads="1" noTextEdit="1"/>
          </p:cNvSpPr>
          <p:nvPr>
            <p:ph type="sldImg"/>
          </p:nvPr>
        </p:nvSpPr>
        <p:spPr>
          <a:ln/>
        </p:spPr>
      </p:sp>
      <p:sp>
        <p:nvSpPr>
          <p:cNvPr id="17412" name="Rectangle 3">
            <a:extLst>
              <a:ext uri="{FF2B5EF4-FFF2-40B4-BE49-F238E27FC236}">
                <a16:creationId xmlns:a16="http://schemas.microsoft.com/office/drawing/2014/main" id="{FE31F478-3787-623A-2606-36D2D994AD9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Questionnaire</a:t>
            </a:r>
          </a:p>
        </p:txBody>
      </p:sp>
      <p:sp>
        <p:nvSpPr>
          <p:cNvPr id="4" name="Slide Number Placeholder 3"/>
          <p:cNvSpPr>
            <a:spLocks noGrp="1"/>
          </p:cNvSpPr>
          <p:nvPr>
            <p:ph type="sldNum" sz="quarter" idx="5"/>
          </p:nvPr>
        </p:nvSpPr>
        <p:spPr/>
        <p:txBody>
          <a:bodyPr/>
          <a:lstStyle/>
          <a:p>
            <a:fld id="{A7738796-40B4-49B0-A331-25D568C0517A}" type="slidenum">
              <a:rPr lang="en-GB" smtClean="0"/>
              <a:t>29</a:t>
            </a:fld>
            <a:endParaRPr lang="en-GB"/>
          </a:p>
        </p:txBody>
      </p:sp>
    </p:spTree>
    <p:extLst>
      <p:ext uri="{BB962C8B-B14F-4D97-AF65-F5344CB8AC3E}">
        <p14:creationId xmlns:p14="http://schemas.microsoft.com/office/powerpoint/2010/main" val="35931646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Assess your readings</a:t>
            </a:r>
          </a:p>
        </p:txBody>
      </p:sp>
      <p:sp>
        <p:nvSpPr>
          <p:cNvPr id="4" name="Slide Number Placeholder 3"/>
          <p:cNvSpPr>
            <a:spLocks noGrp="1"/>
          </p:cNvSpPr>
          <p:nvPr>
            <p:ph type="sldNum" sz="quarter" idx="5"/>
          </p:nvPr>
        </p:nvSpPr>
        <p:spPr/>
        <p:txBody>
          <a:bodyPr/>
          <a:lstStyle/>
          <a:p>
            <a:fld id="{A7738796-40B4-49B0-A331-25D568C0517A}" type="slidenum">
              <a:rPr lang="en-GB" smtClean="0"/>
              <a:t>31</a:t>
            </a:fld>
            <a:endParaRPr lang="en-GB"/>
          </a:p>
        </p:txBody>
      </p:sp>
    </p:spTree>
    <p:extLst>
      <p:ext uri="{BB962C8B-B14F-4D97-AF65-F5344CB8AC3E}">
        <p14:creationId xmlns:p14="http://schemas.microsoft.com/office/powerpoint/2010/main" val="38551775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Questionnaire</a:t>
            </a:r>
          </a:p>
        </p:txBody>
      </p:sp>
      <p:sp>
        <p:nvSpPr>
          <p:cNvPr id="4" name="Slide Number Placeholder 3"/>
          <p:cNvSpPr>
            <a:spLocks noGrp="1"/>
          </p:cNvSpPr>
          <p:nvPr>
            <p:ph type="sldNum" sz="quarter" idx="5"/>
          </p:nvPr>
        </p:nvSpPr>
        <p:spPr/>
        <p:txBody>
          <a:bodyPr/>
          <a:lstStyle/>
          <a:p>
            <a:fld id="{A7738796-40B4-49B0-A331-25D568C0517A}" type="slidenum">
              <a:rPr lang="en-GB" smtClean="0"/>
              <a:t>32</a:t>
            </a:fld>
            <a:endParaRPr lang="en-GB"/>
          </a:p>
        </p:txBody>
      </p:sp>
    </p:spTree>
    <p:extLst>
      <p:ext uri="{BB962C8B-B14F-4D97-AF65-F5344CB8AC3E}">
        <p14:creationId xmlns:p14="http://schemas.microsoft.com/office/powerpoint/2010/main" val="25349143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EE3006-EAAA-41D8-8301-35C3AD3241CF}"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54CC41-CDBB-44BC-BECF-A76E589B6248}" type="slidenum">
              <a:rPr lang="en-GB" smtClean="0"/>
              <a:t>‹#›</a:t>
            </a:fld>
            <a:endParaRPr lang="en-GB"/>
          </a:p>
        </p:txBody>
      </p:sp>
    </p:spTree>
    <p:extLst>
      <p:ext uri="{BB962C8B-B14F-4D97-AF65-F5344CB8AC3E}">
        <p14:creationId xmlns:p14="http://schemas.microsoft.com/office/powerpoint/2010/main" val="4025894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876F9F7D-4DA3-4DC8-A5BB-3375D9E689D6}" type="slidenum">
              <a:rPr lang="en-GB" altLang="en-US"/>
              <a:pPr>
                <a:defRPr/>
              </a:pPr>
              <a:t>‹#›</a:t>
            </a:fld>
            <a:endParaRPr lang="en-GB" altLang="en-US"/>
          </a:p>
        </p:txBody>
      </p:sp>
    </p:spTree>
    <p:extLst>
      <p:ext uri="{BB962C8B-B14F-4D97-AF65-F5344CB8AC3E}">
        <p14:creationId xmlns:p14="http://schemas.microsoft.com/office/powerpoint/2010/main" val="2396397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633CD0-63E7-C444-AEAC-12710B71908F}"/>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5953F8F0-751F-0939-E89B-4D315A940B1C}"/>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8B2C165-E49D-489F-0D77-675556387D2A}"/>
              </a:ext>
            </a:extLst>
          </p:cNvPr>
          <p:cNvSpPr>
            <a:spLocks noGrp="1"/>
          </p:cNvSpPr>
          <p:nvPr>
            <p:ph type="sldNum" sz="quarter" idx="12"/>
          </p:nvPr>
        </p:nvSpPr>
        <p:spPr/>
        <p:txBody>
          <a:bodyPr/>
          <a:lstStyle>
            <a:lvl1pPr>
              <a:defRPr/>
            </a:lvl1pPr>
          </a:lstStyle>
          <a:p>
            <a:fld id="{F9305F5D-AB3B-41C1-A9EC-7C4042027A85}" type="slidenum">
              <a:rPr lang="en-US" altLang="en-US"/>
              <a:pPr/>
              <a:t>‹#›</a:t>
            </a:fld>
            <a:endParaRPr lang="en-US" altLang="en-US"/>
          </a:p>
        </p:txBody>
      </p:sp>
    </p:spTree>
    <p:extLst>
      <p:ext uri="{BB962C8B-B14F-4D97-AF65-F5344CB8AC3E}">
        <p14:creationId xmlns:p14="http://schemas.microsoft.com/office/powerpoint/2010/main" val="174668396"/>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5" Type="http://schemas.openxmlformats.org/officeDocument/2006/relationships/image" Target="../media/image5.png"/><Relationship Id="rId4" Type="http://schemas.openxmlformats.org/officeDocument/2006/relationships/theme" Target="../theme/theme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06" r:id="rId2"/>
    <p:sldLayoutId id="214748370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2.png"/><Relationship Id="rId3" Type="http://schemas.openxmlformats.org/officeDocument/2006/relationships/image" Target="../media/image6.png"/><Relationship Id="rId7" Type="http://schemas.microsoft.com/office/2007/relationships/hdphoto" Target="../media/hdphoto2.wdp"/><Relationship Id="rId12"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image" Target="../media/image8.png"/><Relationship Id="rId11" Type="http://schemas.microsoft.com/office/2007/relationships/hdphoto" Target="../media/hdphoto4.wdp"/><Relationship Id="rId5" Type="http://schemas.openxmlformats.org/officeDocument/2006/relationships/image" Target="../media/image7.png"/><Relationship Id="rId10" Type="http://schemas.openxmlformats.org/officeDocument/2006/relationships/image" Target="../media/image10.png"/><Relationship Id="rId4" Type="http://schemas.microsoft.com/office/2007/relationships/hdphoto" Target="../media/hdphoto1.wdp"/><Relationship Id="rId9" Type="http://schemas.microsoft.com/office/2007/relationships/hdphoto" Target="../media/hdphoto3.wdp"/></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11.png"/><Relationship Id="rId5" Type="http://schemas.openxmlformats.org/officeDocument/2006/relationships/image" Target="../media/image7.png"/><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image" Target="../media/image11.png"/><Relationship Id="rId5" Type="http://schemas.openxmlformats.org/officeDocument/2006/relationships/image" Target="../media/image7.pn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tiff"/><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4.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702025" y="1581278"/>
            <a:ext cx="8139209" cy="3611862"/>
          </a:xfrm>
        </p:spPr>
        <p:txBody>
          <a:bodyPr/>
          <a:lstStyle/>
          <a:p>
            <a:r>
              <a:rPr lang="en-GB" dirty="0"/>
              <a:t>Research in Health and Physical Activity</a:t>
            </a:r>
          </a:p>
          <a:p>
            <a:r>
              <a:rPr lang="en-GB" dirty="0" err="1">
                <a:ea typeface="Calibri"/>
                <a:cs typeface="Calibri"/>
              </a:rPr>
              <a:t>Ymchwil</a:t>
            </a:r>
            <a:r>
              <a:rPr lang="en-GB" dirty="0">
                <a:ea typeface="Calibri"/>
                <a:cs typeface="Calibri"/>
              </a:rPr>
              <a:t> </a:t>
            </a:r>
            <a:r>
              <a:rPr lang="en-GB" dirty="0" err="1">
                <a:ea typeface="Calibri"/>
                <a:cs typeface="Calibri"/>
              </a:rPr>
              <a:t>yn</a:t>
            </a:r>
            <a:r>
              <a:rPr lang="en-GB" dirty="0">
                <a:ea typeface="Calibri"/>
                <a:cs typeface="Calibri"/>
              </a:rPr>
              <a:t> Iechyd a </a:t>
            </a:r>
            <a:r>
              <a:rPr lang="en-GB" dirty="0" err="1">
                <a:ea typeface="Calibri"/>
                <a:cs typeface="Calibri"/>
              </a:rPr>
              <a:t>Gweithgaredd</a:t>
            </a:r>
            <a:r>
              <a:rPr lang="en-GB" dirty="0">
                <a:ea typeface="Calibri"/>
                <a:cs typeface="Calibri"/>
              </a:rPr>
              <a:t> </a:t>
            </a:r>
            <a:r>
              <a:rPr lang="en-GB" dirty="0" err="1">
                <a:ea typeface="Calibri"/>
                <a:cs typeface="Calibri"/>
              </a:rPr>
              <a:t>Corfforol</a:t>
            </a:r>
            <a:endParaRPr lang="en-GB">
              <a:ea typeface="Calibri"/>
              <a:cs typeface="Calibri"/>
            </a:endParaRPr>
          </a:p>
          <a:p>
            <a:endParaRPr lang="en-GB"/>
          </a:p>
          <a:p>
            <a:r>
              <a:rPr lang="en-GB" dirty="0"/>
              <a:t>Level / </a:t>
            </a:r>
            <a:r>
              <a:rPr lang="en-GB" dirty="0" err="1"/>
              <a:t>Lefel</a:t>
            </a:r>
            <a:r>
              <a:rPr lang="en-GB" dirty="0"/>
              <a:t>  5</a:t>
            </a:r>
            <a:endParaRPr lang="en-GB">
              <a:ea typeface="Calibri"/>
              <a:cs typeface="Calibri"/>
            </a:endParaRPr>
          </a:p>
          <a:p>
            <a:r>
              <a:rPr lang="en-GB" sz="3200" b="1" dirty="0"/>
              <a:t>Research Methods / </a:t>
            </a:r>
            <a:r>
              <a:rPr lang="en-GB" sz="3200" b="1" err="1"/>
              <a:t>Dulliau</a:t>
            </a:r>
            <a:r>
              <a:rPr lang="en-GB" sz="3200" b="1" dirty="0"/>
              <a:t> </a:t>
            </a:r>
            <a:r>
              <a:rPr lang="en-GB" sz="3200" b="1" err="1"/>
              <a:t>Ymchwil</a:t>
            </a:r>
            <a:endParaRPr lang="en-GB" sz="3200" b="1"/>
          </a:p>
          <a:p>
            <a:endParaRPr lang="en-GB"/>
          </a:p>
          <a:p>
            <a:r>
              <a:rPr lang="en-GB" dirty="0"/>
              <a:t>Dr Kate Piper</a:t>
            </a:r>
            <a:endParaRPr lang="en-GB" dirty="0">
              <a:ea typeface="Calibri"/>
              <a:cs typeface="Calibri"/>
            </a:endParaRPr>
          </a:p>
          <a:p>
            <a:endParaRPr lang="en-GB"/>
          </a:p>
        </p:txBody>
      </p:sp>
      <p:sp>
        <p:nvSpPr>
          <p:cNvPr id="3" name="Content Placeholder 2">
            <a:extLst>
              <a:ext uri="{FF2B5EF4-FFF2-40B4-BE49-F238E27FC236}">
                <a16:creationId xmlns:a16="http://schemas.microsoft.com/office/drawing/2014/main" id="{14284861-C696-4447-995F-1107575D7FA7}"/>
              </a:ext>
            </a:extLst>
          </p:cNvPr>
          <p:cNvSpPr>
            <a:spLocks noGrp="1"/>
          </p:cNvSpPr>
          <p:nvPr>
            <p:ph idx="10"/>
          </p:nvPr>
        </p:nvSpPr>
        <p:spPr>
          <a:xfrm>
            <a:off x="7145380" y="5070752"/>
            <a:ext cx="4535079" cy="511779"/>
          </a:xfrm>
        </p:spPr>
        <p:txBody>
          <a:bodyPr/>
          <a:lstStyle/>
          <a:p>
            <a:pPr algn="ctr"/>
            <a:r>
              <a:rPr lang="en-GB" dirty="0"/>
              <a:t>Introduction and Experiences</a:t>
            </a:r>
            <a:endParaRPr lang="en-US"/>
          </a:p>
          <a:p>
            <a:pPr algn="ctr"/>
            <a:r>
              <a:rPr lang="en-GB" err="1">
                <a:ea typeface="Calibri"/>
                <a:cs typeface="Calibri"/>
              </a:rPr>
              <a:t>Cyflwyniad</a:t>
            </a:r>
            <a:r>
              <a:rPr lang="en-GB">
                <a:ea typeface="Calibri"/>
                <a:cs typeface="Calibri"/>
              </a:rPr>
              <a:t> a </a:t>
            </a:r>
            <a:r>
              <a:rPr lang="en-GB" err="1">
                <a:ea typeface="Calibri"/>
                <a:cs typeface="Calibri"/>
              </a:rPr>
              <a:t>Phrofiadau</a:t>
            </a:r>
            <a:endParaRPr lang="en-GB" dirty="0" err="1">
              <a:ea typeface="Calibri"/>
              <a:cs typeface="Calibri"/>
            </a:endParaRPr>
          </a:p>
        </p:txBody>
      </p:sp>
    </p:spTree>
    <p:extLst>
      <p:ext uri="{BB962C8B-B14F-4D97-AF65-F5344CB8AC3E}">
        <p14:creationId xmlns:p14="http://schemas.microsoft.com/office/powerpoint/2010/main" val="2741221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a:extLst>
              <a:ext uri="{FF2B5EF4-FFF2-40B4-BE49-F238E27FC236}">
                <a16:creationId xmlns:a16="http://schemas.microsoft.com/office/drawing/2014/main" id="{C9FE9BB0-6FF3-648A-0A30-2D84C203F947}"/>
              </a:ext>
            </a:extLst>
          </p:cNvPr>
          <p:cNvSpPr>
            <a:spLocks noGrp="1" noChangeArrowheads="1"/>
          </p:cNvSpPr>
          <p:nvPr>
            <p:ph type="title"/>
          </p:nvPr>
        </p:nvSpPr>
        <p:spPr>
          <a:xfrm>
            <a:off x="3967316" y="283304"/>
            <a:ext cx="7355911" cy="1648735"/>
          </a:xfrm>
        </p:spPr>
        <p:txBody>
          <a:bodyPr rtlCol="0">
            <a:normAutofit/>
          </a:bodyPr>
          <a:lstStyle/>
          <a:p>
            <a:pPr>
              <a:defRPr/>
            </a:pPr>
            <a:r>
              <a:rPr lang="en-GB" dirty="0">
                <a:ea typeface="+mj-ea"/>
              </a:rPr>
              <a:t>Today’s lecture</a:t>
            </a:r>
          </a:p>
        </p:txBody>
      </p:sp>
      <p:sp>
        <p:nvSpPr>
          <p:cNvPr id="7171" name="Rectangle 3">
            <a:extLst>
              <a:ext uri="{FF2B5EF4-FFF2-40B4-BE49-F238E27FC236}">
                <a16:creationId xmlns:a16="http://schemas.microsoft.com/office/drawing/2014/main" id="{3B5FB6BF-B5CD-B48E-9177-6E889121AC74}"/>
              </a:ext>
            </a:extLst>
          </p:cNvPr>
          <p:cNvSpPr>
            <a:spLocks noGrp="1" noChangeArrowheads="1"/>
          </p:cNvSpPr>
          <p:nvPr>
            <p:ph idx="1"/>
          </p:nvPr>
        </p:nvSpPr>
        <p:spPr>
          <a:xfrm>
            <a:off x="3126659" y="2344994"/>
            <a:ext cx="8273224" cy="3510116"/>
          </a:xfrm>
        </p:spPr>
        <p:txBody>
          <a:bodyPr>
            <a:normAutofit/>
          </a:bodyPr>
          <a:lstStyle/>
          <a:p>
            <a:pPr marL="708025" lvl="1" indent="-342900">
              <a:lnSpc>
                <a:spcPct val="150000"/>
              </a:lnSpc>
              <a:buFontTx/>
              <a:buChar char="-"/>
            </a:pPr>
            <a:r>
              <a:rPr lang="en-GB" altLang="en-US" dirty="0"/>
              <a:t>What do we know and how do we know it?</a:t>
            </a:r>
          </a:p>
          <a:p>
            <a:pPr marL="708025" lvl="1" indent="-342900">
              <a:lnSpc>
                <a:spcPct val="150000"/>
              </a:lnSpc>
              <a:buFontTx/>
              <a:buChar char="-"/>
            </a:pPr>
            <a:r>
              <a:rPr lang="en-GB" altLang="en-US" dirty="0"/>
              <a:t>Literature Reviewing</a:t>
            </a:r>
          </a:p>
          <a:p>
            <a:pPr marL="708025" lvl="1" indent="-342900">
              <a:lnSpc>
                <a:spcPct val="150000"/>
              </a:lnSpc>
              <a:buFontTx/>
              <a:buChar char="-"/>
            </a:pPr>
            <a:r>
              <a:rPr lang="en-GB" altLang="en-US" dirty="0"/>
              <a:t>Aims Objectives and hypothesis</a:t>
            </a:r>
          </a:p>
          <a:p>
            <a:pPr marL="708025" lvl="1" indent="-342900">
              <a:lnSpc>
                <a:spcPct val="150000"/>
              </a:lnSpc>
              <a:buFontTx/>
              <a:buChar char="-"/>
            </a:pPr>
            <a:r>
              <a:rPr lang="en-GB" altLang="en-US" dirty="0"/>
              <a:t>Variables and getting started with quantitative data</a:t>
            </a:r>
          </a:p>
          <a:p>
            <a:pPr marL="708025" lvl="1" indent="-342900">
              <a:lnSpc>
                <a:spcPct val="150000"/>
              </a:lnSpc>
              <a:buFontTx/>
              <a:buChar char="-"/>
            </a:pPr>
            <a:r>
              <a:rPr lang="en-GB" altLang="en-US" dirty="0"/>
              <a:t>SPSS introduction</a:t>
            </a:r>
          </a:p>
          <a:p>
            <a:pPr marL="708025" lvl="1" indent="-342900">
              <a:lnSpc>
                <a:spcPct val="150000"/>
              </a:lnSpc>
              <a:buFontTx/>
              <a:buChar char="-"/>
            </a:pPr>
            <a:endParaRPr lang="en-GB" altLang="en-US" dirty="0"/>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B46760B-2E39-4D81-857E-148A523239C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62" b="98068" l="1758" r="97559">
                        <a14:foregroundMark x1="90918" y1="52899" x2="90918" y2="52899"/>
                        <a14:foregroundMark x1="92188" y1="60386" x2="92188" y2="60386"/>
                        <a14:foregroundMark x1="97559" y1="60628" x2="97559" y2="60628"/>
                        <a14:foregroundMark x1="71484" y1="61594" x2="71484" y2="61594"/>
                        <a14:foregroundMark x1="68359" y1="98068" x2="68359" y2="98068"/>
                        <a14:foregroundMark x1="63184" y1="66425" x2="63184" y2="66425"/>
                        <a14:foregroundMark x1="59473" y1="57488" x2="59473" y2="57488"/>
                        <a14:foregroundMark x1="55371" y1="59420" x2="55371" y2="59420"/>
                        <a14:foregroundMark x1="57520" y1="55797" x2="57520" y2="55797"/>
                        <a14:foregroundMark x1="52539" y1="58454" x2="52539" y2="58454"/>
                        <a14:foregroundMark x1="45996" y1="56039" x2="45996" y2="56039"/>
                        <a14:foregroundMark x1="40234" y1="56280" x2="40234" y2="56280"/>
                        <a14:foregroundMark x1="34961" y1="52899" x2="34961" y2="52899"/>
                        <a14:foregroundMark x1="27930" y1="55556" x2="27930" y2="55556"/>
                        <a14:foregroundMark x1="21582" y1="55556" x2="21582" y2="55556"/>
                        <a14:foregroundMark x1="7813" y1="45169" x2="7813" y2="45169"/>
                        <a14:foregroundMark x1="1758" y1="66667" x2="1758" y2="66667"/>
                        <a14:foregroundMark x1="4492" y1="36957" x2="4492" y2="36957"/>
                        <a14:foregroundMark x1="9375" y1="27053" x2="9375" y2="27053"/>
                        <a14:foregroundMark x1="17480" y1="25121" x2="17480" y2="25121"/>
                        <a14:foregroundMark x1="24805" y1="21256" x2="24805" y2="21256"/>
                        <a14:foregroundMark x1="32324" y1="19565" x2="32129" y2="19082"/>
                        <a14:foregroundMark x1="37891" y1="21014" x2="37891" y2="21014"/>
                        <a14:foregroundMark x1="48145" y1="24396" x2="48145" y2="24396"/>
                        <a14:foregroundMark x1="53711" y1="24396" x2="53711" y2="24396"/>
                        <a14:foregroundMark x1="58398" y1="23188" x2="58398" y2="23188"/>
                        <a14:foregroundMark x1="65723" y1="24396" x2="65723" y2="24396"/>
                        <a14:backgroundMark x1="59766" y1="25121" x2="59766" y2="25121"/>
                      </a14:backgroundRemoval>
                    </a14:imgEffect>
                  </a14:imgLayer>
                </a14:imgProps>
              </a:ext>
            </a:extLst>
          </a:blip>
          <a:stretch>
            <a:fillRect/>
          </a:stretch>
        </p:blipFill>
        <p:spPr>
          <a:xfrm>
            <a:off x="6817708" y="6125941"/>
            <a:ext cx="1383376" cy="559295"/>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470D761B-DCCE-4A55-ABEC-6F1605E71663}"/>
              </a:ext>
            </a:extLst>
          </p:cNvPr>
          <p:cNvPicPr>
            <a:picLocks noChangeAspect="1"/>
          </p:cNvPicPr>
          <p:nvPr/>
        </p:nvPicPr>
        <p:blipFill>
          <a:blip r:embed="rId5"/>
          <a:stretch>
            <a:fillRect/>
          </a:stretch>
        </p:blipFill>
        <p:spPr>
          <a:xfrm>
            <a:off x="8222637" y="6079209"/>
            <a:ext cx="1840481" cy="586977"/>
          </a:xfrm>
          <a:prstGeom prst="rect">
            <a:avLst/>
          </a:prstGeom>
        </p:spPr>
      </p:pic>
      <p:pic>
        <p:nvPicPr>
          <p:cNvPr id="5" name="Picture 4">
            <a:extLst>
              <a:ext uri="{FF2B5EF4-FFF2-40B4-BE49-F238E27FC236}">
                <a16:creationId xmlns:a16="http://schemas.microsoft.com/office/drawing/2014/main" id="{40A088F8-3552-4023-AC1A-F9E55E21AAAF}"/>
              </a:ext>
            </a:extLst>
          </p:cNvPr>
          <p:cNvPicPr>
            <a:picLocks noChangeAspect="1"/>
          </p:cNvPicPr>
          <p:nvPr/>
        </p:nvPicPr>
        <p:blipFill rotWithShape="1">
          <a:blip r:embed="rId6">
            <a:extLst>
              <a:ext uri="{BEBA8EAE-BF5A-486C-A8C5-ECC9F3942E4B}">
                <a14:imgProps xmlns:a14="http://schemas.microsoft.com/office/drawing/2010/main">
                  <a14:imgLayer r:embed="rId7">
                    <a14:imgEffect>
                      <a14:saturation sat="0"/>
                    </a14:imgEffect>
                  </a14:imgLayer>
                </a14:imgProps>
              </a:ext>
            </a:extLst>
          </a:blip>
          <a:srcRect l="22355" t="36737" r="42440" b="18169"/>
          <a:stretch/>
        </p:blipFill>
        <p:spPr>
          <a:xfrm>
            <a:off x="2007986" y="2596046"/>
            <a:ext cx="1301875" cy="1584176"/>
          </a:xfrm>
          <a:prstGeom prst="rect">
            <a:avLst/>
          </a:prstGeom>
        </p:spPr>
      </p:pic>
      <p:pic>
        <p:nvPicPr>
          <p:cNvPr id="6" name="Picture 5">
            <a:extLst>
              <a:ext uri="{FF2B5EF4-FFF2-40B4-BE49-F238E27FC236}">
                <a16:creationId xmlns:a16="http://schemas.microsoft.com/office/drawing/2014/main" id="{26F2B36B-E10D-42FF-9D1A-9A4159FAFC2C}"/>
              </a:ext>
            </a:extLst>
          </p:cNvPr>
          <p:cNvPicPr>
            <a:picLocks noChangeAspect="1"/>
          </p:cNvPicPr>
          <p:nvPr/>
        </p:nvPicPr>
        <p:blipFill>
          <a:blip r:embed="rId8">
            <a:extLst>
              <a:ext uri="{BEBA8EAE-BF5A-486C-A8C5-ECC9F3942E4B}">
                <a14:imgProps xmlns:a14="http://schemas.microsoft.com/office/drawing/2010/main">
                  <a14:imgLayer r:embed="rId9">
                    <a14:imgEffect>
                      <a14:saturation sat="0"/>
                    </a14:imgEffect>
                  </a14:imgLayer>
                </a14:imgProps>
              </a:ext>
            </a:extLst>
          </a:blip>
          <a:stretch>
            <a:fillRect/>
          </a:stretch>
        </p:blipFill>
        <p:spPr>
          <a:xfrm>
            <a:off x="548761" y="320411"/>
            <a:ext cx="1865988" cy="2160240"/>
          </a:xfrm>
          <a:prstGeom prst="rect">
            <a:avLst/>
          </a:prstGeom>
        </p:spPr>
      </p:pic>
      <p:pic>
        <p:nvPicPr>
          <p:cNvPr id="7" name="Picture 6">
            <a:extLst>
              <a:ext uri="{FF2B5EF4-FFF2-40B4-BE49-F238E27FC236}">
                <a16:creationId xmlns:a16="http://schemas.microsoft.com/office/drawing/2014/main" id="{34C18B9E-2456-4A21-B6C4-4AD83336B041}"/>
              </a:ext>
            </a:extLst>
          </p:cNvPr>
          <p:cNvPicPr>
            <a:picLocks noChangeAspect="1"/>
          </p:cNvPicPr>
          <p:nvPr/>
        </p:nvPicPr>
        <p:blipFill rotWithShape="1">
          <a:blip r:embed="rId10">
            <a:extLst>
              <a:ext uri="{BEBA8EAE-BF5A-486C-A8C5-ECC9F3942E4B}">
                <a14:imgProps xmlns:a14="http://schemas.microsoft.com/office/drawing/2010/main">
                  <a14:imgLayer r:embed="rId11">
                    <a14:imgEffect>
                      <a14:backgroundRemoval t="4322" b="98492" l="62" r="95065">
                        <a14:foregroundMark x1="3763" y1="72814" x2="3763" y2="72814"/>
                        <a14:foregroundMark x1="5614" y1="73819" x2="7218" y2="73819"/>
                        <a14:foregroundMark x1="2097" y1="75025" x2="2097" y2="75025"/>
                        <a14:foregroundMark x1="3578" y1="75678" x2="62" y2="75678"/>
                        <a14:foregroundMark x1="2529" y1="82010" x2="2529" y2="82010"/>
                        <a14:foregroundMark x1="2714" y1="84020" x2="2714" y2="84020"/>
                        <a14:foregroundMark x1="24861" y1="87688" x2="24861" y2="87688"/>
                        <a14:foregroundMark x1="41024" y1="90653" x2="41024" y2="90653"/>
                        <a14:foregroundMark x1="59840" y1="91508" x2="59840" y2="91508"/>
                        <a14:foregroundMark x1="70265" y1="95829" x2="70265" y2="95829"/>
                        <a14:foregroundMark x1="95188" y1="88643" x2="95188" y2="88643"/>
                        <a14:foregroundMark x1="64713" y1="8643" x2="64713" y2="8643"/>
                        <a14:foregroundMark x1="74152" y1="4322" x2="74152" y2="4322"/>
                        <a14:foregroundMark x1="37940" y1="5176" x2="37940" y2="5176"/>
                        <a14:foregroundMark x1="37508" y1="13166" x2="37508" y2="13166"/>
                        <a14:foregroundMark x1="26650" y1="6181" x2="26650" y2="6181"/>
                        <a14:foregroundMark x1="71869" y1="98492" x2="71869" y2="98492"/>
                        <a14:foregroundMark x1="14991" y1="84171" x2="14991" y2="84171"/>
                      </a14:backgroundRemoval>
                    </a14:imgEffect>
                  </a14:imgLayer>
                </a14:imgProps>
              </a:ext>
            </a:extLst>
          </a:blip>
          <a:srcRect t="50000" r="56343"/>
          <a:stretch/>
        </p:blipFill>
        <p:spPr>
          <a:xfrm>
            <a:off x="3360467" y="3946353"/>
            <a:ext cx="1516985" cy="2132856"/>
          </a:xfrm>
          <a:prstGeom prst="rect">
            <a:avLst/>
          </a:prstGeom>
        </p:spPr>
      </p:pic>
      <p:sp>
        <p:nvSpPr>
          <p:cNvPr id="8" name="TextBox 7">
            <a:extLst>
              <a:ext uri="{FF2B5EF4-FFF2-40B4-BE49-F238E27FC236}">
                <a16:creationId xmlns:a16="http://schemas.microsoft.com/office/drawing/2014/main" id="{58DEE892-FC8B-4995-9190-F537668453CE}"/>
              </a:ext>
            </a:extLst>
          </p:cNvPr>
          <p:cNvSpPr txBox="1"/>
          <p:nvPr/>
        </p:nvSpPr>
        <p:spPr>
          <a:xfrm>
            <a:off x="467544" y="620688"/>
            <a:ext cx="478016" cy="369332"/>
          </a:xfrm>
          <a:prstGeom prst="rect">
            <a:avLst/>
          </a:prstGeom>
          <a:noFill/>
        </p:spPr>
        <p:txBody>
          <a:bodyPr wrap="none" rtlCol="0">
            <a:spAutoFit/>
          </a:bodyPr>
          <a:lstStyle/>
          <a:p>
            <a:r>
              <a:rPr lang="en-GB"/>
              <a:t>UK</a:t>
            </a:r>
          </a:p>
        </p:txBody>
      </p:sp>
      <p:sp>
        <p:nvSpPr>
          <p:cNvPr id="9" name="TextBox 8">
            <a:extLst>
              <a:ext uri="{FF2B5EF4-FFF2-40B4-BE49-F238E27FC236}">
                <a16:creationId xmlns:a16="http://schemas.microsoft.com/office/drawing/2014/main" id="{6065B1ED-B6B4-43CE-B51C-C1209B18E9BF}"/>
              </a:ext>
            </a:extLst>
          </p:cNvPr>
          <p:cNvSpPr txBox="1"/>
          <p:nvPr/>
        </p:nvSpPr>
        <p:spPr>
          <a:xfrm>
            <a:off x="590485" y="3208509"/>
            <a:ext cx="891270" cy="369332"/>
          </a:xfrm>
          <a:prstGeom prst="rect">
            <a:avLst/>
          </a:prstGeom>
          <a:noFill/>
        </p:spPr>
        <p:txBody>
          <a:bodyPr wrap="none" rtlCol="0">
            <a:spAutoFit/>
          </a:bodyPr>
          <a:lstStyle/>
          <a:p>
            <a:r>
              <a:rPr lang="en-GB"/>
              <a:t>WALES</a:t>
            </a:r>
          </a:p>
        </p:txBody>
      </p:sp>
      <p:sp>
        <p:nvSpPr>
          <p:cNvPr id="10" name="TextBox 9">
            <a:extLst>
              <a:ext uri="{FF2B5EF4-FFF2-40B4-BE49-F238E27FC236}">
                <a16:creationId xmlns:a16="http://schemas.microsoft.com/office/drawing/2014/main" id="{A58AE120-D58F-49B5-A7D8-0B044A421827}"/>
              </a:ext>
            </a:extLst>
          </p:cNvPr>
          <p:cNvSpPr txBox="1"/>
          <p:nvPr/>
        </p:nvSpPr>
        <p:spPr>
          <a:xfrm>
            <a:off x="478642" y="4927021"/>
            <a:ext cx="1936107" cy="369332"/>
          </a:xfrm>
          <a:prstGeom prst="rect">
            <a:avLst/>
          </a:prstGeom>
          <a:noFill/>
        </p:spPr>
        <p:txBody>
          <a:bodyPr wrap="none" rtlCol="0">
            <a:spAutoFit/>
          </a:bodyPr>
          <a:lstStyle/>
          <a:p>
            <a:r>
              <a:rPr lang="en-GB"/>
              <a:t>PEMBROKESHIRE</a:t>
            </a:r>
          </a:p>
        </p:txBody>
      </p:sp>
      <p:sp>
        <p:nvSpPr>
          <p:cNvPr id="11" name="Oval 10">
            <a:extLst>
              <a:ext uri="{FF2B5EF4-FFF2-40B4-BE49-F238E27FC236}">
                <a16:creationId xmlns:a16="http://schemas.microsoft.com/office/drawing/2014/main" id="{6DF72759-9ED2-47D3-89DC-E980720C5539}"/>
              </a:ext>
            </a:extLst>
          </p:cNvPr>
          <p:cNvSpPr/>
          <p:nvPr/>
        </p:nvSpPr>
        <p:spPr>
          <a:xfrm>
            <a:off x="1120344" y="1446072"/>
            <a:ext cx="722822" cy="84009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ADD60E59-1214-4B56-AA77-F8E42E00B3E0}"/>
              </a:ext>
            </a:extLst>
          </p:cNvPr>
          <p:cNvSpPr/>
          <p:nvPr/>
        </p:nvSpPr>
        <p:spPr>
          <a:xfrm>
            <a:off x="2005837" y="3389785"/>
            <a:ext cx="504057" cy="50948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81C4034C-0E40-40E0-96BA-95BBA09AF89C}"/>
              </a:ext>
            </a:extLst>
          </p:cNvPr>
          <p:cNvSpPr txBox="1"/>
          <p:nvPr/>
        </p:nvSpPr>
        <p:spPr>
          <a:xfrm>
            <a:off x="4433061" y="212115"/>
            <a:ext cx="8131160" cy="584775"/>
          </a:xfrm>
          <a:prstGeom prst="rect">
            <a:avLst/>
          </a:prstGeom>
          <a:noFill/>
        </p:spPr>
        <p:txBody>
          <a:bodyPr wrap="square" rtlCol="0">
            <a:spAutoFit/>
          </a:bodyPr>
          <a:lstStyle/>
          <a:p>
            <a:r>
              <a:rPr lang="en-US" sz="3200" b="1" u="sng" dirty="0"/>
              <a:t>Importance and setting context/background</a:t>
            </a:r>
          </a:p>
        </p:txBody>
      </p:sp>
      <p:sp>
        <p:nvSpPr>
          <p:cNvPr id="15" name="TextBox 14">
            <a:extLst>
              <a:ext uri="{FF2B5EF4-FFF2-40B4-BE49-F238E27FC236}">
                <a16:creationId xmlns:a16="http://schemas.microsoft.com/office/drawing/2014/main" id="{E72EF6F3-7B22-4B95-AD30-0620F4449944}"/>
              </a:ext>
            </a:extLst>
          </p:cNvPr>
          <p:cNvSpPr txBox="1"/>
          <p:nvPr/>
        </p:nvSpPr>
        <p:spPr>
          <a:xfrm>
            <a:off x="3103939" y="1016146"/>
            <a:ext cx="9088061" cy="1354217"/>
          </a:xfrm>
          <a:prstGeom prst="rect">
            <a:avLst/>
          </a:prstGeom>
          <a:noFill/>
        </p:spPr>
        <p:txBody>
          <a:bodyPr wrap="square" rtlCol="0">
            <a:spAutoFit/>
          </a:bodyPr>
          <a:lstStyle/>
          <a:p>
            <a:pPr marL="285750" indent="-285750">
              <a:buFontTx/>
              <a:buChar char="-"/>
            </a:pPr>
            <a:r>
              <a:rPr lang="en-US" dirty="0"/>
              <a:t>Mass participation sports events around the UK are seeing record numbers of participants/ applicants (London Marathon, 2019; Fuller, 2017).</a:t>
            </a:r>
          </a:p>
          <a:p>
            <a:pPr marL="285750" indent="-285750">
              <a:buFontTx/>
              <a:buChar char="-"/>
            </a:pPr>
            <a:endParaRPr lang="en-US" sz="800" dirty="0"/>
          </a:p>
          <a:p>
            <a:pPr marL="285750" indent="-285750">
              <a:buFontTx/>
              <a:buChar char="-"/>
            </a:pPr>
            <a:r>
              <a:rPr lang="en-US" dirty="0"/>
              <a:t>More memberships, permitted events and participants across the UK (British Triathlon, 2018).</a:t>
            </a:r>
          </a:p>
        </p:txBody>
      </p:sp>
      <p:sp>
        <p:nvSpPr>
          <p:cNvPr id="16" name="TextBox 15">
            <a:extLst>
              <a:ext uri="{FF2B5EF4-FFF2-40B4-BE49-F238E27FC236}">
                <a16:creationId xmlns:a16="http://schemas.microsoft.com/office/drawing/2014/main" id="{46B84BEF-B273-448D-9835-C057EB8D2FDD}"/>
              </a:ext>
            </a:extLst>
          </p:cNvPr>
          <p:cNvSpPr txBox="1"/>
          <p:nvPr/>
        </p:nvSpPr>
        <p:spPr>
          <a:xfrm>
            <a:off x="3872840" y="2755375"/>
            <a:ext cx="8131160" cy="1323439"/>
          </a:xfrm>
          <a:prstGeom prst="rect">
            <a:avLst/>
          </a:prstGeom>
          <a:noFill/>
        </p:spPr>
        <p:txBody>
          <a:bodyPr wrap="square" rtlCol="0">
            <a:spAutoFit/>
          </a:bodyPr>
          <a:lstStyle/>
          <a:p>
            <a:pPr marL="285750" indent="-285750">
              <a:buFontTx/>
              <a:buChar char="-"/>
            </a:pPr>
            <a:r>
              <a:rPr lang="en-US"/>
              <a:t>7,500 places for Cardiff half marathon 2019 sold in the first 24hours of registration (Cardiff Half Marathon, 2018).</a:t>
            </a:r>
          </a:p>
          <a:p>
            <a:pPr marL="285750" indent="-285750">
              <a:buFontTx/>
              <a:buChar char="-"/>
            </a:pPr>
            <a:endParaRPr lang="en-US" sz="800"/>
          </a:p>
          <a:p>
            <a:pPr marL="285750" indent="-285750">
              <a:buFontTx/>
              <a:buChar char="-"/>
            </a:pPr>
            <a:r>
              <a:rPr lang="en-US"/>
              <a:t>Number of permitted events has seen the same rise in Wales (Welsh Triathlon, 2018)</a:t>
            </a:r>
          </a:p>
        </p:txBody>
      </p:sp>
      <p:sp>
        <p:nvSpPr>
          <p:cNvPr id="17" name="TextBox 16">
            <a:extLst>
              <a:ext uri="{FF2B5EF4-FFF2-40B4-BE49-F238E27FC236}">
                <a16:creationId xmlns:a16="http://schemas.microsoft.com/office/drawing/2014/main" id="{11C8D3BC-FE56-4378-83A8-31403DD0298F}"/>
              </a:ext>
            </a:extLst>
          </p:cNvPr>
          <p:cNvSpPr txBox="1"/>
          <p:nvPr/>
        </p:nvSpPr>
        <p:spPr>
          <a:xfrm>
            <a:off x="5216212" y="4489953"/>
            <a:ext cx="6898793" cy="1046440"/>
          </a:xfrm>
          <a:prstGeom prst="rect">
            <a:avLst/>
          </a:prstGeom>
          <a:noFill/>
        </p:spPr>
        <p:txBody>
          <a:bodyPr wrap="square" rtlCol="0">
            <a:spAutoFit/>
          </a:bodyPr>
          <a:lstStyle/>
          <a:p>
            <a:pPr marL="285750" indent="-285750">
              <a:buFontTx/>
              <a:buChar char="-"/>
            </a:pPr>
            <a:r>
              <a:rPr lang="en-US"/>
              <a:t>LCW has seen huge increases of all races across the weekend (Activity Wales Events, 2018)</a:t>
            </a:r>
          </a:p>
          <a:p>
            <a:pPr marL="285750" indent="-285750">
              <a:buFontTx/>
              <a:buChar char="-"/>
            </a:pPr>
            <a:endParaRPr lang="en-US" sz="800"/>
          </a:p>
          <a:p>
            <a:pPr marL="285750" indent="-285750">
              <a:buFontTx/>
              <a:buChar char="-"/>
            </a:pPr>
            <a:r>
              <a:rPr lang="en-US"/>
              <a:t>191 Pembrokeshire athletes in 2014 Ironman Wales (Ironman, 2014)</a:t>
            </a:r>
          </a:p>
        </p:txBody>
      </p:sp>
      <p:pic>
        <p:nvPicPr>
          <p:cNvPr id="2" name="Picture 1" descr="A picture containing drawing&#10;&#10;Description automatically generated">
            <a:extLst>
              <a:ext uri="{FF2B5EF4-FFF2-40B4-BE49-F238E27FC236}">
                <a16:creationId xmlns:a16="http://schemas.microsoft.com/office/drawing/2014/main" id="{7F9DF86B-121E-4ABB-B8F7-AF46A4F54884}"/>
              </a:ext>
            </a:extLst>
          </p:cNvPr>
          <p:cNvPicPr>
            <a:picLocks noChangeAspect="1"/>
          </p:cNvPicPr>
          <p:nvPr/>
        </p:nvPicPr>
        <p:blipFill>
          <a:blip r:embed="rId12"/>
          <a:stretch>
            <a:fillRect/>
          </a:stretch>
        </p:blipFill>
        <p:spPr>
          <a:xfrm>
            <a:off x="5618987" y="6108688"/>
            <a:ext cx="1168558" cy="698396"/>
          </a:xfrm>
          <a:prstGeom prst="rect">
            <a:avLst/>
          </a:prstGeom>
        </p:spPr>
      </p:pic>
      <p:pic>
        <p:nvPicPr>
          <p:cNvPr id="3" name="Picture 2">
            <a:extLst>
              <a:ext uri="{FF2B5EF4-FFF2-40B4-BE49-F238E27FC236}">
                <a16:creationId xmlns:a16="http://schemas.microsoft.com/office/drawing/2014/main" id="{4959A2FC-A279-4C96-9CB1-1655EF336CE6}"/>
              </a:ext>
            </a:extLst>
          </p:cNvPr>
          <p:cNvPicPr>
            <a:picLocks noChangeAspect="1"/>
          </p:cNvPicPr>
          <p:nvPr/>
        </p:nvPicPr>
        <p:blipFill>
          <a:blip r:embed="rId13"/>
          <a:stretch>
            <a:fillRect/>
          </a:stretch>
        </p:blipFill>
        <p:spPr>
          <a:xfrm>
            <a:off x="210002" y="2144335"/>
            <a:ext cx="1441134" cy="2035888"/>
          </a:xfrm>
          <a:prstGeom prst="rect">
            <a:avLst/>
          </a:prstGeom>
        </p:spPr>
      </p:pic>
    </p:spTree>
    <p:extLst>
      <p:ext uri="{BB962C8B-B14F-4D97-AF65-F5344CB8AC3E}">
        <p14:creationId xmlns:p14="http://schemas.microsoft.com/office/powerpoint/2010/main" val="3943053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1" nodeType="with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9" presetClass="emph" presetSubtype="0" nodeType="clickEffect">
                                  <p:stCondLst>
                                    <p:cond delay="0"/>
                                  </p:stCondLst>
                                  <p:childTnLst>
                                    <p:set>
                                      <p:cBhvr>
                                        <p:cTn id="14" dur="indefinite"/>
                                        <p:tgtEl>
                                          <p:spTgt spid="6"/>
                                        </p:tgtEl>
                                        <p:attrNameLst>
                                          <p:attrName>style.opacity</p:attrName>
                                        </p:attrNameLst>
                                      </p:cBhvr>
                                      <p:to>
                                        <p:strVal val="0.5"/>
                                      </p:to>
                                    </p:set>
                                    <p:animEffect filter="image" prLst="opacity: 0.5">
                                      <p:cBhvr rctx="IE">
                                        <p:cTn id="15" dur="indefinite"/>
                                        <p:tgtEl>
                                          <p:spTgt spid="6"/>
                                        </p:tgtEl>
                                      </p:cBhvr>
                                    </p:animEffect>
                                  </p:childTnLst>
                                </p:cTn>
                              </p:par>
                              <p:par>
                                <p:cTn id="16" presetID="9" presetClass="emph" presetSubtype="0" grpId="0" nodeType="withEffect">
                                  <p:stCondLst>
                                    <p:cond delay="0"/>
                                  </p:stCondLst>
                                  <p:childTnLst>
                                    <p:set>
                                      <p:cBhvr>
                                        <p:cTn id="17" dur="indefinite"/>
                                        <p:tgtEl>
                                          <p:spTgt spid="8"/>
                                        </p:tgtEl>
                                        <p:attrNameLst>
                                          <p:attrName>style.opacity</p:attrName>
                                        </p:attrNameLst>
                                      </p:cBhvr>
                                      <p:to>
                                        <p:strVal val="0.5"/>
                                      </p:to>
                                    </p:set>
                                    <p:animEffect filter="image" prLst="opacity: 0.5">
                                      <p:cBhvr rctx="IE">
                                        <p:cTn id="18" dur="indefinite"/>
                                        <p:tgtEl>
                                          <p:spTgt spid="8"/>
                                        </p:tgtEl>
                                      </p:cBhvr>
                                    </p:animEffect>
                                  </p:childTnLst>
                                </p:cTn>
                              </p:par>
                              <p:par>
                                <p:cTn id="19" presetID="9" presetClass="emph" presetSubtype="0" grpId="0" nodeType="withEffect">
                                  <p:stCondLst>
                                    <p:cond delay="0"/>
                                  </p:stCondLst>
                                  <p:childTnLst>
                                    <p:set>
                                      <p:cBhvr>
                                        <p:cTn id="20" dur="indefinite"/>
                                        <p:tgtEl>
                                          <p:spTgt spid="15"/>
                                        </p:tgtEl>
                                        <p:attrNameLst>
                                          <p:attrName>style.opacity</p:attrName>
                                        </p:attrNameLst>
                                      </p:cBhvr>
                                      <p:to>
                                        <p:strVal val="0.5"/>
                                      </p:to>
                                    </p:set>
                                    <p:animEffect filter="image" prLst="opacity: 0.5">
                                      <p:cBhvr rctx="IE">
                                        <p:cTn id="21" dur="indefinite"/>
                                        <p:tgtEl>
                                          <p:spTgt spid="15"/>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5"/>
                                        </p:tgtEl>
                                        <p:attrNameLst>
                                          <p:attrName>style.visibility</p:attrName>
                                        </p:attrNameLst>
                                      </p:cBhvr>
                                      <p:to>
                                        <p:strVal val="visible"/>
                                      </p:to>
                                    </p:set>
                                  </p:childTnLst>
                                </p:cTn>
                              </p:par>
                              <p:par>
                                <p:cTn id="30" presetID="1" presetClass="entr" presetSubtype="0" fill="hold" grpId="0" nodeType="withEffect">
                                  <p:stCondLst>
                                    <p:cond delay="0"/>
                                  </p:stCondLst>
                                  <p:childTnLst>
                                    <p:set>
                                      <p:cBhvr>
                                        <p:cTn id="31" dur="1" fill="hold">
                                          <p:stCondLst>
                                            <p:cond delay="0"/>
                                          </p:stCondLst>
                                        </p:cTn>
                                        <p:tgtEl>
                                          <p:spTgt spid="16"/>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3"/>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xit" presetSubtype="0" fill="hold" nodeType="clickEffect">
                                  <p:stCondLst>
                                    <p:cond delay="0"/>
                                  </p:stCondLst>
                                  <p:childTnLst>
                                    <p:set>
                                      <p:cBhvr>
                                        <p:cTn id="39" dur="1" fill="hold">
                                          <p:stCondLst>
                                            <p:cond delay="0"/>
                                          </p:stCondLst>
                                        </p:cTn>
                                        <p:tgtEl>
                                          <p:spTgt spid="3"/>
                                        </p:tgtEl>
                                        <p:attrNameLst>
                                          <p:attrName>style.visibility</p:attrName>
                                        </p:attrNameLst>
                                      </p:cBhvr>
                                      <p:to>
                                        <p:strVal val="hidden"/>
                                      </p:to>
                                    </p:set>
                                  </p:childTnLst>
                                </p:cTn>
                              </p:par>
                            </p:childTnLst>
                          </p:cTn>
                        </p:par>
                      </p:childTnLst>
                    </p:cTn>
                  </p:par>
                  <p:par>
                    <p:cTn id="40" fill="hold">
                      <p:stCondLst>
                        <p:cond delay="indefinite"/>
                      </p:stCondLst>
                      <p:childTnLst>
                        <p:par>
                          <p:cTn id="41" fill="hold">
                            <p:stCondLst>
                              <p:cond delay="0"/>
                            </p:stCondLst>
                            <p:childTnLst>
                              <p:par>
                                <p:cTn id="42" presetID="9" presetClass="emph" presetSubtype="0" grpId="1" nodeType="clickEffect">
                                  <p:stCondLst>
                                    <p:cond delay="0"/>
                                  </p:stCondLst>
                                  <p:childTnLst>
                                    <p:set>
                                      <p:cBhvr>
                                        <p:cTn id="43" dur="indefinite"/>
                                        <p:tgtEl>
                                          <p:spTgt spid="9"/>
                                        </p:tgtEl>
                                        <p:attrNameLst>
                                          <p:attrName>style.opacity</p:attrName>
                                        </p:attrNameLst>
                                      </p:cBhvr>
                                      <p:to>
                                        <p:strVal val="0.5"/>
                                      </p:to>
                                    </p:set>
                                    <p:animEffect filter="image" prLst="opacity: 0.5">
                                      <p:cBhvr rctx="IE">
                                        <p:cTn id="44" dur="indefinite"/>
                                        <p:tgtEl>
                                          <p:spTgt spid="9"/>
                                        </p:tgtEl>
                                      </p:cBhvr>
                                    </p:animEffect>
                                  </p:childTnLst>
                                </p:cTn>
                              </p:par>
                              <p:par>
                                <p:cTn id="45" presetID="9" presetClass="emph" presetSubtype="0" grpId="1" nodeType="withEffect">
                                  <p:stCondLst>
                                    <p:cond delay="0"/>
                                  </p:stCondLst>
                                  <p:childTnLst>
                                    <p:set>
                                      <p:cBhvr>
                                        <p:cTn id="46" dur="indefinite"/>
                                        <p:tgtEl>
                                          <p:spTgt spid="11"/>
                                        </p:tgtEl>
                                        <p:attrNameLst>
                                          <p:attrName>style.opacity</p:attrName>
                                        </p:attrNameLst>
                                      </p:cBhvr>
                                      <p:to>
                                        <p:strVal val="0.5"/>
                                      </p:to>
                                    </p:set>
                                    <p:animEffect filter="image" prLst="opacity: 0.5">
                                      <p:cBhvr rctx="IE">
                                        <p:cTn id="47" dur="indefinite"/>
                                        <p:tgtEl>
                                          <p:spTgt spid="11"/>
                                        </p:tgtEl>
                                      </p:cBhvr>
                                    </p:animEffect>
                                  </p:childTnLst>
                                </p:cTn>
                              </p:par>
                              <p:par>
                                <p:cTn id="48" presetID="9" presetClass="emph" presetSubtype="0" nodeType="withEffect">
                                  <p:stCondLst>
                                    <p:cond delay="0"/>
                                  </p:stCondLst>
                                  <p:childTnLst>
                                    <p:set>
                                      <p:cBhvr>
                                        <p:cTn id="49" dur="indefinite"/>
                                        <p:tgtEl>
                                          <p:spTgt spid="5"/>
                                        </p:tgtEl>
                                        <p:attrNameLst>
                                          <p:attrName>style.opacity</p:attrName>
                                        </p:attrNameLst>
                                      </p:cBhvr>
                                      <p:to>
                                        <p:strVal val="0.5"/>
                                      </p:to>
                                    </p:set>
                                    <p:animEffect filter="image" prLst="opacity: 0.5">
                                      <p:cBhvr rctx="IE">
                                        <p:cTn id="50" dur="indefinite"/>
                                        <p:tgtEl>
                                          <p:spTgt spid="5"/>
                                        </p:tgtEl>
                                      </p:cBhvr>
                                    </p:animEffect>
                                  </p:childTnLst>
                                </p:cTn>
                              </p:par>
                              <p:par>
                                <p:cTn id="51" presetID="9" presetClass="emph" presetSubtype="0" grpId="1" nodeType="withEffect">
                                  <p:stCondLst>
                                    <p:cond delay="0"/>
                                  </p:stCondLst>
                                  <p:childTnLst>
                                    <p:set>
                                      <p:cBhvr>
                                        <p:cTn id="52" dur="indefinite"/>
                                        <p:tgtEl>
                                          <p:spTgt spid="16"/>
                                        </p:tgtEl>
                                        <p:attrNameLst>
                                          <p:attrName>style.opacity</p:attrName>
                                        </p:attrNameLst>
                                      </p:cBhvr>
                                      <p:to>
                                        <p:strVal val="0.5"/>
                                      </p:to>
                                    </p:set>
                                    <p:animEffect filter="image" prLst="opacity: 0.5">
                                      <p:cBhvr rctx="IE">
                                        <p:cTn id="53" dur="indefinite"/>
                                        <p:tgtEl>
                                          <p:spTgt spid="16"/>
                                        </p:tgtEl>
                                      </p:cBhvr>
                                    </p:animEffect>
                                  </p:childTnLst>
                                </p:cTn>
                              </p:par>
                            </p:childTnLst>
                          </p:cTn>
                        </p:par>
                      </p:childTnLst>
                    </p:cTn>
                  </p:par>
                  <p:par>
                    <p:cTn id="54" fill="hold">
                      <p:stCondLst>
                        <p:cond delay="indefinite"/>
                      </p:stCondLst>
                      <p:childTnLst>
                        <p:par>
                          <p:cTn id="55" fill="hold">
                            <p:stCondLst>
                              <p:cond delay="0"/>
                            </p:stCondLst>
                            <p:childTnLst>
                              <p:par>
                                <p:cTn id="56" presetID="1" presetClass="entr" presetSubtype="0" fill="hold" grpId="0" nodeType="clickEffect">
                                  <p:stCondLst>
                                    <p:cond delay="0"/>
                                  </p:stCondLst>
                                  <p:childTnLst>
                                    <p:set>
                                      <p:cBhvr>
                                        <p:cTn id="57" dur="1" fill="hold">
                                          <p:stCondLst>
                                            <p:cond delay="0"/>
                                          </p:stCondLst>
                                        </p:cTn>
                                        <p:tgtEl>
                                          <p:spTgt spid="12"/>
                                        </p:tgtEl>
                                        <p:attrNameLst>
                                          <p:attrName>style.visibility</p:attrName>
                                        </p:attrNameLst>
                                      </p:cBhvr>
                                      <p:to>
                                        <p:strVal val="visible"/>
                                      </p:to>
                                    </p:set>
                                  </p:childTnLst>
                                </p:cTn>
                              </p:par>
                              <p:par>
                                <p:cTn id="58" presetID="1" presetClass="entr" presetSubtype="0" fill="hold" grpId="0" nodeType="withEffect">
                                  <p:stCondLst>
                                    <p:cond delay="0"/>
                                  </p:stCondLst>
                                  <p:childTnLst>
                                    <p:set>
                                      <p:cBhvr>
                                        <p:cTn id="59" dur="1" fill="hold">
                                          <p:stCondLst>
                                            <p:cond delay="0"/>
                                          </p:stCondLst>
                                        </p:cTn>
                                        <p:tgtEl>
                                          <p:spTgt spid="10"/>
                                        </p:tgtEl>
                                        <p:attrNameLst>
                                          <p:attrName>style.visibility</p:attrName>
                                        </p:attrNameLst>
                                      </p:cBhvr>
                                      <p:to>
                                        <p:strVal val="visible"/>
                                      </p:to>
                                    </p:set>
                                  </p:childTnLst>
                                </p:cTn>
                              </p:par>
                              <p:par>
                                <p:cTn id="60" presetID="1" presetClass="entr" presetSubtype="0" fill="hold" nodeType="withEffect">
                                  <p:stCondLst>
                                    <p:cond delay="0"/>
                                  </p:stCondLst>
                                  <p:childTnLst>
                                    <p:set>
                                      <p:cBhvr>
                                        <p:cTn id="61" dur="1" fill="hold">
                                          <p:stCondLst>
                                            <p:cond delay="0"/>
                                          </p:stCondLst>
                                        </p:cTn>
                                        <p:tgtEl>
                                          <p:spTgt spid="7"/>
                                        </p:tgtEl>
                                        <p:attrNameLst>
                                          <p:attrName>style.visibility</p:attrName>
                                        </p:attrNameLst>
                                      </p:cBhvr>
                                      <p:to>
                                        <p:strVal val="visible"/>
                                      </p:to>
                                    </p:set>
                                  </p:childTnLst>
                                </p:cTn>
                              </p:par>
                              <p:par>
                                <p:cTn id="62" presetID="1" presetClass="entr" presetSubtype="0" fill="hold" grpId="0" nodeType="withEffect">
                                  <p:stCondLst>
                                    <p:cond delay="0"/>
                                  </p:stCondLst>
                                  <p:childTnLst>
                                    <p:set>
                                      <p:cBhvr>
                                        <p:cTn id="63"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8" grpId="1"/>
      <p:bldP spid="9" grpId="0"/>
      <p:bldP spid="9" grpId="1"/>
      <p:bldP spid="10" grpId="0"/>
      <p:bldP spid="11" grpId="0" animBg="1"/>
      <p:bldP spid="11" grpId="1" animBg="1"/>
      <p:bldP spid="12" grpId="0" animBg="1"/>
      <p:bldP spid="15" grpId="0"/>
      <p:bldP spid="15" grpId="1"/>
      <p:bldP spid="16" grpId="0"/>
      <p:bldP spid="16" grpId="1"/>
      <p:bldP spid="17" grpId="0"/>
    </p:bld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B46760B-2E39-4D81-857E-148A523239C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62" b="98068" l="1758" r="97559">
                        <a14:foregroundMark x1="90918" y1="52899" x2="90918" y2="52899"/>
                        <a14:foregroundMark x1="92188" y1="60386" x2="92188" y2="60386"/>
                        <a14:foregroundMark x1="97559" y1="60628" x2="97559" y2="60628"/>
                        <a14:foregroundMark x1="71484" y1="61594" x2="71484" y2="61594"/>
                        <a14:foregroundMark x1="68359" y1="98068" x2="68359" y2="98068"/>
                        <a14:foregroundMark x1="63184" y1="66425" x2="63184" y2="66425"/>
                        <a14:foregroundMark x1="59473" y1="57488" x2="59473" y2="57488"/>
                        <a14:foregroundMark x1="55371" y1="59420" x2="55371" y2="59420"/>
                        <a14:foregroundMark x1="57520" y1="55797" x2="57520" y2="55797"/>
                        <a14:foregroundMark x1="52539" y1="58454" x2="52539" y2="58454"/>
                        <a14:foregroundMark x1="45996" y1="56039" x2="45996" y2="56039"/>
                        <a14:foregroundMark x1="40234" y1="56280" x2="40234" y2="56280"/>
                        <a14:foregroundMark x1="34961" y1="52899" x2="34961" y2="52899"/>
                        <a14:foregroundMark x1="27930" y1="55556" x2="27930" y2="55556"/>
                        <a14:foregroundMark x1="21582" y1="55556" x2="21582" y2="55556"/>
                        <a14:foregroundMark x1="7813" y1="45169" x2="7813" y2="45169"/>
                        <a14:foregroundMark x1="1758" y1="66667" x2="1758" y2="66667"/>
                        <a14:foregroundMark x1="4492" y1="36957" x2="4492" y2="36957"/>
                        <a14:foregroundMark x1="9375" y1="27053" x2="9375" y2="27053"/>
                        <a14:foregroundMark x1="17480" y1="25121" x2="17480" y2="25121"/>
                        <a14:foregroundMark x1="24805" y1="21256" x2="24805" y2="21256"/>
                        <a14:foregroundMark x1="32324" y1="19565" x2="32129" y2="19082"/>
                        <a14:foregroundMark x1="37891" y1="21014" x2="37891" y2="21014"/>
                        <a14:foregroundMark x1="48145" y1="24396" x2="48145" y2="24396"/>
                        <a14:foregroundMark x1="53711" y1="24396" x2="53711" y2="24396"/>
                        <a14:foregroundMark x1="58398" y1="23188" x2="58398" y2="23188"/>
                        <a14:foregroundMark x1="65723" y1="24396" x2="65723" y2="24396"/>
                        <a14:backgroundMark x1="59766" y1="25121" x2="59766" y2="25121"/>
                      </a14:backgroundRemoval>
                    </a14:imgEffect>
                  </a14:imgLayer>
                </a14:imgProps>
              </a:ext>
            </a:extLst>
          </a:blip>
          <a:stretch>
            <a:fillRect/>
          </a:stretch>
        </p:blipFill>
        <p:spPr>
          <a:xfrm>
            <a:off x="6817708" y="6125941"/>
            <a:ext cx="1383376" cy="559295"/>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470D761B-DCCE-4A55-ABEC-6F1605E71663}"/>
              </a:ext>
            </a:extLst>
          </p:cNvPr>
          <p:cNvPicPr>
            <a:picLocks noChangeAspect="1"/>
          </p:cNvPicPr>
          <p:nvPr/>
        </p:nvPicPr>
        <p:blipFill>
          <a:blip r:embed="rId5"/>
          <a:stretch>
            <a:fillRect/>
          </a:stretch>
        </p:blipFill>
        <p:spPr>
          <a:xfrm>
            <a:off x="8222637" y="6079209"/>
            <a:ext cx="1840481" cy="586977"/>
          </a:xfrm>
          <a:prstGeom prst="rect">
            <a:avLst/>
          </a:prstGeom>
        </p:spPr>
      </p:pic>
      <p:pic>
        <p:nvPicPr>
          <p:cNvPr id="2" name="Picture 1" descr="A picture containing drawing&#10;&#10;Description automatically generated">
            <a:extLst>
              <a:ext uri="{FF2B5EF4-FFF2-40B4-BE49-F238E27FC236}">
                <a16:creationId xmlns:a16="http://schemas.microsoft.com/office/drawing/2014/main" id="{BE0485AA-9C1B-4B50-9073-22B036F5B07A}"/>
              </a:ext>
            </a:extLst>
          </p:cNvPr>
          <p:cNvPicPr>
            <a:picLocks noChangeAspect="1"/>
          </p:cNvPicPr>
          <p:nvPr/>
        </p:nvPicPr>
        <p:blipFill>
          <a:blip r:embed="rId6"/>
          <a:stretch>
            <a:fillRect/>
          </a:stretch>
        </p:blipFill>
        <p:spPr>
          <a:xfrm>
            <a:off x="5618987" y="6108688"/>
            <a:ext cx="1168558" cy="698396"/>
          </a:xfrm>
          <a:prstGeom prst="rect">
            <a:avLst/>
          </a:prstGeom>
        </p:spPr>
      </p:pic>
      <p:sp>
        <p:nvSpPr>
          <p:cNvPr id="3" name="Rounded Rectangle 3">
            <a:extLst>
              <a:ext uri="{FF2B5EF4-FFF2-40B4-BE49-F238E27FC236}">
                <a16:creationId xmlns:a16="http://schemas.microsoft.com/office/drawing/2014/main" id="{59A13F07-26B5-48E9-9FC1-BCCE9BCA4106}"/>
              </a:ext>
            </a:extLst>
          </p:cNvPr>
          <p:cNvSpPr/>
          <p:nvPr/>
        </p:nvSpPr>
        <p:spPr>
          <a:xfrm>
            <a:off x="1729123" y="1305120"/>
            <a:ext cx="8496944" cy="786572"/>
          </a:xfrm>
          <a:prstGeom prst="roundRect">
            <a:avLst/>
          </a:prstGeom>
          <a:solidFill>
            <a:srgbClr val="23B9D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a:t>Motivation</a:t>
            </a:r>
          </a:p>
        </p:txBody>
      </p:sp>
      <p:sp>
        <p:nvSpPr>
          <p:cNvPr id="7" name="TextBox 6">
            <a:extLst>
              <a:ext uri="{FF2B5EF4-FFF2-40B4-BE49-F238E27FC236}">
                <a16:creationId xmlns:a16="http://schemas.microsoft.com/office/drawing/2014/main" id="{2A7DEAC5-1D9A-4BCC-A05C-0F38A5430CAB}"/>
              </a:ext>
            </a:extLst>
          </p:cNvPr>
          <p:cNvSpPr txBox="1"/>
          <p:nvPr/>
        </p:nvSpPr>
        <p:spPr>
          <a:xfrm>
            <a:off x="695094" y="2387761"/>
            <a:ext cx="11016343" cy="1323439"/>
          </a:xfrm>
          <a:prstGeom prst="rect">
            <a:avLst/>
          </a:prstGeom>
          <a:noFill/>
        </p:spPr>
        <p:txBody>
          <a:bodyPr wrap="square" rtlCol="0">
            <a:spAutoFit/>
          </a:bodyPr>
          <a:lstStyle/>
          <a:p>
            <a:pPr marL="285750" indent="-285750">
              <a:buFontTx/>
              <a:buChar char="-"/>
            </a:pPr>
            <a:r>
              <a:rPr lang="en-US" sz="2000"/>
              <a:t>Of athletes </a:t>
            </a:r>
            <a:r>
              <a:rPr lang="en-US" sz="2000">
                <a:solidFill>
                  <a:schemeClr val="bg1">
                    <a:lumMod val="50000"/>
                  </a:schemeClr>
                </a:solidFill>
              </a:rPr>
              <a:t>(Bennett et al., 2017; Funk et al., 2011; Coleman and </a:t>
            </a:r>
            <a:r>
              <a:rPr lang="en-US" sz="2000" err="1">
                <a:solidFill>
                  <a:schemeClr val="bg1">
                    <a:lumMod val="50000"/>
                  </a:schemeClr>
                </a:solidFill>
              </a:rPr>
              <a:t>Sebire</a:t>
            </a:r>
            <a:r>
              <a:rPr lang="en-US" sz="2000">
                <a:solidFill>
                  <a:schemeClr val="bg1">
                    <a:lumMod val="50000"/>
                  </a:schemeClr>
                </a:solidFill>
              </a:rPr>
              <a:t>, 2016)</a:t>
            </a:r>
          </a:p>
          <a:p>
            <a:pPr marL="285750" indent="-285750">
              <a:buFontTx/>
              <a:buChar char="-"/>
            </a:pPr>
            <a:r>
              <a:rPr lang="en-US" sz="2000"/>
              <a:t>Between types of events  </a:t>
            </a:r>
            <a:r>
              <a:rPr lang="en-US" sz="2000">
                <a:solidFill>
                  <a:schemeClr val="bg1">
                    <a:lumMod val="50000"/>
                  </a:schemeClr>
                </a:solidFill>
              </a:rPr>
              <a:t>(</a:t>
            </a:r>
            <a:r>
              <a:rPr lang="en-US" sz="2000" err="1">
                <a:solidFill>
                  <a:schemeClr val="bg1">
                    <a:lumMod val="50000"/>
                  </a:schemeClr>
                </a:solidFill>
              </a:rPr>
              <a:t>Dopplemayr</a:t>
            </a:r>
            <a:r>
              <a:rPr lang="en-US" sz="2000">
                <a:solidFill>
                  <a:schemeClr val="bg1">
                    <a:lumMod val="50000"/>
                  </a:schemeClr>
                </a:solidFill>
              </a:rPr>
              <a:t> and </a:t>
            </a:r>
            <a:r>
              <a:rPr lang="en-US" sz="2000" err="1">
                <a:solidFill>
                  <a:schemeClr val="bg1">
                    <a:lumMod val="50000"/>
                  </a:schemeClr>
                </a:solidFill>
              </a:rPr>
              <a:t>Molkenthin</a:t>
            </a:r>
            <a:r>
              <a:rPr lang="en-US" sz="2000">
                <a:solidFill>
                  <a:schemeClr val="bg1">
                    <a:lumMod val="50000"/>
                  </a:schemeClr>
                </a:solidFill>
              </a:rPr>
              <a:t>, 2014; Bunning and Walker, 2016)</a:t>
            </a:r>
          </a:p>
          <a:p>
            <a:pPr marL="285750" indent="-285750">
              <a:buFontTx/>
              <a:buChar char="-"/>
            </a:pPr>
            <a:r>
              <a:rPr lang="en-US" sz="2000"/>
              <a:t>Differences between elite and non-elite athletes </a:t>
            </a:r>
            <a:r>
              <a:rPr lang="en-US" sz="2000">
                <a:solidFill>
                  <a:schemeClr val="bg1">
                    <a:lumMod val="50000"/>
                  </a:schemeClr>
                </a:solidFill>
              </a:rPr>
              <a:t>(Croft et al., 1999; </a:t>
            </a:r>
            <a:r>
              <a:rPr lang="en-US" sz="2000" err="1">
                <a:solidFill>
                  <a:schemeClr val="bg1">
                    <a:lumMod val="50000"/>
                  </a:schemeClr>
                </a:solidFill>
              </a:rPr>
              <a:t>LaChausse</a:t>
            </a:r>
            <a:r>
              <a:rPr lang="en-US" sz="2000">
                <a:solidFill>
                  <a:schemeClr val="bg1">
                    <a:lumMod val="50000"/>
                  </a:schemeClr>
                </a:solidFill>
              </a:rPr>
              <a:t>, 2006)</a:t>
            </a:r>
          </a:p>
          <a:p>
            <a:pPr marL="285750" indent="-285750">
              <a:buFontTx/>
              <a:buChar char="-"/>
            </a:pPr>
            <a:r>
              <a:rPr lang="en-US" sz="2000"/>
              <a:t>Gender focuses </a:t>
            </a:r>
            <a:r>
              <a:rPr lang="en-US" sz="2000">
                <a:solidFill>
                  <a:schemeClr val="bg1">
                    <a:lumMod val="50000"/>
                  </a:schemeClr>
                </a:solidFill>
              </a:rPr>
              <a:t>(Smith, 2010; Crofts et al., 2012)</a:t>
            </a:r>
          </a:p>
        </p:txBody>
      </p:sp>
      <p:sp>
        <p:nvSpPr>
          <p:cNvPr id="9" name="Rounded Rectangle 7">
            <a:extLst>
              <a:ext uri="{FF2B5EF4-FFF2-40B4-BE49-F238E27FC236}">
                <a16:creationId xmlns:a16="http://schemas.microsoft.com/office/drawing/2014/main" id="{73FC2EF1-A5C4-4DF3-945A-00C9CDD08001}"/>
              </a:ext>
            </a:extLst>
          </p:cNvPr>
          <p:cNvSpPr/>
          <p:nvPr/>
        </p:nvSpPr>
        <p:spPr>
          <a:xfrm>
            <a:off x="293699" y="4056003"/>
            <a:ext cx="2922105" cy="1323439"/>
          </a:xfrm>
          <a:prstGeom prst="roundRect">
            <a:avLst/>
          </a:prstGeom>
          <a:solidFill>
            <a:srgbClr val="2A98B7"/>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t>Various motivations and goal choices</a:t>
            </a:r>
          </a:p>
        </p:txBody>
      </p:sp>
      <p:sp>
        <p:nvSpPr>
          <p:cNvPr id="11" name="Rounded Rectangle 8">
            <a:extLst>
              <a:ext uri="{FF2B5EF4-FFF2-40B4-BE49-F238E27FC236}">
                <a16:creationId xmlns:a16="http://schemas.microsoft.com/office/drawing/2014/main" id="{52CB4C55-FC7C-427E-A1C1-87D7E8446980}"/>
              </a:ext>
            </a:extLst>
          </p:cNvPr>
          <p:cNvSpPr/>
          <p:nvPr/>
        </p:nvSpPr>
        <p:spPr>
          <a:xfrm>
            <a:off x="8976196" y="4056003"/>
            <a:ext cx="2922105" cy="1323439"/>
          </a:xfrm>
          <a:prstGeom prst="roundRect">
            <a:avLst/>
          </a:prstGeom>
          <a:solidFill>
            <a:srgbClr val="2A98B7"/>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t>Potential public health benefit</a:t>
            </a:r>
          </a:p>
        </p:txBody>
      </p:sp>
      <p:sp>
        <p:nvSpPr>
          <p:cNvPr id="15" name="Rounded Rectangle 9">
            <a:extLst>
              <a:ext uri="{FF2B5EF4-FFF2-40B4-BE49-F238E27FC236}">
                <a16:creationId xmlns:a16="http://schemas.microsoft.com/office/drawing/2014/main" id="{661505EF-8E92-4BBE-B28D-B3639AD1D273}"/>
              </a:ext>
            </a:extLst>
          </p:cNvPr>
          <p:cNvSpPr/>
          <p:nvPr/>
        </p:nvSpPr>
        <p:spPr>
          <a:xfrm>
            <a:off x="4597616" y="4055370"/>
            <a:ext cx="2922105" cy="1323439"/>
          </a:xfrm>
          <a:prstGeom prst="roundRect">
            <a:avLst/>
          </a:prstGeom>
          <a:solidFill>
            <a:srgbClr val="2A98B7"/>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t>Many determinants around participation</a:t>
            </a:r>
          </a:p>
        </p:txBody>
      </p:sp>
      <p:sp>
        <p:nvSpPr>
          <p:cNvPr id="17" name="TextBox 16">
            <a:extLst>
              <a:ext uri="{FF2B5EF4-FFF2-40B4-BE49-F238E27FC236}">
                <a16:creationId xmlns:a16="http://schemas.microsoft.com/office/drawing/2014/main" id="{FC287832-A44D-43D1-9DDC-A941AD351883}"/>
              </a:ext>
            </a:extLst>
          </p:cNvPr>
          <p:cNvSpPr txBox="1"/>
          <p:nvPr/>
        </p:nvSpPr>
        <p:spPr>
          <a:xfrm>
            <a:off x="3544508" y="191814"/>
            <a:ext cx="9576983" cy="584775"/>
          </a:xfrm>
          <a:prstGeom prst="rect">
            <a:avLst/>
          </a:prstGeom>
          <a:noFill/>
        </p:spPr>
        <p:txBody>
          <a:bodyPr wrap="square" rtlCol="0">
            <a:spAutoFit/>
          </a:bodyPr>
          <a:lstStyle/>
          <a:p>
            <a:r>
              <a:rPr lang="en-US" sz="3200" b="1" u="sng" dirty="0"/>
              <a:t>What does the literature say about these events?</a:t>
            </a:r>
          </a:p>
        </p:txBody>
      </p:sp>
    </p:spTree>
    <p:extLst>
      <p:ext uri="{BB962C8B-B14F-4D97-AF65-F5344CB8AC3E}">
        <p14:creationId xmlns:p14="http://schemas.microsoft.com/office/powerpoint/2010/main" val="3628904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B46760B-2E39-4D81-857E-148A523239C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62" b="98068" l="1758" r="97559">
                        <a14:foregroundMark x1="90918" y1="52899" x2="90918" y2="52899"/>
                        <a14:foregroundMark x1="92188" y1="60386" x2="92188" y2="60386"/>
                        <a14:foregroundMark x1="97559" y1="60628" x2="97559" y2="60628"/>
                        <a14:foregroundMark x1="71484" y1="61594" x2="71484" y2="61594"/>
                        <a14:foregroundMark x1="68359" y1="98068" x2="68359" y2="98068"/>
                        <a14:foregroundMark x1="63184" y1="66425" x2="63184" y2="66425"/>
                        <a14:foregroundMark x1="59473" y1="57488" x2="59473" y2="57488"/>
                        <a14:foregroundMark x1="55371" y1="59420" x2="55371" y2="59420"/>
                        <a14:foregroundMark x1="57520" y1="55797" x2="57520" y2="55797"/>
                        <a14:foregroundMark x1="52539" y1="58454" x2="52539" y2="58454"/>
                        <a14:foregroundMark x1="45996" y1="56039" x2="45996" y2="56039"/>
                        <a14:foregroundMark x1="40234" y1="56280" x2="40234" y2="56280"/>
                        <a14:foregroundMark x1="34961" y1="52899" x2="34961" y2="52899"/>
                        <a14:foregroundMark x1="27930" y1="55556" x2="27930" y2="55556"/>
                        <a14:foregroundMark x1="21582" y1="55556" x2="21582" y2="55556"/>
                        <a14:foregroundMark x1="7813" y1="45169" x2="7813" y2="45169"/>
                        <a14:foregroundMark x1="1758" y1="66667" x2="1758" y2="66667"/>
                        <a14:foregroundMark x1="4492" y1="36957" x2="4492" y2="36957"/>
                        <a14:foregroundMark x1="9375" y1="27053" x2="9375" y2="27053"/>
                        <a14:foregroundMark x1="17480" y1="25121" x2="17480" y2="25121"/>
                        <a14:foregroundMark x1="24805" y1="21256" x2="24805" y2="21256"/>
                        <a14:foregroundMark x1="32324" y1="19565" x2="32129" y2="19082"/>
                        <a14:foregroundMark x1="37891" y1="21014" x2="37891" y2="21014"/>
                        <a14:foregroundMark x1="48145" y1="24396" x2="48145" y2="24396"/>
                        <a14:foregroundMark x1="53711" y1="24396" x2="53711" y2="24396"/>
                        <a14:foregroundMark x1="58398" y1="23188" x2="58398" y2="23188"/>
                        <a14:foregroundMark x1="65723" y1="24396" x2="65723" y2="24396"/>
                        <a14:backgroundMark x1="59766" y1="25121" x2="59766" y2="25121"/>
                      </a14:backgroundRemoval>
                    </a14:imgEffect>
                  </a14:imgLayer>
                </a14:imgProps>
              </a:ext>
            </a:extLst>
          </a:blip>
          <a:stretch>
            <a:fillRect/>
          </a:stretch>
        </p:blipFill>
        <p:spPr>
          <a:xfrm>
            <a:off x="6817708" y="6125941"/>
            <a:ext cx="1383376" cy="559295"/>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470D761B-DCCE-4A55-ABEC-6F1605E71663}"/>
              </a:ext>
            </a:extLst>
          </p:cNvPr>
          <p:cNvPicPr>
            <a:picLocks noChangeAspect="1"/>
          </p:cNvPicPr>
          <p:nvPr/>
        </p:nvPicPr>
        <p:blipFill>
          <a:blip r:embed="rId5"/>
          <a:stretch>
            <a:fillRect/>
          </a:stretch>
        </p:blipFill>
        <p:spPr>
          <a:xfrm>
            <a:off x="8222637" y="6079209"/>
            <a:ext cx="1840481" cy="586977"/>
          </a:xfrm>
          <a:prstGeom prst="rect">
            <a:avLst/>
          </a:prstGeom>
        </p:spPr>
      </p:pic>
      <p:pic>
        <p:nvPicPr>
          <p:cNvPr id="2" name="Picture 1" descr="A picture containing drawing&#10;&#10;Description automatically generated">
            <a:extLst>
              <a:ext uri="{FF2B5EF4-FFF2-40B4-BE49-F238E27FC236}">
                <a16:creationId xmlns:a16="http://schemas.microsoft.com/office/drawing/2014/main" id="{BE0485AA-9C1B-4B50-9073-22B036F5B07A}"/>
              </a:ext>
            </a:extLst>
          </p:cNvPr>
          <p:cNvPicPr>
            <a:picLocks noChangeAspect="1"/>
          </p:cNvPicPr>
          <p:nvPr/>
        </p:nvPicPr>
        <p:blipFill>
          <a:blip r:embed="rId6"/>
          <a:stretch>
            <a:fillRect/>
          </a:stretch>
        </p:blipFill>
        <p:spPr>
          <a:xfrm>
            <a:off x="5618987" y="6108688"/>
            <a:ext cx="1168558" cy="698396"/>
          </a:xfrm>
          <a:prstGeom prst="rect">
            <a:avLst/>
          </a:prstGeom>
        </p:spPr>
      </p:pic>
      <p:sp>
        <p:nvSpPr>
          <p:cNvPr id="3" name="Rounded Rectangle 3">
            <a:extLst>
              <a:ext uri="{FF2B5EF4-FFF2-40B4-BE49-F238E27FC236}">
                <a16:creationId xmlns:a16="http://schemas.microsoft.com/office/drawing/2014/main" id="{59A13F07-26B5-48E9-9FC1-BCCE9BCA4106}"/>
              </a:ext>
            </a:extLst>
          </p:cNvPr>
          <p:cNvSpPr/>
          <p:nvPr/>
        </p:nvSpPr>
        <p:spPr>
          <a:xfrm>
            <a:off x="1729123" y="1305120"/>
            <a:ext cx="8496944" cy="786572"/>
          </a:xfrm>
          <a:prstGeom prst="roundRect">
            <a:avLst/>
          </a:prstGeom>
          <a:solidFill>
            <a:srgbClr val="23B9D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err="1"/>
              <a:t>Cymhelliant</a:t>
            </a:r>
            <a:endParaRPr lang="en-US" sz="4000" dirty="0"/>
          </a:p>
        </p:txBody>
      </p:sp>
      <p:sp>
        <p:nvSpPr>
          <p:cNvPr id="7" name="TextBox 6">
            <a:extLst>
              <a:ext uri="{FF2B5EF4-FFF2-40B4-BE49-F238E27FC236}">
                <a16:creationId xmlns:a16="http://schemas.microsoft.com/office/drawing/2014/main" id="{2A7DEAC5-1D9A-4BCC-A05C-0F38A5430CAB}"/>
              </a:ext>
            </a:extLst>
          </p:cNvPr>
          <p:cNvSpPr txBox="1"/>
          <p:nvPr/>
        </p:nvSpPr>
        <p:spPr>
          <a:xfrm>
            <a:off x="293699" y="2387192"/>
            <a:ext cx="11604602" cy="1323439"/>
          </a:xfrm>
          <a:prstGeom prst="rect">
            <a:avLst/>
          </a:prstGeom>
          <a:noFill/>
        </p:spPr>
        <p:txBody>
          <a:bodyPr wrap="square" rtlCol="0">
            <a:spAutoFit/>
          </a:bodyPr>
          <a:lstStyle/>
          <a:p>
            <a:pPr marL="285750" indent="-285750">
              <a:buFontTx/>
              <a:buChar char="-"/>
            </a:pPr>
            <a:r>
              <a:rPr lang="en-US" sz="2000" dirty="0" err="1"/>
              <a:t>O’r</a:t>
            </a:r>
            <a:r>
              <a:rPr lang="en-US" sz="2000" dirty="0"/>
              <a:t> </a:t>
            </a:r>
            <a:r>
              <a:rPr lang="en-US" sz="2000" dirty="0" err="1"/>
              <a:t>athletwyr</a:t>
            </a:r>
            <a:r>
              <a:rPr lang="en-US" sz="2000" dirty="0"/>
              <a:t>  </a:t>
            </a:r>
            <a:r>
              <a:rPr lang="en-US" sz="2000" dirty="0">
                <a:solidFill>
                  <a:schemeClr val="bg1">
                    <a:lumMod val="50000"/>
                  </a:schemeClr>
                </a:solidFill>
              </a:rPr>
              <a:t>(Bennett et al., 2017; Funk et al., 2011; Coleman and </a:t>
            </a:r>
            <a:r>
              <a:rPr lang="en-US" sz="2000" dirty="0" err="1">
                <a:solidFill>
                  <a:schemeClr val="bg1">
                    <a:lumMod val="50000"/>
                  </a:schemeClr>
                </a:solidFill>
              </a:rPr>
              <a:t>Sebire</a:t>
            </a:r>
            <a:r>
              <a:rPr lang="en-US" sz="2000" dirty="0">
                <a:solidFill>
                  <a:schemeClr val="bg1">
                    <a:lumMod val="50000"/>
                  </a:schemeClr>
                </a:solidFill>
              </a:rPr>
              <a:t>, 2016)</a:t>
            </a:r>
          </a:p>
          <a:p>
            <a:pPr marL="285750" indent="-285750">
              <a:buFontTx/>
              <a:buChar char="-"/>
            </a:pPr>
            <a:r>
              <a:rPr lang="en-US" sz="2000" dirty="0" err="1"/>
              <a:t>Rhwng</a:t>
            </a:r>
            <a:r>
              <a:rPr lang="en-US" sz="2000" dirty="0"/>
              <a:t> </a:t>
            </a:r>
            <a:r>
              <a:rPr lang="en-US" sz="2000" dirty="0" err="1"/>
              <a:t>gwahanol</a:t>
            </a:r>
            <a:r>
              <a:rPr lang="en-US" sz="2000" dirty="0"/>
              <a:t> </a:t>
            </a:r>
            <a:r>
              <a:rPr lang="en-US" sz="2000" dirty="0" err="1"/>
              <a:t>mathau</a:t>
            </a:r>
            <a:r>
              <a:rPr lang="en-US" sz="2000" dirty="0"/>
              <a:t> o </a:t>
            </a:r>
            <a:r>
              <a:rPr lang="en-US" sz="2000" dirty="0" err="1"/>
              <a:t>ddigwyddiadau</a:t>
            </a:r>
            <a:r>
              <a:rPr lang="en-US" sz="2000" dirty="0"/>
              <a:t> </a:t>
            </a:r>
            <a:r>
              <a:rPr lang="en-US" sz="2000" dirty="0">
                <a:solidFill>
                  <a:schemeClr val="bg1">
                    <a:lumMod val="50000"/>
                  </a:schemeClr>
                </a:solidFill>
              </a:rPr>
              <a:t>(</a:t>
            </a:r>
            <a:r>
              <a:rPr lang="en-US" sz="2000" dirty="0" err="1">
                <a:solidFill>
                  <a:schemeClr val="bg1">
                    <a:lumMod val="50000"/>
                  </a:schemeClr>
                </a:solidFill>
              </a:rPr>
              <a:t>Dopplemayr</a:t>
            </a:r>
            <a:r>
              <a:rPr lang="en-US" sz="2000" dirty="0">
                <a:solidFill>
                  <a:schemeClr val="bg1">
                    <a:lumMod val="50000"/>
                  </a:schemeClr>
                </a:solidFill>
              </a:rPr>
              <a:t> and </a:t>
            </a:r>
            <a:r>
              <a:rPr lang="en-US" sz="2000" dirty="0" err="1">
                <a:solidFill>
                  <a:schemeClr val="bg1">
                    <a:lumMod val="50000"/>
                  </a:schemeClr>
                </a:solidFill>
              </a:rPr>
              <a:t>Molkenthin</a:t>
            </a:r>
            <a:r>
              <a:rPr lang="en-US" sz="2000" dirty="0">
                <a:solidFill>
                  <a:schemeClr val="bg1">
                    <a:lumMod val="50000"/>
                  </a:schemeClr>
                </a:solidFill>
              </a:rPr>
              <a:t>, 2014; Bunning and Walker, 2016)</a:t>
            </a:r>
          </a:p>
          <a:p>
            <a:pPr marL="285750" indent="-285750">
              <a:buFontTx/>
              <a:buChar char="-"/>
            </a:pPr>
            <a:r>
              <a:rPr lang="en-US" sz="2000" dirty="0" err="1"/>
              <a:t>Gwahaniaethau</a:t>
            </a:r>
            <a:r>
              <a:rPr lang="en-US" sz="2000" dirty="0"/>
              <a:t> </a:t>
            </a:r>
            <a:r>
              <a:rPr lang="en-US" sz="2000" dirty="0" err="1"/>
              <a:t>rhwng</a:t>
            </a:r>
            <a:r>
              <a:rPr lang="en-US" sz="2000" dirty="0"/>
              <a:t> </a:t>
            </a:r>
            <a:r>
              <a:rPr lang="en-US" sz="2000" dirty="0" err="1"/>
              <a:t>athletwyr</a:t>
            </a:r>
            <a:r>
              <a:rPr lang="en-US" sz="2000" dirty="0"/>
              <a:t> </a:t>
            </a:r>
            <a:r>
              <a:rPr lang="en-US" sz="2000" dirty="0" err="1"/>
              <a:t>elitaidd</a:t>
            </a:r>
            <a:r>
              <a:rPr lang="en-US" sz="2000" dirty="0"/>
              <a:t> a </a:t>
            </a:r>
            <a:r>
              <a:rPr lang="en-US" sz="2000" dirty="0" err="1"/>
              <a:t>rhai</a:t>
            </a:r>
            <a:r>
              <a:rPr lang="en-US" sz="2000" dirty="0"/>
              <a:t> </a:t>
            </a:r>
            <a:r>
              <a:rPr lang="en-US" sz="2000" dirty="0" err="1"/>
              <a:t>sydd</a:t>
            </a:r>
            <a:r>
              <a:rPr lang="en-US" sz="2000" dirty="0"/>
              <a:t> </a:t>
            </a:r>
            <a:r>
              <a:rPr lang="en-US" sz="2000" dirty="0" err="1"/>
              <a:t>ddim</a:t>
            </a:r>
            <a:r>
              <a:rPr lang="en-US" sz="2000" dirty="0"/>
              <a:t> </a:t>
            </a:r>
            <a:r>
              <a:rPr lang="en-US" sz="2000" dirty="0" err="1"/>
              <a:t>yn</a:t>
            </a:r>
            <a:r>
              <a:rPr lang="en-US" sz="2000" dirty="0"/>
              <a:t> </a:t>
            </a:r>
            <a:r>
              <a:rPr lang="en-US" sz="2000" dirty="0" err="1"/>
              <a:t>elitaidd</a:t>
            </a:r>
            <a:r>
              <a:rPr lang="en-US" sz="2000" dirty="0"/>
              <a:t> </a:t>
            </a:r>
            <a:r>
              <a:rPr lang="en-US" sz="2000" dirty="0">
                <a:solidFill>
                  <a:schemeClr val="bg1">
                    <a:lumMod val="50000"/>
                  </a:schemeClr>
                </a:solidFill>
              </a:rPr>
              <a:t>(Croft et al., 1999; </a:t>
            </a:r>
            <a:r>
              <a:rPr lang="en-US" sz="2000" dirty="0" err="1">
                <a:solidFill>
                  <a:schemeClr val="bg1">
                    <a:lumMod val="50000"/>
                  </a:schemeClr>
                </a:solidFill>
              </a:rPr>
              <a:t>LaChausse</a:t>
            </a:r>
            <a:r>
              <a:rPr lang="en-US" sz="2000" dirty="0">
                <a:solidFill>
                  <a:schemeClr val="bg1">
                    <a:lumMod val="50000"/>
                  </a:schemeClr>
                </a:solidFill>
              </a:rPr>
              <a:t>, 2006)</a:t>
            </a:r>
          </a:p>
          <a:p>
            <a:pPr marL="285750" indent="-285750">
              <a:buFontTx/>
              <a:buChar char="-"/>
            </a:pPr>
            <a:r>
              <a:rPr lang="en-US" sz="2000" dirty="0" err="1"/>
              <a:t>Ffocws</a:t>
            </a:r>
            <a:r>
              <a:rPr lang="en-US" sz="2000" dirty="0"/>
              <a:t> </a:t>
            </a:r>
            <a:r>
              <a:rPr lang="en-US" sz="2000" dirty="0" err="1"/>
              <a:t>rhyw</a:t>
            </a:r>
            <a:r>
              <a:rPr lang="en-US" sz="2000" dirty="0"/>
              <a:t> (</a:t>
            </a:r>
            <a:r>
              <a:rPr lang="en-US" sz="2000" dirty="0" err="1"/>
              <a:t>benywaidd</a:t>
            </a:r>
            <a:r>
              <a:rPr lang="en-US" sz="2000" dirty="0"/>
              <a:t> a </a:t>
            </a:r>
            <a:r>
              <a:rPr lang="en-US" sz="2000" dirty="0" err="1"/>
              <a:t>gwrywaidd</a:t>
            </a:r>
            <a:r>
              <a:rPr lang="en-US" sz="2000" dirty="0"/>
              <a:t>) </a:t>
            </a:r>
            <a:r>
              <a:rPr lang="en-US" sz="2000" dirty="0">
                <a:solidFill>
                  <a:schemeClr val="bg1">
                    <a:lumMod val="50000"/>
                  </a:schemeClr>
                </a:solidFill>
              </a:rPr>
              <a:t>(Smith, 2010; Crofts et al., 2012)</a:t>
            </a:r>
          </a:p>
        </p:txBody>
      </p:sp>
      <p:sp>
        <p:nvSpPr>
          <p:cNvPr id="9" name="Rounded Rectangle 7">
            <a:extLst>
              <a:ext uri="{FF2B5EF4-FFF2-40B4-BE49-F238E27FC236}">
                <a16:creationId xmlns:a16="http://schemas.microsoft.com/office/drawing/2014/main" id="{73FC2EF1-A5C4-4DF3-945A-00C9CDD08001}"/>
              </a:ext>
            </a:extLst>
          </p:cNvPr>
          <p:cNvSpPr/>
          <p:nvPr/>
        </p:nvSpPr>
        <p:spPr>
          <a:xfrm>
            <a:off x="293699" y="4056003"/>
            <a:ext cx="3181021" cy="1323439"/>
          </a:xfrm>
          <a:prstGeom prst="roundRect">
            <a:avLst/>
          </a:prstGeom>
          <a:solidFill>
            <a:srgbClr val="2A98B7"/>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t>Cymhelliant</a:t>
            </a:r>
            <a:r>
              <a:rPr lang="en-US" sz="2400" dirty="0"/>
              <a:t> </a:t>
            </a:r>
            <a:r>
              <a:rPr lang="en-US" sz="2400" dirty="0" err="1"/>
              <a:t>amrywiol</a:t>
            </a:r>
            <a:r>
              <a:rPr lang="en-US" sz="2400" dirty="0"/>
              <a:t> a </a:t>
            </a:r>
            <a:r>
              <a:rPr lang="en-US" sz="2400" dirty="0" err="1"/>
              <a:t>dewis</a:t>
            </a:r>
            <a:r>
              <a:rPr lang="en-US" sz="2400" dirty="0"/>
              <a:t> </a:t>
            </a:r>
            <a:r>
              <a:rPr lang="en-US" sz="2400" dirty="0" err="1"/>
              <a:t>uchelgeisiau</a:t>
            </a:r>
            <a:r>
              <a:rPr lang="en-US" sz="2400" dirty="0"/>
              <a:t>  </a:t>
            </a:r>
          </a:p>
        </p:txBody>
      </p:sp>
      <p:sp>
        <p:nvSpPr>
          <p:cNvPr id="11" name="Rounded Rectangle 8">
            <a:extLst>
              <a:ext uri="{FF2B5EF4-FFF2-40B4-BE49-F238E27FC236}">
                <a16:creationId xmlns:a16="http://schemas.microsoft.com/office/drawing/2014/main" id="{52CB4C55-FC7C-427E-A1C1-87D7E8446980}"/>
              </a:ext>
            </a:extLst>
          </p:cNvPr>
          <p:cNvSpPr/>
          <p:nvPr/>
        </p:nvSpPr>
        <p:spPr>
          <a:xfrm>
            <a:off x="8976196" y="4056003"/>
            <a:ext cx="2922105" cy="1323439"/>
          </a:xfrm>
          <a:prstGeom prst="roundRect">
            <a:avLst/>
          </a:prstGeom>
          <a:solidFill>
            <a:srgbClr val="2A98B7"/>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t>Mantais</a:t>
            </a:r>
            <a:r>
              <a:rPr lang="en-US" sz="2400" dirty="0"/>
              <a:t> </a:t>
            </a:r>
            <a:r>
              <a:rPr lang="en-US" sz="2400" dirty="0" err="1"/>
              <a:t>i</a:t>
            </a:r>
            <a:r>
              <a:rPr lang="en-US" sz="2400" dirty="0"/>
              <a:t> </a:t>
            </a:r>
            <a:r>
              <a:rPr lang="en-US" sz="2400" dirty="0" err="1"/>
              <a:t>cyhoedd</a:t>
            </a:r>
            <a:r>
              <a:rPr lang="en-US" sz="2400" dirty="0"/>
              <a:t> o ran iechyd</a:t>
            </a:r>
          </a:p>
        </p:txBody>
      </p:sp>
      <p:sp>
        <p:nvSpPr>
          <p:cNvPr id="15" name="Rounded Rectangle 9">
            <a:extLst>
              <a:ext uri="{FF2B5EF4-FFF2-40B4-BE49-F238E27FC236}">
                <a16:creationId xmlns:a16="http://schemas.microsoft.com/office/drawing/2014/main" id="{661505EF-8E92-4BBE-B28D-B3639AD1D273}"/>
              </a:ext>
            </a:extLst>
          </p:cNvPr>
          <p:cNvSpPr/>
          <p:nvPr/>
        </p:nvSpPr>
        <p:spPr>
          <a:xfrm>
            <a:off x="4415246" y="4055370"/>
            <a:ext cx="3363391" cy="1323439"/>
          </a:xfrm>
          <a:prstGeom prst="roundRect">
            <a:avLst/>
          </a:prstGeom>
          <a:solidFill>
            <a:srgbClr val="2A98B7"/>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t>Sawl</a:t>
            </a:r>
            <a:r>
              <a:rPr lang="en-US" sz="2400" dirty="0"/>
              <a:t> </a:t>
            </a:r>
            <a:r>
              <a:rPr lang="en-US" sz="2400" dirty="0" err="1"/>
              <a:t>ffactor</a:t>
            </a:r>
            <a:r>
              <a:rPr lang="en-US" sz="2400" dirty="0"/>
              <a:t> </a:t>
            </a:r>
            <a:r>
              <a:rPr lang="en-US" sz="2400" dirty="0" err="1"/>
              <a:t>yn</a:t>
            </a:r>
            <a:r>
              <a:rPr lang="en-US" sz="2400" dirty="0"/>
              <a:t> </a:t>
            </a:r>
          </a:p>
          <a:p>
            <a:pPr algn="ctr"/>
            <a:r>
              <a:rPr lang="en-US" sz="2400" dirty="0" err="1"/>
              <a:t>dylanwadu</a:t>
            </a:r>
            <a:r>
              <a:rPr lang="en-US" sz="2400" dirty="0"/>
              <a:t> </a:t>
            </a:r>
            <a:r>
              <a:rPr lang="en-US" sz="2400" dirty="0" err="1"/>
              <a:t>cyfranogiad</a:t>
            </a:r>
            <a:r>
              <a:rPr lang="en-US" sz="2400" dirty="0"/>
              <a:t> </a:t>
            </a:r>
          </a:p>
        </p:txBody>
      </p:sp>
      <p:sp>
        <p:nvSpPr>
          <p:cNvPr id="17" name="TextBox 16">
            <a:extLst>
              <a:ext uri="{FF2B5EF4-FFF2-40B4-BE49-F238E27FC236}">
                <a16:creationId xmlns:a16="http://schemas.microsoft.com/office/drawing/2014/main" id="{FC287832-A44D-43D1-9DDC-A941AD351883}"/>
              </a:ext>
            </a:extLst>
          </p:cNvPr>
          <p:cNvSpPr txBox="1"/>
          <p:nvPr/>
        </p:nvSpPr>
        <p:spPr>
          <a:xfrm>
            <a:off x="1162595" y="191814"/>
            <a:ext cx="10413442" cy="584775"/>
          </a:xfrm>
          <a:prstGeom prst="rect">
            <a:avLst/>
          </a:prstGeom>
          <a:noFill/>
        </p:spPr>
        <p:txBody>
          <a:bodyPr wrap="square" rtlCol="0">
            <a:spAutoFit/>
          </a:bodyPr>
          <a:lstStyle/>
          <a:p>
            <a:r>
              <a:rPr lang="en-US" sz="3200" b="1" u="sng" dirty="0"/>
              <a:t>Beth </a:t>
            </a:r>
            <a:r>
              <a:rPr lang="en-US" sz="3200" b="1" u="sng" dirty="0" err="1"/>
              <a:t>mae’r</a:t>
            </a:r>
            <a:r>
              <a:rPr lang="en-US" sz="3200" b="1" u="sng" dirty="0"/>
              <a:t> </a:t>
            </a:r>
            <a:r>
              <a:rPr lang="en-US" sz="3200" b="1" u="sng" dirty="0" err="1"/>
              <a:t>llyfryddiaeth</a:t>
            </a:r>
            <a:r>
              <a:rPr lang="en-US" sz="3200" b="1" u="sng" dirty="0"/>
              <a:t> </a:t>
            </a:r>
            <a:r>
              <a:rPr lang="en-US" sz="3200" b="1" u="sng" dirty="0" err="1"/>
              <a:t>yn</a:t>
            </a:r>
            <a:r>
              <a:rPr lang="en-US" sz="3200" b="1" u="sng" dirty="0"/>
              <a:t> </a:t>
            </a:r>
            <a:r>
              <a:rPr lang="en-US" sz="3200" b="1" u="sng" dirty="0" err="1"/>
              <a:t>dweud</a:t>
            </a:r>
            <a:r>
              <a:rPr lang="en-US" sz="3200" b="1" u="sng" dirty="0"/>
              <a:t> am y </a:t>
            </a:r>
            <a:r>
              <a:rPr lang="en-US" sz="3200" b="1" u="sng" dirty="0" err="1"/>
              <a:t>digwyddiadau</a:t>
            </a:r>
            <a:r>
              <a:rPr lang="en-US" sz="3200" b="1" u="sng" dirty="0"/>
              <a:t> </a:t>
            </a:r>
            <a:r>
              <a:rPr lang="en-US" sz="3200" b="1" u="sng" dirty="0" err="1"/>
              <a:t>yma</a:t>
            </a:r>
            <a:r>
              <a:rPr lang="en-US" sz="3200" b="1" u="sng" dirty="0"/>
              <a:t>?</a:t>
            </a:r>
          </a:p>
        </p:txBody>
      </p:sp>
    </p:spTree>
    <p:extLst>
      <p:ext uri="{BB962C8B-B14F-4D97-AF65-F5344CB8AC3E}">
        <p14:creationId xmlns:p14="http://schemas.microsoft.com/office/powerpoint/2010/main" val="4487923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9AAF720B-E5A9-DF58-62E6-1F64E0C2432C}"/>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70656294-FA54-828D-ACEA-6BFCA934A745}"/>
              </a:ext>
            </a:extLst>
          </p:cNvPr>
          <p:cNvSpPr>
            <a:spLocks noGrp="1"/>
          </p:cNvSpPr>
          <p:nvPr>
            <p:ph type="title"/>
          </p:nvPr>
        </p:nvSpPr>
        <p:spPr/>
        <p:txBody>
          <a:bodyPr/>
          <a:lstStyle/>
          <a:p>
            <a:r>
              <a:rPr lang="en-GB" dirty="0"/>
              <a:t>How do we start with research?</a:t>
            </a:r>
          </a:p>
        </p:txBody>
      </p:sp>
      <p:sp>
        <p:nvSpPr>
          <p:cNvPr id="7" name="Content Placeholder 6">
            <a:extLst>
              <a:ext uri="{FF2B5EF4-FFF2-40B4-BE49-F238E27FC236}">
                <a16:creationId xmlns:a16="http://schemas.microsoft.com/office/drawing/2014/main" id="{B78A250E-0530-4E67-9985-6C8C09908FFF}"/>
              </a:ext>
            </a:extLst>
          </p:cNvPr>
          <p:cNvSpPr>
            <a:spLocks noGrp="1"/>
          </p:cNvSpPr>
          <p:nvPr>
            <p:ph idx="1"/>
          </p:nvPr>
        </p:nvSpPr>
        <p:spPr/>
        <p:txBody>
          <a:bodyPr/>
          <a:lstStyle/>
          <a:p>
            <a:r>
              <a:rPr lang="en-GB" dirty="0"/>
              <a:t>We have an interest/ question/ idea.</a:t>
            </a:r>
          </a:p>
          <a:p>
            <a:endParaRPr lang="en-GB" dirty="0"/>
          </a:p>
          <a:p>
            <a:pPr marL="0" indent="0">
              <a:buNone/>
            </a:pPr>
            <a:r>
              <a:rPr lang="en-GB" dirty="0"/>
              <a:t>Where it starts:</a:t>
            </a:r>
          </a:p>
          <a:p>
            <a:r>
              <a:rPr lang="en-GB" dirty="0"/>
              <a:t>How we view the world</a:t>
            </a:r>
          </a:p>
          <a:p>
            <a:r>
              <a:rPr lang="en-GB" dirty="0"/>
              <a:t>How we should investigate the world – how do we gain knowledge</a:t>
            </a:r>
          </a:p>
          <a:p>
            <a:endParaRPr lang="en-GB" dirty="0"/>
          </a:p>
          <a:p>
            <a:r>
              <a:rPr lang="en-GB" dirty="0"/>
              <a:t>This then informs our next steps to designing food research </a:t>
            </a:r>
          </a:p>
          <a:p>
            <a:endParaRPr lang="en-GB" dirty="0"/>
          </a:p>
        </p:txBody>
      </p:sp>
      <p:sp>
        <p:nvSpPr>
          <p:cNvPr id="3" name="Rectangle 2">
            <a:extLst>
              <a:ext uri="{FF2B5EF4-FFF2-40B4-BE49-F238E27FC236}">
                <a16:creationId xmlns:a16="http://schemas.microsoft.com/office/drawing/2014/main" id="{B4B46BBB-8731-9688-6073-7B2AFDE37CAF}"/>
              </a:ext>
            </a:extLst>
          </p:cNvPr>
          <p:cNvSpPr/>
          <p:nvPr/>
        </p:nvSpPr>
        <p:spPr>
          <a:xfrm>
            <a:off x="6623315" y="1456441"/>
            <a:ext cx="4811868" cy="1107996"/>
          </a:xfrm>
          <a:prstGeom prst="rect">
            <a:avLst/>
          </a:prstGeom>
          <a:noFill/>
        </p:spPr>
        <p:txBody>
          <a:bodyPr wrap="square" lIns="91440" tIns="45720" rIns="91440" bIns="45720">
            <a:spAutoFit/>
          </a:bodyPr>
          <a:lstStyle/>
          <a:p>
            <a:pPr algn="ctr"/>
            <a:r>
              <a:rPr lang="en-US" sz="66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ONTOLOGY</a:t>
            </a:r>
          </a:p>
        </p:txBody>
      </p:sp>
      <p:sp>
        <p:nvSpPr>
          <p:cNvPr id="4" name="Rectangle 3">
            <a:extLst>
              <a:ext uri="{FF2B5EF4-FFF2-40B4-BE49-F238E27FC236}">
                <a16:creationId xmlns:a16="http://schemas.microsoft.com/office/drawing/2014/main" id="{7FDAB954-025A-1E64-DADE-3ABD3004448C}"/>
              </a:ext>
            </a:extLst>
          </p:cNvPr>
          <p:cNvSpPr/>
          <p:nvPr/>
        </p:nvSpPr>
        <p:spPr>
          <a:xfrm>
            <a:off x="5810866" y="2514708"/>
            <a:ext cx="6022916" cy="1107996"/>
          </a:xfrm>
          <a:prstGeom prst="rect">
            <a:avLst/>
          </a:prstGeom>
          <a:noFill/>
        </p:spPr>
        <p:txBody>
          <a:bodyPr wrap="square" lIns="91440" tIns="45720" rIns="91440" bIns="45720">
            <a:spAutoFit/>
          </a:bodyPr>
          <a:lstStyle/>
          <a:p>
            <a:pPr algn="ctr"/>
            <a:r>
              <a:rPr lang="en-US" sz="66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EPISTEMOLOGY</a:t>
            </a:r>
          </a:p>
        </p:txBody>
      </p:sp>
      <p:cxnSp>
        <p:nvCxnSpPr>
          <p:cNvPr id="9" name="Straight Arrow Connector 8">
            <a:extLst>
              <a:ext uri="{FF2B5EF4-FFF2-40B4-BE49-F238E27FC236}">
                <a16:creationId xmlns:a16="http://schemas.microsoft.com/office/drawing/2014/main" id="{F19199B3-3967-7E86-FD71-84FE8EFE9876}"/>
              </a:ext>
            </a:extLst>
          </p:cNvPr>
          <p:cNvCxnSpPr/>
          <p:nvPr/>
        </p:nvCxnSpPr>
        <p:spPr>
          <a:xfrm flipV="1">
            <a:off x="4321277" y="2138516"/>
            <a:ext cx="2492478" cy="148418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C4764660-C19E-B725-DCED-E131E49F5A34}"/>
              </a:ext>
            </a:extLst>
          </p:cNvPr>
          <p:cNvCxnSpPr>
            <a:cxnSpLocks/>
          </p:cNvCxnSpPr>
          <p:nvPr/>
        </p:nvCxnSpPr>
        <p:spPr>
          <a:xfrm flipH="1" flipV="1">
            <a:off x="10014155" y="3429000"/>
            <a:ext cx="427703" cy="56989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80184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6BA1A74-8F6E-BBC7-9E6F-60C7C8000A3F}"/>
              </a:ext>
            </a:extLst>
          </p:cNvPr>
          <p:cNvSpPr>
            <a:spLocks noGrp="1"/>
          </p:cNvSpPr>
          <p:nvPr>
            <p:ph type="title"/>
          </p:nvPr>
        </p:nvSpPr>
        <p:spPr>
          <a:xfrm>
            <a:off x="358219" y="365125"/>
            <a:ext cx="11481847" cy="1325563"/>
          </a:xfrm>
        </p:spPr>
        <p:txBody>
          <a:bodyPr/>
          <a:lstStyle/>
          <a:p>
            <a:r>
              <a:rPr lang="en-GB" dirty="0"/>
              <a:t>Ontology: What is the nature of reality?</a:t>
            </a:r>
          </a:p>
        </p:txBody>
      </p:sp>
      <p:sp>
        <p:nvSpPr>
          <p:cNvPr id="5" name="Content Placeholder 2">
            <a:extLst>
              <a:ext uri="{FF2B5EF4-FFF2-40B4-BE49-F238E27FC236}">
                <a16:creationId xmlns:a16="http://schemas.microsoft.com/office/drawing/2014/main" id="{68EEE928-1BC4-24B3-BE88-DBEBD399384A}"/>
              </a:ext>
            </a:extLst>
          </p:cNvPr>
          <p:cNvSpPr>
            <a:spLocks noGrp="1"/>
          </p:cNvSpPr>
          <p:nvPr>
            <p:ph idx="1"/>
          </p:nvPr>
        </p:nvSpPr>
        <p:spPr>
          <a:xfrm>
            <a:off x="355076" y="1825625"/>
            <a:ext cx="11481847" cy="3575934"/>
          </a:xfrm>
        </p:spPr>
        <p:txBody>
          <a:bodyPr/>
          <a:lstStyle/>
          <a:p>
            <a:r>
              <a:rPr lang="en-GB"/>
              <a:t>What is true? What exists? What is real?</a:t>
            </a:r>
          </a:p>
          <a:p>
            <a:endParaRPr lang="en-GB"/>
          </a:p>
        </p:txBody>
      </p:sp>
      <p:pic>
        <p:nvPicPr>
          <p:cNvPr id="6" name="Picture 5">
            <a:extLst>
              <a:ext uri="{FF2B5EF4-FFF2-40B4-BE49-F238E27FC236}">
                <a16:creationId xmlns:a16="http://schemas.microsoft.com/office/drawing/2014/main" id="{16393957-38AE-3677-4062-B692495A3B88}"/>
              </a:ext>
            </a:extLst>
          </p:cNvPr>
          <p:cNvPicPr>
            <a:picLocks noChangeAspect="1"/>
          </p:cNvPicPr>
          <p:nvPr/>
        </p:nvPicPr>
        <p:blipFill>
          <a:blip r:embed="rId2"/>
          <a:stretch>
            <a:fillRect/>
          </a:stretch>
        </p:blipFill>
        <p:spPr>
          <a:xfrm>
            <a:off x="6621342" y="1989579"/>
            <a:ext cx="5183716" cy="2800516"/>
          </a:xfrm>
          <a:prstGeom prst="rect">
            <a:avLst/>
          </a:prstGeom>
        </p:spPr>
      </p:pic>
      <p:sp>
        <p:nvSpPr>
          <p:cNvPr id="7" name="TextBox 6">
            <a:extLst>
              <a:ext uri="{FF2B5EF4-FFF2-40B4-BE49-F238E27FC236}">
                <a16:creationId xmlns:a16="http://schemas.microsoft.com/office/drawing/2014/main" id="{C8B17F23-32F3-3FEE-694E-309F85BF5C19}"/>
              </a:ext>
            </a:extLst>
          </p:cNvPr>
          <p:cNvSpPr txBox="1"/>
          <p:nvPr/>
        </p:nvSpPr>
        <p:spPr>
          <a:xfrm>
            <a:off x="10306979" y="4991188"/>
            <a:ext cx="1377244" cy="369332"/>
          </a:xfrm>
          <a:prstGeom prst="rect">
            <a:avLst/>
          </a:prstGeom>
          <a:noFill/>
        </p:spPr>
        <p:txBody>
          <a:bodyPr wrap="square" rtlCol="0">
            <a:spAutoFit/>
          </a:bodyPr>
          <a:lstStyle/>
          <a:p>
            <a:r>
              <a:rPr lang="en-US"/>
              <a:t>Realism</a:t>
            </a:r>
          </a:p>
        </p:txBody>
      </p:sp>
      <p:sp>
        <p:nvSpPr>
          <p:cNvPr id="8" name="TextBox 7">
            <a:extLst>
              <a:ext uri="{FF2B5EF4-FFF2-40B4-BE49-F238E27FC236}">
                <a16:creationId xmlns:a16="http://schemas.microsoft.com/office/drawing/2014/main" id="{1B124802-260B-7C1A-1894-537C7029B45A}"/>
              </a:ext>
            </a:extLst>
          </p:cNvPr>
          <p:cNvSpPr txBox="1"/>
          <p:nvPr/>
        </p:nvSpPr>
        <p:spPr>
          <a:xfrm>
            <a:off x="6845734" y="4997007"/>
            <a:ext cx="1273688" cy="369332"/>
          </a:xfrm>
          <a:prstGeom prst="rect">
            <a:avLst/>
          </a:prstGeom>
          <a:noFill/>
        </p:spPr>
        <p:txBody>
          <a:bodyPr wrap="square" rtlCol="0">
            <a:spAutoFit/>
          </a:bodyPr>
          <a:lstStyle/>
          <a:p>
            <a:r>
              <a:rPr lang="en-US"/>
              <a:t>Relativism</a:t>
            </a:r>
          </a:p>
        </p:txBody>
      </p:sp>
      <p:cxnSp>
        <p:nvCxnSpPr>
          <p:cNvPr id="9" name="Straight Arrow Connector 8">
            <a:extLst>
              <a:ext uri="{FF2B5EF4-FFF2-40B4-BE49-F238E27FC236}">
                <a16:creationId xmlns:a16="http://schemas.microsoft.com/office/drawing/2014/main" id="{97AB48B7-D390-2841-DC83-55ADB7DDD75A}"/>
              </a:ext>
            </a:extLst>
          </p:cNvPr>
          <p:cNvCxnSpPr>
            <a:cxnSpLocks/>
          </p:cNvCxnSpPr>
          <p:nvPr/>
        </p:nvCxnSpPr>
        <p:spPr>
          <a:xfrm>
            <a:off x="8448771" y="5158374"/>
            <a:ext cx="1528859"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B71BAAF0-36E1-B358-7CE4-FA121C69F44B}"/>
              </a:ext>
            </a:extLst>
          </p:cNvPr>
          <p:cNvPicPr>
            <a:picLocks noChangeAspect="1"/>
          </p:cNvPicPr>
          <p:nvPr/>
        </p:nvPicPr>
        <p:blipFill rotWithShape="1">
          <a:blip r:embed="rId3"/>
          <a:srcRect l="10371" t="10383" r="76111" b="68743"/>
          <a:stretch/>
        </p:blipFill>
        <p:spPr>
          <a:xfrm>
            <a:off x="553157" y="2651834"/>
            <a:ext cx="5569972" cy="2708686"/>
          </a:xfrm>
          <a:prstGeom prst="rect">
            <a:avLst/>
          </a:prstGeom>
        </p:spPr>
      </p:pic>
      <p:sp>
        <p:nvSpPr>
          <p:cNvPr id="11" name="Rectangle 10">
            <a:extLst>
              <a:ext uri="{FF2B5EF4-FFF2-40B4-BE49-F238E27FC236}">
                <a16:creationId xmlns:a16="http://schemas.microsoft.com/office/drawing/2014/main" id="{D7F43DC4-F5CE-90E2-2D41-38E2072992BB}"/>
              </a:ext>
            </a:extLst>
          </p:cNvPr>
          <p:cNvSpPr/>
          <p:nvPr/>
        </p:nvSpPr>
        <p:spPr>
          <a:xfrm>
            <a:off x="1737850" y="2408259"/>
            <a:ext cx="8716297" cy="1446550"/>
          </a:xfrm>
          <a:prstGeom prst="rect">
            <a:avLst/>
          </a:prstGeom>
          <a:solidFill>
            <a:schemeClr val="bg1"/>
          </a:solidFill>
        </p:spPr>
        <p:txBody>
          <a:bodyPr wrap="square" lIns="91440" tIns="45720" rIns="91440" bIns="45720">
            <a:spAutoFit/>
          </a:bodyPr>
          <a:lstStyle/>
          <a:p>
            <a:pPr algn="ctr"/>
            <a:r>
              <a:rPr lang="en-US" sz="88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“It doesn’t work”</a:t>
            </a:r>
          </a:p>
        </p:txBody>
      </p:sp>
    </p:spTree>
    <p:extLst>
      <p:ext uri="{BB962C8B-B14F-4D97-AF65-F5344CB8AC3E}">
        <p14:creationId xmlns:p14="http://schemas.microsoft.com/office/powerpoint/2010/main" val="1147067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FB698C4-B64D-322C-5133-D81AEEBE6A1D}"/>
              </a:ext>
            </a:extLst>
          </p:cNvPr>
          <p:cNvSpPr/>
          <p:nvPr/>
        </p:nvSpPr>
        <p:spPr>
          <a:xfrm>
            <a:off x="1226551" y="689525"/>
            <a:ext cx="4811868" cy="1107996"/>
          </a:xfrm>
          <a:prstGeom prst="rect">
            <a:avLst/>
          </a:prstGeom>
          <a:noFill/>
        </p:spPr>
        <p:txBody>
          <a:bodyPr wrap="square" lIns="91440" tIns="45720" rIns="91440" bIns="45720">
            <a:spAutoFit/>
          </a:bodyPr>
          <a:lstStyle/>
          <a:p>
            <a:pPr algn="ctr"/>
            <a:r>
              <a:rPr lang="en-US" sz="66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ONTOLOGY</a:t>
            </a:r>
          </a:p>
        </p:txBody>
      </p:sp>
      <p:sp>
        <p:nvSpPr>
          <p:cNvPr id="5" name="Rectangle 4">
            <a:extLst>
              <a:ext uri="{FF2B5EF4-FFF2-40B4-BE49-F238E27FC236}">
                <a16:creationId xmlns:a16="http://schemas.microsoft.com/office/drawing/2014/main" id="{73CC13CC-383B-4F33-B093-18535C308C93}"/>
              </a:ext>
            </a:extLst>
          </p:cNvPr>
          <p:cNvSpPr/>
          <p:nvPr/>
        </p:nvSpPr>
        <p:spPr>
          <a:xfrm>
            <a:off x="830147" y="2716612"/>
            <a:ext cx="5604676"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Objectivist position</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6" name="Rectangle 5">
            <a:extLst>
              <a:ext uri="{FF2B5EF4-FFF2-40B4-BE49-F238E27FC236}">
                <a16:creationId xmlns:a16="http://schemas.microsoft.com/office/drawing/2014/main" id="{FE28CED6-3E02-BF7D-B181-A85BA291DD8C}"/>
              </a:ext>
            </a:extLst>
          </p:cNvPr>
          <p:cNvSpPr/>
          <p:nvPr/>
        </p:nvSpPr>
        <p:spPr>
          <a:xfrm>
            <a:off x="396406" y="3975141"/>
            <a:ext cx="6472157"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Constructivist position</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7" name="TextBox 6">
            <a:extLst>
              <a:ext uri="{FF2B5EF4-FFF2-40B4-BE49-F238E27FC236}">
                <a16:creationId xmlns:a16="http://schemas.microsoft.com/office/drawing/2014/main" id="{8A1C31C9-A63F-3975-6062-B3910DBF97CB}"/>
              </a:ext>
            </a:extLst>
          </p:cNvPr>
          <p:cNvSpPr txBox="1"/>
          <p:nvPr/>
        </p:nvSpPr>
        <p:spPr>
          <a:xfrm>
            <a:off x="8484560" y="2716612"/>
            <a:ext cx="3707440" cy="523220"/>
          </a:xfrm>
          <a:prstGeom prst="rect">
            <a:avLst/>
          </a:prstGeom>
          <a:noFill/>
        </p:spPr>
        <p:txBody>
          <a:bodyPr wrap="square" rtlCol="0">
            <a:spAutoFit/>
          </a:bodyPr>
          <a:lstStyle/>
          <a:p>
            <a:r>
              <a:rPr lang="en-GB" sz="2800" dirty="0"/>
              <a:t>How we view reality.</a:t>
            </a:r>
          </a:p>
        </p:txBody>
      </p:sp>
      <p:sp>
        <p:nvSpPr>
          <p:cNvPr id="8" name="Right Brace 7">
            <a:extLst>
              <a:ext uri="{FF2B5EF4-FFF2-40B4-BE49-F238E27FC236}">
                <a16:creationId xmlns:a16="http://schemas.microsoft.com/office/drawing/2014/main" id="{CFA8C0EB-89FD-CD9F-BCAF-D7F0F46A18C4}"/>
              </a:ext>
            </a:extLst>
          </p:cNvPr>
          <p:cNvSpPr/>
          <p:nvPr/>
        </p:nvSpPr>
        <p:spPr>
          <a:xfrm>
            <a:off x="6868563" y="1243523"/>
            <a:ext cx="1272547" cy="3654948"/>
          </a:xfrm>
          <a:prstGeom prst="rightBrace">
            <a:avLst/>
          </a:prstGeom>
          <a:ln w="57150">
            <a:solidFill>
              <a:schemeClr val="bg2"/>
            </a:solidFill>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3984627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EA500B4F-35D1-1C41-6C59-79A682021803}"/>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21E5085-1F0F-242F-F3D6-88E521434C93}"/>
              </a:ext>
            </a:extLst>
          </p:cNvPr>
          <p:cNvSpPr/>
          <p:nvPr/>
        </p:nvSpPr>
        <p:spPr>
          <a:xfrm>
            <a:off x="811479" y="689525"/>
            <a:ext cx="5642013" cy="1107996"/>
          </a:xfrm>
          <a:prstGeom prst="rect">
            <a:avLst/>
          </a:prstGeom>
          <a:noFill/>
        </p:spPr>
        <p:txBody>
          <a:bodyPr wrap="square" lIns="91440" tIns="45720" rIns="91440" bIns="45720">
            <a:spAutoFit/>
          </a:bodyPr>
          <a:lstStyle/>
          <a:p>
            <a:pPr algn="ctr"/>
            <a:r>
              <a:rPr lang="en-US" sz="66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EPISTEMOLOGY</a:t>
            </a:r>
          </a:p>
        </p:txBody>
      </p:sp>
      <p:sp>
        <p:nvSpPr>
          <p:cNvPr id="5" name="Rectangle 4">
            <a:extLst>
              <a:ext uri="{FF2B5EF4-FFF2-40B4-BE49-F238E27FC236}">
                <a16:creationId xmlns:a16="http://schemas.microsoft.com/office/drawing/2014/main" id="{0ADDD13F-779A-7475-D63A-12E1F0D53E46}"/>
              </a:ext>
            </a:extLst>
          </p:cNvPr>
          <p:cNvSpPr/>
          <p:nvPr/>
        </p:nvSpPr>
        <p:spPr>
          <a:xfrm>
            <a:off x="994969" y="2716612"/>
            <a:ext cx="5275034"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Positivist position</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6" name="Rectangle 5">
            <a:extLst>
              <a:ext uri="{FF2B5EF4-FFF2-40B4-BE49-F238E27FC236}">
                <a16:creationId xmlns:a16="http://schemas.microsoft.com/office/drawing/2014/main" id="{91E862EB-E6FD-277D-38FD-C09C52425062}"/>
              </a:ext>
            </a:extLst>
          </p:cNvPr>
          <p:cNvSpPr/>
          <p:nvPr/>
        </p:nvSpPr>
        <p:spPr>
          <a:xfrm>
            <a:off x="423500" y="3975141"/>
            <a:ext cx="6417975"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Interpretivist position</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7" name="TextBox 6">
            <a:extLst>
              <a:ext uri="{FF2B5EF4-FFF2-40B4-BE49-F238E27FC236}">
                <a16:creationId xmlns:a16="http://schemas.microsoft.com/office/drawing/2014/main" id="{89503C5E-80A1-2116-0698-48C875A8E0B3}"/>
              </a:ext>
            </a:extLst>
          </p:cNvPr>
          <p:cNvSpPr txBox="1"/>
          <p:nvPr/>
        </p:nvSpPr>
        <p:spPr>
          <a:xfrm>
            <a:off x="8484560" y="2378499"/>
            <a:ext cx="3707440" cy="1384995"/>
          </a:xfrm>
          <a:prstGeom prst="rect">
            <a:avLst/>
          </a:prstGeom>
          <a:noFill/>
        </p:spPr>
        <p:txBody>
          <a:bodyPr wrap="square" rtlCol="0">
            <a:spAutoFit/>
          </a:bodyPr>
          <a:lstStyle/>
          <a:p>
            <a:r>
              <a:rPr lang="en-GB" sz="2800" dirty="0"/>
              <a:t>What are the possible ways of gaining knowledge of reality.</a:t>
            </a:r>
          </a:p>
        </p:txBody>
      </p:sp>
      <p:sp>
        <p:nvSpPr>
          <p:cNvPr id="8" name="Right Brace 7">
            <a:extLst>
              <a:ext uri="{FF2B5EF4-FFF2-40B4-BE49-F238E27FC236}">
                <a16:creationId xmlns:a16="http://schemas.microsoft.com/office/drawing/2014/main" id="{9112B547-D480-1815-6320-1B23FA6344D4}"/>
              </a:ext>
            </a:extLst>
          </p:cNvPr>
          <p:cNvSpPr/>
          <p:nvPr/>
        </p:nvSpPr>
        <p:spPr>
          <a:xfrm>
            <a:off x="6868563" y="1243523"/>
            <a:ext cx="1272547" cy="3654948"/>
          </a:xfrm>
          <a:prstGeom prst="rightBrace">
            <a:avLst/>
          </a:prstGeom>
          <a:ln w="57150">
            <a:solidFill>
              <a:schemeClr val="bg2"/>
            </a:solidFill>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58357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9B5A3EEA-7253-F2D6-5CF7-D33FBA57B5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494F8D-CAEB-5607-F44E-A0DC1A98350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F097C6F-32E9-FF27-CB46-CAD9CA4EE4A6}"/>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9DB8F03D-8FFB-C5E7-1BA6-8B79CDD801A4}"/>
              </a:ext>
            </a:extLst>
          </p:cNvPr>
          <p:cNvSpPr>
            <a:spLocks noGrp="1"/>
          </p:cNvSpPr>
          <p:nvPr>
            <p:ph sz="half" idx="2"/>
          </p:nvPr>
        </p:nvSpPr>
        <p:spPr>
          <a:xfrm>
            <a:off x="6197600" y="2277787"/>
            <a:ext cx="5384800" cy="3848377"/>
          </a:xfrm>
        </p:spPr>
        <p:txBody>
          <a:bodyPr/>
          <a:lstStyle/>
          <a:p>
            <a:pPr marL="0" indent="0">
              <a:buNone/>
            </a:pPr>
            <a:r>
              <a:rPr lang="en-GB" dirty="0"/>
              <a:t>View of reality sets ontology</a:t>
            </a:r>
          </a:p>
          <a:p>
            <a:pPr marL="0" indent="0">
              <a:buNone/>
            </a:pPr>
            <a:endParaRPr lang="en-GB" dirty="0"/>
          </a:p>
          <a:p>
            <a:pPr marL="0" indent="0">
              <a:buNone/>
            </a:pPr>
            <a:r>
              <a:rPr lang="en-GB" dirty="0"/>
              <a:t>These days more pragmatic – question, topic and approaches for research lead ontology</a:t>
            </a:r>
          </a:p>
          <a:p>
            <a:pPr marL="0" indent="0">
              <a:buNone/>
            </a:pPr>
            <a:endParaRPr lang="en-GB" dirty="0"/>
          </a:p>
          <a:p>
            <a:pPr marL="0" indent="0">
              <a:buNone/>
            </a:pPr>
            <a:r>
              <a:rPr lang="en-GB" dirty="0"/>
              <a:t>Researchers sometimes position more naturally to certain ontology</a:t>
            </a:r>
          </a:p>
        </p:txBody>
      </p:sp>
      <p:pic>
        <p:nvPicPr>
          <p:cNvPr id="5" name="Picture 2" descr="http://i2.wp.com/salmapatel.co.uk/wp-content/uploads/2017/05/Ontology-and-epistmeology-v4.jpg">
            <a:extLst>
              <a:ext uri="{FF2B5EF4-FFF2-40B4-BE49-F238E27FC236}">
                <a16:creationId xmlns:a16="http://schemas.microsoft.com/office/drawing/2014/main" id="{E53BD37F-1C27-A4E3-CC27-07A9C7B37A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72034" y="284895"/>
            <a:ext cx="8172450"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a:extLst>
              <a:ext uri="{FF2B5EF4-FFF2-40B4-BE49-F238E27FC236}">
                <a16:creationId xmlns:a16="http://schemas.microsoft.com/office/drawing/2014/main" id="{8196DEE6-F31B-148E-A147-946070AAF9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7516" y="1600493"/>
            <a:ext cx="4224549" cy="45256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9788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01730-93DA-B433-2366-B0A4087615C2}"/>
              </a:ext>
            </a:extLst>
          </p:cNvPr>
          <p:cNvSpPr>
            <a:spLocks noGrp="1"/>
          </p:cNvSpPr>
          <p:nvPr>
            <p:ph type="title"/>
          </p:nvPr>
        </p:nvSpPr>
        <p:spPr/>
        <p:txBody>
          <a:bodyPr/>
          <a:lstStyle/>
          <a:p>
            <a:r>
              <a:rPr lang="en-GB"/>
              <a:t>Research Academics make things difficult for no real reason (at least not for masters level)</a:t>
            </a:r>
          </a:p>
        </p:txBody>
      </p:sp>
      <p:graphicFrame>
        <p:nvGraphicFramePr>
          <p:cNvPr id="4" name="Table 3">
            <a:extLst>
              <a:ext uri="{FF2B5EF4-FFF2-40B4-BE49-F238E27FC236}">
                <a16:creationId xmlns:a16="http://schemas.microsoft.com/office/drawing/2014/main" id="{D4601BB9-D8C3-C52D-4303-E9D18D9EE7CF}"/>
              </a:ext>
            </a:extLst>
          </p:cNvPr>
          <p:cNvGraphicFramePr>
            <a:graphicFrameLocks noGrp="1"/>
          </p:cNvGraphicFramePr>
          <p:nvPr/>
        </p:nvGraphicFramePr>
        <p:xfrm>
          <a:off x="762758" y="2631453"/>
          <a:ext cx="3802418" cy="1889760"/>
        </p:xfrm>
        <a:graphic>
          <a:graphicData uri="http://schemas.openxmlformats.org/drawingml/2006/table">
            <a:tbl>
              <a:tblPr firstRow="1" bandRow="1">
                <a:tableStyleId>{5C22544A-7EE6-4342-B048-85BDC9FD1C3A}</a:tableStyleId>
              </a:tblPr>
              <a:tblGrid>
                <a:gridCol w="1734782">
                  <a:extLst>
                    <a:ext uri="{9D8B030D-6E8A-4147-A177-3AD203B41FA5}">
                      <a16:colId xmlns:a16="http://schemas.microsoft.com/office/drawing/2014/main" val="4211442646"/>
                    </a:ext>
                  </a:extLst>
                </a:gridCol>
                <a:gridCol w="2067636">
                  <a:extLst>
                    <a:ext uri="{9D8B030D-6E8A-4147-A177-3AD203B41FA5}">
                      <a16:colId xmlns:a16="http://schemas.microsoft.com/office/drawing/2014/main" val="2128091963"/>
                    </a:ext>
                  </a:extLst>
                </a:gridCol>
              </a:tblGrid>
              <a:tr h="370840">
                <a:tc>
                  <a:txBody>
                    <a:bodyPr/>
                    <a:lstStyle/>
                    <a:p>
                      <a:r>
                        <a:rPr lang="en-GB" sz="2400"/>
                        <a:t>Objective</a:t>
                      </a:r>
                    </a:p>
                    <a:p>
                      <a:r>
                        <a:rPr lang="en-GB" sz="1600"/>
                        <a:t>Truth</a:t>
                      </a:r>
                    </a:p>
                  </a:txBody>
                  <a:tcPr/>
                </a:tc>
                <a:tc>
                  <a:txBody>
                    <a:bodyPr/>
                    <a:lstStyle/>
                    <a:p>
                      <a:r>
                        <a:rPr lang="en-GB" sz="2400"/>
                        <a:t>Subjective</a:t>
                      </a:r>
                    </a:p>
                    <a:p>
                      <a:r>
                        <a:rPr lang="en-GB" sz="1600"/>
                        <a:t>Truths</a:t>
                      </a:r>
                    </a:p>
                  </a:txBody>
                  <a:tcPr/>
                </a:tc>
                <a:extLst>
                  <a:ext uri="{0D108BD9-81ED-4DB2-BD59-A6C34878D82A}">
                    <a16:rowId xmlns:a16="http://schemas.microsoft.com/office/drawing/2014/main" val="2269840909"/>
                  </a:ext>
                </a:extLst>
              </a:tr>
              <a:tr h="370840">
                <a:tc>
                  <a:txBody>
                    <a:bodyPr/>
                    <a:lstStyle/>
                    <a:p>
                      <a:r>
                        <a:rPr lang="en-GB"/>
                        <a:t>Realism</a:t>
                      </a:r>
                    </a:p>
                    <a:p>
                      <a:r>
                        <a:rPr lang="en-GB"/>
                        <a:t>Positivism </a:t>
                      </a:r>
                    </a:p>
                    <a:p>
                      <a:r>
                        <a:rPr lang="en-GB"/>
                        <a:t>Objectivist</a:t>
                      </a:r>
                    </a:p>
                  </a:txBody>
                  <a:tcPr/>
                </a:tc>
                <a:tc>
                  <a:txBody>
                    <a:bodyPr/>
                    <a:lstStyle/>
                    <a:p>
                      <a:r>
                        <a:rPr lang="en-GB"/>
                        <a:t>Relativism </a:t>
                      </a:r>
                    </a:p>
                    <a:p>
                      <a:r>
                        <a:rPr lang="en-GB"/>
                        <a:t>Post Positivism </a:t>
                      </a:r>
                    </a:p>
                    <a:p>
                      <a:r>
                        <a:rPr lang="en-GB"/>
                        <a:t>Interpretivist</a:t>
                      </a:r>
                    </a:p>
                    <a:p>
                      <a:r>
                        <a:rPr lang="en-GB"/>
                        <a:t>Constructivism</a:t>
                      </a:r>
                    </a:p>
                  </a:txBody>
                  <a:tcPr/>
                </a:tc>
                <a:extLst>
                  <a:ext uri="{0D108BD9-81ED-4DB2-BD59-A6C34878D82A}">
                    <a16:rowId xmlns:a16="http://schemas.microsoft.com/office/drawing/2014/main" val="2107678971"/>
                  </a:ext>
                </a:extLst>
              </a:tr>
            </a:tbl>
          </a:graphicData>
        </a:graphic>
      </p:graphicFrame>
      <p:pic>
        <p:nvPicPr>
          <p:cNvPr id="7" name="Picture 6">
            <a:extLst>
              <a:ext uri="{FF2B5EF4-FFF2-40B4-BE49-F238E27FC236}">
                <a16:creationId xmlns:a16="http://schemas.microsoft.com/office/drawing/2014/main" id="{B2061443-5DBF-4BC5-B785-CB6FB62E0391}"/>
              </a:ext>
            </a:extLst>
          </p:cNvPr>
          <p:cNvPicPr>
            <a:picLocks noChangeAspect="1"/>
          </p:cNvPicPr>
          <p:nvPr/>
        </p:nvPicPr>
        <p:blipFill rotWithShape="1">
          <a:blip r:embed="rId3"/>
          <a:srcRect t="4897" b="5602"/>
          <a:stretch/>
        </p:blipFill>
        <p:spPr>
          <a:xfrm>
            <a:off x="5745722" y="1737235"/>
            <a:ext cx="5479562" cy="3678197"/>
          </a:xfrm>
          <a:prstGeom prst="rect">
            <a:avLst/>
          </a:prstGeom>
        </p:spPr>
      </p:pic>
      <p:sp>
        <p:nvSpPr>
          <p:cNvPr id="8" name="TextBox 7">
            <a:extLst>
              <a:ext uri="{FF2B5EF4-FFF2-40B4-BE49-F238E27FC236}">
                <a16:creationId xmlns:a16="http://schemas.microsoft.com/office/drawing/2014/main" id="{0DAD74CA-4328-AA81-0EE5-7250DF682860}"/>
              </a:ext>
            </a:extLst>
          </p:cNvPr>
          <p:cNvSpPr txBox="1"/>
          <p:nvPr/>
        </p:nvSpPr>
        <p:spPr>
          <a:xfrm>
            <a:off x="5051448" y="5415432"/>
            <a:ext cx="1388548" cy="369332"/>
          </a:xfrm>
          <a:prstGeom prst="rect">
            <a:avLst/>
          </a:prstGeom>
          <a:noFill/>
        </p:spPr>
        <p:txBody>
          <a:bodyPr wrap="square" rtlCol="0">
            <a:spAutoFit/>
          </a:bodyPr>
          <a:lstStyle/>
          <a:p>
            <a:r>
              <a:rPr lang="en-US"/>
              <a:t>Deductive</a:t>
            </a:r>
          </a:p>
        </p:txBody>
      </p:sp>
      <p:sp>
        <p:nvSpPr>
          <p:cNvPr id="9" name="TextBox 8">
            <a:extLst>
              <a:ext uri="{FF2B5EF4-FFF2-40B4-BE49-F238E27FC236}">
                <a16:creationId xmlns:a16="http://schemas.microsoft.com/office/drawing/2014/main" id="{38959524-565D-BCBA-7A39-1A5F54CE5D9D}"/>
              </a:ext>
            </a:extLst>
          </p:cNvPr>
          <p:cNvSpPr txBox="1"/>
          <p:nvPr/>
        </p:nvSpPr>
        <p:spPr>
          <a:xfrm>
            <a:off x="10896353" y="5415432"/>
            <a:ext cx="1370436" cy="369332"/>
          </a:xfrm>
          <a:prstGeom prst="rect">
            <a:avLst/>
          </a:prstGeom>
          <a:noFill/>
        </p:spPr>
        <p:txBody>
          <a:bodyPr wrap="square" rtlCol="0">
            <a:spAutoFit/>
          </a:bodyPr>
          <a:lstStyle/>
          <a:p>
            <a:r>
              <a:rPr lang="en-US"/>
              <a:t>Inductive</a:t>
            </a:r>
          </a:p>
        </p:txBody>
      </p:sp>
      <p:pic>
        <p:nvPicPr>
          <p:cNvPr id="10" name="Picture 9">
            <a:extLst>
              <a:ext uri="{FF2B5EF4-FFF2-40B4-BE49-F238E27FC236}">
                <a16:creationId xmlns:a16="http://schemas.microsoft.com/office/drawing/2014/main" id="{0AC3407D-40A3-DD7B-EF6A-58D9C0F7CE85}"/>
              </a:ext>
            </a:extLst>
          </p:cNvPr>
          <p:cNvPicPr>
            <a:picLocks noChangeAspect="1"/>
          </p:cNvPicPr>
          <p:nvPr/>
        </p:nvPicPr>
        <p:blipFill>
          <a:blip r:embed="rId4">
            <a:duotone>
              <a:prstClr val="black"/>
              <a:srgbClr val="D9C3A5">
                <a:tint val="50000"/>
                <a:satMod val="180000"/>
              </a:srgbClr>
            </a:duotone>
          </a:blip>
          <a:stretch>
            <a:fillRect/>
          </a:stretch>
        </p:blipFill>
        <p:spPr>
          <a:xfrm>
            <a:off x="1605464" y="527249"/>
            <a:ext cx="8943752" cy="5030861"/>
          </a:xfrm>
          <a:prstGeom prst="rect">
            <a:avLst/>
          </a:prstGeom>
        </p:spPr>
      </p:pic>
    </p:spTree>
    <p:extLst>
      <p:ext uri="{BB962C8B-B14F-4D97-AF65-F5344CB8AC3E}">
        <p14:creationId xmlns:p14="http://schemas.microsoft.com/office/powerpoint/2010/main" val="1404612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791071E-A425-048D-596D-FE9F111BD476}"/>
              </a:ext>
            </a:extLst>
          </p:cNvPr>
          <p:cNvSpPr>
            <a:spLocks noGrp="1"/>
          </p:cNvSpPr>
          <p:nvPr>
            <p:ph type="title"/>
          </p:nvPr>
        </p:nvSpPr>
        <p:spPr/>
        <p:txBody>
          <a:bodyPr/>
          <a:lstStyle/>
          <a:p>
            <a:endParaRPr lang="en-GB"/>
          </a:p>
        </p:txBody>
      </p:sp>
      <p:sp>
        <p:nvSpPr>
          <p:cNvPr id="7" name="Content Placeholder 6">
            <a:extLst>
              <a:ext uri="{FF2B5EF4-FFF2-40B4-BE49-F238E27FC236}">
                <a16:creationId xmlns:a16="http://schemas.microsoft.com/office/drawing/2014/main" id="{7EA0839A-0B02-9433-65A8-29E95C9A518E}"/>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DA5D3660-605C-710D-76C3-2A48A88F3C49}"/>
              </a:ext>
            </a:extLst>
          </p:cNvPr>
          <p:cNvPicPr>
            <a:picLocks noChangeAspect="1"/>
          </p:cNvPicPr>
          <p:nvPr/>
        </p:nvPicPr>
        <p:blipFill rotWithShape="1">
          <a:blip r:embed="rId2"/>
          <a:srcRect l="5332" t="15617" r="77231" b="55538"/>
          <a:stretch/>
        </p:blipFill>
        <p:spPr>
          <a:xfrm>
            <a:off x="1502187" y="365125"/>
            <a:ext cx="7830788" cy="5074520"/>
          </a:xfrm>
          <a:prstGeom prst="rect">
            <a:avLst/>
          </a:prstGeom>
        </p:spPr>
      </p:pic>
    </p:spTree>
    <p:extLst>
      <p:ext uri="{BB962C8B-B14F-4D97-AF65-F5344CB8AC3E}">
        <p14:creationId xmlns:p14="http://schemas.microsoft.com/office/powerpoint/2010/main" val="132400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91159-AD68-0AEB-F09D-34D22E0D1F7D}"/>
              </a:ext>
            </a:extLst>
          </p:cNvPr>
          <p:cNvSpPr>
            <a:spLocks noGrp="1"/>
          </p:cNvSpPr>
          <p:nvPr>
            <p:ph type="title"/>
          </p:nvPr>
        </p:nvSpPr>
        <p:spPr/>
        <p:txBody>
          <a:bodyPr>
            <a:normAutofit/>
          </a:bodyPr>
          <a:lstStyle/>
          <a:p>
            <a:pPr>
              <a:defRPr/>
            </a:pPr>
            <a:r>
              <a:rPr lang="en-GB" i="1" u="sng" dirty="0">
                <a:solidFill>
                  <a:srgbClr val="0070C0"/>
                </a:solidFill>
              </a:rPr>
              <a:t>Word for the Day</a:t>
            </a:r>
            <a:br>
              <a:rPr lang="en-GB" dirty="0"/>
            </a:br>
            <a:r>
              <a:rPr lang="en-GB" dirty="0">
                <a:solidFill>
                  <a:srgbClr val="FF0000"/>
                </a:solidFill>
              </a:rPr>
              <a:t>‘Praxis’</a:t>
            </a:r>
          </a:p>
        </p:txBody>
      </p:sp>
      <p:sp>
        <p:nvSpPr>
          <p:cNvPr id="6147" name="Content Placeholder 2">
            <a:extLst>
              <a:ext uri="{FF2B5EF4-FFF2-40B4-BE49-F238E27FC236}">
                <a16:creationId xmlns:a16="http://schemas.microsoft.com/office/drawing/2014/main" id="{6B041B95-FB65-06A9-D427-8479EDF17E34}"/>
              </a:ext>
            </a:extLst>
          </p:cNvPr>
          <p:cNvSpPr>
            <a:spLocks noGrp="1"/>
          </p:cNvSpPr>
          <p:nvPr>
            <p:ph idx="1"/>
          </p:nvPr>
        </p:nvSpPr>
        <p:spPr/>
        <p:txBody>
          <a:bodyPr/>
          <a:lstStyle/>
          <a:p>
            <a:pPr marL="0" indent="0" algn="ctr">
              <a:buNone/>
            </a:pPr>
            <a:r>
              <a:rPr lang="en-GB" altLang="en-US" i="1" dirty="0"/>
              <a:t>The process by which a theory, lesson or skill is enacted, practiced, embodied or realised.</a:t>
            </a:r>
          </a:p>
          <a:p>
            <a:pPr marL="0" indent="0">
              <a:buNone/>
            </a:pPr>
            <a:endParaRPr lang="en-GB" altLang="en-US" dirty="0"/>
          </a:p>
          <a:p>
            <a:pPr marL="0" indent="0">
              <a:buNone/>
            </a:pPr>
            <a:endParaRPr lang="en-GB" altLang="en-US" dirty="0"/>
          </a:p>
          <a:p>
            <a:pPr marL="0" indent="0">
              <a:buNone/>
            </a:pPr>
            <a:endParaRPr lang="en-GB" altLang="en-US" dirty="0"/>
          </a:p>
          <a:p>
            <a:pPr marL="0" indent="0">
              <a:buNone/>
            </a:pPr>
            <a:endParaRPr lang="en-GB" altLang="en-US" dirty="0"/>
          </a:p>
          <a:p>
            <a:pPr marL="0" indent="0" algn="ctr">
              <a:buNone/>
            </a:pPr>
            <a:r>
              <a:rPr lang="en-GB" altLang="en-US" i="1" dirty="0"/>
              <a:t>The act of engaging, applying, exercising or practicing ideas.</a:t>
            </a:r>
          </a:p>
        </p:txBody>
      </p:sp>
      <p:pic>
        <p:nvPicPr>
          <p:cNvPr id="6148" name="Picture 2" descr="Image result for praxis">
            <a:extLst>
              <a:ext uri="{FF2B5EF4-FFF2-40B4-BE49-F238E27FC236}">
                <a16:creationId xmlns:a16="http://schemas.microsoft.com/office/drawing/2014/main" id="{53FEB797-F0AB-0311-70E0-A74D760112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91000" y="2666316"/>
            <a:ext cx="3810000" cy="215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11DD28-9840-E063-55FE-CADAB1C34A1D}"/>
              </a:ext>
            </a:extLst>
          </p:cNvPr>
          <p:cNvSpPr>
            <a:spLocks noGrp="1"/>
          </p:cNvSpPr>
          <p:nvPr>
            <p:ph idx="1"/>
          </p:nvPr>
        </p:nvSpPr>
        <p:spPr/>
        <p:txBody>
          <a:bodyPr/>
          <a:lstStyle/>
          <a:p>
            <a:endParaRPr lang="en-GB"/>
          </a:p>
        </p:txBody>
      </p:sp>
      <p:sp>
        <p:nvSpPr>
          <p:cNvPr id="5" name="Rectangle: Rounded Corners 4">
            <a:extLst>
              <a:ext uri="{FF2B5EF4-FFF2-40B4-BE49-F238E27FC236}">
                <a16:creationId xmlns:a16="http://schemas.microsoft.com/office/drawing/2014/main" id="{C50574F9-CFC3-4E6C-B020-22D0810E8DBC}"/>
              </a:ext>
            </a:extLst>
          </p:cNvPr>
          <p:cNvSpPr/>
          <p:nvPr/>
        </p:nvSpPr>
        <p:spPr>
          <a:xfrm>
            <a:off x="2829776" y="2492630"/>
            <a:ext cx="3277590" cy="87877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Hypothesis</a:t>
            </a:r>
          </a:p>
        </p:txBody>
      </p:sp>
      <p:sp>
        <p:nvSpPr>
          <p:cNvPr id="6" name="Rectangle: Rounded Corners 5">
            <a:extLst>
              <a:ext uri="{FF2B5EF4-FFF2-40B4-BE49-F238E27FC236}">
                <a16:creationId xmlns:a16="http://schemas.microsoft.com/office/drawing/2014/main" id="{82D59F20-F10E-6AB7-DA46-1DA68C5CBA20}"/>
              </a:ext>
            </a:extLst>
          </p:cNvPr>
          <p:cNvSpPr/>
          <p:nvPr/>
        </p:nvSpPr>
        <p:spPr>
          <a:xfrm>
            <a:off x="2829776" y="3523804"/>
            <a:ext cx="3277590" cy="87877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Observation</a:t>
            </a:r>
          </a:p>
        </p:txBody>
      </p:sp>
      <p:sp>
        <p:nvSpPr>
          <p:cNvPr id="7" name="Rectangle: Rounded Corners 6">
            <a:extLst>
              <a:ext uri="{FF2B5EF4-FFF2-40B4-BE49-F238E27FC236}">
                <a16:creationId xmlns:a16="http://schemas.microsoft.com/office/drawing/2014/main" id="{F78EC532-4769-F244-1408-2A91BA0ABBEF}"/>
              </a:ext>
            </a:extLst>
          </p:cNvPr>
          <p:cNvSpPr/>
          <p:nvPr/>
        </p:nvSpPr>
        <p:spPr>
          <a:xfrm>
            <a:off x="2829776" y="4554978"/>
            <a:ext cx="3277590" cy="87877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Confirmation</a:t>
            </a:r>
          </a:p>
        </p:txBody>
      </p:sp>
      <p:sp>
        <p:nvSpPr>
          <p:cNvPr id="8" name="Rectangle: Rounded Corners 7">
            <a:extLst>
              <a:ext uri="{FF2B5EF4-FFF2-40B4-BE49-F238E27FC236}">
                <a16:creationId xmlns:a16="http://schemas.microsoft.com/office/drawing/2014/main" id="{0AEECF42-5E1F-CA71-CBC1-2957A73D79A3}"/>
              </a:ext>
            </a:extLst>
          </p:cNvPr>
          <p:cNvSpPr/>
          <p:nvPr/>
        </p:nvSpPr>
        <p:spPr>
          <a:xfrm>
            <a:off x="6817906" y="1461456"/>
            <a:ext cx="3277590" cy="87877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Theory</a:t>
            </a:r>
          </a:p>
        </p:txBody>
      </p:sp>
      <p:sp>
        <p:nvSpPr>
          <p:cNvPr id="9" name="Rectangle: Rounded Corners 8">
            <a:extLst>
              <a:ext uri="{FF2B5EF4-FFF2-40B4-BE49-F238E27FC236}">
                <a16:creationId xmlns:a16="http://schemas.microsoft.com/office/drawing/2014/main" id="{03E588C9-074C-2714-0C00-3CFE1BD041FA}"/>
              </a:ext>
            </a:extLst>
          </p:cNvPr>
          <p:cNvSpPr/>
          <p:nvPr/>
        </p:nvSpPr>
        <p:spPr>
          <a:xfrm>
            <a:off x="6817906" y="2492630"/>
            <a:ext cx="3277590" cy="87877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Tentative hypothesis</a:t>
            </a:r>
          </a:p>
        </p:txBody>
      </p:sp>
      <p:sp>
        <p:nvSpPr>
          <p:cNvPr id="10" name="Rectangle: Rounded Corners 9">
            <a:extLst>
              <a:ext uri="{FF2B5EF4-FFF2-40B4-BE49-F238E27FC236}">
                <a16:creationId xmlns:a16="http://schemas.microsoft.com/office/drawing/2014/main" id="{E72BA259-4685-C91F-5EE8-EF8CDEDE3EB6}"/>
              </a:ext>
            </a:extLst>
          </p:cNvPr>
          <p:cNvSpPr/>
          <p:nvPr/>
        </p:nvSpPr>
        <p:spPr>
          <a:xfrm>
            <a:off x="6817906" y="3523804"/>
            <a:ext cx="3277590" cy="87877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Pattern</a:t>
            </a:r>
          </a:p>
        </p:txBody>
      </p:sp>
      <p:sp>
        <p:nvSpPr>
          <p:cNvPr id="11" name="Rectangle: Rounded Corners 10">
            <a:extLst>
              <a:ext uri="{FF2B5EF4-FFF2-40B4-BE49-F238E27FC236}">
                <a16:creationId xmlns:a16="http://schemas.microsoft.com/office/drawing/2014/main" id="{53C92301-A43A-44CE-457E-250B702C4639}"/>
              </a:ext>
            </a:extLst>
          </p:cNvPr>
          <p:cNvSpPr/>
          <p:nvPr/>
        </p:nvSpPr>
        <p:spPr>
          <a:xfrm>
            <a:off x="6817906" y="4554978"/>
            <a:ext cx="3277590" cy="87877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Observation</a:t>
            </a:r>
          </a:p>
        </p:txBody>
      </p:sp>
      <p:sp>
        <p:nvSpPr>
          <p:cNvPr id="13" name="Arrow: Up 12">
            <a:extLst>
              <a:ext uri="{FF2B5EF4-FFF2-40B4-BE49-F238E27FC236}">
                <a16:creationId xmlns:a16="http://schemas.microsoft.com/office/drawing/2014/main" id="{AF3F5C40-06F6-BEDF-B9A2-5ED76E37DC48}"/>
              </a:ext>
            </a:extLst>
          </p:cNvPr>
          <p:cNvSpPr/>
          <p:nvPr/>
        </p:nvSpPr>
        <p:spPr>
          <a:xfrm>
            <a:off x="9883719" y="1004256"/>
            <a:ext cx="724395" cy="4429496"/>
          </a:xfrm>
          <a:prstGeom prst="upArrow">
            <a:avLst/>
          </a:prstGeom>
          <a:solidFill>
            <a:srgbClr val="E7C04B"/>
          </a:solid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3B8F7600-DD41-1684-F5A6-F204A423A28B}"/>
              </a:ext>
            </a:extLst>
          </p:cNvPr>
          <p:cNvSpPr txBox="1"/>
          <p:nvPr/>
        </p:nvSpPr>
        <p:spPr>
          <a:xfrm>
            <a:off x="2624664" y="794575"/>
            <a:ext cx="3277589" cy="523220"/>
          </a:xfrm>
          <a:prstGeom prst="rect">
            <a:avLst/>
          </a:prstGeom>
          <a:noFill/>
        </p:spPr>
        <p:txBody>
          <a:bodyPr wrap="square" rtlCol="0">
            <a:spAutoFit/>
          </a:bodyPr>
          <a:lstStyle/>
          <a:p>
            <a:r>
              <a:rPr lang="en-GB" sz="2800" b="1" u="sng"/>
              <a:t>Deductive Reasoning</a:t>
            </a:r>
          </a:p>
        </p:txBody>
      </p:sp>
      <p:sp>
        <p:nvSpPr>
          <p:cNvPr id="15" name="TextBox 14">
            <a:extLst>
              <a:ext uri="{FF2B5EF4-FFF2-40B4-BE49-F238E27FC236}">
                <a16:creationId xmlns:a16="http://schemas.microsoft.com/office/drawing/2014/main" id="{771AC711-DA9A-9FA6-7B71-10F0070E33CE}"/>
              </a:ext>
            </a:extLst>
          </p:cNvPr>
          <p:cNvSpPr txBox="1"/>
          <p:nvPr/>
        </p:nvSpPr>
        <p:spPr>
          <a:xfrm>
            <a:off x="6921553" y="794575"/>
            <a:ext cx="3277589" cy="523220"/>
          </a:xfrm>
          <a:prstGeom prst="rect">
            <a:avLst/>
          </a:prstGeom>
          <a:noFill/>
        </p:spPr>
        <p:txBody>
          <a:bodyPr wrap="square" rtlCol="0">
            <a:spAutoFit/>
          </a:bodyPr>
          <a:lstStyle/>
          <a:p>
            <a:r>
              <a:rPr lang="en-GB" sz="2800" b="1" u="sng"/>
              <a:t>Inductive Reasoning</a:t>
            </a:r>
          </a:p>
        </p:txBody>
      </p:sp>
      <p:sp>
        <p:nvSpPr>
          <p:cNvPr id="16" name="Rectangle: Rounded Corners 15">
            <a:extLst>
              <a:ext uri="{FF2B5EF4-FFF2-40B4-BE49-F238E27FC236}">
                <a16:creationId xmlns:a16="http://schemas.microsoft.com/office/drawing/2014/main" id="{4634B42C-EBB9-3420-14AC-267B6F29C643}"/>
              </a:ext>
            </a:extLst>
          </p:cNvPr>
          <p:cNvSpPr/>
          <p:nvPr/>
        </p:nvSpPr>
        <p:spPr>
          <a:xfrm>
            <a:off x="2829282" y="1461456"/>
            <a:ext cx="3277590" cy="87877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Theory</a:t>
            </a:r>
          </a:p>
        </p:txBody>
      </p:sp>
      <p:sp>
        <p:nvSpPr>
          <p:cNvPr id="17" name="Arrow: Down 16">
            <a:extLst>
              <a:ext uri="{FF2B5EF4-FFF2-40B4-BE49-F238E27FC236}">
                <a16:creationId xmlns:a16="http://schemas.microsoft.com/office/drawing/2014/main" id="{5475D24F-8181-303C-4CF9-4A40B3D31E1F}"/>
              </a:ext>
            </a:extLst>
          </p:cNvPr>
          <p:cNvSpPr/>
          <p:nvPr/>
        </p:nvSpPr>
        <p:spPr>
          <a:xfrm>
            <a:off x="2303798" y="1461456"/>
            <a:ext cx="724395" cy="4429496"/>
          </a:xfrm>
          <a:prstGeom prst="downArrow">
            <a:avLst/>
          </a:prstGeom>
          <a:solidFill>
            <a:srgbClr val="E7C04B"/>
          </a:solid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03968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62CC2-C357-9DA0-2784-5AE177AE7F9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7E57488-EBDF-9D6A-E9A9-682D29D1A3E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EE918331-7946-3805-42C3-E7BCAFE1E5E0}"/>
              </a:ext>
            </a:extLst>
          </p:cNvPr>
          <p:cNvPicPr>
            <a:picLocks noChangeAspect="1"/>
          </p:cNvPicPr>
          <p:nvPr/>
        </p:nvPicPr>
        <p:blipFill>
          <a:blip r:embed="rId2"/>
          <a:stretch>
            <a:fillRect/>
          </a:stretch>
        </p:blipFill>
        <p:spPr>
          <a:xfrm>
            <a:off x="161990" y="650141"/>
            <a:ext cx="8628050" cy="4528086"/>
          </a:xfrm>
          <a:prstGeom prst="rect">
            <a:avLst/>
          </a:prstGeom>
        </p:spPr>
      </p:pic>
      <p:sp>
        <p:nvSpPr>
          <p:cNvPr id="5" name="Rectangle 4">
            <a:extLst>
              <a:ext uri="{FF2B5EF4-FFF2-40B4-BE49-F238E27FC236}">
                <a16:creationId xmlns:a16="http://schemas.microsoft.com/office/drawing/2014/main" id="{2DE15B87-E33B-E6A1-C976-BAD6E1DF5066}"/>
              </a:ext>
            </a:extLst>
          </p:cNvPr>
          <p:cNvSpPr/>
          <p:nvPr/>
        </p:nvSpPr>
        <p:spPr>
          <a:xfrm>
            <a:off x="9186041" y="2246668"/>
            <a:ext cx="2554014" cy="2711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Paradigm: </a:t>
            </a:r>
          </a:p>
          <a:p>
            <a:pPr algn="ctr"/>
            <a:endParaRPr lang="en-US"/>
          </a:p>
          <a:p>
            <a:pPr algn="ctr"/>
            <a:r>
              <a:rPr lang="en-US"/>
              <a:t>Set of beliefs based on assumptions about ontology, epistemology and methodology.</a:t>
            </a:r>
          </a:p>
          <a:p>
            <a:pPr algn="ctr"/>
            <a:r>
              <a:rPr lang="en-US"/>
              <a:t>Guba &amp; Lincoln, 1994</a:t>
            </a:r>
          </a:p>
          <a:p>
            <a:pPr algn="ctr"/>
            <a:endParaRPr lang="en-US"/>
          </a:p>
        </p:txBody>
      </p:sp>
      <p:pic>
        <p:nvPicPr>
          <p:cNvPr id="6" name="Picture 2" descr="Ontology epistemology methodology and methods I ontology and epistemology  in research examples - YouTube">
            <a:extLst>
              <a:ext uri="{FF2B5EF4-FFF2-40B4-BE49-F238E27FC236}">
                <a16:creationId xmlns:a16="http://schemas.microsoft.com/office/drawing/2014/main" id="{5F8082BB-71E4-F0A8-8078-AFA181BFA5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86041" y="797882"/>
            <a:ext cx="2554014" cy="14366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99034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9693D-6A5B-AB2E-91E6-C9842AE66F6B}"/>
              </a:ext>
            </a:extLst>
          </p:cNvPr>
          <p:cNvSpPr>
            <a:spLocks noGrp="1"/>
          </p:cNvSpPr>
          <p:nvPr>
            <p:ph type="title"/>
          </p:nvPr>
        </p:nvSpPr>
        <p:spPr>
          <a:xfrm>
            <a:off x="3780148" y="365125"/>
            <a:ext cx="7956222" cy="1006475"/>
          </a:xfrm>
        </p:spPr>
        <p:txBody>
          <a:bodyPr/>
          <a:lstStyle/>
          <a:p>
            <a:r>
              <a:rPr lang="en-GB" dirty="0"/>
              <a:t>Task: Individual / </a:t>
            </a:r>
            <a:r>
              <a:rPr lang="en-GB" dirty="0" err="1"/>
              <a:t>Tasg</a:t>
            </a:r>
            <a:r>
              <a:rPr lang="en-GB" dirty="0"/>
              <a:t> : </a:t>
            </a:r>
            <a:r>
              <a:rPr lang="en-GB" dirty="0" err="1"/>
              <a:t>Unigol</a:t>
            </a:r>
          </a:p>
        </p:txBody>
      </p:sp>
      <p:sp>
        <p:nvSpPr>
          <p:cNvPr id="3" name="Content Placeholder 2">
            <a:extLst>
              <a:ext uri="{FF2B5EF4-FFF2-40B4-BE49-F238E27FC236}">
                <a16:creationId xmlns:a16="http://schemas.microsoft.com/office/drawing/2014/main" id="{33AF2DDF-E2A8-97EF-A9ED-477CC22286B1}"/>
              </a:ext>
            </a:extLst>
          </p:cNvPr>
          <p:cNvSpPr>
            <a:spLocks noGrp="1"/>
          </p:cNvSpPr>
          <p:nvPr>
            <p:ph idx="1"/>
          </p:nvPr>
        </p:nvSpPr>
        <p:spPr>
          <a:xfrm>
            <a:off x="3523475" y="1769917"/>
            <a:ext cx="8533737" cy="3824600"/>
          </a:xfrm>
        </p:spPr>
        <p:txBody>
          <a:bodyPr vert="horz" lIns="91440" tIns="45720" rIns="91440" bIns="45720" rtlCol="0" anchor="t">
            <a:noAutofit/>
          </a:bodyPr>
          <a:lstStyle/>
          <a:p>
            <a:pPr marL="0" indent="0">
              <a:buNone/>
            </a:pPr>
            <a:r>
              <a:rPr lang="en-GB" sz="3200" dirty="0"/>
              <a:t>Identify Consider the literature you have found</a:t>
            </a:r>
            <a:endParaRPr lang="en-GB" sz="3200" dirty="0">
              <a:ea typeface="Calibri"/>
              <a:cs typeface="Calibri"/>
            </a:endParaRPr>
          </a:p>
          <a:p>
            <a:pPr marL="0" indent="0">
              <a:buNone/>
            </a:pPr>
            <a:r>
              <a:rPr lang="en-GB" sz="3200" dirty="0"/>
              <a:t>Identify the research epistemology</a:t>
            </a:r>
            <a:endParaRPr lang="en-GB" sz="3200" dirty="0">
              <a:ea typeface="Calibri" panose="020F0502020204030204"/>
              <a:cs typeface="Calibri" panose="020F0502020204030204"/>
            </a:endParaRPr>
          </a:p>
          <a:p>
            <a:pPr marL="0" indent="0">
              <a:buNone/>
            </a:pPr>
            <a:endParaRPr lang="en-GB" sz="3200" dirty="0">
              <a:ea typeface="Calibri" panose="020F0502020204030204"/>
              <a:cs typeface="Calibri" panose="020F0502020204030204"/>
            </a:endParaRPr>
          </a:p>
          <a:p>
            <a:pPr marL="0" indent="0">
              <a:buNone/>
            </a:pPr>
            <a:endParaRPr lang="en-GB" sz="3200" dirty="0">
              <a:ea typeface="Calibri" panose="020F0502020204030204"/>
              <a:cs typeface="Calibri" panose="020F0502020204030204"/>
            </a:endParaRPr>
          </a:p>
          <a:p>
            <a:pPr marL="0" indent="0">
              <a:buNone/>
            </a:pPr>
            <a:r>
              <a:rPr lang="en-GB" sz="3200" i="1" err="1">
                <a:ea typeface="Calibri" panose="020F0502020204030204"/>
                <a:cs typeface="Calibri" panose="020F0502020204030204"/>
              </a:rPr>
              <a:t>Ystyriwch</a:t>
            </a:r>
            <a:r>
              <a:rPr lang="en-GB" sz="3200" i="1" dirty="0">
                <a:ea typeface="Calibri" panose="020F0502020204030204"/>
                <a:cs typeface="Calibri" panose="020F0502020204030204"/>
              </a:rPr>
              <a:t> y </a:t>
            </a:r>
            <a:r>
              <a:rPr lang="en-GB" sz="3200" i="1" err="1">
                <a:ea typeface="Calibri" panose="020F0502020204030204"/>
                <a:cs typeface="Calibri" panose="020F0502020204030204"/>
              </a:rPr>
              <a:t>llyfryddiaeth</a:t>
            </a:r>
            <a:r>
              <a:rPr lang="en-GB" sz="3200" i="1" dirty="0">
                <a:ea typeface="Calibri" panose="020F0502020204030204"/>
                <a:cs typeface="Calibri" panose="020F0502020204030204"/>
              </a:rPr>
              <a:t> chi </a:t>
            </a:r>
            <a:r>
              <a:rPr lang="en-GB" sz="3200" i="1" err="1">
                <a:ea typeface="Calibri" panose="020F0502020204030204"/>
                <a:cs typeface="Calibri" panose="020F0502020204030204"/>
              </a:rPr>
              <a:t>wedi</a:t>
            </a:r>
            <a:r>
              <a:rPr lang="en-GB" sz="3200" i="1" dirty="0">
                <a:ea typeface="Calibri" panose="020F0502020204030204"/>
                <a:cs typeface="Calibri" panose="020F0502020204030204"/>
              </a:rPr>
              <a:t> </a:t>
            </a:r>
            <a:r>
              <a:rPr lang="en-GB" sz="3200" i="1" err="1">
                <a:ea typeface="Calibri" panose="020F0502020204030204"/>
                <a:cs typeface="Calibri" panose="020F0502020204030204"/>
              </a:rPr>
              <a:t>dod</a:t>
            </a:r>
            <a:r>
              <a:rPr lang="en-GB" sz="3200" i="1" dirty="0">
                <a:ea typeface="Calibri" panose="020F0502020204030204"/>
                <a:cs typeface="Calibri" panose="020F0502020204030204"/>
              </a:rPr>
              <a:t> o </a:t>
            </a:r>
            <a:r>
              <a:rPr lang="en-GB" sz="3200" i="1" err="1">
                <a:ea typeface="Calibri" panose="020F0502020204030204"/>
                <a:cs typeface="Calibri" panose="020F0502020204030204"/>
              </a:rPr>
              <a:t>hyd</a:t>
            </a:r>
            <a:r>
              <a:rPr lang="en-GB" sz="3200" i="1" dirty="0">
                <a:ea typeface="Calibri" panose="020F0502020204030204"/>
                <a:cs typeface="Calibri" panose="020F0502020204030204"/>
              </a:rPr>
              <a:t> </a:t>
            </a:r>
            <a:r>
              <a:rPr lang="en-GB" sz="3200" i="1" err="1">
                <a:ea typeface="Calibri" panose="020F0502020204030204"/>
                <a:cs typeface="Calibri" panose="020F0502020204030204"/>
              </a:rPr>
              <a:t>iddo</a:t>
            </a:r>
            <a:r>
              <a:rPr lang="en-GB" sz="3200" i="1" dirty="0">
                <a:ea typeface="Calibri" panose="020F0502020204030204"/>
                <a:cs typeface="Calibri" panose="020F0502020204030204"/>
              </a:rPr>
              <a:t>. </a:t>
            </a:r>
          </a:p>
          <a:p>
            <a:pPr marL="0" indent="0">
              <a:buNone/>
            </a:pPr>
            <a:r>
              <a:rPr lang="en-GB" sz="3200" i="1" err="1">
                <a:ea typeface="Calibri" panose="020F0502020204030204"/>
                <a:cs typeface="Calibri" panose="020F0502020204030204"/>
              </a:rPr>
              <a:t>Nodwch</a:t>
            </a:r>
            <a:r>
              <a:rPr lang="en-GB" sz="3200" i="1" dirty="0">
                <a:ea typeface="Calibri" panose="020F0502020204030204"/>
                <a:cs typeface="Calibri" panose="020F0502020204030204"/>
              </a:rPr>
              <a:t> </a:t>
            </a:r>
            <a:r>
              <a:rPr lang="en-GB" sz="3200" i="1" err="1">
                <a:ea typeface="Calibri" panose="020F0502020204030204"/>
                <a:cs typeface="Calibri" panose="020F0502020204030204"/>
              </a:rPr>
              <a:t>epistemoleg</a:t>
            </a:r>
            <a:r>
              <a:rPr lang="en-GB" sz="3200" i="1" dirty="0">
                <a:ea typeface="Calibri" panose="020F0502020204030204"/>
                <a:cs typeface="Calibri" panose="020F0502020204030204"/>
              </a:rPr>
              <a:t> </a:t>
            </a:r>
            <a:r>
              <a:rPr lang="en-GB" sz="3200" i="1" err="1">
                <a:ea typeface="Calibri" panose="020F0502020204030204"/>
                <a:cs typeface="Calibri" panose="020F0502020204030204"/>
              </a:rPr>
              <a:t>yr</a:t>
            </a:r>
            <a:r>
              <a:rPr lang="en-GB" sz="3200" i="1" dirty="0">
                <a:ea typeface="Calibri" panose="020F0502020204030204"/>
                <a:cs typeface="Calibri" panose="020F0502020204030204"/>
              </a:rPr>
              <a:t> </a:t>
            </a:r>
            <a:r>
              <a:rPr lang="en-GB" sz="3200" i="1" err="1">
                <a:ea typeface="Calibri" panose="020F0502020204030204"/>
                <a:cs typeface="Calibri" panose="020F0502020204030204"/>
              </a:rPr>
              <a:t>ymchwil</a:t>
            </a:r>
            <a:endParaRPr lang="en-GB" sz="3200" i="1">
              <a:ea typeface="Calibri" panose="020F0502020204030204"/>
              <a:cs typeface="Calibri" panose="020F0502020204030204"/>
            </a:endParaRPr>
          </a:p>
        </p:txBody>
      </p:sp>
    </p:spTree>
    <p:extLst>
      <p:ext uri="{BB962C8B-B14F-4D97-AF65-F5344CB8AC3E}">
        <p14:creationId xmlns:p14="http://schemas.microsoft.com/office/powerpoint/2010/main" val="17532261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2437644E-8ED6-6EDA-92DF-5C817658AE02}"/>
              </a:ext>
            </a:extLst>
          </p:cNvPr>
          <p:cNvSpPr/>
          <p:nvPr/>
        </p:nvSpPr>
        <p:spPr>
          <a:xfrm>
            <a:off x="267128" y="184935"/>
            <a:ext cx="3667874" cy="5352835"/>
          </a:xfrm>
          <a:prstGeom prst="roundRect">
            <a:avLst/>
          </a:prstGeom>
          <a:solidFill>
            <a:srgbClr val="023B5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Motivations to physical activity among university students</a:t>
            </a:r>
          </a:p>
          <a:p>
            <a:endParaRPr lang="en-GB" b="1" dirty="0"/>
          </a:p>
          <a:p>
            <a:pPr marL="285750" lvl="0" indent="-285750">
              <a:buFontTx/>
              <a:buChar char="-"/>
            </a:pPr>
            <a:r>
              <a:rPr lang="en-GB" dirty="0"/>
              <a:t>EMI-2 – motivation inventory, looking at gender, age, activity level differences)</a:t>
            </a:r>
          </a:p>
          <a:p>
            <a:pPr marL="285750" lvl="0" indent="-285750">
              <a:buFontTx/>
              <a:buChar char="-"/>
            </a:pPr>
            <a:endParaRPr lang="en-GB" dirty="0"/>
          </a:p>
          <a:p>
            <a:pPr marL="285750" lvl="0" indent="-285750">
              <a:buFontTx/>
              <a:buChar char="-"/>
            </a:pPr>
            <a:r>
              <a:rPr lang="en-GB" dirty="0"/>
              <a:t>BREQ2 – comparing motivation between recreational and competitive student athletes</a:t>
            </a:r>
          </a:p>
          <a:p>
            <a:pPr marL="285750" lvl="0" indent="-285750">
              <a:buFontTx/>
              <a:buChar char="-"/>
            </a:pPr>
            <a:endParaRPr lang="en-GB" dirty="0"/>
          </a:p>
          <a:p>
            <a:pPr marL="285750" lvl="0" indent="-285750">
              <a:buFontTx/>
              <a:buChar char="-"/>
            </a:pPr>
            <a:r>
              <a:rPr lang="en-GB" dirty="0"/>
              <a:t>Interviews  - Explore the motivations and barriers to physical activity among university students (sport students or non-sport students)</a:t>
            </a:r>
          </a:p>
        </p:txBody>
      </p:sp>
      <p:sp>
        <p:nvSpPr>
          <p:cNvPr id="5" name="Rectangle: Rounded Corners 4">
            <a:extLst>
              <a:ext uri="{FF2B5EF4-FFF2-40B4-BE49-F238E27FC236}">
                <a16:creationId xmlns:a16="http://schemas.microsoft.com/office/drawing/2014/main" id="{148D41AD-D8DC-0B6D-F674-6C61BE84E6B0}"/>
              </a:ext>
            </a:extLst>
          </p:cNvPr>
          <p:cNvSpPr/>
          <p:nvPr/>
        </p:nvSpPr>
        <p:spPr>
          <a:xfrm>
            <a:off x="4191000" y="184934"/>
            <a:ext cx="3667874" cy="5352835"/>
          </a:xfrm>
          <a:prstGeom prst="roundRect">
            <a:avLst/>
          </a:prstGeom>
          <a:solidFill>
            <a:srgbClr val="023B5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t>Nutrition </a:t>
            </a:r>
          </a:p>
          <a:p>
            <a:pPr algn="ctr"/>
            <a:endParaRPr lang="en-GB" sz="1600" b="1" dirty="0"/>
          </a:p>
          <a:p>
            <a:pPr marL="285750" lvl="0" indent="-285750">
              <a:buFontTx/>
              <a:buChar char="-"/>
            </a:pPr>
            <a:r>
              <a:rPr lang="en-GB" sz="1600" dirty="0"/>
              <a:t>Questionnaire: Nutrition knowledge and dietary habits of student-athletes</a:t>
            </a:r>
          </a:p>
          <a:p>
            <a:pPr marL="285750" lvl="0" indent="-285750">
              <a:buFontTx/>
              <a:buChar char="-"/>
            </a:pPr>
            <a:endParaRPr lang="en-GB" sz="1600" dirty="0"/>
          </a:p>
          <a:p>
            <a:pPr marL="285750" lvl="0" indent="-285750">
              <a:buFontTx/>
              <a:buChar char="-"/>
            </a:pPr>
            <a:r>
              <a:rPr lang="en-GB" sz="1600" dirty="0"/>
              <a:t>Intervention: The influence of meal timing on perceived energy and focus in morning lecturers (hitting or skipping breakfast)</a:t>
            </a:r>
          </a:p>
          <a:p>
            <a:pPr marL="285750" lvl="0" indent="-285750">
              <a:buFontTx/>
              <a:buChar char="-"/>
            </a:pPr>
            <a:endParaRPr lang="en-GB" sz="1600" dirty="0"/>
          </a:p>
          <a:p>
            <a:pPr marL="285750" lvl="0" indent="-285750">
              <a:buFontTx/>
              <a:buChar char="-"/>
            </a:pPr>
            <a:r>
              <a:rPr lang="en-GB" sz="1600" dirty="0"/>
              <a:t>Interviews: Awareness and use of supplements among physically active students (use of protein/creatine)</a:t>
            </a:r>
          </a:p>
          <a:p>
            <a:pPr marL="285750" lvl="0" indent="-285750">
              <a:buFontTx/>
              <a:buChar char="-"/>
            </a:pPr>
            <a:endParaRPr lang="en-GB" sz="1600" dirty="0"/>
          </a:p>
          <a:p>
            <a:pPr marL="285750" lvl="0" indent="-285750">
              <a:buFontTx/>
              <a:buChar char="-"/>
            </a:pPr>
            <a:r>
              <a:rPr lang="en-GB" sz="1600" dirty="0"/>
              <a:t>Hydration habits and knowledge among university students in sport related courses.</a:t>
            </a:r>
          </a:p>
        </p:txBody>
      </p:sp>
      <p:sp>
        <p:nvSpPr>
          <p:cNvPr id="8" name="Rectangle: Rounded Corners 7">
            <a:extLst>
              <a:ext uri="{FF2B5EF4-FFF2-40B4-BE49-F238E27FC236}">
                <a16:creationId xmlns:a16="http://schemas.microsoft.com/office/drawing/2014/main" id="{9A17E380-267D-E6AD-A99C-02CE314ACCEF}"/>
              </a:ext>
            </a:extLst>
          </p:cNvPr>
          <p:cNvSpPr/>
          <p:nvPr/>
        </p:nvSpPr>
        <p:spPr>
          <a:xfrm>
            <a:off x="8114872" y="184934"/>
            <a:ext cx="3667874" cy="5352835"/>
          </a:xfrm>
          <a:prstGeom prst="roundRect">
            <a:avLst/>
          </a:prstGeom>
          <a:solidFill>
            <a:srgbClr val="023B5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Outdoor Adventure</a:t>
            </a:r>
          </a:p>
          <a:p>
            <a:pPr lvl="0"/>
            <a:endParaRPr lang="en-GB" dirty="0"/>
          </a:p>
          <a:p>
            <a:pPr marL="285750" lvl="0" indent="-285750">
              <a:buFontTx/>
              <a:buChar char="-"/>
            </a:pPr>
            <a:r>
              <a:rPr lang="en-GB" dirty="0"/>
              <a:t>Perceived stress scale(/ WEMWBS) Effect of outdoor adventure activities on perceived stress and wellbeing</a:t>
            </a:r>
          </a:p>
          <a:p>
            <a:pPr marL="285750" lvl="0" indent="-285750">
              <a:buFontTx/>
              <a:buChar char="-"/>
            </a:pPr>
            <a:endParaRPr lang="en-GB" dirty="0"/>
          </a:p>
          <a:p>
            <a:pPr marL="285750" lvl="0" indent="-285750">
              <a:buFontTx/>
              <a:buChar char="-"/>
            </a:pPr>
            <a:r>
              <a:rPr lang="en-GB" dirty="0"/>
              <a:t>Nature connectedness and it’s impact on environmental attitudes (Outdoor ed students and/vs non-outdoor students)</a:t>
            </a:r>
          </a:p>
          <a:p>
            <a:pPr marL="285750" lvl="0" indent="-285750">
              <a:buFontTx/>
              <a:buChar char="-"/>
            </a:pPr>
            <a:endParaRPr lang="en-GB" dirty="0"/>
          </a:p>
          <a:p>
            <a:pPr marL="285750" lvl="0" indent="-285750">
              <a:buFontTx/>
              <a:buChar char="-"/>
            </a:pPr>
            <a:r>
              <a:rPr lang="en-GB" dirty="0"/>
              <a:t>Student experiences of expeditions/ practical learning</a:t>
            </a:r>
          </a:p>
          <a:p>
            <a:pPr marL="285750" lvl="0" indent="-285750">
              <a:buFontTx/>
              <a:buChar char="-"/>
            </a:pPr>
            <a:endParaRPr lang="en-GB" dirty="0"/>
          </a:p>
          <a:p>
            <a:pPr marL="285750" lvl="0" indent="-285750">
              <a:buFontTx/>
              <a:buChar char="-"/>
            </a:pPr>
            <a:r>
              <a:rPr lang="en-GB" dirty="0"/>
              <a:t>Student sustainability behaviours</a:t>
            </a:r>
          </a:p>
        </p:txBody>
      </p:sp>
    </p:spTree>
    <p:extLst>
      <p:ext uri="{BB962C8B-B14F-4D97-AF65-F5344CB8AC3E}">
        <p14:creationId xmlns:p14="http://schemas.microsoft.com/office/powerpoint/2010/main" val="17349151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31D1C1-4B7C-9488-AB75-F6A9C3EC1DA6}"/>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FFBD466D-09D2-3EA4-6A36-26D3485A4632}"/>
              </a:ext>
            </a:extLst>
          </p:cNvPr>
          <p:cNvSpPr/>
          <p:nvPr/>
        </p:nvSpPr>
        <p:spPr>
          <a:xfrm>
            <a:off x="267128" y="184935"/>
            <a:ext cx="3667874" cy="5352835"/>
          </a:xfrm>
          <a:prstGeom prst="roundRect">
            <a:avLst/>
          </a:prstGeom>
          <a:solidFill>
            <a:srgbClr val="023B5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t>Physical education</a:t>
            </a:r>
          </a:p>
          <a:p>
            <a:pPr algn="ctr"/>
            <a:endParaRPr lang="en-GB" sz="1600" b="1" dirty="0"/>
          </a:p>
          <a:p>
            <a:pPr marL="285750" lvl="0" indent="-285750">
              <a:buFontTx/>
              <a:buChar char="-"/>
            </a:pPr>
            <a:r>
              <a:rPr lang="en-GB" sz="1600" dirty="0"/>
              <a:t>Interview: Exploring physical education experiences of sport students (PA engagement/ confidence to teach…)</a:t>
            </a:r>
          </a:p>
          <a:p>
            <a:pPr marL="285750" lvl="0" indent="-285750">
              <a:buFontTx/>
              <a:buChar char="-"/>
            </a:pPr>
            <a:r>
              <a:rPr lang="en-GB" sz="1600" dirty="0"/>
              <a:t>The relationship between physical competence and confidence to teach physical activity</a:t>
            </a:r>
          </a:p>
          <a:p>
            <a:pPr marL="285750" lvl="0" indent="-285750">
              <a:buFontTx/>
              <a:buChar char="-"/>
            </a:pPr>
            <a:r>
              <a:rPr lang="en-GB" sz="1600" dirty="0"/>
              <a:t>Perceptions of the purpose of PE in the school curriculum</a:t>
            </a:r>
          </a:p>
          <a:p>
            <a:pPr marL="285750" lvl="0" indent="-285750">
              <a:buFontTx/>
              <a:buChar char="-"/>
            </a:pPr>
            <a:r>
              <a:rPr lang="en-GB" sz="1600" dirty="0"/>
              <a:t>Do university students value PE as a core part of their school education</a:t>
            </a:r>
          </a:p>
          <a:p>
            <a:pPr marL="285750" lvl="0" indent="-285750">
              <a:buFontTx/>
              <a:buChar char="-"/>
            </a:pPr>
            <a:r>
              <a:rPr lang="en-GB" sz="1600" dirty="0"/>
              <a:t>Assessment of university students physical literacy</a:t>
            </a:r>
          </a:p>
          <a:p>
            <a:pPr marL="285750" lvl="0" indent="-285750">
              <a:buFontTx/>
              <a:buChar char="-"/>
            </a:pPr>
            <a:r>
              <a:rPr lang="en-GB" sz="1600" dirty="0"/>
              <a:t>Association between motivation, physical competence, and physical activities of university students</a:t>
            </a:r>
          </a:p>
        </p:txBody>
      </p:sp>
      <p:sp>
        <p:nvSpPr>
          <p:cNvPr id="5" name="Rectangle: Rounded Corners 4">
            <a:extLst>
              <a:ext uri="{FF2B5EF4-FFF2-40B4-BE49-F238E27FC236}">
                <a16:creationId xmlns:a16="http://schemas.microsoft.com/office/drawing/2014/main" id="{FF429942-39AF-F7B3-1D62-C8E65E80DF1D}"/>
              </a:ext>
            </a:extLst>
          </p:cNvPr>
          <p:cNvSpPr/>
          <p:nvPr/>
        </p:nvSpPr>
        <p:spPr>
          <a:xfrm>
            <a:off x="4191000" y="184934"/>
            <a:ext cx="3667874" cy="5352835"/>
          </a:xfrm>
          <a:prstGeom prst="roundRect">
            <a:avLst/>
          </a:prstGeom>
          <a:solidFill>
            <a:srgbClr val="023B5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Fitness testing</a:t>
            </a:r>
          </a:p>
          <a:p>
            <a:pPr algn="ctr"/>
            <a:endParaRPr lang="en-GB" b="1" dirty="0"/>
          </a:p>
          <a:p>
            <a:pPr marL="285750" lvl="0" indent="-285750">
              <a:buFontTx/>
              <a:buChar char="-"/>
            </a:pPr>
            <a:r>
              <a:rPr lang="en-GB" dirty="0"/>
              <a:t>Difference in fitness profiles between students in different degree programmes or physical activity interests</a:t>
            </a:r>
          </a:p>
          <a:p>
            <a:pPr marL="285750" lvl="0" indent="-285750">
              <a:buFontTx/>
              <a:buChar char="-"/>
            </a:pPr>
            <a:endParaRPr lang="en-GB" dirty="0"/>
          </a:p>
          <a:p>
            <a:pPr marL="285750" lvl="0" indent="-285750">
              <a:buFontTx/>
              <a:buChar char="-"/>
            </a:pPr>
            <a:r>
              <a:rPr lang="en-GB" dirty="0"/>
              <a:t>The effect of two warm-up styles on [vertical jump] performance (dynamic vs static stretching)</a:t>
            </a:r>
          </a:p>
        </p:txBody>
      </p:sp>
      <p:sp>
        <p:nvSpPr>
          <p:cNvPr id="8" name="Rectangle: Rounded Corners 7">
            <a:extLst>
              <a:ext uri="{FF2B5EF4-FFF2-40B4-BE49-F238E27FC236}">
                <a16:creationId xmlns:a16="http://schemas.microsoft.com/office/drawing/2014/main" id="{4508E41C-32BA-6F52-AC9B-19F4A2E07D38}"/>
              </a:ext>
            </a:extLst>
          </p:cNvPr>
          <p:cNvSpPr/>
          <p:nvPr/>
        </p:nvSpPr>
        <p:spPr>
          <a:xfrm>
            <a:off x="8114872" y="184934"/>
            <a:ext cx="3667874" cy="5352835"/>
          </a:xfrm>
          <a:prstGeom prst="roundRect">
            <a:avLst/>
          </a:prstGeom>
          <a:solidFill>
            <a:srgbClr val="023B5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Therapy</a:t>
            </a:r>
          </a:p>
          <a:p>
            <a:pPr algn="ctr"/>
            <a:endParaRPr lang="en-GB" b="1" dirty="0"/>
          </a:p>
          <a:p>
            <a:pPr marL="285750" lvl="0" indent="-285750">
              <a:buFontTx/>
              <a:buChar char="-"/>
            </a:pPr>
            <a:r>
              <a:rPr lang="en-GB" dirty="0"/>
              <a:t>Does foam rolling influence recovery after [team sport] training session</a:t>
            </a:r>
          </a:p>
          <a:p>
            <a:pPr marL="285750" lvl="0" indent="-285750">
              <a:buFontTx/>
              <a:buChar char="-"/>
            </a:pPr>
            <a:endParaRPr lang="en-GB" dirty="0"/>
          </a:p>
          <a:p>
            <a:pPr marL="285750" lvl="0" indent="-285750">
              <a:buFontTx/>
              <a:buChar char="-"/>
            </a:pPr>
            <a:r>
              <a:rPr lang="en-GB" dirty="0"/>
              <a:t>Exploring the effect of ice vs active recovery on DOMS</a:t>
            </a:r>
          </a:p>
          <a:p>
            <a:pPr marL="285750" lvl="0" indent="-285750">
              <a:buFontTx/>
              <a:buChar char="-"/>
            </a:pPr>
            <a:endParaRPr lang="en-GB" dirty="0"/>
          </a:p>
          <a:p>
            <a:pPr marL="285750" lvl="0" indent="-285750">
              <a:buFontTx/>
              <a:buChar char="-"/>
            </a:pPr>
            <a:r>
              <a:rPr lang="en-GB" dirty="0"/>
              <a:t>How does pre-event massage influence athletes’ anxiety and readiness to perform?</a:t>
            </a:r>
          </a:p>
          <a:p>
            <a:pPr lvl="0"/>
            <a:endParaRPr lang="en-GB" dirty="0"/>
          </a:p>
          <a:p>
            <a:pPr lvl="0"/>
            <a:endParaRPr lang="en-GB" dirty="0"/>
          </a:p>
        </p:txBody>
      </p:sp>
    </p:spTree>
    <p:extLst>
      <p:ext uri="{BB962C8B-B14F-4D97-AF65-F5344CB8AC3E}">
        <p14:creationId xmlns:p14="http://schemas.microsoft.com/office/powerpoint/2010/main" val="8841859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CA264F-8C53-7DC3-31E8-8069C3B399F8}"/>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08BEBE8-0C1F-B12C-D86F-F925BF3399F6}"/>
              </a:ext>
            </a:extLst>
          </p:cNvPr>
          <p:cNvSpPr/>
          <p:nvPr/>
        </p:nvSpPr>
        <p:spPr>
          <a:xfrm>
            <a:off x="267127" y="184935"/>
            <a:ext cx="11691991" cy="5352835"/>
          </a:xfrm>
          <a:prstGeom prst="roundRect">
            <a:avLst/>
          </a:prstGeom>
          <a:solidFill>
            <a:srgbClr val="023B5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Other</a:t>
            </a:r>
          </a:p>
          <a:p>
            <a:pPr algn="ctr"/>
            <a:endParaRPr lang="en-GB" b="1" dirty="0"/>
          </a:p>
          <a:p>
            <a:pPr marL="285750" lvl="0" indent="-285750">
              <a:buFontTx/>
              <a:buChar char="-"/>
            </a:pPr>
            <a:r>
              <a:rPr lang="en-GB" dirty="0"/>
              <a:t>Physical activity and sleep quality – correlation study</a:t>
            </a:r>
          </a:p>
          <a:p>
            <a:pPr marL="285750" lvl="0" indent="-285750">
              <a:buFontTx/>
              <a:buChar char="-"/>
            </a:pPr>
            <a:endParaRPr lang="en-GB" dirty="0"/>
          </a:p>
          <a:p>
            <a:pPr marL="285750" lvl="0" indent="-285750">
              <a:buFontTx/>
              <a:buChar char="-"/>
            </a:pPr>
            <a:r>
              <a:rPr lang="en-GB" dirty="0"/>
              <a:t>Phone use and sleep quality – correlational study</a:t>
            </a:r>
          </a:p>
          <a:p>
            <a:pPr marL="285750" lvl="0" indent="-285750">
              <a:buFontTx/>
              <a:buChar char="-"/>
            </a:pPr>
            <a:endParaRPr lang="en-GB" dirty="0"/>
          </a:p>
          <a:p>
            <a:pPr marL="285750" lvl="0" indent="-285750">
              <a:buFontTx/>
              <a:buChar char="-"/>
            </a:pPr>
            <a:r>
              <a:rPr lang="en-GB" dirty="0"/>
              <a:t>Phone use (amount of time) and physical activity level in students – correlational study</a:t>
            </a:r>
          </a:p>
          <a:p>
            <a:pPr marL="285750" lvl="0" indent="-285750">
              <a:buFontTx/>
              <a:buChar char="-"/>
            </a:pPr>
            <a:endParaRPr lang="en-GB" dirty="0"/>
          </a:p>
          <a:p>
            <a:pPr marL="285750" lvl="0" indent="-285750">
              <a:buFontTx/>
              <a:buChar char="-"/>
            </a:pPr>
            <a:r>
              <a:rPr lang="en-GB" dirty="0"/>
              <a:t>Intervention study – reducing smart phone use before bed for a week or two and measuring sleep quality</a:t>
            </a:r>
          </a:p>
          <a:p>
            <a:pPr marL="285750" lvl="0" indent="-285750">
              <a:buFontTx/>
              <a:buChar char="-"/>
            </a:pPr>
            <a:endParaRPr lang="en-GB" dirty="0"/>
          </a:p>
          <a:p>
            <a:pPr marL="285750" lvl="0" indent="-285750">
              <a:buFontTx/>
              <a:buChar char="-"/>
            </a:pPr>
            <a:r>
              <a:rPr lang="en-GB" dirty="0"/>
              <a:t>Social media use (type and quantity) and body esteem – correlational study</a:t>
            </a:r>
          </a:p>
          <a:p>
            <a:pPr marL="285750" lvl="0" indent="-285750">
              <a:buFontTx/>
              <a:buChar char="-"/>
            </a:pPr>
            <a:endParaRPr lang="en-GB" dirty="0"/>
          </a:p>
          <a:p>
            <a:pPr marL="285750" lvl="0" indent="-285750">
              <a:buFontTx/>
              <a:buChar char="-"/>
            </a:pPr>
            <a:r>
              <a:rPr lang="en-GB" dirty="0"/>
              <a:t>Step challenge intervention to improve PA levels in  a group of students/ older adults or those in a workplace for 4 weeks. Baseline measures / intervention and control group measures.</a:t>
            </a:r>
          </a:p>
        </p:txBody>
      </p:sp>
    </p:spTree>
    <p:extLst>
      <p:ext uri="{BB962C8B-B14F-4D97-AF65-F5344CB8AC3E}">
        <p14:creationId xmlns:p14="http://schemas.microsoft.com/office/powerpoint/2010/main" val="11887819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51E642E-FE40-B36A-5A05-D466F3C06ABD}"/>
              </a:ext>
            </a:extLst>
          </p:cNvPr>
          <p:cNvSpPr>
            <a:spLocks noGrp="1"/>
          </p:cNvSpPr>
          <p:nvPr>
            <p:ph sz="half" idx="2"/>
          </p:nvPr>
        </p:nvSpPr>
        <p:spPr>
          <a:xfrm>
            <a:off x="3876618" y="843219"/>
            <a:ext cx="7705782" cy="5282945"/>
          </a:xfrm>
        </p:spPr>
        <p:txBody>
          <a:bodyPr>
            <a:normAutofit/>
          </a:bodyPr>
          <a:lstStyle/>
          <a:p>
            <a:pPr marL="0" indent="0">
              <a:buNone/>
            </a:pPr>
            <a:r>
              <a:rPr lang="en-GB" dirty="0"/>
              <a:t>Build a rationale</a:t>
            </a:r>
          </a:p>
          <a:p>
            <a:pPr marL="0" indent="0">
              <a:buNone/>
            </a:pPr>
            <a:endParaRPr lang="en-GB" dirty="0"/>
          </a:p>
          <a:p>
            <a:pPr marL="0" indent="0">
              <a:buNone/>
            </a:pPr>
            <a:r>
              <a:rPr lang="en-GB" dirty="0"/>
              <a:t>What do you know? How do you know it?</a:t>
            </a:r>
          </a:p>
          <a:p>
            <a:pPr marL="0" indent="0">
              <a:buNone/>
            </a:pPr>
            <a:r>
              <a:rPr lang="en-GB" dirty="0"/>
              <a:t>Summarise each papers</a:t>
            </a:r>
          </a:p>
          <a:p>
            <a:pPr marL="0" indent="0">
              <a:buNone/>
            </a:pPr>
            <a:r>
              <a:rPr lang="en-GB" dirty="0">
                <a:sym typeface="Wingdings" panose="05000000000000000000" pitchFamily="2" charset="2"/>
              </a:rPr>
              <a:t></a:t>
            </a:r>
            <a:r>
              <a:rPr lang="en-GB" dirty="0">
                <a:solidFill>
                  <a:schemeClr val="accent6">
                    <a:lumMod val="60000"/>
                    <a:lumOff val="40000"/>
                  </a:schemeClr>
                </a:solidFill>
                <a:sym typeface="Wingdings" panose="05000000000000000000" pitchFamily="2" charset="2"/>
              </a:rPr>
              <a:t>… Argue for a philosophy/approach</a:t>
            </a:r>
            <a:endParaRPr lang="en-GB" dirty="0">
              <a:solidFill>
                <a:schemeClr val="accent6">
                  <a:lumMod val="60000"/>
                  <a:lumOff val="40000"/>
                </a:schemeClr>
              </a:solidFill>
            </a:endParaRPr>
          </a:p>
          <a:p>
            <a:pPr marL="0" indent="0">
              <a:buNone/>
            </a:pPr>
            <a:r>
              <a:rPr lang="en-GB" dirty="0"/>
              <a:t>Patterns/comparisons between the papers</a:t>
            </a:r>
          </a:p>
          <a:p>
            <a:pPr marL="0" indent="0">
              <a:buNone/>
            </a:pPr>
            <a:r>
              <a:rPr lang="en-GB" dirty="0">
                <a:sym typeface="Wingdings" panose="05000000000000000000" pitchFamily="2" charset="2"/>
              </a:rPr>
              <a:t></a:t>
            </a:r>
            <a:r>
              <a:rPr lang="en-GB" dirty="0">
                <a:solidFill>
                  <a:schemeClr val="accent6">
                    <a:lumMod val="60000"/>
                    <a:lumOff val="40000"/>
                  </a:schemeClr>
                </a:solidFill>
                <a:sym typeface="Wingdings" panose="05000000000000000000" pitchFamily="2" charset="2"/>
              </a:rPr>
              <a:t>… funnel for important info on topic/ methodology etc.</a:t>
            </a:r>
            <a:endParaRPr lang="en-GB" dirty="0">
              <a:solidFill>
                <a:schemeClr val="accent6">
                  <a:lumMod val="60000"/>
                  <a:lumOff val="40000"/>
                </a:schemeClr>
              </a:solidFill>
            </a:endParaRPr>
          </a:p>
          <a:p>
            <a:pPr marL="0" indent="0">
              <a:buNone/>
            </a:pPr>
            <a:r>
              <a:rPr lang="en-GB" dirty="0"/>
              <a:t>Summarise your key point</a:t>
            </a:r>
          </a:p>
          <a:p>
            <a:endParaRPr lang="en-GB" dirty="0"/>
          </a:p>
        </p:txBody>
      </p:sp>
      <p:sp>
        <p:nvSpPr>
          <p:cNvPr id="2" name="TextBox 1">
            <a:extLst>
              <a:ext uri="{FF2B5EF4-FFF2-40B4-BE49-F238E27FC236}">
                <a16:creationId xmlns:a16="http://schemas.microsoft.com/office/drawing/2014/main" id="{99FAA170-D3A0-84D3-3A53-B44077E4DFA8}"/>
              </a:ext>
            </a:extLst>
          </p:cNvPr>
          <p:cNvSpPr txBox="1"/>
          <p:nvPr/>
        </p:nvSpPr>
        <p:spPr>
          <a:xfrm>
            <a:off x="405036" y="1374946"/>
            <a:ext cx="2479313" cy="584775"/>
          </a:xfrm>
          <a:prstGeom prst="rect">
            <a:avLst/>
          </a:prstGeom>
          <a:noFill/>
        </p:spPr>
        <p:txBody>
          <a:bodyPr wrap="square" rtlCol="0">
            <a:spAutoFit/>
          </a:bodyPr>
          <a:lstStyle/>
          <a:p>
            <a:r>
              <a:rPr lang="en-GB" sz="3200" dirty="0">
                <a:solidFill>
                  <a:schemeClr val="bg1"/>
                </a:solidFill>
              </a:rPr>
              <a:t>On going task</a:t>
            </a:r>
          </a:p>
        </p:txBody>
      </p:sp>
    </p:spTree>
    <p:extLst>
      <p:ext uri="{BB962C8B-B14F-4D97-AF65-F5344CB8AC3E}">
        <p14:creationId xmlns:p14="http://schemas.microsoft.com/office/powerpoint/2010/main" val="16274355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0A8101-AF3B-6F89-17FF-7C8CEEB3B3B1}"/>
              </a:ext>
            </a:extLst>
          </p:cNvPr>
          <p:cNvSpPr>
            <a:spLocks noGrp="1"/>
          </p:cNvSpPr>
          <p:nvPr>
            <p:ph idx="1"/>
          </p:nvPr>
        </p:nvSpPr>
        <p:spPr>
          <a:xfrm>
            <a:off x="3497018" y="1374946"/>
            <a:ext cx="8229600" cy="4929188"/>
          </a:xfrm>
        </p:spPr>
        <p:txBody>
          <a:bodyPr>
            <a:noAutofit/>
          </a:bodyPr>
          <a:lstStyle/>
          <a:p>
            <a:pPr>
              <a:defRPr/>
            </a:pPr>
            <a:r>
              <a:rPr lang="en-GB" dirty="0"/>
              <a:t>What are the key Types of research in your discipline?</a:t>
            </a:r>
          </a:p>
          <a:p>
            <a:pPr>
              <a:defRPr/>
            </a:pPr>
            <a:endParaRPr lang="en-GB" dirty="0"/>
          </a:p>
          <a:p>
            <a:pPr>
              <a:defRPr/>
            </a:pPr>
            <a:r>
              <a:rPr lang="en-GB" dirty="0"/>
              <a:t>What kind of information is collected?</a:t>
            </a:r>
          </a:p>
          <a:p>
            <a:pPr>
              <a:defRPr/>
            </a:pPr>
            <a:endParaRPr lang="en-GB" dirty="0"/>
          </a:p>
          <a:p>
            <a:pPr>
              <a:defRPr/>
            </a:pPr>
            <a:r>
              <a:rPr lang="en-GB" dirty="0"/>
              <a:t>How is it presented?</a:t>
            </a:r>
          </a:p>
          <a:p>
            <a:pPr>
              <a:defRPr/>
            </a:pPr>
            <a:endParaRPr lang="en-GB" dirty="0"/>
          </a:p>
          <a:p>
            <a:pPr>
              <a:defRPr/>
            </a:pPr>
            <a:r>
              <a:rPr lang="en-GB" dirty="0"/>
              <a:t>What are the Key journals / data bases</a:t>
            </a:r>
          </a:p>
          <a:p>
            <a:pPr>
              <a:defRPr/>
            </a:pPr>
            <a:endParaRPr lang="en-GB" dirty="0"/>
          </a:p>
          <a:p>
            <a:pPr marL="0" indent="0" algn="ctr">
              <a:buNone/>
              <a:defRPr/>
            </a:pPr>
            <a:r>
              <a:rPr lang="en-GB" dirty="0">
                <a:solidFill>
                  <a:srgbClr val="FF0000"/>
                </a:solidFill>
              </a:rPr>
              <a:t>READ 		READ 		READ</a:t>
            </a:r>
          </a:p>
        </p:txBody>
      </p:sp>
      <p:sp>
        <p:nvSpPr>
          <p:cNvPr id="2" name="TextBox 1">
            <a:extLst>
              <a:ext uri="{FF2B5EF4-FFF2-40B4-BE49-F238E27FC236}">
                <a16:creationId xmlns:a16="http://schemas.microsoft.com/office/drawing/2014/main" id="{0E881B3B-E3FA-289D-232C-FDFB4DBB141F}"/>
              </a:ext>
            </a:extLst>
          </p:cNvPr>
          <p:cNvSpPr txBox="1"/>
          <p:nvPr/>
        </p:nvSpPr>
        <p:spPr>
          <a:xfrm>
            <a:off x="405036" y="1374946"/>
            <a:ext cx="2479313" cy="584775"/>
          </a:xfrm>
          <a:prstGeom prst="rect">
            <a:avLst/>
          </a:prstGeom>
          <a:noFill/>
        </p:spPr>
        <p:txBody>
          <a:bodyPr wrap="square" rtlCol="0">
            <a:spAutoFit/>
          </a:bodyPr>
          <a:lstStyle/>
          <a:p>
            <a:r>
              <a:rPr lang="en-GB" sz="3200" b="1" u="sng" dirty="0">
                <a:solidFill>
                  <a:schemeClr val="bg1"/>
                </a:solidFill>
              </a:rPr>
              <a:t>On going task</a:t>
            </a:r>
          </a:p>
        </p:txBody>
      </p:sp>
    </p:spTree>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9693D-6A5B-AB2E-91E6-C9842AE66F6B}"/>
              </a:ext>
            </a:extLst>
          </p:cNvPr>
          <p:cNvSpPr>
            <a:spLocks noGrp="1"/>
          </p:cNvSpPr>
          <p:nvPr>
            <p:ph type="title"/>
          </p:nvPr>
        </p:nvSpPr>
        <p:spPr>
          <a:xfrm>
            <a:off x="3780148" y="146107"/>
            <a:ext cx="7956222" cy="1006475"/>
          </a:xfrm>
        </p:spPr>
        <p:txBody>
          <a:bodyPr>
            <a:normAutofit fontScale="90000"/>
          </a:bodyPr>
          <a:lstStyle/>
          <a:p>
            <a:r>
              <a:rPr lang="en-GB" dirty="0"/>
              <a:t>Task: Individual and Partner</a:t>
            </a:r>
            <a:br>
              <a:rPr lang="en-GB" dirty="0"/>
            </a:br>
            <a:r>
              <a:rPr lang="en-GB" dirty="0" err="1">
                <a:ea typeface="Calibri Light"/>
                <a:cs typeface="Calibri Light"/>
              </a:rPr>
              <a:t>Tasg</a:t>
            </a:r>
            <a:r>
              <a:rPr lang="en-GB" dirty="0">
                <a:ea typeface="Calibri Light"/>
                <a:cs typeface="Calibri Light"/>
              </a:rPr>
              <a:t>: </a:t>
            </a:r>
            <a:r>
              <a:rPr lang="en-GB" dirty="0" err="1">
                <a:ea typeface="Calibri Light"/>
                <a:cs typeface="Calibri Light"/>
              </a:rPr>
              <a:t>Unigol</a:t>
            </a:r>
            <a:r>
              <a:rPr lang="en-GB" dirty="0">
                <a:ea typeface="Calibri Light"/>
                <a:cs typeface="Calibri Light"/>
              </a:rPr>
              <a:t> a </a:t>
            </a:r>
            <a:r>
              <a:rPr lang="en-GB" dirty="0" err="1">
                <a:ea typeface="Calibri Light"/>
                <a:cs typeface="Calibri Light"/>
              </a:rPr>
              <a:t>gyda</a:t>
            </a:r>
            <a:r>
              <a:rPr lang="en-GB" dirty="0">
                <a:ea typeface="Calibri Light"/>
                <a:cs typeface="Calibri Light"/>
              </a:rPr>
              <a:t> </a:t>
            </a:r>
            <a:r>
              <a:rPr lang="en-GB" dirty="0" err="1">
                <a:ea typeface="Calibri Light"/>
                <a:cs typeface="Calibri Light"/>
              </a:rPr>
              <a:t>phartner</a:t>
            </a:r>
          </a:p>
        </p:txBody>
      </p:sp>
      <p:sp>
        <p:nvSpPr>
          <p:cNvPr id="3" name="Content Placeholder 2">
            <a:extLst>
              <a:ext uri="{FF2B5EF4-FFF2-40B4-BE49-F238E27FC236}">
                <a16:creationId xmlns:a16="http://schemas.microsoft.com/office/drawing/2014/main" id="{33AF2DDF-E2A8-97EF-A9ED-477CC22286B1}"/>
              </a:ext>
            </a:extLst>
          </p:cNvPr>
          <p:cNvSpPr>
            <a:spLocks noGrp="1"/>
          </p:cNvSpPr>
          <p:nvPr>
            <p:ph idx="1"/>
          </p:nvPr>
        </p:nvSpPr>
        <p:spPr>
          <a:xfrm>
            <a:off x="3281644" y="1488230"/>
            <a:ext cx="8369267" cy="5155943"/>
          </a:xfrm>
        </p:spPr>
        <p:txBody>
          <a:bodyPr vert="horz" lIns="91440" tIns="45720" rIns="91440" bIns="45720" rtlCol="0" anchor="t">
            <a:normAutofit fontScale="92500" lnSpcReduction="10000"/>
          </a:bodyPr>
          <a:lstStyle/>
          <a:p>
            <a:pPr marL="0" indent="0">
              <a:buNone/>
            </a:pPr>
            <a:r>
              <a:rPr lang="en-GB" dirty="0"/>
              <a:t>Explain why your Hot Topic is important</a:t>
            </a:r>
          </a:p>
          <a:p>
            <a:pPr marL="0" indent="0">
              <a:buNone/>
            </a:pPr>
            <a:r>
              <a:rPr lang="en-GB" i="1" err="1">
                <a:ea typeface="Calibri"/>
                <a:cs typeface="Calibri"/>
              </a:rPr>
              <a:t>Esboniwch</a:t>
            </a:r>
            <a:r>
              <a:rPr lang="en-GB" i="1" dirty="0">
                <a:ea typeface="Calibri"/>
                <a:cs typeface="Calibri"/>
              </a:rPr>
              <a:t> pam </a:t>
            </a:r>
            <a:r>
              <a:rPr lang="en-GB" i="1" err="1">
                <a:ea typeface="Calibri"/>
                <a:cs typeface="Calibri"/>
              </a:rPr>
              <a:t>mae</a:t>
            </a:r>
            <a:r>
              <a:rPr lang="en-GB" i="1" dirty="0">
                <a:ea typeface="Calibri"/>
                <a:cs typeface="Calibri"/>
              </a:rPr>
              <a:t> </a:t>
            </a:r>
            <a:r>
              <a:rPr lang="en-GB" i="1" err="1">
                <a:ea typeface="Calibri"/>
                <a:cs typeface="Calibri"/>
              </a:rPr>
              <a:t>eich</a:t>
            </a:r>
            <a:r>
              <a:rPr lang="en-GB" i="1" dirty="0">
                <a:ea typeface="Calibri"/>
                <a:cs typeface="Calibri"/>
              </a:rPr>
              <a:t> </a:t>
            </a:r>
            <a:r>
              <a:rPr lang="en-GB" i="1" err="1">
                <a:ea typeface="Calibri"/>
                <a:cs typeface="Calibri"/>
              </a:rPr>
              <a:t>Pwnc</a:t>
            </a:r>
            <a:r>
              <a:rPr lang="en-GB" i="1" dirty="0">
                <a:ea typeface="Calibri"/>
                <a:cs typeface="Calibri"/>
              </a:rPr>
              <a:t> </a:t>
            </a:r>
            <a:r>
              <a:rPr lang="en-GB" i="1" err="1">
                <a:ea typeface="Calibri"/>
                <a:cs typeface="Calibri"/>
              </a:rPr>
              <a:t>Llosg</a:t>
            </a:r>
            <a:r>
              <a:rPr lang="en-GB" i="1" dirty="0">
                <a:ea typeface="Calibri"/>
                <a:cs typeface="Calibri"/>
              </a:rPr>
              <a:t> </a:t>
            </a:r>
            <a:r>
              <a:rPr lang="en-GB" i="1" err="1">
                <a:ea typeface="Calibri"/>
                <a:cs typeface="Calibri"/>
              </a:rPr>
              <a:t>yn</a:t>
            </a:r>
            <a:r>
              <a:rPr lang="en-GB" i="1" dirty="0">
                <a:ea typeface="Calibri"/>
                <a:cs typeface="Calibri"/>
              </a:rPr>
              <a:t> </a:t>
            </a:r>
            <a:r>
              <a:rPr lang="en-GB" i="1" err="1">
                <a:ea typeface="Calibri"/>
                <a:cs typeface="Calibri"/>
              </a:rPr>
              <a:t>bwysig</a:t>
            </a:r>
            <a:endParaRPr lang="en-GB" i="1">
              <a:ea typeface="Calibri"/>
              <a:cs typeface="Calibri"/>
            </a:endParaRPr>
          </a:p>
          <a:p>
            <a:pPr marL="0" indent="0">
              <a:buNone/>
            </a:pPr>
            <a:endParaRPr lang="en-GB" dirty="0"/>
          </a:p>
          <a:p>
            <a:pPr marL="0" indent="0">
              <a:buNone/>
            </a:pPr>
            <a:r>
              <a:rPr lang="en-GB" dirty="0"/>
              <a:t>Where do you find sources to help this argument?</a:t>
            </a:r>
          </a:p>
          <a:p>
            <a:pPr marL="0" indent="0">
              <a:buNone/>
            </a:pPr>
            <a:r>
              <a:rPr lang="en-GB" i="1" dirty="0">
                <a:ea typeface="Calibri" panose="020F0502020204030204"/>
                <a:cs typeface="Calibri" panose="020F0502020204030204"/>
              </a:rPr>
              <a:t>Ble </a:t>
            </a:r>
            <a:r>
              <a:rPr lang="en-GB" i="1" dirty="0" err="1">
                <a:ea typeface="Calibri" panose="020F0502020204030204"/>
                <a:cs typeface="Calibri" panose="020F0502020204030204"/>
              </a:rPr>
              <a:t>dewch</a:t>
            </a:r>
            <a:r>
              <a:rPr lang="en-GB" i="1" dirty="0">
                <a:ea typeface="Calibri" panose="020F0502020204030204"/>
                <a:cs typeface="Calibri" panose="020F0502020204030204"/>
              </a:rPr>
              <a:t> o </a:t>
            </a:r>
            <a:r>
              <a:rPr lang="en-GB" i="1" dirty="0" err="1">
                <a:ea typeface="Calibri" panose="020F0502020204030204"/>
                <a:cs typeface="Calibri" panose="020F0502020204030204"/>
              </a:rPr>
              <a:t>hyd</a:t>
            </a:r>
            <a:r>
              <a:rPr lang="en-GB" i="1" dirty="0">
                <a:ea typeface="Calibri" panose="020F0502020204030204"/>
                <a:cs typeface="Calibri" panose="020F0502020204030204"/>
              </a:rPr>
              <a:t> </a:t>
            </a:r>
            <a:r>
              <a:rPr lang="en-GB" i="1" dirty="0" err="1">
                <a:ea typeface="Calibri" panose="020F0502020204030204"/>
                <a:cs typeface="Calibri" panose="020F0502020204030204"/>
              </a:rPr>
              <a:t>i</a:t>
            </a:r>
            <a:r>
              <a:rPr lang="en-GB" i="1" dirty="0">
                <a:ea typeface="Calibri" panose="020F0502020204030204"/>
                <a:cs typeface="Calibri" panose="020F0502020204030204"/>
              </a:rPr>
              <a:t> </a:t>
            </a:r>
            <a:r>
              <a:rPr lang="en-GB" i="1" dirty="0" err="1">
                <a:ea typeface="Calibri" panose="020F0502020204030204"/>
                <a:cs typeface="Calibri" panose="020F0502020204030204"/>
              </a:rPr>
              <a:t>ffynonellau</a:t>
            </a:r>
            <a:r>
              <a:rPr lang="en-GB" i="1" dirty="0">
                <a:ea typeface="Calibri" panose="020F0502020204030204"/>
                <a:cs typeface="Calibri" panose="020F0502020204030204"/>
              </a:rPr>
              <a:t> </a:t>
            </a:r>
            <a:r>
              <a:rPr lang="en-GB" i="1" dirty="0" err="1">
                <a:ea typeface="Calibri" panose="020F0502020204030204"/>
                <a:cs typeface="Calibri" panose="020F0502020204030204"/>
              </a:rPr>
              <a:t>i</a:t>
            </a:r>
            <a:r>
              <a:rPr lang="en-GB" i="1" dirty="0">
                <a:ea typeface="Calibri" panose="020F0502020204030204"/>
                <a:cs typeface="Calibri" panose="020F0502020204030204"/>
              </a:rPr>
              <a:t> </a:t>
            </a:r>
            <a:r>
              <a:rPr lang="en-GB" i="1" dirty="0" err="1">
                <a:ea typeface="Calibri" panose="020F0502020204030204"/>
                <a:cs typeface="Calibri" panose="020F0502020204030204"/>
              </a:rPr>
              <a:t>helpu</a:t>
            </a:r>
            <a:r>
              <a:rPr lang="en-GB" i="1" dirty="0">
                <a:ea typeface="Calibri" panose="020F0502020204030204"/>
                <a:cs typeface="Calibri" panose="020F0502020204030204"/>
              </a:rPr>
              <a:t> </a:t>
            </a:r>
            <a:r>
              <a:rPr lang="en-GB" i="1" dirty="0" err="1">
                <a:ea typeface="Calibri" panose="020F0502020204030204"/>
                <a:cs typeface="Calibri" panose="020F0502020204030204"/>
              </a:rPr>
              <a:t>gyda'r</a:t>
            </a:r>
            <a:r>
              <a:rPr lang="en-GB" i="1" dirty="0">
                <a:ea typeface="Calibri" panose="020F0502020204030204"/>
                <a:cs typeface="Calibri" panose="020F0502020204030204"/>
              </a:rPr>
              <a:t> </a:t>
            </a:r>
            <a:r>
              <a:rPr lang="en-GB" i="1" dirty="0" err="1">
                <a:ea typeface="Calibri" panose="020F0502020204030204"/>
                <a:cs typeface="Calibri" panose="020F0502020204030204"/>
              </a:rPr>
              <a:t>ddadl</a:t>
            </a:r>
            <a:r>
              <a:rPr lang="en-GB" i="1" dirty="0">
                <a:ea typeface="Calibri" panose="020F0502020204030204"/>
                <a:cs typeface="Calibri" panose="020F0502020204030204"/>
              </a:rPr>
              <a:t> </a:t>
            </a:r>
            <a:r>
              <a:rPr lang="en-GB" i="1" dirty="0" err="1">
                <a:ea typeface="Calibri" panose="020F0502020204030204"/>
                <a:cs typeface="Calibri" panose="020F0502020204030204"/>
              </a:rPr>
              <a:t>yma</a:t>
            </a:r>
            <a:r>
              <a:rPr lang="en-GB" i="1" dirty="0">
                <a:ea typeface="Calibri" panose="020F0502020204030204"/>
                <a:cs typeface="Calibri" panose="020F0502020204030204"/>
              </a:rPr>
              <a:t>?</a:t>
            </a:r>
          </a:p>
          <a:p>
            <a:pPr marL="0" indent="0">
              <a:buNone/>
            </a:pPr>
            <a:endParaRPr lang="en-GB" dirty="0"/>
          </a:p>
          <a:p>
            <a:pPr marL="0" indent="0">
              <a:buNone/>
            </a:pPr>
            <a:r>
              <a:rPr lang="en-GB" dirty="0"/>
              <a:t>15 mins – Prepare your argument / </a:t>
            </a:r>
            <a:r>
              <a:rPr lang="en-GB" i="1" err="1"/>
              <a:t>Paratowch</a:t>
            </a:r>
            <a:r>
              <a:rPr lang="en-GB" i="1" dirty="0"/>
              <a:t> </a:t>
            </a:r>
            <a:r>
              <a:rPr lang="en-GB" i="1" err="1"/>
              <a:t>ddadl</a:t>
            </a:r>
            <a:endParaRPr lang="en-GB" i="1" err="1">
              <a:ea typeface="Calibri"/>
              <a:cs typeface="Calibri"/>
            </a:endParaRPr>
          </a:p>
          <a:p>
            <a:pPr marL="0" indent="0">
              <a:buNone/>
            </a:pPr>
            <a:r>
              <a:rPr lang="en-GB" dirty="0"/>
              <a:t>5 mins – explain to a partner / </a:t>
            </a:r>
            <a:r>
              <a:rPr lang="en-GB" i="1" err="1"/>
              <a:t>esboniwch</a:t>
            </a:r>
            <a:r>
              <a:rPr lang="en-GB" i="1" dirty="0"/>
              <a:t> </a:t>
            </a:r>
            <a:r>
              <a:rPr lang="en-GB" i="1" err="1"/>
              <a:t>i'ch</a:t>
            </a:r>
            <a:r>
              <a:rPr lang="en-GB" i="1" dirty="0"/>
              <a:t> partner</a:t>
            </a:r>
            <a:endParaRPr lang="en-GB" i="1" dirty="0">
              <a:ea typeface="Calibri"/>
              <a:cs typeface="Calibri"/>
            </a:endParaRPr>
          </a:p>
          <a:p>
            <a:pPr marL="0" indent="0">
              <a:buNone/>
            </a:pPr>
            <a:endParaRPr lang="en-GB" dirty="0"/>
          </a:p>
          <a:p>
            <a:pPr marL="0" indent="0">
              <a:buNone/>
            </a:pPr>
            <a:r>
              <a:rPr lang="en-GB" dirty="0"/>
              <a:t>Partner task: What are the big take home messages? You are going to explain your partners HT to the group (less than 3mins).</a:t>
            </a:r>
          </a:p>
        </p:txBody>
      </p:sp>
      <p:sp>
        <p:nvSpPr>
          <p:cNvPr id="4" name="TextBox 3">
            <a:extLst>
              <a:ext uri="{FF2B5EF4-FFF2-40B4-BE49-F238E27FC236}">
                <a16:creationId xmlns:a16="http://schemas.microsoft.com/office/drawing/2014/main" id="{0C877A10-8836-D25C-68A9-EE0EBC3A022C}"/>
              </a:ext>
            </a:extLst>
          </p:cNvPr>
          <p:cNvSpPr txBox="1"/>
          <p:nvPr/>
        </p:nvSpPr>
        <p:spPr>
          <a:xfrm>
            <a:off x="104032" y="1982112"/>
            <a:ext cx="3055301" cy="1938992"/>
          </a:xfrm>
          <a:prstGeom prst="rect">
            <a:avLst/>
          </a:prstGeom>
          <a:noFill/>
        </p:spPr>
        <p:txBody>
          <a:bodyPr wrap="square" rtlCol="0">
            <a:spAutoFit/>
          </a:bodyPr>
          <a:lstStyle/>
          <a:p>
            <a:r>
              <a:rPr lang="en-GB" sz="2400" dirty="0">
                <a:solidFill>
                  <a:schemeClr val="bg1"/>
                </a:solidFill>
              </a:rPr>
              <a:t>Background and context.</a:t>
            </a:r>
          </a:p>
          <a:p>
            <a:endParaRPr lang="en-GB" sz="2400" dirty="0">
              <a:solidFill>
                <a:schemeClr val="bg1"/>
              </a:solidFill>
            </a:endParaRPr>
          </a:p>
          <a:p>
            <a:r>
              <a:rPr lang="en-GB" sz="2400" dirty="0">
                <a:solidFill>
                  <a:schemeClr val="bg1"/>
                </a:solidFill>
              </a:rPr>
              <a:t>WHY IS YOUR TOPIC IMPORTANT?</a:t>
            </a:r>
          </a:p>
        </p:txBody>
      </p:sp>
    </p:spTree>
    <p:extLst>
      <p:ext uri="{BB962C8B-B14F-4D97-AF65-F5344CB8AC3E}">
        <p14:creationId xmlns:p14="http://schemas.microsoft.com/office/powerpoint/2010/main" val="3807473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7" end="7"/>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4DC583-A6FC-47FF-338D-662CB1A71F6E}"/>
              </a:ext>
            </a:extLst>
          </p:cNvPr>
          <p:cNvSpPr>
            <a:spLocks noGrp="1"/>
          </p:cNvSpPr>
          <p:nvPr>
            <p:ph sz="half" idx="1"/>
          </p:nvPr>
        </p:nvSpPr>
        <p:spPr>
          <a:xfrm>
            <a:off x="2983832" y="4295275"/>
            <a:ext cx="9154694" cy="2071521"/>
          </a:xfrm>
        </p:spPr>
        <p:txBody>
          <a:bodyPr vert="horz" lIns="91440" tIns="45720" rIns="91440" bIns="45720" rtlCol="0" anchor="t">
            <a:noAutofit/>
          </a:bodyPr>
          <a:lstStyle/>
          <a:p>
            <a:r>
              <a:rPr lang="en-US" sz="4000" dirty="0">
                <a:ea typeface="Calibri"/>
                <a:cs typeface="Calibri"/>
              </a:rPr>
              <a:t>Beth </a:t>
            </a:r>
            <a:r>
              <a:rPr lang="en-US" sz="4000" err="1">
                <a:ea typeface="Calibri"/>
                <a:cs typeface="Calibri"/>
              </a:rPr>
              <a:t>ydy'r</a:t>
            </a:r>
            <a:r>
              <a:rPr lang="en-US" sz="4000" dirty="0">
                <a:ea typeface="Calibri"/>
                <a:cs typeface="Calibri"/>
              </a:rPr>
              <a:t> </a:t>
            </a:r>
            <a:r>
              <a:rPr lang="en-US" sz="4000" err="1">
                <a:ea typeface="Calibri"/>
                <a:cs typeface="Calibri"/>
              </a:rPr>
              <a:t>prif</a:t>
            </a:r>
            <a:r>
              <a:rPr lang="en-US" sz="4000" dirty="0">
                <a:ea typeface="Calibri"/>
                <a:cs typeface="Calibri"/>
              </a:rPr>
              <a:t> </a:t>
            </a:r>
            <a:r>
              <a:rPr lang="en-US" sz="4000" err="1">
                <a:ea typeface="Calibri"/>
                <a:cs typeface="Calibri"/>
              </a:rPr>
              <a:t>negeseion</a:t>
            </a:r>
            <a:r>
              <a:rPr lang="en-US" sz="4000" dirty="0">
                <a:ea typeface="Calibri"/>
                <a:cs typeface="Calibri"/>
              </a:rPr>
              <a:t>?</a:t>
            </a:r>
          </a:p>
          <a:p>
            <a:r>
              <a:rPr lang="en-US" sz="4000" dirty="0" err="1">
                <a:ea typeface="Calibri"/>
                <a:cs typeface="Calibri"/>
              </a:rPr>
              <a:t>Mewn</a:t>
            </a:r>
            <a:r>
              <a:rPr lang="en-US" sz="4000" dirty="0">
                <a:ea typeface="Calibri"/>
                <a:cs typeface="Calibri"/>
              </a:rPr>
              <a:t> </a:t>
            </a:r>
            <a:r>
              <a:rPr lang="en-US" sz="4000" dirty="0" err="1">
                <a:ea typeface="Calibri"/>
                <a:cs typeface="Calibri"/>
              </a:rPr>
              <a:t>llai</a:t>
            </a:r>
            <a:r>
              <a:rPr lang="en-US" sz="4000" dirty="0">
                <a:ea typeface="Calibri"/>
                <a:cs typeface="Calibri"/>
              </a:rPr>
              <a:t> </a:t>
            </a:r>
            <a:r>
              <a:rPr lang="en-US" sz="4000" dirty="0" err="1">
                <a:ea typeface="Calibri"/>
                <a:cs typeface="Calibri"/>
              </a:rPr>
              <a:t>na</a:t>
            </a:r>
            <a:r>
              <a:rPr lang="en-US" sz="4000" dirty="0">
                <a:ea typeface="Calibri"/>
                <a:cs typeface="Calibri"/>
              </a:rPr>
              <a:t> 3 </a:t>
            </a:r>
            <a:r>
              <a:rPr lang="en-US" sz="4000" dirty="0" err="1">
                <a:ea typeface="Calibri"/>
                <a:cs typeface="Calibri"/>
              </a:rPr>
              <a:t>munud</a:t>
            </a:r>
            <a:r>
              <a:rPr lang="en-US" sz="4000" dirty="0">
                <a:ea typeface="Calibri"/>
                <a:cs typeface="Calibri"/>
              </a:rPr>
              <a:t> - </a:t>
            </a:r>
            <a:r>
              <a:rPr lang="en-US" sz="4000" dirty="0" err="1">
                <a:ea typeface="Calibri"/>
                <a:cs typeface="Calibri"/>
              </a:rPr>
              <a:t>chi'n</a:t>
            </a:r>
            <a:r>
              <a:rPr lang="en-US" sz="4000" dirty="0">
                <a:ea typeface="Calibri"/>
                <a:cs typeface="Calibri"/>
              </a:rPr>
              <a:t> </a:t>
            </a:r>
            <a:r>
              <a:rPr lang="en-US" sz="4000" dirty="0" err="1">
                <a:ea typeface="Calibri"/>
                <a:cs typeface="Calibri"/>
              </a:rPr>
              <a:t>mynd</a:t>
            </a:r>
            <a:r>
              <a:rPr lang="en-US" sz="4000" dirty="0">
                <a:ea typeface="Calibri"/>
                <a:cs typeface="Calibri"/>
              </a:rPr>
              <a:t> </a:t>
            </a:r>
            <a:r>
              <a:rPr lang="en-US" sz="4000" dirty="0" err="1">
                <a:ea typeface="Calibri"/>
                <a:cs typeface="Calibri"/>
              </a:rPr>
              <a:t>i</a:t>
            </a:r>
            <a:r>
              <a:rPr lang="en-US" sz="4000" dirty="0">
                <a:ea typeface="Calibri"/>
                <a:cs typeface="Calibri"/>
              </a:rPr>
              <a:t> </a:t>
            </a:r>
            <a:r>
              <a:rPr lang="en-US" sz="4000" dirty="0" err="1">
                <a:ea typeface="Calibri"/>
                <a:cs typeface="Calibri"/>
              </a:rPr>
              <a:t>egluro</a:t>
            </a:r>
            <a:r>
              <a:rPr lang="en-US" sz="4000" dirty="0">
                <a:ea typeface="Calibri"/>
                <a:cs typeface="Calibri"/>
              </a:rPr>
              <a:t> </a:t>
            </a:r>
            <a:r>
              <a:rPr lang="en-US" sz="4000" dirty="0" err="1">
                <a:ea typeface="Calibri"/>
                <a:cs typeface="Calibri"/>
              </a:rPr>
              <a:t>Pwnc</a:t>
            </a:r>
            <a:r>
              <a:rPr lang="en-US" sz="4000" dirty="0">
                <a:ea typeface="Calibri"/>
                <a:cs typeface="Calibri"/>
              </a:rPr>
              <a:t> </a:t>
            </a:r>
            <a:r>
              <a:rPr lang="en-US" sz="4000" dirty="0" err="1">
                <a:ea typeface="Calibri"/>
                <a:cs typeface="Calibri"/>
              </a:rPr>
              <a:t>Llosg</a:t>
            </a:r>
            <a:r>
              <a:rPr lang="en-US" sz="4000" dirty="0">
                <a:ea typeface="Calibri"/>
                <a:cs typeface="Calibri"/>
              </a:rPr>
              <a:t> </a:t>
            </a:r>
            <a:r>
              <a:rPr lang="en-US" sz="4000" dirty="0" err="1">
                <a:ea typeface="Calibri"/>
                <a:cs typeface="Calibri"/>
              </a:rPr>
              <a:t>eich</a:t>
            </a:r>
            <a:r>
              <a:rPr lang="en-US" sz="4000" dirty="0">
                <a:ea typeface="Calibri"/>
                <a:cs typeface="Calibri"/>
              </a:rPr>
              <a:t> partner </a:t>
            </a:r>
            <a:r>
              <a:rPr lang="en-US" sz="4000" dirty="0" err="1">
                <a:ea typeface="Calibri"/>
                <a:cs typeface="Calibri"/>
              </a:rPr>
              <a:t>i</a:t>
            </a:r>
            <a:r>
              <a:rPr lang="en-US" sz="4000" dirty="0">
                <a:ea typeface="Calibri"/>
                <a:cs typeface="Calibri"/>
              </a:rPr>
              <a:t> </a:t>
            </a:r>
            <a:r>
              <a:rPr lang="en-US" sz="4000" dirty="0" err="1">
                <a:ea typeface="Calibri"/>
                <a:cs typeface="Calibri"/>
              </a:rPr>
              <a:t>weddill</a:t>
            </a:r>
            <a:r>
              <a:rPr lang="en-US" sz="4000" dirty="0">
                <a:ea typeface="Calibri"/>
                <a:cs typeface="Calibri"/>
              </a:rPr>
              <a:t> y </a:t>
            </a:r>
            <a:r>
              <a:rPr lang="en-US" sz="4000" dirty="0" err="1">
                <a:ea typeface="Calibri"/>
                <a:cs typeface="Calibri"/>
              </a:rPr>
              <a:t>grwp</a:t>
            </a:r>
            <a:r>
              <a:rPr lang="en-US" sz="4000" dirty="0">
                <a:ea typeface="Calibri"/>
                <a:cs typeface="Calibri"/>
              </a:rPr>
              <a:t>. </a:t>
            </a:r>
          </a:p>
        </p:txBody>
      </p:sp>
      <p:sp>
        <p:nvSpPr>
          <p:cNvPr id="4" name="Content Placeholder 3">
            <a:extLst>
              <a:ext uri="{FF2B5EF4-FFF2-40B4-BE49-F238E27FC236}">
                <a16:creationId xmlns:a16="http://schemas.microsoft.com/office/drawing/2014/main" id="{C6E18EF3-43C6-1F35-ED10-3168B8CEF301}"/>
              </a:ext>
            </a:extLst>
          </p:cNvPr>
          <p:cNvSpPr>
            <a:spLocks noGrp="1"/>
          </p:cNvSpPr>
          <p:nvPr>
            <p:ph sz="half" idx="2"/>
          </p:nvPr>
        </p:nvSpPr>
        <p:spPr>
          <a:xfrm>
            <a:off x="3454402" y="1568116"/>
            <a:ext cx="8697493" cy="1943185"/>
          </a:xfrm>
        </p:spPr>
        <p:txBody>
          <a:bodyPr vert="horz" lIns="91440" tIns="45720" rIns="91440" bIns="45720" rtlCol="0" anchor="t">
            <a:noAutofit/>
          </a:bodyPr>
          <a:lstStyle/>
          <a:p>
            <a:r>
              <a:rPr lang="en-GB" sz="4000" dirty="0">
                <a:ea typeface="+mn-lt"/>
                <a:cs typeface="+mn-lt"/>
              </a:rPr>
              <a:t>What are the big take home messages? </a:t>
            </a:r>
            <a:endParaRPr lang="en-US" sz="4000">
              <a:ea typeface="+mn-lt"/>
              <a:cs typeface="+mn-lt"/>
            </a:endParaRPr>
          </a:p>
          <a:p>
            <a:r>
              <a:rPr lang="en-GB" sz="4000" dirty="0">
                <a:ea typeface="+mn-lt"/>
                <a:cs typeface="+mn-lt"/>
              </a:rPr>
              <a:t>You are going to explain your partners HT to the group (less than 3mins).</a:t>
            </a:r>
            <a:endParaRPr lang="en-US" sz="4000">
              <a:ea typeface="Calibri" panose="020F0502020204030204"/>
              <a:cs typeface="Calibri" panose="020F0502020204030204"/>
            </a:endParaRPr>
          </a:p>
        </p:txBody>
      </p:sp>
      <p:sp>
        <p:nvSpPr>
          <p:cNvPr id="5" name="TextBox 4">
            <a:extLst>
              <a:ext uri="{FF2B5EF4-FFF2-40B4-BE49-F238E27FC236}">
                <a16:creationId xmlns:a16="http://schemas.microsoft.com/office/drawing/2014/main" id="{7F73C5F6-8D49-7D80-1F3F-7745CA42C2F9}"/>
              </a:ext>
            </a:extLst>
          </p:cNvPr>
          <p:cNvSpPr txBox="1"/>
          <p:nvPr/>
        </p:nvSpPr>
        <p:spPr>
          <a:xfrm>
            <a:off x="3497180" y="216568"/>
            <a:ext cx="810928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dirty="0"/>
              <a:t>Partner task:  / </a:t>
            </a:r>
            <a:r>
              <a:rPr lang="en-GB" sz="5400" dirty="0" err="1"/>
              <a:t>Tasg</a:t>
            </a:r>
            <a:r>
              <a:rPr lang="en-GB" sz="5400" dirty="0"/>
              <a:t> partner:</a:t>
            </a:r>
            <a:endParaRPr lang="en-GB" sz="5400" dirty="0">
              <a:ea typeface="Calibri"/>
              <a:cs typeface="Calibri"/>
            </a:endParaRPr>
          </a:p>
        </p:txBody>
      </p:sp>
    </p:spTree>
    <p:extLst>
      <p:ext uri="{BB962C8B-B14F-4D97-AF65-F5344CB8AC3E}">
        <p14:creationId xmlns:p14="http://schemas.microsoft.com/office/powerpoint/2010/main" val="15887693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2E375-686A-EC75-16A1-B09C577F78C9}"/>
              </a:ext>
            </a:extLst>
          </p:cNvPr>
          <p:cNvSpPr>
            <a:spLocks noGrp="1"/>
          </p:cNvSpPr>
          <p:nvPr>
            <p:ph type="title"/>
          </p:nvPr>
        </p:nvSpPr>
        <p:spPr>
          <a:xfrm>
            <a:off x="231217" y="2168179"/>
            <a:ext cx="3077852" cy="1359172"/>
          </a:xfrm>
        </p:spPr>
        <p:txBody>
          <a:bodyPr>
            <a:normAutofit fontScale="90000"/>
          </a:bodyPr>
          <a:lstStyle/>
          <a:p>
            <a:r>
              <a:rPr lang="en-GB" sz="3200">
                <a:solidFill>
                  <a:schemeClr val="bg1"/>
                </a:solidFill>
              </a:rPr>
              <a:t>Understanding what we are reading</a:t>
            </a:r>
            <a:br>
              <a:rPr lang="en-GB" sz="3200">
                <a:solidFill>
                  <a:schemeClr val="bg1"/>
                </a:solidFill>
                <a:cs typeface="Calibri Light"/>
              </a:rPr>
            </a:br>
            <a:br>
              <a:rPr lang="en-GB" sz="3200">
                <a:solidFill>
                  <a:schemeClr val="bg1"/>
                </a:solidFill>
                <a:cs typeface="Calibri Light"/>
              </a:rPr>
            </a:br>
            <a:br>
              <a:rPr lang="en-GB" sz="3200">
                <a:cs typeface="Calibri Light"/>
              </a:rPr>
            </a:br>
            <a:r>
              <a:rPr lang="en-GB" sz="3200" i="1">
                <a:solidFill>
                  <a:schemeClr val="bg1"/>
                </a:solidFill>
                <a:cs typeface="Calibri Light"/>
              </a:rPr>
              <a:t>Deall </a:t>
            </a:r>
            <a:r>
              <a:rPr lang="en-GB" sz="3200" i="1" err="1">
                <a:solidFill>
                  <a:schemeClr val="bg1"/>
                </a:solidFill>
                <a:cs typeface="Calibri Light"/>
              </a:rPr>
              <a:t>beth</a:t>
            </a:r>
            <a:r>
              <a:rPr lang="en-GB" sz="3200" i="1">
                <a:solidFill>
                  <a:schemeClr val="bg1"/>
                </a:solidFill>
                <a:cs typeface="Calibri Light"/>
              </a:rPr>
              <a:t> </a:t>
            </a:r>
            <a:r>
              <a:rPr lang="en-GB" sz="3200" i="1" err="1">
                <a:solidFill>
                  <a:schemeClr val="bg1"/>
                </a:solidFill>
                <a:cs typeface="Calibri Light"/>
              </a:rPr>
              <a:t>i</a:t>
            </a:r>
            <a:r>
              <a:rPr lang="en-GB" sz="3200" i="1">
                <a:solidFill>
                  <a:schemeClr val="bg1"/>
                </a:solidFill>
                <a:cs typeface="Calibri Light"/>
              </a:rPr>
              <a:t> </a:t>
            </a:r>
            <a:r>
              <a:rPr lang="en-GB" sz="3200" i="1" err="1">
                <a:solidFill>
                  <a:schemeClr val="bg1"/>
                </a:solidFill>
                <a:cs typeface="Calibri Light"/>
              </a:rPr>
              <a:t>ni'n</a:t>
            </a:r>
            <a:r>
              <a:rPr lang="en-GB" sz="3200" i="1">
                <a:solidFill>
                  <a:schemeClr val="bg1"/>
                </a:solidFill>
                <a:cs typeface="Calibri Light"/>
              </a:rPr>
              <a:t> </a:t>
            </a:r>
            <a:r>
              <a:rPr lang="en-GB" sz="3200" i="1" err="1">
                <a:solidFill>
                  <a:schemeClr val="bg1"/>
                </a:solidFill>
                <a:cs typeface="Calibri Light"/>
              </a:rPr>
              <a:t>darllen</a:t>
            </a:r>
            <a:endParaRPr lang="en-GB" sz="3200" i="1">
              <a:solidFill>
                <a:schemeClr val="bg1"/>
              </a:solidFill>
              <a:cs typeface="Calibri Light"/>
            </a:endParaRPr>
          </a:p>
        </p:txBody>
      </p:sp>
      <p:sp>
        <p:nvSpPr>
          <p:cNvPr id="3" name="TextBox 2">
            <a:extLst>
              <a:ext uri="{FF2B5EF4-FFF2-40B4-BE49-F238E27FC236}">
                <a16:creationId xmlns:a16="http://schemas.microsoft.com/office/drawing/2014/main" id="{A19B4A9D-1CBB-C789-69B6-FF9555FB8107}"/>
              </a:ext>
            </a:extLst>
          </p:cNvPr>
          <p:cNvSpPr txBox="1"/>
          <p:nvPr/>
        </p:nvSpPr>
        <p:spPr>
          <a:xfrm>
            <a:off x="3482990" y="1459670"/>
            <a:ext cx="8477793" cy="1384995"/>
          </a:xfrm>
          <a:prstGeom prst="rect">
            <a:avLst/>
          </a:prstGeom>
          <a:noFill/>
        </p:spPr>
        <p:txBody>
          <a:bodyPr wrap="square" rtlCol="0">
            <a:spAutoFit/>
          </a:bodyPr>
          <a:lstStyle/>
          <a:p>
            <a:r>
              <a:rPr lang="en-GB" sz="2800" b="1" u="sng" dirty="0"/>
              <a:t>Research Question: </a:t>
            </a:r>
          </a:p>
          <a:p>
            <a:r>
              <a:rPr lang="en-GB" sz="2800" dirty="0"/>
              <a:t>A clear and concise statement describing the research problem</a:t>
            </a:r>
          </a:p>
        </p:txBody>
      </p:sp>
      <p:sp>
        <p:nvSpPr>
          <p:cNvPr id="4" name="TextBox 3">
            <a:extLst>
              <a:ext uri="{FF2B5EF4-FFF2-40B4-BE49-F238E27FC236}">
                <a16:creationId xmlns:a16="http://schemas.microsoft.com/office/drawing/2014/main" id="{7F92E78B-DAD1-03F8-A076-C06D46AC4ACC}"/>
              </a:ext>
            </a:extLst>
          </p:cNvPr>
          <p:cNvSpPr txBox="1"/>
          <p:nvPr/>
        </p:nvSpPr>
        <p:spPr>
          <a:xfrm>
            <a:off x="3091544" y="2885407"/>
            <a:ext cx="8477793" cy="1384995"/>
          </a:xfrm>
          <a:prstGeom prst="rect">
            <a:avLst/>
          </a:prstGeom>
          <a:noFill/>
        </p:spPr>
        <p:txBody>
          <a:bodyPr wrap="square" rtlCol="0">
            <a:spAutoFit/>
          </a:bodyPr>
          <a:lstStyle/>
          <a:p>
            <a:r>
              <a:rPr lang="en-GB" sz="2800" b="1" u="sng" dirty="0"/>
              <a:t>Hypotheses</a:t>
            </a:r>
          </a:p>
          <a:p>
            <a:r>
              <a:rPr lang="en-GB" sz="2800" dirty="0"/>
              <a:t>A statement of what you think you might find from your research</a:t>
            </a:r>
          </a:p>
        </p:txBody>
      </p:sp>
      <p:sp>
        <p:nvSpPr>
          <p:cNvPr id="6" name="Rectangle 5">
            <a:extLst>
              <a:ext uri="{FF2B5EF4-FFF2-40B4-BE49-F238E27FC236}">
                <a16:creationId xmlns:a16="http://schemas.microsoft.com/office/drawing/2014/main" id="{2FBC88AC-ADA3-AF6D-B98C-83F1929797FF}"/>
              </a:ext>
            </a:extLst>
          </p:cNvPr>
          <p:cNvSpPr/>
          <p:nvPr/>
        </p:nvSpPr>
        <p:spPr>
          <a:xfrm>
            <a:off x="2978333" y="4337036"/>
            <a:ext cx="9110748" cy="646331"/>
          </a:xfrm>
          <a:prstGeom prst="rect">
            <a:avLst/>
          </a:prstGeom>
        </p:spPr>
        <p:txBody>
          <a:bodyPr wrap="square">
            <a:spAutoFit/>
          </a:bodyPr>
          <a:lstStyle/>
          <a:p>
            <a:r>
              <a:rPr lang="en-GB" i="1" dirty="0">
                <a:solidFill>
                  <a:srgbClr val="002060"/>
                </a:solidFill>
              </a:rPr>
              <a:t>A comparison of nutritional quality of school meals between urban and rural primary aged school children in Carmarthenshire</a:t>
            </a:r>
          </a:p>
        </p:txBody>
      </p:sp>
      <p:sp>
        <p:nvSpPr>
          <p:cNvPr id="7" name="TextBox 6">
            <a:extLst>
              <a:ext uri="{FF2B5EF4-FFF2-40B4-BE49-F238E27FC236}">
                <a16:creationId xmlns:a16="http://schemas.microsoft.com/office/drawing/2014/main" id="{52BAF545-8F30-55D0-5E39-A8A00680E67C}"/>
              </a:ext>
            </a:extLst>
          </p:cNvPr>
          <p:cNvSpPr txBox="1"/>
          <p:nvPr/>
        </p:nvSpPr>
        <p:spPr>
          <a:xfrm>
            <a:off x="2704010" y="5127098"/>
            <a:ext cx="9482050" cy="646331"/>
          </a:xfrm>
          <a:prstGeom prst="rect">
            <a:avLst/>
          </a:prstGeom>
          <a:noFill/>
        </p:spPr>
        <p:txBody>
          <a:bodyPr wrap="square" rtlCol="0">
            <a:spAutoFit/>
          </a:bodyPr>
          <a:lstStyle/>
          <a:p>
            <a:r>
              <a:rPr lang="en-GB" dirty="0"/>
              <a:t>H</a:t>
            </a:r>
            <a:r>
              <a:rPr lang="en-GB" baseline="-25000" dirty="0"/>
              <a:t>0</a:t>
            </a:r>
            <a:r>
              <a:rPr lang="en-GB" dirty="0"/>
              <a:t> – Null hypothesis – There is no difference in the nutritional quality of school meals when comparing children from rural schools and urban schools in Carmarthenshire.</a:t>
            </a:r>
            <a:endParaRPr lang="en-GB" baseline="-25000" dirty="0"/>
          </a:p>
        </p:txBody>
      </p:sp>
      <p:sp>
        <p:nvSpPr>
          <p:cNvPr id="8" name="TextBox 7">
            <a:extLst>
              <a:ext uri="{FF2B5EF4-FFF2-40B4-BE49-F238E27FC236}">
                <a16:creationId xmlns:a16="http://schemas.microsoft.com/office/drawing/2014/main" id="{F7EBB853-2C2C-4E49-8BB9-760A270F931D}"/>
              </a:ext>
            </a:extLst>
          </p:cNvPr>
          <p:cNvSpPr txBox="1"/>
          <p:nvPr/>
        </p:nvSpPr>
        <p:spPr>
          <a:xfrm>
            <a:off x="2704010" y="6101826"/>
            <a:ext cx="9482050" cy="646331"/>
          </a:xfrm>
          <a:prstGeom prst="rect">
            <a:avLst/>
          </a:prstGeom>
          <a:noFill/>
        </p:spPr>
        <p:txBody>
          <a:bodyPr wrap="square" rtlCol="0">
            <a:spAutoFit/>
          </a:bodyPr>
          <a:lstStyle/>
          <a:p>
            <a:r>
              <a:rPr lang="en-GB"/>
              <a:t>H</a:t>
            </a:r>
            <a:r>
              <a:rPr lang="en-GB" baseline="-25000"/>
              <a:t>1</a:t>
            </a:r>
            <a:r>
              <a:rPr lang="en-GB"/>
              <a:t> – Experimental hypothesis –  Children attending schools in urban areas have school meals of high nutritional quality that children attending rural schools in Carmarthenshire.</a:t>
            </a:r>
            <a:endParaRPr lang="en-GB" baseline="-25000"/>
          </a:p>
        </p:txBody>
      </p:sp>
      <p:sp>
        <p:nvSpPr>
          <p:cNvPr id="5" name="TextBox 4">
            <a:extLst>
              <a:ext uri="{FF2B5EF4-FFF2-40B4-BE49-F238E27FC236}">
                <a16:creationId xmlns:a16="http://schemas.microsoft.com/office/drawing/2014/main" id="{4D29D50E-B3FE-EDCA-66AE-85BEDD22B949}"/>
              </a:ext>
            </a:extLst>
          </p:cNvPr>
          <p:cNvSpPr txBox="1"/>
          <p:nvPr/>
        </p:nvSpPr>
        <p:spPr>
          <a:xfrm>
            <a:off x="3831771" y="109843"/>
            <a:ext cx="8477793" cy="1323439"/>
          </a:xfrm>
          <a:prstGeom prst="rect">
            <a:avLst/>
          </a:prstGeom>
          <a:noFill/>
        </p:spPr>
        <p:txBody>
          <a:bodyPr wrap="square" rtlCol="0">
            <a:spAutoFit/>
          </a:bodyPr>
          <a:lstStyle/>
          <a:p>
            <a:r>
              <a:rPr lang="en-GB" sz="2800" b="1" u="sng" dirty="0"/>
              <a:t>Research Aim: </a:t>
            </a:r>
          </a:p>
          <a:p>
            <a:r>
              <a:rPr lang="en-GB" sz="2800" dirty="0"/>
              <a:t>The aim of this research is to…</a:t>
            </a:r>
            <a:br>
              <a:rPr lang="en-GB" sz="2800" dirty="0"/>
            </a:br>
            <a:r>
              <a:rPr lang="en-GB" sz="2400" dirty="0"/>
              <a:t>Understand; explore; identify; compare, explain, evaluate… </a:t>
            </a:r>
            <a:endParaRPr lang="en-GB" sz="2800" dirty="0"/>
          </a:p>
        </p:txBody>
      </p:sp>
    </p:spTree>
    <p:extLst>
      <p:ext uri="{BB962C8B-B14F-4D97-AF65-F5344CB8AC3E}">
        <p14:creationId xmlns:p14="http://schemas.microsoft.com/office/powerpoint/2010/main" val="1408518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8F699620-DEDC-2615-C771-23A3D11238D3}"/>
              </a:ext>
            </a:extLst>
          </p:cNvPr>
          <p:cNvSpPr>
            <a:spLocks noGrp="1"/>
          </p:cNvSpPr>
          <p:nvPr>
            <p:ph type="title"/>
          </p:nvPr>
        </p:nvSpPr>
        <p:spPr/>
        <p:txBody>
          <a:bodyPr/>
          <a:lstStyle/>
          <a:p>
            <a:pPr eaLnBrk="1" hangingPunct="1"/>
            <a:r>
              <a:rPr lang="en-GB" altLang="en-US"/>
              <a:t>Research Questions</a:t>
            </a:r>
          </a:p>
        </p:txBody>
      </p:sp>
      <p:sp>
        <p:nvSpPr>
          <p:cNvPr id="14339" name="Content Placeholder 2">
            <a:extLst>
              <a:ext uri="{FF2B5EF4-FFF2-40B4-BE49-F238E27FC236}">
                <a16:creationId xmlns:a16="http://schemas.microsoft.com/office/drawing/2014/main" id="{3D3E1B88-9CF2-B29C-412F-5E6C6215CAA8}"/>
              </a:ext>
            </a:extLst>
          </p:cNvPr>
          <p:cNvSpPr>
            <a:spLocks noGrp="1"/>
          </p:cNvSpPr>
          <p:nvPr>
            <p:ph idx="1"/>
          </p:nvPr>
        </p:nvSpPr>
        <p:spPr/>
        <p:txBody>
          <a:bodyPr/>
          <a:lstStyle/>
          <a:p>
            <a:pPr eaLnBrk="1" hangingPunct="1">
              <a:defRPr/>
            </a:pPr>
            <a:r>
              <a:rPr lang="en-US" altLang="en-US" sz="2000" b="1" dirty="0">
                <a:solidFill>
                  <a:srgbClr val="FF0000"/>
                </a:solidFill>
              </a:rPr>
              <a:t>Unclear:</a:t>
            </a:r>
            <a:r>
              <a:rPr lang="en-US" altLang="en-US" sz="2000" i="1" dirty="0">
                <a:solidFill>
                  <a:srgbClr val="FF0000"/>
                </a:solidFill>
              </a:rPr>
              <a:t> Why are social networking sites harmful?</a:t>
            </a:r>
          </a:p>
          <a:p>
            <a:pPr marL="0" indent="0">
              <a:buNone/>
              <a:defRPr/>
            </a:pPr>
            <a:br>
              <a:rPr lang="en-US" altLang="en-US" sz="2000" i="1" dirty="0"/>
            </a:br>
            <a:r>
              <a:rPr lang="en-US" altLang="en-US" sz="2000" b="1" dirty="0"/>
              <a:t>Clear:</a:t>
            </a:r>
            <a:r>
              <a:rPr lang="en-US" altLang="en-US" sz="2000" i="1" dirty="0"/>
              <a:t> How are online users experiencing or addressing privacy issues on such social networking sites as Instagram and Facebook?</a:t>
            </a:r>
          </a:p>
          <a:p>
            <a:pPr eaLnBrk="1" hangingPunct="1">
              <a:defRPr/>
            </a:pPr>
            <a:endParaRPr lang="en-US" altLang="en-US" sz="2000" i="1" dirty="0"/>
          </a:p>
          <a:p>
            <a:pPr eaLnBrk="1" hangingPunct="1">
              <a:defRPr/>
            </a:pPr>
            <a:r>
              <a:rPr lang="en-US" altLang="en-US" sz="2000" b="1" dirty="0">
                <a:solidFill>
                  <a:srgbClr val="FF0000"/>
                </a:solidFill>
              </a:rPr>
              <a:t>Unfocused:</a:t>
            </a:r>
            <a:r>
              <a:rPr lang="en-US" altLang="en-US" sz="2000" dirty="0">
                <a:solidFill>
                  <a:srgbClr val="FF0000"/>
                </a:solidFill>
              </a:rPr>
              <a:t> </a:t>
            </a:r>
            <a:r>
              <a:rPr lang="en-US" altLang="en-US" sz="2000" i="1" dirty="0">
                <a:solidFill>
                  <a:srgbClr val="FF0000"/>
                </a:solidFill>
              </a:rPr>
              <a:t>What is the effect on the environment from mountain biking?</a:t>
            </a:r>
          </a:p>
          <a:p>
            <a:pPr marL="0" indent="0">
              <a:buNone/>
              <a:defRPr/>
            </a:pPr>
            <a:br>
              <a:rPr lang="en-US" altLang="en-US" sz="2000" dirty="0"/>
            </a:br>
            <a:r>
              <a:rPr lang="en-US" altLang="en-US" sz="2000" b="1" dirty="0"/>
              <a:t>Focused:</a:t>
            </a:r>
            <a:r>
              <a:rPr lang="en-US" altLang="en-US" sz="2000" dirty="0"/>
              <a:t> </a:t>
            </a:r>
            <a:r>
              <a:rPr lang="en-US" altLang="en-US" sz="2000" i="1" dirty="0"/>
              <a:t>How is mountain biking affecting </a:t>
            </a:r>
            <a:r>
              <a:rPr lang="en-US" altLang="en-US" sz="2000" i="1" dirty="0" err="1"/>
              <a:t>Brecfa</a:t>
            </a:r>
            <a:r>
              <a:rPr lang="en-US" altLang="en-US" sz="2000" i="1" dirty="0"/>
              <a:t> forest walking trails?</a:t>
            </a:r>
          </a:p>
          <a:p>
            <a:pPr eaLnBrk="1" hangingPunct="1">
              <a:defRPr/>
            </a:pPr>
            <a:endParaRPr lang="en-US" altLang="en-US" sz="2000" i="1" dirty="0"/>
          </a:p>
          <a:p>
            <a:pPr eaLnBrk="1" hangingPunct="1">
              <a:defRPr/>
            </a:pPr>
            <a:r>
              <a:rPr lang="en-US" altLang="en-US" sz="2000" b="1" dirty="0">
                <a:solidFill>
                  <a:srgbClr val="FF0000"/>
                </a:solidFill>
              </a:rPr>
              <a:t>Too simple:</a:t>
            </a:r>
            <a:r>
              <a:rPr lang="en-US" altLang="en-US" sz="2000" dirty="0">
                <a:solidFill>
                  <a:srgbClr val="FF0000"/>
                </a:solidFill>
              </a:rPr>
              <a:t> </a:t>
            </a:r>
            <a:r>
              <a:rPr lang="en-US" altLang="en-US" sz="2000" i="1" dirty="0">
                <a:solidFill>
                  <a:srgbClr val="FF0000"/>
                </a:solidFill>
              </a:rPr>
              <a:t>Are people who eat McDonalds every week fatter than those who don’t?</a:t>
            </a:r>
          </a:p>
          <a:p>
            <a:pPr marL="0" indent="0">
              <a:buNone/>
              <a:defRPr/>
            </a:pPr>
            <a:br>
              <a:rPr lang="en-US" altLang="en-US" sz="2000" dirty="0"/>
            </a:br>
            <a:r>
              <a:rPr lang="en-US" altLang="en-US" sz="2000" b="1" dirty="0"/>
              <a:t>Appropriately Complex:</a:t>
            </a:r>
            <a:r>
              <a:rPr lang="en-US" altLang="en-US" sz="2000" dirty="0"/>
              <a:t> What factors influence obesity in Carmarthen</a:t>
            </a:r>
            <a:r>
              <a:rPr lang="en-US" altLang="en-US" sz="2000" i="1" dirty="0"/>
              <a:t>?</a:t>
            </a:r>
            <a:endParaRPr lang="en-GB" altLang="en-US" sz="2000" dirty="0"/>
          </a:p>
        </p:txBody>
      </p:sp>
      <p:sp>
        <p:nvSpPr>
          <p:cNvPr id="2" name="TextBox 1">
            <a:extLst>
              <a:ext uri="{FF2B5EF4-FFF2-40B4-BE49-F238E27FC236}">
                <a16:creationId xmlns:a16="http://schemas.microsoft.com/office/drawing/2014/main" id="{F2745367-C4C9-DF6B-31E7-A35D7F191CF1}"/>
              </a:ext>
            </a:extLst>
          </p:cNvPr>
          <p:cNvSpPr txBox="1"/>
          <p:nvPr/>
        </p:nvSpPr>
        <p:spPr>
          <a:xfrm>
            <a:off x="337530" y="1356258"/>
            <a:ext cx="2319753" cy="4031873"/>
          </a:xfrm>
          <a:prstGeom prst="rect">
            <a:avLst/>
          </a:prstGeom>
          <a:noFill/>
        </p:spPr>
        <p:txBody>
          <a:bodyPr wrap="square" rtlCol="0">
            <a:spAutoFit/>
          </a:bodyPr>
          <a:lstStyle/>
          <a:p>
            <a:r>
              <a:rPr lang="en-GB" sz="3200" dirty="0">
                <a:solidFill>
                  <a:schemeClr val="bg1"/>
                </a:solidFill>
              </a:rPr>
              <a:t>TASK: Look at your stock of literature. Re-word aims/titles to a research question.</a:t>
            </a: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E99DD37A-31C4-1CED-17A0-95276637F427}"/>
              </a:ext>
            </a:extLst>
          </p:cNvPr>
          <p:cNvSpPr>
            <a:spLocks noGrp="1"/>
          </p:cNvSpPr>
          <p:nvPr>
            <p:ph type="title"/>
          </p:nvPr>
        </p:nvSpPr>
        <p:spPr>
          <a:xfrm>
            <a:off x="3702232" y="-4751"/>
            <a:ext cx="7086600" cy="1412875"/>
          </a:xfrm>
        </p:spPr>
        <p:txBody>
          <a:bodyPr/>
          <a:lstStyle/>
          <a:p>
            <a:pPr eaLnBrk="1" hangingPunct="1"/>
            <a:r>
              <a:rPr lang="en-GB" altLang="en-US" dirty="0"/>
              <a:t> Decisions </a:t>
            </a:r>
            <a:r>
              <a:rPr lang="en-GB" altLang="en-US" dirty="0" err="1"/>
              <a:t>Decisions</a:t>
            </a:r>
            <a:r>
              <a:rPr lang="en-GB" altLang="en-US" dirty="0"/>
              <a:t>??</a:t>
            </a:r>
          </a:p>
        </p:txBody>
      </p:sp>
      <p:sp>
        <p:nvSpPr>
          <p:cNvPr id="18435" name="Rectangle 4">
            <a:extLst>
              <a:ext uri="{FF2B5EF4-FFF2-40B4-BE49-F238E27FC236}">
                <a16:creationId xmlns:a16="http://schemas.microsoft.com/office/drawing/2014/main" id="{66F2CFE4-070E-1985-6B55-7785AFBCF405}"/>
              </a:ext>
            </a:extLst>
          </p:cNvPr>
          <p:cNvSpPr>
            <a:spLocks noGrp="1" noChangeArrowheads="1"/>
          </p:cNvSpPr>
          <p:nvPr>
            <p:ph idx="1"/>
          </p:nvPr>
        </p:nvSpPr>
        <p:spPr>
          <a:xfrm>
            <a:off x="3286713" y="1412876"/>
            <a:ext cx="8497887" cy="5183187"/>
          </a:xfrm>
        </p:spPr>
        <p:txBody>
          <a:bodyPr rtlCol="0">
            <a:normAutofit fontScale="92500" lnSpcReduction="10000"/>
          </a:bodyPr>
          <a:lstStyle/>
          <a:p>
            <a:pPr marL="457200" lvl="1" indent="0" algn="ctr">
              <a:lnSpc>
                <a:spcPct val="80000"/>
              </a:lnSpc>
              <a:buClr>
                <a:schemeClr val="accent1">
                  <a:lumMod val="75000"/>
                </a:schemeClr>
              </a:buClr>
              <a:buNone/>
              <a:defRPr/>
            </a:pPr>
            <a:r>
              <a:rPr lang="en-US" sz="3200" dirty="0">
                <a:solidFill>
                  <a:srgbClr val="FF0000"/>
                </a:solidFill>
              </a:rPr>
              <a:t>Objective</a:t>
            </a:r>
            <a:r>
              <a:rPr lang="en-US" sz="3200" dirty="0"/>
              <a:t>  </a:t>
            </a:r>
            <a:r>
              <a:rPr lang="en-US" sz="3200" dirty="0">
                <a:solidFill>
                  <a:srgbClr val="0070C0"/>
                </a:solidFill>
              </a:rPr>
              <a:t>versus  Subjective</a:t>
            </a:r>
          </a:p>
          <a:p>
            <a:pPr marL="0" indent="0">
              <a:lnSpc>
                <a:spcPct val="80000"/>
              </a:lnSpc>
              <a:buClr>
                <a:schemeClr val="accent1">
                  <a:lumMod val="60000"/>
                  <a:lumOff val="40000"/>
                </a:schemeClr>
              </a:buClr>
              <a:buNone/>
              <a:defRPr/>
            </a:pPr>
            <a:endParaRPr lang="en-US" dirty="0">
              <a:ea typeface="+mn-ea"/>
            </a:endParaRPr>
          </a:p>
          <a:p>
            <a:pPr>
              <a:lnSpc>
                <a:spcPct val="80000"/>
              </a:lnSpc>
              <a:buClr>
                <a:schemeClr val="accent1">
                  <a:lumMod val="60000"/>
                  <a:lumOff val="40000"/>
                </a:schemeClr>
              </a:buClr>
              <a:defRPr/>
            </a:pPr>
            <a:r>
              <a:rPr lang="en-US" dirty="0">
                <a:ea typeface="+mn-ea"/>
              </a:rPr>
              <a:t>the choice between the two (paradigms) is a practical matter of deciding the one most suited to the research question</a:t>
            </a:r>
          </a:p>
          <a:p>
            <a:pPr marL="0" indent="0" algn="r">
              <a:lnSpc>
                <a:spcPct val="80000"/>
              </a:lnSpc>
              <a:buClr>
                <a:schemeClr val="accent1">
                  <a:lumMod val="60000"/>
                  <a:lumOff val="40000"/>
                </a:schemeClr>
              </a:buClr>
              <a:buNone/>
              <a:defRPr/>
            </a:pPr>
            <a:r>
              <a:rPr lang="en-US" sz="2000" dirty="0" err="1"/>
              <a:t>Bryman</a:t>
            </a:r>
            <a:r>
              <a:rPr lang="en-US" sz="2000" dirty="0"/>
              <a:t> (1988) </a:t>
            </a:r>
            <a:endParaRPr lang="en-US" sz="2000" b="1" u="sng" dirty="0"/>
          </a:p>
          <a:p>
            <a:pPr>
              <a:lnSpc>
                <a:spcPct val="80000"/>
              </a:lnSpc>
              <a:buClr>
                <a:schemeClr val="accent1">
                  <a:lumMod val="60000"/>
                  <a:lumOff val="40000"/>
                </a:schemeClr>
              </a:buClr>
              <a:defRPr/>
            </a:pPr>
            <a:endParaRPr lang="en-US" b="1" u="sng" dirty="0">
              <a:ea typeface="+mn-ea"/>
            </a:endParaRPr>
          </a:p>
          <a:p>
            <a:pPr marL="0" indent="0" algn="ctr">
              <a:lnSpc>
                <a:spcPct val="80000"/>
              </a:lnSpc>
              <a:buClr>
                <a:schemeClr val="accent1">
                  <a:lumMod val="60000"/>
                  <a:lumOff val="40000"/>
                </a:schemeClr>
              </a:buClr>
              <a:buNone/>
              <a:defRPr/>
            </a:pPr>
            <a:r>
              <a:rPr lang="en-GB" sz="2000" dirty="0">
                <a:solidFill>
                  <a:srgbClr val="7030A0"/>
                </a:solidFill>
              </a:rPr>
              <a:t>Your rationale for this should be part of your methodology</a:t>
            </a:r>
          </a:p>
          <a:p>
            <a:pPr marL="0" indent="0" algn="ctr">
              <a:lnSpc>
                <a:spcPct val="80000"/>
              </a:lnSpc>
              <a:buClr>
                <a:schemeClr val="accent1">
                  <a:lumMod val="60000"/>
                  <a:lumOff val="40000"/>
                </a:schemeClr>
              </a:buClr>
              <a:buNone/>
              <a:defRPr/>
            </a:pPr>
            <a:endParaRPr lang="en-GB" sz="2000" dirty="0"/>
          </a:p>
          <a:p>
            <a:pPr marL="0" indent="0">
              <a:lnSpc>
                <a:spcPct val="80000"/>
              </a:lnSpc>
              <a:buClr>
                <a:schemeClr val="accent1">
                  <a:lumMod val="60000"/>
                  <a:lumOff val="40000"/>
                </a:schemeClr>
              </a:buClr>
              <a:buNone/>
              <a:defRPr/>
            </a:pPr>
            <a:r>
              <a:rPr lang="en-GB" sz="2000" dirty="0"/>
              <a:t>Questions you need to ask</a:t>
            </a:r>
          </a:p>
          <a:p>
            <a:pPr marL="0" indent="0">
              <a:lnSpc>
                <a:spcPct val="80000"/>
              </a:lnSpc>
              <a:buClr>
                <a:schemeClr val="accent1">
                  <a:lumMod val="60000"/>
                  <a:lumOff val="40000"/>
                </a:schemeClr>
              </a:buClr>
              <a:buNone/>
              <a:defRPr/>
            </a:pPr>
            <a:endParaRPr lang="en-GB" sz="2000" dirty="0"/>
          </a:p>
          <a:p>
            <a:pPr marL="857250" lvl="1" indent="-457200">
              <a:lnSpc>
                <a:spcPct val="80000"/>
              </a:lnSpc>
              <a:buClr>
                <a:schemeClr val="accent1">
                  <a:lumMod val="75000"/>
                </a:schemeClr>
              </a:buClr>
              <a:buFont typeface="+mj-lt"/>
              <a:buAutoNum type="arabicPeriod"/>
              <a:defRPr/>
            </a:pPr>
            <a:r>
              <a:rPr lang="en-GB" b="1" dirty="0">
                <a:solidFill>
                  <a:srgbClr val="0070C0"/>
                </a:solidFill>
              </a:rPr>
              <a:t>What kind of information to you need?</a:t>
            </a:r>
          </a:p>
          <a:p>
            <a:pPr marL="857250" lvl="1" indent="-457200">
              <a:lnSpc>
                <a:spcPct val="80000"/>
              </a:lnSpc>
              <a:buClr>
                <a:schemeClr val="accent1">
                  <a:lumMod val="75000"/>
                </a:schemeClr>
              </a:buClr>
              <a:buFont typeface="+mj-lt"/>
              <a:buAutoNum type="arabicPeriod"/>
              <a:defRPr/>
            </a:pPr>
            <a:r>
              <a:rPr lang="en-GB" b="1" dirty="0">
                <a:solidFill>
                  <a:srgbClr val="FF0000"/>
                </a:solidFill>
              </a:rPr>
              <a:t>How is this information best collected?</a:t>
            </a:r>
          </a:p>
          <a:p>
            <a:pPr marL="857250" lvl="1" indent="-457200">
              <a:lnSpc>
                <a:spcPct val="80000"/>
              </a:lnSpc>
              <a:buClr>
                <a:schemeClr val="accent1">
                  <a:lumMod val="75000"/>
                </a:schemeClr>
              </a:buClr>
              <a:buFont typeface="+mj-lt"/>
              <a:buAutoNum type="arabicPeriod"/>
              <a:defRPr/>
            </a:pPr>
            <a:r>
              <a:rPr lang="en-GB" b="1" dirty="0">
                <a:solidFill>
                  <a:srgbClr val="00B050"/>
                </a:solidFill>
              </a:rPr>
              <a:t>How is the information analysed?</a:t>
            </a:r>
          </a:p>
          <a:p>
            <a:pPr marL="857250" lvl="1" indent="-457200">
              <a:lnSpc>
                <a:spcPct val="80000"/>
              </a:lnSpc>
              <a:buClr>
                <a:schemeClr val="accent1">
                  <a:lumMod val="75000"/>
                </a:schemeClr>
              </a:buClr>
              <a:buFont typeface="+mj-lt"/>
              <a:buAutoNum type="arabicPeriod"/>
              <a:defRPr/>
            </a:pPr>
            <a:r>
              <a:rPr lang="en-GB" b="1" dirty="0"/>
              <a:t>How is the information applied / used?</a:t>
            </a:r>
          </a:p>
        </p:txBody>
      </p:sp>
      <p:sp>
        <p:nvSpPr>
          <p:cNvPr id="134147" name="Rectangle 3">
            <a:extLst>
              <a:ext uri="{FF2B5EF4-FFF2-40B4-BE49-F238E27FC236}">
                <a16:creationId xmlns:a16="http://schemas.microsoft.com/office/drawing/2014/main" id="{1AFC131E-A9E4-BF20-A514-3E7B68A4729B}"/>
              </a:ext>
            </a:extLst>
          </p:cNvPr>
          <p:cNvSpPr>
            <a:spLocks noChangeArrowheads="1"/>
          </p:cNvSpPr>
          <p:nvPr/>
        </p:nvSpPr>
        <p:spPr bwMode="auto">
          <a:xfrm>
            <a:off x="2209800" y="3810000"/>
            <a:ext cx="77724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47675" indent="-447675">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buClr>
                <a:schemeClr val="accent1"/>
              </a:buClr>
              <a:buSzPct val="70000"/>
              <a:buFont typeface="Wingdings" panose="05000000000000000000" pitchFamily="2" charset="2"/>
              <a:buChar char="n"/>
            </a:pPr>
            <a:endParaRPr lang="en-GB" altLang="en-US">
              <a:latin typeface="Arial" panose="020B0604020202020204" pitchFamily="34" charset="0"/>
            </a:endParaRP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2" fill="hold" nodeType="clickEffect" nodePh="1">
                                  <p:stCondLst>
                                    <p:cond delay="0"/>
                                  </p:stCondLst>
                                  <p:endCondLst>
                                    <p:cond evt="begin" delay="0">
                                      <p:tn val="5"/>
                                    </p:cond>
                                  </p:endCondLst>
                                  <p:childTnLst>
                                    <p:set>
                                      <p:cBhvr>
                                        <p:cTn id="6" dur="1" fill="hold">
                                          <p:stCondLst>
                                            <p:cond delay="0"/>
                                          </p:stCondLst>
                                        </p:cTn>
                                        <p:tgtEl>
                                          <p:spTgt spid="134147">
                                            <p:txEl>
                                              <p:pRg st="0" end="0"/>
                                            </p:txEl>
                                          </p:spTgt>
                                        </p:tgtEl>
                                        <p:attrNameLst>
                                          <p:attrName>style.visibility</p:attrName>
                                        </p:attrNameLst>
                                      </p:cBhvr>
                                      <p:to>
                                        <p:strVal val="visible"/>
                                      </p:to>
                                    </p:set>
                                    <p:anim calcmode="lin" valueType="num">
                                      <p:cBhvr additive="base">
                                        <p:cTn id="7" dur="500" fill="hold"/>
                                        <p:tgtEl>
                                          <p:spTgt spid="13414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3414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7"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C227917A-9C37-C24A-E56F-98118655E9EE}"/>
              </a:ext>
            </a:extLst>
          </p:cNvPr>
          <p:cNvSpPr>
            <a:spLocks noGrp="1"/>
          </p:cNvSpPr>
          <p:nvPr>
            <p:ph type="title"/>
          </p:nvPr>
        </p:nvSpPr>
        <p:spPr>
          <a:xfrm>
            <a:off x="1668464" y="404813"/>
            <a:ext cx="8855075" cy="576262"/>
          </a:xfrm>
        </p:spPr>
        <p:txBody>
          <a:bodyPr>
            <a:normAutofit fontScale="90000"/>
          </a:bodyPr>
          <a:lstStyle/>
          <a:p>
            <a:pPr algn="l" eaLnBrk="1" hangingPunct="1"/>
            <a:br>
              <a:rPr lang="en-GB" altLang="en-US" sz="2200"/>
            </a:br>
            <a:r>
              <a:rPr lang="en-GB" altLang="en-US" sz="2200"/>
              <a:t> 		</a:t>
            </a:r>
            <a:r>
              <a:rPr lang="en-US" altLang="en-US" sz="2800" b="1"/>
              <a:t>QUANTITATIVE RESEARCH METHODS</a:t>
            </a:r>
            <a:br>
              <a:rPr lang="en-US" altLang="en-US" b="1"/>
            </a:br>
            <a:endParaRPr lang="en-GB" altLang="en-US" sz="2200" u="sng"/>
          </a:p>
        </p:txBody>
      </p:sp>
      <p:sp>
        <p:nvSpPr>
          <p:cNvPr id="8195" name="Rectangle 4">
            <a:extLst>
              <a:ext uri="{FF2B5EF4-FFF2-40B4-BE49-F238E27FC236}">
                <a16:creationId xmlns:a16="http://schemas.microsoft.com/office/drawing/2014/main" id="{24D29290-A5D7-47E9-4D78-3D4FAEF2B873}"/>
              </a:ext>
            </a:extLst>
          </p:cNvPr>
          <p:cNvSpPr>
            <a:spLocks noGrp="1" noChangeArrowheads="1"/>
          </p:cNvSpPr>
          <p:nvPr>
            <p:ph idx="1"/>
          </p:nvPr>
        </p:nvSpPr>
        <p:spPr>
          <a:xfrm>
            <a:off x="3400492" y="1125538"/>
            <a:ext cx="8496300" cy="5588000"/>
          </a:xfrm>
        </p:spPr>
        <p:txBody>
          <a:bodyPr rtlCol="0">
            <a:normAutofit/>
          </a:bodyPr>
          <a:lstStyle/>
          <a:p>
            <a:pPr marL="0" indent="0">
              <a:lnSpc>
                <a:spcPct val="80000"/>
              </a:lnSpc>
              <a:buClr>
                <a:schemeClr val="accent1">
                  <a:lumMod val="60000"/>
                  <a:lumOff val="40000"/>
                </a:schemeClr>
              </a:buClr>
              <a:buNone/>
              <a:defRPr/>
            </a:pPr>
            <a:r>
              <a:rPr lang="en-GB" dirty="0">
                <a:solidFill>
                  <a:srgbClr val="FF0000"/>
                </a:solidFill>
                <a:ea typeface="+mn-ea"/>
              </a:rPr>
              <a:t>Places importance on collecting and statistically analysing  numerical data.</a:t>
            </a:r>
          </a:p>
          <a:p>
            <a:pPr marL="0" indent="0">
              <a:lnSpc>
                <a:spcPct val="80000"/>
              </a:lnSpc>
              <a:buClr>
                <a:schemeClr val="accent1">
                  <a:lumMod val="60000"/>
                  <a:lumOff val="40000"/>
                </a:schemeClr>
              </a:buClr>
              <a:buNone/>
              <a:defRPr/>
            </a:pPr>
            <a:endParaRPr lang="en-GB" b="1" dirty="0">
              <a:ea typeface="+mn-ea"/>
            </a:endParaRPr>
          </a:p>
          <a:p>
            <a:pPr marL="0" indent="0">
              <a:lnSpc>
                <a:spcPct val="80000"/>
              </a:lnSpc>
              <a:buClr>
                <a:schemeClr val="accent1">
                  <a:lumMod val="60000"/>
                  <a:lumOff val="40000"/>
                </a:schemeClr>
              </a:buClr>
              <a:buNone/>
              <a:defRPr/>
            </a:pPr>
            <a:r>
              <a:rPr lang="en-US" b="1" dirty="0">
                <a:ea typeface="+mn-ea"/>
              </a:rPr>
              <a:t>Characteristics:</a:t>
            </a:r>
          </a:p>
          <a:p>
            <a:pPr marL="0" indent="0">
              <a:lnSpc>
                <a:spcPct val="80000"/>
              </a:lnSpc>
              <a:buClr>
                <a:schemeClr val="accent1">
                  <a:lumMod val="60000"/>
                  <a:lumOff val="40000"/>
                </a:schemeClr>
              </a:buClr>
              <a:buNone/>
              <a:defRPr/>
            </a:pPr>
            <a:endParaRPr lang="en-GB" dirty="0">
              <a:ea typeface="+mn-ea"/>
            </a:endParaRPr>
          </a:p>
          <a:p>
            <a:pPr marL="971550" lvl="1" indent="-514350">
              <a:lnSpc>
                <a:spcPct val="80000"/>
              </a:lnSpc>
              <a:buClr>
                <a:schemeClr val="accent1">
                  <a:lumMod val="75000"/>
                </a:schemeClr>
              </a:buClr>
              <a:buFont typeface="+mj-lt"/>
              <a:buAutoNum type="arabicPeriod"/>
              <a:defRPr/>
            </a:pPr>
            <a:r>
              <a:rPr lang="en-GB" dirty="0">
                <a:ea typeface="+mn-ea"/>
              </a:rPr>
              <a:t>Selecting a sample from a larger population </a:t>
            </a:r>
            <a:endParaRPr lang="en-US" dirty="0">
              <a:ea typeface="+mn-ea"/>
            </a:endParaRPr>
          </a:p>
          <a:p>
            <a:pPr marL="971550" lvl="1" indent="-514350">
              <a:lnSpc>
                <a:spcPct val="80000"/>
              </a:lnSpc>
              <a:buClr>
                <a:schemeClr val="accent1">
                  <a:lumMod val="75000"/>
                </a:schemeClr>
              </a:buClr>
              <a:buFont typeface="+mj-lt"/>
              <a:buAutoNum type="arabicPeriod"/>
              <a:defRPr/>
            </a:pPr>
            <a:r>
              <a:rPr lang="en-US" dirty="0">
                <a:ea typeface="+mn-ea"/>
              </a:rPr>
              <a:t>Facts</a:t>
            </a:r>
          </a:p>
          <a:p>
            <a:pPr marL="971550" lvl="1" indent="-514350">
              <a:lnSpc>
                <a:spcPct val="80000"/>
              </a:lnSpc>
              <a:buClr>
                <a:schemeClr val="accent1">
                  <a:lumMod val="75000"/>
                </a:schemeClr>
              </a:buClr>
              <a:buFont typeface="+mj-lt"/>
              <a:buAutoNum type="arabicPeriod"/>
              <a:defRPr/>
            </a:pPr>
            <a:r>
              <a:rPr lang="en-US" dirty="0">
                <a:ea typeface="+mn-ea"/>
              </a:rPr>
              <a:t>Truths</a:t>
            </a:r>
          </a:p>
          <a:p>
            <a:pPr marL="971550" lvl="1" indent="-514350">
              <a:lnSpc>
                <a:spcPct val="80000"/>
              </a:lnSpc>
              <a:buClr>
                <a:schemeClr val="accent1">
                  <a:lumMod val="75000"/>
                </a:schemeClr>
              </a:buClr>
              <a:buFont typeface="+mj-lt"/>
              <a:buAutoNum type="arabicPeriod"/>
              <a:defRPr/>
            </a:pPr>
            <a:r>
              <a:rPr lang="en-US" dirty="0">
                <a:ea typeface="+mn-ea"/>
              </a:rPr>
              <a:t>Reliability</a:t>
            </a:r>
          </a:p>
          <a:p>
            <a:pPr marL="971550" lvl="1" indent="-514350">
              <a:lnSpc>
                <a:spcPct val="80000"/>
              </a:lnSpc>
              <a:buClr>
                <a:schemeClr val="accent1">
                  <a:lumMod val="75000"/>
                </a:schemeClr>
              </a:buClr>
              <a:buFont typeface="+mj-lt"/>
              <a:buAutoNum type="arabicPeriod"/>
              <a:defRPr/>
            </a:pPr>
            <a:r>
              <a:rPr lang="en-US" dirty="0">
                <a:ea typeface="+mn-ea"/>
              </a:rPr>
              <a:t>Certainty</a:t>
            </a:r>
          </a:p>
          <a:p>
            <a:pPr marL="971550" lvl="1" indent="-514350">
              <a:lnSpc>
                <a:spcPct val="80000"/>
              </a:lnSpc>
              <a:buClr>
                <a:schemeClr val="accent1">
                  <a:lumMod val="75000"/>
                </a:schemeClr>
              </a:buClr>
              <a:buFont typeface="+mj-lt"/>
              <a:buAutoNum type="arabicPeriod"/>
              <a:defRPr/>
            </a:pPr>
            <a:r>
              <a:rPr lang="en-US" b="1" u="sng" dirty="0">
                <a:ea typeface="+mn-ea"/>
              </a:rPr>
              <a:t>Hypothesis testing</a:t>
            </a:r>
          </a:p>
          <a:p>
            <a:pPr marL="971550" lvl="1" indent="-514350">
              <a:lnSpc>
                <a:spcPct val="80000"/>
              </a:lnSpc>
              <a:buClr>
                <a:schemeClr val="accent1">
                  <a:lumMod val="75000"/>
                </a:schemeClr>
              </a:buClr>
              <a:buFont typeface="+mj-lt"/>
              <a:buAutoNum type="arabicPeriod"/>
              <a:defRPr/>
            </a:pPr>
            <a:r>
              <a:rPr lang="en-US" dirty="0" err="1">
                <a:ea typeface="+mn-ea"/>
              </a:rPr>
              <a:t>Randomised</a:t>
            </a:r>
            <a:r>
              <a:rPr lang="en-US" dirty="0">
                <a:ea typeface="+mn-ea"/>
              </a:rPr>
              <a:t> experiments</a:t>
            </a:r>
          </a:p>
          <a:p>
            <a:pPr marL="971550" lvl="1" indent="-514350">
              <a:lnSpc>
                <a:spcPct val="80000"/>
              </a:lnSpc>
              <a:buClr>
                <a:schemeClr val="accent1">
                  <a:lumMod val="75000"/>
                </a:schemeClr>
              </a:buClr>
              <a:buFont typeface="+mj-lt"/>
              <a:buAutoNum type="arabicPeriod"/>
              <a:defRPr/>
            </a:pPr>
            <a:r>
              <a:rPr lang="en-US" dirty="0">
                <a:ea typeface="+mn-ea"/>
              </a:rPr>
              <a:t>Multivariate statistical analysis</a:t>
            </a:r>
          </a:p>
          <a:p>
            <a:pPr marL="971550" lvl="1" indent="-514350">
              <a:lnSpc>
                <a:spcPct val="80000"/>
              </a:lnSpc>
              <a:buClr>
                <a:schemeClr val="accent1">
                  <a:lumMod val="75000"/>
                </a:schemeClr>
              </a:buClr>
              <a:buFont typeface="+mj-lt"/>
              <a:buAutoNum type="arabicPeriod"/>
              <a:defRPr/>
            </a:pPr>
            <a:r>
              <a:rPr lang="en-US" dirty="0">
                <a:ea typeface="+mn-ea"/>
              </a:rPr>
              <a:t>Deriving causal relationships </a:t>
            </a:r>
          </a:p>
        </p:txBody>
      </p:sp>
    </p:spTree>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E458A519-3B4E-8E5A-6B85-D901A83646DA}"/>
              </a:ext>
            </a:extLst>
          </p:cNvPr>
          <p:cNvSpPr>
            <a:spLocks noGrp="1"/>
          </p:cNvSpPr>
          <p:nvPr>
            <p:ph type="title"/>
          </p:nvPr>
        </p:nvSpPr>
        <p:spPr>
          <a:xfrm>
            <a:off x="3515427" y="274639"/>
            <a:ext cx="8229600" cy="706437"/>
          </a:xfrm>
        </p:spPr>
        <p:txBody>
          <a:bodyPr/>
          <a:lstStyle/>
          <a:p>
            <a:pPr eaLnBrk="1" hangingPunct="1"/>
            <a:r>
              <a:rPr lang="en-GB" altLang="en-US"/>
              <a:t>Hypothesis</a:t>
            </a:r>
          </a:p>
        </p:txBody>
      </p:sp>
      <p:sp>
        <p:nvSpPr>
          <p:cNvPr id="3" name="Content Placeholder 2">
            <a:extLst>
              <a:ext uri="{FF2B5EF4-FFF2-40B4-BE49-F238E27FC236}">
                <a16:creationId xmlns:a16="http://schemas.microsoft.com/office/drawing/2014/main" id="{8F6B5DEB-E5AB-1C5D-8F87-083427060D58}"/>
              </a:ext>
            </a:extLst>
          </p:cNvPr>
          <p:cNvSpPr>
            <a:spLocks noGrp="1"/>
          </p:cNvSpPr>
          <p:nvPr>
            <p:ph idx="1"/>
          </p:nvPr>
        </p:nvSpPr>
        <p:spPr>
          <a:xfrm>
            <a:off x="3515427" y="1125539"/>
            <a:ext cx="8229600" cy="5399087"/>
          </a:xfrm>
        </p:spPr>
        <p:txBody>
          <a:bodyPr rtlCol="0">
            <a:normAutofit/>
          </a:bodyPr>
          <a:lstStyle/>
          <a:p>
            <a:pPr marL="0" indent="0">
              <a:buNone/>
              <a:defRPr/>
            </a:pPr>
            <a:r>
              <a:rPr lang="en-GB" dirty="0"/>
              <a:t>Hypothesis: a statement based on current evidence / understanding that proposes outcome of the research</a:t>
            </a:r>
            <a:r>
              <a:rPr lang="en-US" dirty="0"/>
              <a:t>.</a:t>
            </a:r>
          </a:p>
          <a:p>
            <a:pPr>
              <a:defRPr/>
            </a:pPr>
            <a:r>
              <a:rPr lang="en-US" sz="2400" dirty="0">
                <a:solidFill>
                  <a:srgbClr val="FF0000"/>
                </a:solidFill>
              </a:rPr>
              <a:t>Null hypothesis exists	</a:t>
            </a:r>
            <a:r>
              <a:rPr lang="en-US" sz="2400" dirty="0">
                <a:solidFill>
                  <a:srgbClr val="00B050"/>
                </a:solidFill>
              </a:rPr>
              <a:t>- no relationship </a:t>
            </a:r>
            <a:endParaRPr lang="en-US" sz="2400" dirty="0">
              <a:solidFill>
                <a:schemeClr val="tx2">
                  <a:lumMod val="50000"/>
                  <a:lumOff val="50000"/>
                </a:schemeClr>
              </a:solidFill>
            </a:endParaRPr>
          </a:p>
          <a:p>
            <a:pPr marL="0" indent="0">
              <a:buNone/>
              <a:defRPr/>
            </a:pPr>
            <a:endParaRPr lang="en-US" sz="2400" dirty="0"/>
          </a:p>
          <a:p>
            <a:pPr marL="0" indent="0" algn="ctr">
              <a:buNone/>
              <a:defRPr/>
            </a:pPr>
            <a:r>
              <a:rPr lang="en-US" sz="2400" dirty="0"/>
              <a:t>There is </a:t>
            </a:r>
            <a:r>
              <a:rPr lang="en-US" sz="2400" u="sng" dirty="0"/>
              <a:t>no difference </a:t>
            </a:r>
            <a:r>
              <a:rPr lang="en-US" sz="2400" dirty="0"/>
              <a:t>in strength between men and women</a:t>
            </a:r>
          </a:p>
          <a:p>
            <a:pPr marL="0" indent="0">
              <a:buNone/>
              <a:defRPr/>
            </a:pPr>
            <a:endParaRPr lang="en-US" sz="2400" dirty="0"/>
          </a:p>
          <a:p>
            <a:pPr>
              <a:defRPr/>
            </a:pPr>
            <a:r>
              <a:rPr lang="en-US" sz="2400" dirty="0">
                <a:solidFill>
                  <a:srgbClr val="C00000"/>
                </a:solidFill>
              </a:rPr>
              <a:t>Experimental / Alternate hypothesis </a:t>
            </a:r>
            <a:r>
              <a:rPr lang="en-US" sz="2400" dirty="0">
                <a:solidFill>
                  <a:srgbClr val="0070C0"/>
                </a:solidFill>
              </a:rPr>
              <a:t>- the outcome you think 					       is going to occur</a:t>
            </a:r>
          </a:p>
          <a:p>
            <a:pPr marL="0" indent="0">
              <a:buNone/>
              <a:defRPr/>
            </a:pPr>
            <a:endParaRPr lang="en-US" sz="2400" dirty="0"/>
          </a:p>
          <a:p>
            <a:pPr marL="0" indent="0" algn="ctr">
              <a:buNone/>
              <a:defRPr/>
            </a:pPr>
            <a:r>
              <a:rPr lang="en-US" sz="2400" dirty="0"/>
              <a:t>Men are strong than women</a:t>
            </a:r>
            <a:endParaRPr lang="en-GB" sz="2400" dirty="0"/>
          </a:p>
        </p:txBody>
      </p:sp>
      <p:sp>
        <p:nvSpPr>
          <p:cNvPr id="2" name="Rectangle 1">
            <a:extLst>
              <a:ext uri="{FF2B5EF4-FFF2-40B4-BE49-F238E27FC236}">
                <a16:creationId xmlns:a16="http://schemas.microsoft.com/office/drawing/2014/main" id="{E9898400-6549-0E3E-6BC6-02A4C024DAB4}"/>
              </a:ext>
            </a:extLst>
          </p:cNvPr>
          <p:cNvSpPr/>
          <p:nvPr/>
        </p:nvSpPr>
        <p:spPr>
          <a:xfrm>
            <a:off x="3813877" y="2852738"/>
            <a:ext cx="7632700" cy="6477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 name="Rectangle 3">
            <a:extLst>
              <a:ext uri="{FF2B5EF4-FFF2-40B4-BE49-F238E27FC236}">
                <a16:creationId xmlns:a16="http://schemas.microsoft.com/office/drawing/2014/main" id="{999423B6-A94E-01C1-42BA-E274AF4BE146}"/>
              </a:ext>
            </a:extLst>
          </p:cNvPr>
          <p:cNvSpPr/>
          <p:nvPr/>
        </p:nvSpPr>
        <p:spPr>
          <a:xfrm>
            <a:off x="3813877" y="5084763"/>
            <a:ext cx="7632700" cy="4318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2E375-686A-EC75-16A1-B09C577F78C9}"/>
              </a:ext>
            </a:extLst>
          </p:cNvPr>
          <p:cNvSpPr>
            <a:spLocks noGrp="1"/>
          </p:cNvSpPr>
          <p:nvPr>
            <p:ph type="title"/>
          </p:nvPr>
        </p:nvSpPr>
        <p:spPr>
          <a:xfrm>
            <a:off x="15963" y="1587922"/>
            <a:ext cx="3171753" cy="1359172"/>
          </a:xfrm>
        </p:spPr>
        <p:txBody>
          <a:bodyPr>
            <a:normAutofit fontScale="90000"/>
          </a:bodyPr>
          <a:lstStyle/>
          <a:p>
            <a:r>
              <a:rPr lang="en-GB" sz="3200">
                <a:solidFill>
                  <a:schemeClr val="bg1"/>
                </a:solidFill>
              </a:rPr>
              <a:t>Understanding quantitative data</a:t>
            </a:r>
            <a:br>
              <a:rPr lang="en-GB" sz="3200">
                <a:solidFill>
                  <a:schemeClr val="bg1"/>
                </a:solidFill>
              </a:rPr>
            </a:br>
            <a:br>
              <a:rPr lang="en-GB" sz="3200"/>
            </a:br>
            <a:br>
              <a:rPr lang="en-GB" sz="3200"/>
            </a:br>
            <a:r>
              <a:rPr lang="en-GB" sz="3200">
                <a:solidFill>
                  <a:schemeClr val="bg1"/>
                </a:solidFill>
                <a:cs typeface="Calibri Light"/>
              </a:rPr>
              <a:t>Deall data </a:t>
            </a:r>
            <a:r>
              <a:rPr lang="en-GB" sz="3200" err="1">
                <a:solidFill>
                  <a:schemeClr val="bg1"/>
                </a:solidFill>
                <a:cs typeface="Calibri Light"/>
              </a:rPr>
              <a:t>meintiol</a:t>
            </a:r>
          </a:p>
        </p:txBody>
      </p:sp>
      <p:pic>
        <p:nvPicPr>
          <p:cNvPr id="3" name="Picture 2">
            <a:extLst>
              <a:ext uri="{FF2B5EF4-FFF2-40B4-BE49-F238E27FC236}">
                <a16:creationId xmlns:a16="http://schemas.microsoft.com/office/drawing/2014/main" id="{D1A9BCDC-9719-A412-71D0-7598E1930D81}"/>
              </a:ext>
            </a:extLst>
          </p:cNvPr>
          <p:cNvPicPr>
            <a:picLocks noChangeAspect="1"/>
          </p:cNvPicPr>
          <p:nvPr/>
        </p:nvPicPr>
        <p:blipFill>
          <a:blip r:embed="rId3"/>
          <a:stretch>
            <a:fillRect/>
          </a:stretch>
        </p:blipFill>
        <p:spPr>
          <a:xfrm>
            <a:off x="3840480" y="565785"/>
            <a:ext cx="4275911" cy="2856175"/>
          </a:xfrm>
          <a:prstGeom prst="rect">
            <a:avLst/>
          </a:prstGeom>
        </p:spPr>
      </p:pic>
      <p:pic>
        <p:nvPicPr>
          <p:cNvPr id="4" name="Picture 3">
            <a:extLst>
              <a:ext uri="{FF2B5EF4-FFF2-40B4-BE49-F238E27FC236}">
                <a16:creationId xmlns:a16="http://schemas.microsoft.com/office/drawing/2014/main" id="{2824E683-33AB-0162-0FC2-C323D6B74C99}"/>
              </a:ext>
            </a:extLst>
          </p:cNvPr>
          <p:cNvPicPr>
            <a:picLocks noChangeAspect="1"/>
          </p:cNvPicPr>
          <p:nvPr/>
        </p:nvPicPr>
        <p:blipFill>
          <a:blip r:embed="rId4"/>
          <a:stretch>
            <a:fillRect/>
          </a:stretch>
        </p:blipFill>
        <p:spPr>
          <a:xfrm>
            <a:off x="6622868" y="3121559"/>
            <a:ext cx="5329645" cy="3555873"/>
          </a:xfrm>
          <a:prstGeom prst="rect">
            <a:avLst/>
          </a:prstGeom>
        </p:spPr>
      </p:pic>
      <p:sp>
        <p:nvSpPr>
          <p:cNvPr id="5" name="TextBox 4">
            <a:extLst>
              <a:ext uri="{FF2B5EF4-FFF2-40B4-BE49-F238E27FC236}">
                <a16:creationId xmlns:a16="http://schemas.microsoft.com/office/drawing/2014/main" id="{47B083FA-8B5F-016C-FCBD-B254E755DD4B}"/>
              </a:ext>
            </a:extLst>
          </p:cNvPr>
          <p:cNvSpPr txBox="1"/>
          <p:nvPr/>
        </p:nvSpPr>
        <p:spPr>
          <a:xfrm>
            <a:off x="3048001" y="3673522"/>
            <a:ext cx="327546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1. Lack of sleep significantly affects learning in 10-year-old boys.</a:t>
            </a:r>
          </a:p>
          <a:p>
            <a:r>
              <a:rPr lang="en-US">
                <a:ea typeface="+mn-lt"/>
                <a:cs typeface="+mn-lt"/>
              </a:rPr>
              <a:t>2. Social class has a significant effect on IQ scores.</a:t>
            </a:r>
          </a:p>
          <a:p>
            <a:r>
              <a:rPr lang="en-US">
                <a:ea typeface="+mn-lt"/>
                <a:cs typeface="+mn-lt"/>
              </a:rPr>
              <a:t>3. Stressful experiences significantly increase the likelihood of headaches.</a:t>
            </a:r>
          </a:p>
          <a:p>
            <a:r>
              <a:rPr lang="en-US">
                <a:ea typeface="+mn-lt"/>
                <a:cs typeface="+mn-lt"/>
              </a:rPr>
              <a:t>4. Time of day has a significant effect on alertness.</a:t>
            </a:r>
            <a:endParaRPr lang="en-US"/>
          </a:p>
        </p:txBody>
      </p:sp>
    </p:spTree>
    <p:extLst>
      <p:ext uri="{BB962C8B-B14F-4D97-AF65-F5344CB8AC3E}">
        <p14:creationId xmlns:p14="http://schemas.microsoft.com/office/powerpoint/2010/main" val="31841394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2E375-686A-EC75-16A1-B09C577F78C9}"/>
              </a:ext>
            </a:extLst>
          </p:cNvPr>
          <p:cNvSpPr>
            <a:spLocks noGrp="1"/>
          </p:cNvSpPr>
          <p:nvPr>
            <p:ph type="title"/>
          </p:nvPr>
        </p:nvSpPr>
        <p:spPr>
          <a:xfrm>
            <a:off x="161737" y="1031331"/>
            <a:ext cx="3913874" cy="1359172"/>
          </a:xfrm>
        </p:spPr>
        <p:txBody>
          <a:bodyPr>
            <a:normAutofit/>
          </a:bodyPr>
          <a:lstStyle/>
          <a:p>
            <a:r>
              <a:rPr lang="en-GB" sz="3200">
                <a:solidFill>
                  <a:schemeClr val="bg1"/>
                </a:solidFill>
              </a:rPr>
              <a:t>Understanding quantitative data</a:t>
            </a:r>
          </a:p>
        </p:txBody>
      </p:sp>
      <p:pic>
        <p:nvPicPr>
          <p:cNvPr id="6" name="Picture 5">
            <a:extLst>
              <a:ext uri="{FF2B5EF4-FFF2-40B4-BE49-F238E27FC236}">
                <a16:creationId xmlns:a16="http://schemas.microsoft.com/office/drawing/2014/main" id="{6579BFE0-062E-D238-CFDF-3670078E47D5}"/>
              </a:ext>
            </a:extLst>
          </p:cNvPr>
          <p:cNvPicPr>
            <a:picLocks noChangeAspect="1"/>
          </p:cNvPicPr>
          <p:nvPr/>
        </p:nvPicPr>
        <p:blipFill>
          <a:blip r:embed="rId2"/>
          <a:stretch>
            <a:fillRect/>
          </a:stretch>
        </p:blipFill>
        <p:spPr>
          <a:xfrm>
            <a:off x="404276" y="2460009"/>
            <a:ext cx="5964179" cy="2857012"/>
          </a:xfrm>
          <a:prstGeom prst="rect">
            <a:avLst/>
          </a:prstGeom>
        </p:spPr>
      </p:pic>
      <p:sp>
        <p:nvSpPr>
          <p:cNvPr id="8" name="TextBox 7">
            <a:extLst>
              <a:ext uri="{FF2B5EF4-FFF2-40B4-BE49-F238E27FC236}">
                <a16:creationId xmlns:a16="http://schemas.microsoft.com/office/drawing/2014/main" id="{A4A0160F-EE1D-6A11-2C15-B554DC935A05}"/>
              </a:ext>
            </a:extLst>
          </p:cNvPr>
          <p:cNvSpPr txBox="1"/>
          <p:nvPr/>
        </p:nvSpPr>
        <p:spPr>
          <a:xfrm>
            <a:off x="7158445" y="1117302"/>
            <a:ext cx="4725307" cy="762645"/>
          </a:xfrm>
          <a:prstGeom prst="rect">
            <a:avLst/>
          </a:prstGeom>
          <a:noFill/>
        </p:spPr>
        <p:txBody>
          <a:bodyPr wrap="square">
            <a:spAutoFit/>
          </a:bodyPr>
          <a:lstStyle/>
          <a:p>
            <a:pPr eaLnBrk="1" hangingPunct="1">
              <a:lnSpc>
                <a:spcPct val="80000"/>
              </a:lnSpc>
              <a:defRPr/>
            </a:pPr>
            <a:r>
              <a:rPr lang="en-GB" altLang="en-US" sz="1800" b="1">
                <a:solidFill>
                  <a:srgbClr val="00B050"/>
                </a:solidFill>
                <a:ea typeface="+mn-ea"/>
                <a:cs typeface="ＭＳ Ｐゴシック" charset="0"/>
              </a:rPr>
              <a:t>Ratio</a:t>
            </a:r>
            <a:r>
              <a:rPr lang="en-GB" altLang="en-US" sz="1800">
                <a:solidFill>
                  <a:srgbClr val="00B050"/>
                </a:solidFill>
                <a:ea typeface="+mn-ea"/>
                <a:cs typeface="ＭＳ Ｐゴシック" charset="0"/>
              </a:rPr>
              <a:t> </a:t>
            </a:r>
            <a:r>
              <a:rPr lang="en-GB" altLang="en-US" sz="1800">
                <a:ea typeface="+mn-ea"/>
                <a:cs typeface="ＭＳ Ｐゴシック" charset="0"/>
              </a:rPr>
              <a:t>– Where the observations have a defined zero and both differences and ratios are interpretable. e.g. speed, weight.</a:t>
            </a:r>
          </a:p>
        </p:txBody>
      </p:sp>
      <p:sp>
        <p:nvSpPr>
          <p:cNvPr id="10" name="TextBox 9">
            <a:extLst>
              <a:ext uri="{FF2B5EF4-FFF2-40B4-BE49-F238E27FC236}">
                <a16:creationId xmlns:a16="http://schemas.microsoft.com/office/drawing/2014/main" id="{D20C532F-13AD-1CAE-2F0D-D51EF3AB3B96}"/>
              </a:ext>
            </a:extLst>
          </p:cNvPr>
          <p:cNvSpPr txBox="1"/>
          <p:nvPr/>
        </p:nvSpPr>
        <p:spPr>
          <a:xfrm>
            <a:off x="7158442" y="2206840"/>
            <a:ext cx="4725307" cy="762645"/>
          </a:xfrm>
          <a:prstGeom prst="rect">
            <a:avLst/>
          </a:prstGeom>
          <a:noFill/>
        </p:spPr>
        <p:txBody>
          <a:bodyPr wrap="square">
            <a:spAutoFit/>
          </a:bodyPr>
          <a:lstStyle/>
          <a:p>
            <a:pPr eaLnBrk="1" hangingPunct="1">
              <a:lnSpc>
                <a:spcPct val="80000"/>
              </a:lnSpc>
              <a:defRPr/>
            </a:pPr>
            <a:r>
              <a:rPr lang="en-GB" altLang="en-US" sz="1800" b="1">
                <a:solidFill>
                  <a:srgbClr val="7030A0"/>
                </a:solidFill>
                <a:ea typeface="+mn-ea"/>
                <a:cs typeface="ＭＳ Ｐゴシック" charset="0"/>
              </a:rPr>
              <a:t>Interval</a:t>
            </a:r>
            <a:r>
              <a:rPr lang="en-GB" altLang="en-US" sz="1800">
                <a:ea typeface="+mn-ea"/>
                <a:cs typeface="ＭＳ Ｐゴシック" charset="0"/>
              </a:rPr>
              <a:t> – where the observations can be measure but only in respect to each other, a zero point is arbitrary e.g. time intervals.</a:t>
            </a:r>
          </a:p>
        </p:txBody>
      </p:sp>
      <p:sp>
        <p:nvSpPr>
          <p:cNvPr id="12" name="TextBox 11">
            <a:extLst>
              <a:ext uri="{FF2B5EF4-FFF2-40B4-BE49-F238E27FC236}">
                <a16:creationId xmlns:a16="http://schemas.microsoft.com/office/drawing/2014/main" id="{70EE194F-390C-15AD-A7BE-8D5C8355A63D}"/>
              </a:ext>
            </a:extLst>
          </p:cNvPr>
          <p:cNvSpPr txBox="1"/>
          <p:nvPr/>
        </p:nvSpPr>
        <p:spPr>
          <a:xfrm>
            <a:off x="7158442" y="3296378"/>
            <a:ext cx="4725308" cy="984244"/>
          </a:xfrm>
          <a:prstGeom prst="rect">
            <a:avLst/>
          </a:prstGeom>
          <a:noFill/>
        </p:spPr>
        <p:txBody>
          <a:bodyPr wrap="square">
            <a:spAutoFit/>
          </a:bodyPr>
          <a:lstStyle/>
          <a:p>
            <a:pPr eaLnBrk="1" hangingPunct="1">
              <a:lnSpc>
                <a:spcPct val="80000"/>
              </a:lnSpc>
              <a:defRPr/>
            </a:pPr>
            <a:r>
              <a:rPr lang="en-GB" altLang="en-US" sz="1800" b="1">
                <a:solidFill>
                  <a:srgbClr val="FF0000"/>
                </a:solidFill>
                <a:ea typeface="+mn-ea"/>
                <a:cs typeface="ＭＳ Ｐゴシック" charset="0"/>
              </a:rPr>
              <a:t>Ordinal</a:t>
            </a:r>
            <a:r>
              <a:rPr lang="en-GB" altLang="en-US" sz="1800">
                <a:ea typeface="+mn-ea"/>
                <a:cs typeface="ＭＳ Ｐゴシック" charset="0"/>
              </a:rPr>
              <a:t> – if observations can be ranked or have a ranking scale but not measured e.g. Likert scale; strongly agree, agree, neutral, disagree, strongly disagree.</a:t>
            </a:r>
          </a:p>
        </p:txBody>
      </p:sp>
      <p:sp>
        <p:nvSpPr>
          <p:cNvPr id="14" name="TextBox 13">
            <a:extLst>
              <a:ext uri="{FF2B5EF4-FFF2-40B4-BE49-F238E27FC236}">
                <a16:creationId xmlns:a16="http://schemas.microsoft.com/office/drawing/2014/main" id="{4225AD8C-1326-7396-E353-5D2DCFF426B3}"/>
              </a:ext>
            </a:extLst>
          </p:cNvPr>
          <p:cNvSpPr txBox="1"/>
          <p:nvPr/>
        </p:nvSpPr>
        <p:spPr>
          <a:xfrm>
            <a:off x="7158441" y="4607515"/>
            <a:ext cx="4725307" cy="541046"/>
          </a:xfrm>
          <a:prstGeom prst="rect">
            <a:avLst/>
          </a:prstGeom>
          <a:noFill/>
        </p:spPr>
        <p:txBody>
          <a:bodyPr wrap="square">
            <a:spAutoFit/>
          </a:bodyPr>
          <a:lstStyle/>
          <a:p>
            <a:pPr eaLnBrk="1" hangingPunct="1">
              <a:lnSpc>
                <a:spcPct val="80000"/>
              </a:lnSpc>
              <a:defRPr/>
            </a:pPr>
            <a:r>
              <a:rPr lang="en-GB" altLang="en-US" sz="1800" b="1">
                <a:solidFill>
                  <a:srgbClr val="00B0F0"/>
                </a:solidFill>
                <a:ea typeface="+mn-ea"/>
                <a:cs typeface="ＭＳ Ｐゴシック" charset="0"/>
              </a:rPr>
              <a:t>Nominal</a:t>
            </a:r>
            <a:r>
              <a:rPr lang="en-GB" altLang="en-US" sz="1800">
                <a:solidFill>
                  <a:srgbClr val="00B0F0"/>
                </a:solidFill>
                <a:ea typeface="+mn-ea"/>
                <a:cs typeface="ＭＳ Ｐゴシック" charset="0"/>
              </a:rPr>
              <a:t> </a:t>
            </a:r>
            <a:r>
              <a:rPr lang="en-GB" altLang="en-US" sz="1800">
                <a:ea typeface="+mn-ea"/>
                <a:cs typeface="ＭＳ Ｐゴシック" charset="0"/>
              </a:rPr>
              <a:t>– observations are assigned a code or label e.g. males / female</a:t>
            </a:r>
          </a:p>
        </p:txBody>
      </p:sp>
      <p:pic>
        <p:nvPicPr>
          <p:cNvPr id="15" name="Picture 14">
            <a:extLst>
              <a:ext uri="{FF2B5EF4-FFF2-40B4-BE49-F238E27FC236}">
                <a16:creationId xmlns:a16="http://schemas.microsoft.com/office/drawing/2014/main" id="{4A426091-1BBF-0F3F-D363-EE3471965264}"/>
              </a:ext>
            </a:extLst>
          </p:cNvPr>
          <p:cNvPicPr>
            <a:picLocks noChangeAspect="1"/>
          </p:cNvPicPr>
          <p:nvPr/>
        </p:nvPicPr>
        <p:blipFill rotWithShape="1">
          <a:blip r:embed="rId3"/>
          <a:srcRect b="50000"/>
          <a:stretch/>
        </p:blipFill>
        <p:spPr>
          <a:xfrm>
            <a:off x="6368455" y="5475454"/>
            <a:ext cx="5602433" cy="1254276"/>
          </a:xfrm>
          <a:prstGeom prst="rect">
            <a:avLst/>
          </a:prstGeom>
        </p:spPr>
      </p:pic>
    </p:spTree>
    <p:extLst>
      <p:ext uri="{BB962C8B-B14F-4D97-AF65-F5344CB8AC3E}">
        <p14:creationId xmlns:p14="http://schemas.microsoft.com/office/powerpoint/2010/main" val="36498192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2E375-686A-EC75-16A1-B09C577F78C9}"/>
              </a:ext>
            </a:extLst>
          </p:cNvPr>
          <p:cNvSpPr>
            <a:spLocks noGrp="1"/>
          </p:cNvSpPr>
          <p:nvPr>
            <p:ph type="title"/>
          </p:nvPr>
        </p:nvSpPr>
        <p:spPr>
          <a:xfrm>
            <a:off x="82224" y="1342757"/>
            <a:ext cx="3913874" cy="1359172"/>
          </a:xfrm>
        </p:spPr>
        <p:txBody>
          <a:bodyPr>
            <a:normAutofit fontScale="90000"/>
          </a:bodyPr>
          <a:lstStyle/>
          <a:p>
            <a:r>
              <a:rPr lang="en-GB" sz="3200">
                <a:solidFill>
                  <a:schemeClr val="bg1"/>
                </a:solidFill>
              </a:rPr>
              <a:t>Understanding quantitative data</a:t>
            </a:r>
            <a:br>
              <a:rPr lang="en-GB" sz="3200">
                <a:solidFill>
                  <a:schemeClr val="bg1"/>
                </a:solidFill>
                <a:cs typeface="Calibri Light"/>
              </a:rPr>
            </a:br>
            <a:br>
              <a:rPr lang="en-GB" sz="3200">
                <a:solidFill>
                  <a:schemeClr val="bg1"/>
                </a:solidFill>
                <a:cs typeface="Calibri Light"/>
              </a:rPr>
            </a:br>
            <a:r>
              <a:rPr lang="en-GB" sz="3200" i="1">
                <a:solidFill>
                  <a:schemeClr val="bg1"/>
                </a:solidFill>
                <a:cs typeface="Calibri Light"/>
              </a:rPr>
              <a:t>Deall data </a:t>
            </a:r>
            <a:r>
              <a:rPr lang="en-GB" sz="3200" i="1" err="1">
                <a:solidFill>
                  <a:schemeClr val="bg1"/>
                </a:solidFill>
                <a:cs typeface="Calibri Light"/>
              </a:rPr>
              <a:t>meintiol</a:t>
            </a:r>
            <a:endParaRPr lang="en-GB" sz="3200" i="1">
              <a:solidFill>
                <a:schemeClr val="bg1"/>
              </a:solidFill>
              <a:cs typeface="Calibri Light"/>
            </a:endParaRPr>
          </a:p>
        </p:txBody>
      </p:sp>
      <p:sp>
        <p:nvSpPr>
          <p:cNvPr id="3" name="Rectangle 2">
            <a:extLst>
              <a:ext uri="{FF2B5EF4-FFF2-40B4-BE49-F238E27FC236}">
                <a16:creationId xmlns:a16="http://schemas.microsoft.com/office/drawing/2014/main" id="{4FA88901-4D75-BFCB-A06F-995699AD7544}"/>
              </a:ext>
            </a:extLst>
          </p:cNvPr>
          <p:cNvSpPr txBox="1">
            <a:spLocks noChangeArrowheads="1"/>
          </p:cNvSpPr>
          <p:nvPr/>
        </p:nvSpPr>
        <p:spPr>
          <a:xfrm>
            <a:off x="3788229" y="233644"/>
            <a:ext cx="5282248" cy="691127"/>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altLang="en-US">
                <a:cs typeface="ＭＳ Ｐゴシック" charset="0"/>
              </a:rPr>
              <a:t>Nominal</a:t>
            </a:r>
          </a:p>
        </p:txBody>
      </p:sp>
      <p:sp>
        <p:nvSpPr>
          <p:cNvPr id="4" name="Rectangle 3">
            <a:extLst>
              <a:ext uri="{FF2B5EF4-FFF2-40B4-BE49-F238E27FC236}">
                <a16:creationId xmlns:a16="http://schemas.microsoft.com/office/drawing/2014/main" id="{FA536263-A026-2F88-408B-3C93C4EFDB6B}"/>
              </a:ext>
            </a:extLst>
          </p:cNvPr>
          <p:cNvSpPr txBox="1">
            <a:spLocks noChangeArrowheads="1"/>
          </p:cNvSpPr>
          <p:nvPr/>
        </p:nvSpPr>
        <p:spPr>
          <a:xfrm>
            <a:off x="3457301" y="992078"/>
            <a:ext cx="4284618" cy="2553143"/>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80000"/>
              </a:lnSpc>
              <a:buFontTx/>
              <a:buNone/>
              <a:defRPr/>
            </a:pPr>
            <a:r>
              <a:rPr lang="en-GB" altLang="en-US">
                <a:cs typeface="ＭＳ Ｐゴシック" charset="0"/>
              </a:rPr>
              <a:t>Categorical data</a:t>
            </a:r>
          </a:p>
          <a:p>
            <a:pPr>
              <a:lnSpc>
                <a:spcPct val="80000"/>
              </a:lnSpc>
              <a:buFontTx/>
              <a:buNone/>
              <a:defRPr/>
            </a:pPr>
            <a:r>
              <a:rPr lang="en-GB" altLang="en-US">
                <a:cs typeface="ＭＳ Ｐゴシック" charset="0"/>
              </a:rPr>
              <a:t>e.g.</a:t>
            </a:r>
          </a:p>
          <a:p>
            <a:pPr>
              <a:lnSpc>
                <a:spcPct val="80000"/>
              </a:lnSpc>
              <a:defRPr/>
            </a:pPr>
            <a:r>
              <a:rPr lang="en-GB" altLang="en-US">
                <a:cs typeface="ＭＳ Ｐゴシック" charset="0"/>
              </a:rPr>
              <a:t>Gender</a:t>
            </a:r>
          </a:p>
          <a:p>
            <a:pPr>
              <a:lnSpc>
                <a:spcPct val="80000"/>
              </a:lnSpc>
              <a:defRPr/>
            </a:pPr>
            <a:r>
              <a:rPr lang="en-GB" altLang="en-US">
                <a:cs typeface="ＭＳ Ｐゴシック" charset="0"/>
              </a:rPr>
              <a:t>Ethnicity</a:t>
            </a:r>
          </a:p>
          <a:p>
            <a:pPr>
              <a:lnSpc>
                <a:spcPct val="80000"/>
              </a:lnSpc>
              <a:defRPr/>
            </a:pPr>
            <a:r>
              <a:rPr lang="en-GB" altLang="en-US">
                <a:cs typeface="ＭＳ Ｐゴシック" charset="0"/>
              </a:rPr>
              <a:t>Socio-economic group</a:t>
            </a:r>
          </a:p>
          <a:p>
            <a:pPr>
              <a:lnSpc>
                <a:spcPct val="80000"/>
              </a:lnSpc>
              <a:defRPr/>
            </a:pPr>
            <a:r>
              <a:rPr lang="en-GB" altLang="en-US">
                <a:cs typeface="ＭＳ Ｐゴシック" charset="0"/>
              </a:rPr>
              <a:t>Age range</a:t>
            </a:r>
          </a:p>
          <a:p>
            <a:pPr>
              <a:lnSpc>
                <a:spcPct val="80000"/>
              </a:lnSpc>
              <a:defRPr/>
            </a:pPr>
            <a:r>
              <a:rPr lang="en-GB" altLang="en-US">
                <a:cs typeface="ＭＳ Ｐゴシック" charset="0"/>
              </a:rPr>
              <a:t>Martial status</a:t>
            </a:r>
          </a:p>
          <a:p>
            <a:pPr>
              <a:lnSpc>
                <a:spcPct val="80000"/>
              </a:lnSpc>
              <a:buFontTx/>
              <a:buNone/>
              <a:defRPr/>
            </a:pPr>
            <a:r>
              <a:rPr lang="en-GB" altLang="en-US">
                <a:cs typeface="ＭＳ Ｐゴシック" charset="0"/>
              </a:rPr>
              <a:t>You are either in the group or not</a:t>
            </a:r>
          </a:p>
        </p:txBody>
      </p:sp>
      <p:cxnSp>
        <p:nvCxnSpPr>
          <p:cNvPr id="7" name="Straight Connector 6">
            <a:extLst>
              <a:ext uri="{FF2B5EF4-FFF2-40B4-BE49-F238E27FC236}">
                <a16:creationId xmlns:a16="http://schemas.microsoft.com/office/drawing/2014/main" id="{5B56204E-F931-398D-AFAB-C4CDD1ACB494}"/>
              </a:ext>
            </a:extLst>
          </p:cNvPr>
          <p:cNvCxnSpPr/>
          <p:nvPr/>
        </p:nvCxnSpPr>
        <p:spPr>
          <a:xfrm>
            <a:off x="7380514" y="0"/>
            <a:ext cx="0" cy="7341326"/>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804B263-41F2-516E-DECC-7B961EDA3BB5}"/>
              </a:ext>
            </a:extLst>
          </p:cNvPr>
          <p:cNvCxnSpPr/>
          <p:nvPr/>
        </p:nvCxnSpPr>
        <p:spPr>
          <a:xfrm>
            <a:off x="3043646" y="3429000"/>
            <a:ext cx="9588137" cy="0"/>
          </a:xfrm>
          <a:prstGeom prst="line">
            <a:avLst/>
          </a:prstGeom>
        </p:spPr>
        <p:style>
          <a:lnRef idx="1">
            <a:schemeClr val="accent1"/>
          </a:lnRef>
          <a:fillRef idx="0">
            <a:schemeClr val="accent1"/>
          </a:fillRef>
          <a:effectRef idx="0">
            <a:schemeClr val="accent1"/>
          </a:effectRef>
          <a:fontRef idx="minor">
            <a:schemeClr val="tx1"/>
          </a:fontRef>
        </p:style>
      </p:cxnSp>
      <p:sp>
        <p:nvSpPr>
          <p:cNvPr id="10" name="Rectangle 2">
            <a:extLst>
              <a:ext uri="{FF2B5EF4-FFF2-40B4-BE49-F238E27FC236}">
                <a16:creationId xmlns:a16="http://schemas.microsoft.com/office/drawing/2014/main" id="{24F5E836-5B76-5FE5-2B06-8BADC9D54947}"/>
              </a:ext>
            </a:extLst>
          </p:cNvPr>
          <p:cNvSpPr txBox="1">
            <a:spLocks noChangeArrowheads="1"/>
          </p:cNvSpPr>
          <p:nvPr/>
        </p:nvSpPr>
        <p:spPr>
          <a:xfrm>
            <a:off x="10235063" y="180579"/>
            <a:ext cx="3913874" cy="691127"/>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altLang="en-US">
                <a:cs typeface="ＭＳ Ｐゴシック" charset="0"/>
              </a:rPr>
              <a:t>Ordinal</a:t>
            </a:r>
          </a:p>
        </p:txBody>
      </p:sp>
      <p:sp>
        <p:nvSpPr>
          <p:cNvPr id="11" name="Rectangle 3">
            <a:extLst>
              <a:ext uri="{FF2B5EF4-FFF2-40B4-BE49-F238E27FC236}">
                <a16:creationId xmlns:a16="http://schemas.microsoft.com/office/drawing/2014/main" id="{2C9A930B-D467-0EA9-EE11-881ED97786F5}"/>
              </a:ext>
            </a:extLst>
          </p:cNvPr>
          <p:cNvSpPr txBox="1">
            <a:spLocks noChangeArrowheads="1"/>
          </p:cNvSpPr>
          <p:nvPr/>
        </p:nvSpPr>
        <p:spPr>
          <a:xfrm>
            <a:off x="7667896" y="808550"/>
            <a:ext cx="4268184" cy="2736671"/>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defRPr/>
            </a:pPr>
            <a:r>
              <a:rPr lang="en-GB" altLang="en-US">
                <a:cs typeface="ＭＳ Ｐゴシック" charset="0"/>
              </a:rPr>
              <a:t>Rank Order Data</a:t>
            </a:r>
          </a:p>
          <a:p>
            <a:pPr>
              <a:buFontTx/>
              <a:buNone/>
              <a:defRPr/>
            </a:pPr>
            <a:r>
              <a:rPr lang="en-GB" altLang="en-US">
                <a:cs typeface="ＭＳ Ｐゴシック" charset="0"/>
              </a:rPr>
              <a:t>e.g.</a:t>
            </a:r>
          </a:p>
          <a:p>
            <a:pPr>
              <a:defRPr/>
            </a:pPr>
            <a:r>
              <a:rPr lang="en-GB" altLang="en-US">
                <a:cs typeface="ＭＳ Ｐゴシック" charset="0"/>
              </a:rPr>
              <a:t>Finishing place in a race</a:t>
            </a:r>
          </a:p>
          <a:p>
            <a:pPr>
              <a:defRPr/>
            </a:pPr>
            <a:r>
              <a:rPr lang="en-GB" altLang="en-US">
                <a:cs typeface="ＭＳ Ｐゴシック" charset="0"/>
              </a:rPr>
              <a:t>Enjoyment of stats module – Likert scale</a:t>
            </a:r>
          </a:p>
          <a:p>
            <a:pPr>
              <a:defRPr/>
            </a:pPr>
            <a:r>
              <a:rPr lang="en-GB" altLang="en-US">
                <a:cs typeface="ＭＳ Ｐゴシック" charset="0"/>
              </a:rPr>
              <a:t>Rate of perceived exertion</a:t>
            </a:r>
          </a:p>
          <a:p>
            <a:pPr>
              <a:buFontTx/>
              <a:buNone/>
              <a:defRPr/>
            </a:pPr>
            <a:r>
              <a:rPr lang="en-GB" altLang="en-US">
                <a:cs typeface="ＭＳ Ｐゴシック" charset="0"/>
              </a:rPr>
              <a:t>	Although in order the exact difference between each increment is ambiguous </a:t>
            </a:r>
          </a:p>
        </p:txBody>
      </p:sp>
      <p:sp>
        <p:nvSpPr>
          <p:cNvPr id="12" name="Rectangle 2">
            <a:extLst>
              <a:ext uri="{FF2B5EF4-FFF2-40B4-BE49-F238E27FC236}">
                <a16:creationId xmlns:a16="http://schemas.microsoft.com/office/drawing/2014/main" id="{A85CD2BB-3BC2-8A66-E2A9-715B729999EE}"/>
              </a:ext>
            </a:extLst>
          </p:cNvPr>
          <p:cNvSpPr txBox="1">
            <a:spLocks noChangeArrowheads="1"/>
          </p:cNvSpPr>
          <p:nvPr/>
        </p:nvSpPr>
        <p:spPr>
          <a:xfrm>
            <a:off x="3253594" y="3518414"/>
            <a:ext cx="3913874" cy="687827"/>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altLang="en-US">
                <a:cs typeface="ＭＳ Ｐゴシック" charset="0"/>
              </a:rPr>
              <a:t>Interval</a:t>
            </a:r>
          </a:p>
        </p:txBody>
      </p:sp>
      <p:sp>
        <p:nvSpPr>
          <p:cNvPr id="13" name="Rectangle 3">
            <a:extLst>
              <a:ext uri="{FF2B5EF4-FFF2-40B4-BE49-F238E27FC236}">
                <a16:creationId xmlns:a16="http://schemas.microsoft.com/office/drawing/2014/main" id="{F6026F04-31E8-BEB6-C814-49D58762966F}"/>
              </a:ext>
            </a:extLst>
          </p:cNvPr>
          <p:cNvSpPr txBox="1">
            <a:spLocks noChangeArrowheads="1"/>
          </p:cNvSpPr>
          <p:nvPr/>
        </p:nvSpPr>
        <p:spPr>
          <a:xfrm>
            <a:off x="2854550" y="4238898"/>
            <a:ext cx="3913874" cy="2501535"/>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defRPr/>
            </a:pPr>
            <a:r>
              <a:rPr lang="en-GB" altLang="en-US" dirty="0">
                <a:cs typeface="ＭＳ Ｐゴシック" charset="0"/>
              </a:rPr>
              <a:t>Data is ordered relative to each other.</a:t>
            </a:r>
          </a:p>
          <a:p>
            <a:pPr>
              <a:buFontTx/>
              <a:buNone/>
              <a:defRPr/>
            </a:pPr>
            <a:r>
              <a:rPr lang="en-GB" altLang="en-US" dirty="0">
                <a:cs typeface="ＭＳ Ｐゴシック" charset="0"/>
              </a:rPr>
              <a:t>e.g.</a:t>
            </a:r>
          </a:p>
          <a:p>
            <a:pPr>
              <a:buFontTx/>
              <a:buNone/>
              <a:defRPr/>
            </a:pPr>
            <a:r>
              <a:rPr lang="en-GB" altLang="en-US" dirty="0">
                <a:cs typeface="ＭＳ Ｐゴシック" charset="0"/>
              </a:rPr>
              <a:t>Temperature</a:t>
            </a:r>
          </a:p>
          <a:p>
            <a:pPr>
              <a:buFontTx/>
              <a:buNone/>
              <a:defRPr/>
            </a:pPr>
            <a:r>
              <a:rPr lang="en-GB" altLang="en-US" dirty="0">
                <a:cs typeface="ＭＳ Ｐゴシック" charset="0"/>
              </a:rPr>
              <a:t>Mean average</a:t>
            </a:r>
          </a:p>
          <a:p>
            <a:pPr>
              <a:buFontTx/>
              <a:buNone/>
              <a:defRPr/>
            </a:pPr>
            <a:r>
              <a:rPr lang="en-GB" altLang="en-US" dirty="0">
                <a:cs typeface="ＭＳ Ｐゴシック" charset="0"/>
              </a:rPr>
              <a:t>Tide heights</a:t>
            </a:r>
          </a:p>
          <a:p>
            <a:pPr>
              <a:buFontTx/>
              <a:buNone/>
              <a:defRPr/>
            </a:pPr>
            <a:r>
              <a:rPr lang="en-GB" altLang="en-US" dirty="0">
                <a:cs typeface="ＭＳ Ｐゴシック" charset="0"/>
              </a:rPr>
              <a:t>Dates</a:t>
            </a:r>
          </a:p>
        </p:txBody>
      </p:sp>
      <p:sp>
        <p:nvSpPr>
          <p:cNvPr id="14" name="Rectangle 2">
            <a:extLst>
              <a:ext uri="{FF2B5EF4-FFF2-40B4-BE49-F238E27FC236}">
                <a16:creationId xmlns:a16="http://schemas.microsoft.com/office/drawing/2014/main" id="{F23CC6DD-B5A8-E83C-5135-D97E16DCD8D3}"/>
              </a:ext>
            </a:extLst>
          </p:cNvPr>
          <p:cNvSpPr txBox="1">
            <a:spLocks noChangeArrowheads="1"/>
          </p:cNvSpPr>
          <p:nvPr/>
        </p:nvSpPr>
        <p:spPr>
          <a:xfrm>
            <a:off x="10360709" y="3585284"/>
            <a:ext cx="1943309" cy="687827"/>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altLang="en-US">
                <a:cs typeface="ＭＳ Ｐゴシック" charset="0"/>
              </a:rPr>
              <a:t>Ratio</a:t>
            </a:r>
          </a:p>
        </p:txBody>
      </p:sp>
      <p:sp>
        <p:nvSpPr>
          <p:cNvPr id="15" name="Rectangle 3">
            <a:extLst>
              <a:ext uri="{FF2B5EF4-FFF2-40B4-BE49-F238E27FC236}">
                <a16:creationId xmlns:a16="http://schemas.microsoft.com/office/drawing/2014/main" id="{836307F4-4C3A-1623-DB73-C75343D09B89}"/>
              </a:ext>
            </a:extLst>
          </p:cNvPr>
          <p:cNvSpPr txBox="1">
            <a:spLocks noChangeArrowheads="1"/>
          </p:cNvSpPr>
          <p:nvPr/>
        </p:nvSpPr>
        <p:spPr>
          <a:xfrm>
            <a:off x="7667896" y="4173192"/>
            <a:ext cx="4268184" cy="2828499"/>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80000"/>
              </a:lnSpc>
              <a:defRPr/>
            </a:pPr>
            <a:r>
              <a:rPr lang="en-GB" altLang="en-US" dirty="0">
                <a:cs typeface="ＭＳ Ｐゴシック" charset="0"/>
              </a:rPr>
              <a:t>Data is relative not only to each other but to a defined zero point.</a:t>
            </a:r>
          </a:p>
          <a:p>
            <a:pPr>
              <a:lnSpc>
                <a:spcPct val="80000"/>
              </a:lnSpc>
              <a:buFontTx/>
              <a:buNone/>
              <a:defRPr/>
            </a:pPr>
            <a:r>
              <a:rPr lang="en-GB" altLang="en-US" dirty="0">
                <a:cs typeface="ＭＳ Ｐゴシック" charset="0"/>
              </a:rPr>
              <a:t>e.g.</a:t>
            </a:r>
          </a:p>
          <a:p>
            <a:pPr>
              <a:lnSpc>
                <a:spcPct val="80000"/>
              </a:lnSpc>
              <a:buFontTx/>
              <a:buNone/>
              <a:defRPr/>
            </a:pPr>
            <a:r>
              <a:rPr lang="en-GB" altLang="en-US" dirty="0">
                <a:cs typeface="ＭＳ Ｐゴシック" charset="0"/>
              </a:rPr>
              <a:t>Weight of a person</a:t>
            </a:r>
          </a:p>
          <a:p>
            <a:pPr>
              <a:lnSpc>
                <a:spcPct val="80000"/>
              </a:lnSpc>
              <a:buFontTx/>
              <a:buNone/>
              <a:defRPr/>
            </a:pPr>
            <a:r>
              <a:rPr lang="en-GB" altLang="en-US" dirty="0">
                <a:cs typeface="ＭＳ Ｐゴシック" charset="0"/>
              </a:rPr>
              <a:t>Length of a piece of string</a:t>
            </a:r>
          </a:p>
          <a:p>
            <a:pPr>
              <a:lnSpc>
                <a:spcPct val="80000"/>
              </a:lnSpc>
              <a:buFontTx/>
              <a:buNone/>
              <a:defRPr/>
            </a:pPr>
            <a:r>
              <a:rPr lang="en-GB" altLang="en-US" dirty="0">
                <a:cs typeface="ＭＳ Ｐゴシック" charset="0"/>
              </a:rPr>
              <a:t>Time to run a mile</a:t>
            </a:r>
          </a:p>
          <a:p>
            <a:pPr>
              <a:lnSpc>
                <a:spcPct val="80000"/>
              </a:lnSpc>
              <a:buFontTx/>
              <a:buNone/>
              <a:defRPr/>
            </a:pPr>
            <a:r>
              <a:rPr lang="en-GB" altLang="en-US" dirty="0">
                <a:cs typeface="ＭＳ Ｐゴシック" charset="0"/>
              </a:rPr>
              <a:t>The amount of energy in a Mars bar</a:t>
            </a:r>
          </a:p>
          <a:p>
            <a:pPr>
              <a:lnSpc>
                <a:spcPct val="80000"/>
              </a:lnSpc>
              <a:buFontTx/>
              <a:buNone/>
              <a:defRPr/>
            </a:pPr>
            <a:r>
              <a:rPr lang="en-GB" altLang="en-US" dirty="0">
                <a:cs typeface="ＭＳ Ｐゴシック" charset="0"/>
              </a:rPr>
              <a:t>Zero points are absolute as part of the scale</a:t>
            </a:r>
          </a:p>
          <a:p>
            <a:pPr>
              <a:lnSpc>
                <a:spcPct val="80000"/>
              </a:lnSpc>
              <a:buFontTx/>
              <a:buNone/>
              <a:defRPr/>
            </a:pPr>
            <a:r>
              <a:rPr lang="en-GB" altLang="en-US" dirty="0">
                <a:cs typeface="ＭＳ Ｐゴシック" charset="0"/>
              </a:rPr>
              <a:t>(TRUE ZERO)</a:t>
            </a:r>
          </a:p>
        </p:txBody>
      </p:sp>
    </p:spTree>
    <p:extLst>
      <p:ext uri="{BB962C8B-B14F-4D97-AF65-F5344CB8AC3E}">
        <p14:creationId xmlns:p14="http://schemas.microsoft.com/office/powerpoint/2010/main" val="33697313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2E375-686A-EC75-16A1-B09C577F78C9}"/>
              </a:ext>
            </a:extLst>
          </p:cNvPr>
          <p:cNvSpPr>
            <a:spLocks noGrp="1"/>
          </p:cNvSpPr>
          <p:nvPr>
            <p:ph type="title"/>
          </p:nvPr>
        </p:nvSpPr>
        <p:spPr>
          <a:xfrm>
            <a:off x="15963" y="1587922"/>
            <a:ext cx="3171753" cy="1359172"/>
          </a:xfrm>
        </p:spPr>
        <p:txBody>
          <a:bodyPr>
            <a:normAutofit fontScale="90000"/>
          </a:bodyPr>
          <a:lstStyle/>
          <a:p>
            <a:r>
              <a:rPr lang="en-GB" sz="3200">
                <a:solidFill>
                  <a:schemeClr val="bg1"/>
                </a:solidFill>
              </a:rPr>
              <a:t>Understanding quantitative data</a:t>
            </a:r>
            <a:br>
              <a:rPr lang="en-GB" sz="3200">
                <a:solidFill>
                  <a:schemeClr val="bg1"/>
                </a:solidFill>
              </a:rPr>
            </a:br>
            <a:br>
              <a:rPr lang="en-GB" sz="3200"/>
            </a:br>
            <a:br>
              <a:rPr lang="en-GB" sz="3200"/>
            </a:br>
            <a:r>
              <a:rPr lang="en-GB" sz="3200">
                <a:solidFill>
                  <a:schemeClr val="bg1"/>
                </a:solidFill>
                <a:cs typeface="Calibri Light"/>
              </a:rPr>
              <a:t>Deall data </a:t>
            </a:r>
            <a:r>
              <a:rPr lang="en-GB" sz="3200" err="1">
                <a:solidFill>
                  <a:schemeClr val="bg1"/>
                </a:solidFill>
                <a:cs typeface="Calibri Light"/>
              </a:rPr>
              <a:t>meintiol</a:t>
            </a:r>
          </a:p>
        </p:txBody>
      </p:sp>
      <p:pic>
        <p:nvPicPr>
          <p:cNvPr id="3" name="Picture 2">
            <a:extLst>
              <a:ext uri="{FF2B5EF4-FFF2-40B4-BE49-F238E27FC236}">
                <a16:creationId xmlns:a16="http://schemas.microsoft.com/office/drawing/2014/main" id="{D1A9BCDC-9719-A412-71D0-7598E1930D81}"/>
              </a:ext>
            </a:extLst>
          </p:cNvPr>
          <p:cNvPicPr>
            <a:picLocks noChangeAspect="1"/>
          </p:cNvPicPr>
          <p:nvPr/>
        </p:nvPicPr>
        <p:blipFill>
          <a:blip r:embed="rId3"/>
          <a:stretch>
            <a:fillRect/>
          </a:stretch>
        </p:blipFill>
        <p:spPr>
          <a:xfrm>
            <a:off x="3840480" y="565785"/>
            <a:ext cx="4275911" cy="2856175"/>
          </a:xfrm>
          <a:prstGeom prst="rect">
            <a:avLst/>
          </a:prstGeom>
        </p:spPr>
      </p:pic>
      <p:pic>
        <p:nvPicPr>
          <p:cNvPr id="4" name="Picture 3">
            <a:extLst>
              <a:ext uri="{FF2B5EF4-FFF2-40B4-BE49-F238E27FC236}">
                <a16:creationId xmlns:a16="http://schemas.microsoft.com/office/drawing/2014/main" id="{2824E683-33AB-0162-0FC2-C323D6B74C99}"/>
              </a:ext>
            </a:extLst>
          </p:cNvPr>
          <p:cNvPicPr>
            <a:picLocks noChangeAspect="1"/>
          </p:cNvPicPr>
          <p:nvPr/>
        </p:nvPicPr>
        <p:blipFill>
          <a:blip r:embed="rId4"/>
          <a:stretch>
            <a:fillRect/>
          </a:stretch>
        </p:blipFill>
        <p:spPr>
          <a:xfrm>
            <a:off x="6622868" y="3121559"/>
            <a:ext cx="5329645" cy="3555873"/>
          </a:xfrm>
          <a:prstGeom prst="rect">
            <a:avLst/>
          </a:prstGeom>
        </p:spPr>
      </p:pic>
      <p:sp>
        <p:nvSpPr>
          <p:cNvPr id="6" name="TextBox 5">
            <a:extLst>
              <a:ext uri="{FF2B5EF4-FFF2-40B4-BE49-F238E27FC236}">
                <a16:creationId xmlns:a16="http://schemas.microsoft.com/office/drawing/2014/main" id="{F23E18E0-66D4-5092-1CFF-75F392EAC85B}"/>
              </a:ext>
            </a:extLst>
          </p:cNvPr>
          <p:cNvSpPr txBox="1"/>
          <p:nvPr/>
        </p:nvSpPr>
        <p:spPr>
          <a:xfrm>
            <a:off x="-2142309" y="3605715"/>
            <a:ext cx="2142309" cy="369332"/>
          </a:xfrm>
          <a:prstGeom prst="rect">
            <a:avLst/>
          </a:prstGeom>
          <a:solidFill>
            <a:schemeClr val="accent6">
              <a:lumMod val="60000"/>
              <a:lumOff val="40000"/>
            </a:schemeClr>
          </a:solidFill>
        </p:spPr>
        <p:txBody>
          <a:bodyPr wrap="square" rtlCol="0">
            <a:spAutoFit/>
          </a:bodyPr>
          <a:lstStyle/>
          <a:p>
            <a:r>
              <a:rPr lang="en-GB" b="1" dirty="0"/>
              <a:t>QUESTIONNAIRE </a:t>
            </a:r>
          </a:p>
        </p:txBody>
      </p:sp>
      <p:pic>
        <p:nvPicPr>
          <p:cNvPr id="7" name="Picture 6" descr="Qr code&#10;&#10;Description automatically generated">
            <a:extLst>
              <a:ext uri="{FF2B5EF4-FFF2-40B4-BE49-F238E27FC236}">
                <a16:creationId xmlns:a16="http://schemas.microsoft.com/office/drawing/2014/main" id="{6F9DF3E7-70BD-E1CE-DE0C-F4D49183505C}"/>
              </a:ext>
            </a:extLst>
          </p:cNvPr>
          <p:cNvPicPr>
            <a:picLocks noChangeAspect="1"/>
          </p:cNvPicPr>
          <p:nvPr/>
        </p:nvPicPr>
        <p:blipFill>
          <a:blip r:embed="rId5"/>
          <a:stretch>
            <a:fillRect/>
          </a:stretch>
        </p:blipFill>
        <p:spPr>
          <a:xfrm>
            <a:off x="-2513190" y="4222581"/>
            <a:ext cx="2299647" cy="2299647"/>
          </a:xfrm>
          <a:prstGeom prst="rect">
            <a:avLst/>
          </a:prstGeom>
        </p:spPr>
      </p:pic>
      <p:pic>
        <p:nvPicPr>
          <p:cNvPr id="1026" name="Picture 2" descr="SPSS | Sheffield Hallam University">
            <a:extLst>
              <a:ext uri="{FF2B5EF4-FFF2-40B4-BE49-F238E27FC236}">
                <a16:creationId xmlns:a16="http://schemas.microsoft.com/office/drawing/2014/main" id="{A40B49B6-2A1F-FE79-988D-605EE4DCB0A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03413" y="3665115"/>
            <a:ext cx="4016423" cy="3012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4004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6776556-696A-2727-CE47-FCCEA67A7B7D}"/>
              </a:ext>
            </a:extLst>
          </p:cNvPr>
          <p:cNvSpPr>
            <a:spLocks noGrp="1"/>
          </p:cNvSpPr>
          <p:nvPr>
            <p:ph idx="1"/>
          </p:nvPr>
        </p:nvSpPr>
        <p:spPr>
          <a:xfrm>
            <a:off x="810366" y="1848897"/>
            <a:ext cx="10624347" cy="3486673"/>
          </a:xfrm>
        </p:spPr>
        <p:txBody>
          <a:bodyPr wrap="square"/>
          <a:lstStyle/>
          <a:p>
            <a:r>
              <a:rPr lang="en-GB" dirty="0"/>
              <a:t>On going tasks:</a:t>
            </a:r>
          </a:p>
          <a:p>
            <a:endParaRPr lang="en-GB" i="1" dirty="0">
              <a:ea typeface="Calibri"/>
              <a:cs typeface="Calibri"/>
            </a:endParaRPr>
          </a:p>
          <a:p>
            <a:r>
              <a:rPr lang="en-GB" i="1" dirty="0">
                <a:ea typeface="Calibri"/>
                <a:cs typeface="Calibri"/>
              </a:rPr>
              <a:t>Work on your rationale. Look back through the slides of this lecture for some tasks that will help with this process.</a:t>
            </a:r>
          </a:p>
        </p:txBody>
      </p:sp>
    </p:spTree>
    <p:extLst>
      <p:ext uri="{BB962C8B-B14F-4D97-AF65-F5344CB8AC3E}">
        <p14:creationId xmlns:p14="http://schemas.microsoft.com/office/powerpoint/2010/main" val="17059276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14F22-D4B2-A691-03DF-23CA22D149A3}"/>
              </a:ext>
            </a:extLst>
          </p:cNvPr>
          <p:cNvSpPr>
            <a:spLocks noGrp="1"/>
          </p:cNvSpPr>
          <p:nvPr>
            <p:ph type="title"/>
          </p:nvPr>
        </p:nvSpPr>
        <p:spPr>
          <a:xfrm>
            <a:off x="358219" y="365125"/>
            <a:ext cx="11481847" cy="823047"/>
          </a:xfrm>
        </p:spPr>
        <p:txBody>
          <a:bodyPr/>
          <a:lstStyle/>
          <a:p>
            <a:r>
              <a:rPr lang="en-GB" dirty="0"/>
              <a:t>Proposal breakdown</a:t>
            </a:r>
          </a:p>
        </p:txBody>
      </p:sp>
      <p:graphicFrame>
        <p:nvGraphicFramePr>
          <p:cNvPr id="4" name="Table 4">
            <a:extLst>
              <a:ext uri="{FF2B5EF4-FFF2-40B4-BE49-F238E27FC236}">
                <a16:creationId xmlns:a16="http://schemas.microsoft.com/office/drawing/2014/main" id="{AC4DB6DD-DFCA-7087-43C5-DD79B0C6D479}"/>
              </a:ext>
            </a:extLst>
          </p:cNvPr>
          <p:cNvGraphicFramePr>
            <a:graphicFrameLocks noGrp="1"/>
          </p:cNvGraphicFramePr>
          <p:nvPr>
            <p:ph idx="1"/>
            <p:extLst>
              <p:ext uri="{D42A27DB-BD31-4B8C-83A1-F6EECF244321}">
                <p14:modId xmlns:p14="http://schemas.microsoft.com/office/powerpoint/2010/main" val="1929037133"/>
              </p:ext>
            </p:extLst>
          </p:nvPr>
        </p:nvGraphicFramePr>
        <p:xfrm>
          <a:off x="351934" y="1261654"/>
          <a:ext cx="11480799" cy="4394200"/>
        </p:xfrm>
        <a:graphic>
          <a:graphicData uri="http://schemas.openxmlformats.org/drawingml/2006/table">
            <a:tbl>
              <a:tblPr firstCol="1" bandCol="1">
                <a:tableStyleId>{5C22544A-7EE6-4342-B048-85BDC9FD1C3A}</a:tableStyleId>
              </a:tblPr>
              <a:tblGrid>
                <a:gridCol w="3826933">
                  <a:extLst>
                    <a:ext uri="{9D8B030D-6E8A-4147-A177-3AD203B41FA5}">
                      <a16:colId xmlns:a16="http://schemas.microsoft.com/office/drawing/2014/main" val="502062215"/>
                    </a:ext>
                  </a:extLst>
                </a:gridCol>
                <a:gridCol w="1634694">
                  <a:extLst>
                    <a:ext uri="{9D8B030D-6E8A-4147-A177-3AD203B41FA5}">
                      <a16:colId xmlns:a16="http://schemas.microsoft.com/office/drawing/2014/main" val="4214142302"/>
                    </a:ext>
                  </a:extLst>
                </a:gridCol>
                <a:gridCol w="6019172">
                  <a:extLst>
                    <a:ext uri="{9D8B030D-6E8A-4147-A177-3AD203B41FA5}">
                      <a16:colId xmlns:a16="http://schemas.microsoft.com/office/drawing/2014/main" val="3285687605"/>
                    </a:ext>
                  </a:extLst>
                </a:gridCol>
              </a:tblGrid>
              <a:tr h="370840">
                <a:tc>
                  <a:txBody>
                    <a:bodyPr/>
                    <a:lstStyle/>
                    <a:p>
                      <a:r>
                        <a:rPr lang="en-GB" dirty="0"/>
                        <a:t>Summary Purpose of project</a:t>
                      </a:r>
                    </a:p>
                  </a:txBody>
                  <a:tcPr/>
                </a:tc>
                <a:tc>
                  <a:txBody>
                    <a:bodyPr/>
                    <a:lstStyle/>
                    <a:p>
                      <a:r>
                        <a:rPr lang="en-GB" dirty="0"/>
                        <a:t>50 words</a:t>
                      </a:r>
                    </a:p>
                  </a:txBody>
                  <a:tcPr/>
                </a:tc>
                <a:tc>
                  <a:txBody>
                    <a:bodyPr/>
                    <a:lstStyle/>
                    <a:p>
                      <a:r>
                        <a:rPr lang="en-GB" dirty="0"/>
                        <a:t>The purpose of this research project is to…</a:t>
                      </a:r>
                    </a:p>
                  </a:txBody>
                  <a:tcPr/>
                </a:tc>
                <a:extLst>
                  <a:ext uri="{0D108BD9-81ED-4DB2-BD59-A6C34878D82A}">
                    <a16:rowId xmlns:a16="http://schemas.microsoft.com/office/drawing/2014/main" val="821142473"/>
                  </a:ext>
                </a:extLst>
              </a:tr>
              <a:tr h="370840">
                <a:tc>
                  <a:txBody>
                    <a:bodyPr/>
                    <a:lstStyle/>
                    <a:p>
                      <a:r>
                        <a:rPr lang="en-GB" dirty="0"/>
                        <a:t>Intro and supporting literature</a:t>
                      </a:r>
                    </a:p>
                  </a:txBody>
                  <a:tcPr/>
                </a:tc>
                <a:tc>
                  <a:txBody>
                    <a:bodyPr/>
                    <a:lstStyle/>
                    <a:p>
                      <a:r>
                        <a:rPr lang="en-GB" dirty="0"/>
                        <a:t>800</a:t>
                      </a:r>
                    </a:p>
                  </a:txBody>
                  <a:tcPr/>
                </a:tc>
                <a:tc>
                  <a:txBody>
                    <a:bodyPr/>
                    <a:lstStyle/>
                    <a:p>
                      <a:r>
                        <a:rPr lang="en-GB" dirty="0"/>
                        <a:t>Funnel literature information leading to your research question</a:t>
                      </a:r>
                    </a:p>
                    <a:p>
                      <a:r>
                        <a:rPr lang="en-GB" b="1" dirty="0"/>
                        <a:t>Rationale for topic</a:t>
                      </a:r>
                    </a:p>
                    <a:p>
                      <a:r>
                        <a:rPr lang="en-GB" dirty="0"/>
                        <a:t>What do we know about what has already been down with participants and methodology</a:t>
                      </a:r>
                    </a:p>
                  </a:txBody>
                  <a:tcPr/>
                </a:tc>
                <a:extLst>
                  <a:ext uri="{0D108BD9-81ED-4DB2-BD59-A6C34878D82A}">
                    <a16:rowId xmlns:a16="http://schemas.microsoft.com/office/drawing/2014/main" val="1238595544"/>
                  </a:ext>
                </a:extLst>
              </a:tr>
              <a:tr h="370840">
                <a:tc>
                  <a:txBody>
                    <a:bodyPr/>
                    <a:lstStyle/>
                    <a:p>
                      <a:r>
                        <a:rPr lang="en-GB" dirty="0"/>
                        <a:t>Methodology</a:t>
                      </a:r>
                    </a:p>
                  </a:txBody>
                  <a:tcPr/>
                </a:tc>
                <a:tc>
                  <a:txBody>
                    <a:bodyPr/>
                    <a:lstStyle/>
                    <a:p>
                      <a:r>
                        <a:rPr lang="en-GB" dirty="0"/>
                        <a:t>800</a:t>
                      </a:r>
                    </a:p>
                  </a:txBody>
                  <a:tcPr/>
                </a:tc>
                <a:tc>
                  <a:txBody>
                    <a:bodyPr/>
                    <a:lstStyle/>
                    <a:p>
                      <a:r>
                        <a:rPr lang="en-GB" b="1" dirty="0"/>
                        <a:t>Rationale for the methodology. </a:t>
                      </a:r>
                      <a:r>
                        <a:rPr lang="en-GB" dirty="0"/>
                        <a:t>Explain your research design. Talking about your methodology approach and methods </a:t>
                      </a:r>
                    </a:p>
                  </a:txBody>
                  <a:tcPr/>
                </a:tc>
                <a:extLst>
                  <a:ext uri="{0D108BD9-81ED-4DB2-BD59-A6C34878D82A}">
                    <a16:rowId xmlns:a16="http://schemas.microsoft.com/office/drawing/2014/main" val="4051986590"/>
                  </a:ext>
                </a:extLst>
              </a:tr>
              <a:tr h="370840">
                <a:tc>
                  <a:txBody>
                    <a:bodyPr/>
                    <a:lstStyle/>
                    <a:p>
                      <a:r>
                        <a:rPr lang="en-GB" dirty="0"/>
                        <a:t>Data Analysis</a:t>
                      </a:r>
                    </a:p>
                  </a:txBody>
                  <a:tcPr/>
                </a:tc>
                <a:tc>
                  <a:txBody>
                    <a:bodyPr/>
                    <a:lstStyle/>
                    <a:p>
                      <a:r>
                        <a:rPr lang="en-GB" dirty="0"/>
                        <a:t>200</a:t>
                      </a:r>
                    </a:p>
                  </a:txBody>
                  <a:tcPr/>
                </a:tc>
                <a:tc>
                  <a:txBody>
                    <a:bodyPr/>
                    <a:lstStyle/>
                    <a:p>
                      <a:r>
                        <a:rPr lang="en-GB" dirty="0"/>
                        <a:t>How are you going to analyse data. Depending on the methodology and methods chosen.</a:t>
                      </a:r>
                    </a:p>
                  </a:txBody>
                  <a:tcPr/>
                </a:tc>
                <a:extLst>
                  <a:ext uri="{0D108BD9-81ED-4DB2-BD59-A6C34878D82A}">
                    <a16:rowId xmlns:a16="http://schemas.microsoft.com/office/drawing/2014/main" val="950023628"/>
                  </a:ext>
                </a:extLst>
              </a:tr>
              <a:tr h="370840">
                <a:tc>
                  <a:txBody>
                    <a:bodyPr/>
                    <a:lstStyle/>
                    <a:p>
                      <a:r>
                        <a:rPr lang="en-GB" dirty="0"/>
                        <a:t>Ethics</a:t>
                      </a:r>
                    </a:p>
                  </a:txBody>
                  <a:tcPr/>
                </a:tc>
                <a:tc>
                  <a:txBody>
                    <a:bodyPr/>
                    <a:lstStyle/>
                    <a:p>
                      <a:r>
                        <a:rPr lang="en-GB" dirty="0"/>
                        <a:t>100</a:t>
                      </a:r>
                    </a:p>
                  </a:txBody>
                  <a:tcPr/>
                </a:tc>
                <a:tc>
                  <a:txBody>
                    <a:bodyPr/>
                    <a:lstStyle/>
                    <a:p>
                      <a:r>
                        <a:rPr lang="en-GB" dirty="0"/>
                        <a:t>With link to policy explain the ethical issues for your study and how you are going to combat them.</a:t>
                      </a:r>
                    </a:p>
                  </a:txBody>
                  <a:tcPr/>
                </a:tc>
                <a:extLst>
                  <a:ext uri="{0D108BD9-81ED-4DB2-BD59-A6C34878D82A}">
                    <a16:rowId xmlns:a16="http://schemas.microsoft.com/office/drawing/2014/main" val="926106333"/>
                  </a:ext>
                </a:extLst>
              </a:tr>
              <a:tr h="370840">
                <a:tc>
                  <a:txBody>
                    <a:bodyPr/>
                    <a:lstStyle/>
                    <a:p>
                      <a:r>
                        <a:rPr lang="en-GB" dirty="0"/>
                        <a:t>Timeline of your project</a:t>
                      </a:r>
                    </a:p>
                  </a:txBody>
                  <a:tcPr/>
                </a:tc>
                <a:tc>
                  <a:txBody>
                    <a:bodyPr/>
                    <a:lstStyle/>
                    <a:p>
                      <a:r>
                        <a:rPr lang="en-GB" dirty="0"/>
                        <a:t>Not included in word count</a:t>
                      </a:r>
                    </a:p>
                  </a:txBody>
                  <a:tcPr/>
                </a:tc>
                <a:tc>
                  <a:txBody>
                    <a:bodyPr/>
                    <a:lstStyle/>
                    <a:p>
                      <a:r>
                        <a:rPr lang="en-GB" dirty="0"/>
                        <a:t>List or table. Explain how you are going to manage your project of time by the deadline.</a:t>
                      </a:r>
                    </a:p>
                  </a:txBody>
                  <a:tcPr/>
                </a:tc>
                <a:extLst>
                  <a:ext uri="{0D108BD9-81ED-4DB2-BD59-A6C34878D82A}">
                    <a16:rowId xmlns:a16="http://schemas.microsoft.com/office/drawing/2014/main" val="2172683923"/>
                  </a:ext>
                </a:extLst>
              </a:tr>
            </a:tbl>
          </a:graphicData>
        </a:graphic>
      </p:graphicFrame>
    </p:spTree>
    <p:extLst>
      <p:ext uri="{BB962C8B-B14F-4D97-AF65-F5344CB8AC3E}">
        <p14:creationId xmlns:p14="http://schemas.microsoft.com/office/powerpoint/2010/main" val="701425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3" ma:contentTypeDescription="Create a new document." ma:contentTypeScope="" ma:versionID="1354f8f1dbb75041268488f46a6e3292">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d4bc3b2c0a8cdcf08ada045ae4e10f70"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EBDE8A6B-CDE1-4572-8D77-55354A07E792}">
  <ds:schemaRefs>
    <ds:schemaRef ds:uri="1e817316-4aca-4b9e-ace6-40706940dca6"/>
    <ds:schemaRef ds:uri="616eabd9-892f-425c-aaec-cee6893c8e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7D09DC4-48CE-45C2-9393-0A8E48C8FD95}">
  <ds:schemaRefs>
    <ds:schemaRef ds:uri="1e817316-4aca-4b9e-ace6-40706940dca6"/>
    <ds:schemaRef ds:uri="616eabd9-892f-425c-aaec-cee6893c8e0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2929</Words>
  <Application>Microsoft Office PowerPoint</Application>
  <PresentationFormat>Widescreen</PresentationFormat>
  <Paragraphs>399</Paragraphs>
  <Slides>34</Slides>
  <Notes>11</Notes>
  <HiddenSlides>14</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34</vt:i4>
      </vt:variant>
    </vt:vector>
  </HeadingPairs>
  <TitlesOfParts>
    <vt:vector size="44" baseType="lpstr">
      <vt:lpstr>ＭＳ Ｐゴシック</vt:lpstr>
      <vt:lpstr>Arial</vt:lpstr>
      <vt:lpstr>Calibri</vt:lpstr>
      <vt:lpstr>Calibri Light</vt:lpstr>
      <vt:lpstr>Wingdings</vt:lpstr>
      <vt:lpstr>UWTSD 200_Title Page</vt:lpstr>
      <vt:lpstr>UWTSD 200_Title Page 2</vt:lpstr>
      <vt:lpstr>UWTSD 200_Subtitle 1</vt:lpstr>
      <vt:lpstr>UWTSD 200_Text 1</vt:lpstr>
      <vt:lpstr>UWTSD 200_Text 6</vt:lpstr>
      <vt:lpstr>PowerPoint Presentation</vt:lpstr>
      <vt:lpstr>Today’s lecture</vt:lpstr>
      <vt:lpstr>PowerPoint Presentation</vt:lpstr>
      <vt:lpstr>PowerPoint Presentation</vt:lpstr>
      <vt:lpstr>PowerPoint Presentation</vt:lpstr>
      <vt:lpstr>How do we start with research?</vt:lpstr>
      <vt:lpstr>Ontology: What is the nature of reality?</vt:lpstr>
      <vt:lpstr>PowerPoint Presentation</vt:lpstr>
      <vt:lpstr>PowerPoint Presentation</vt:lpstr>
      <vt:lpstr>PowerPoint Presentation</vt:lpstr>
      <vt:lpstr>Research Academics make things difficult for no real reason (at least not for masters level)</vt:lpstr>
      <vt:lpstr>PowerPoint Presentation</vt:lpstr>
      <vt:lpstr>Word for the Day ‘Praxis’</vt:lpstr>
      <vt:lpstr>PowerPoint Presentation</vt:lpstr>
      <vt:lpstr>PowerPoint Presentation</vt:lpstr>
      <vt:lpstr>Task: Individual / Tasg : Unigol</vt:lpstr>
      <vt:lpstr>PowerPoint Presentation</vt:lpstr>
      <vt:lpstr>PowerPoint Presentation</vt:lpstr>
      <vt:lpstr>PowerPoint Presentation</vt:lpstr>
      <vt:lpstr>PowerPoint Presentation</vt:lpstr>
      <vt:lpstr>PowerPoint Presentation</vt:lpstr>
      <vt:lpstr>Task: Individual and Partner Tasg: Unigol a gyda phartner</vt:lpstr>
      <vt:lpstr>PowerPoint Presentation</vt:lpstr>
      <vt:lpstr>Understanding what we are reading   Deall beth i ni'n darllen</vt:lpstr>
      <vt:lpstr>Research Questions</vt:lpstr>
      <vt:lpstr> Decisions Decisions??</vt:lpstr>
      <vt:lpstr>    QUANTITATIVE RESEARCH METHODS </vt:lpstr>
      <vt:lpstr>Hypothesis</vt:lpstr>
      <vt:lpstr>Understanding quantitative data   Deall data meintiol</vt:lpstr>
      <vt:lpstr>Understanding quantitative data</vt:lpstr>
      <vt:lpstr>Understanding quantitative data  Deall data meintiol</vt:lpstr>
      <vt:lpstr>Understanding quantitative data   Deall data meintiol</vt:lpstr>
      <vt:lpstr>PowerPoint Presentation</vt:lpstr>
      <vt:lpstr>Proposal breakdown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199</cp:revision>
  <dcterms:created xsi:type="dcterms:W3CDTF">2021-03-09T15:35:42Z</dcterms:created>
  <dcterms:modified xsi:type="dcterms:W3CDTF">2025-10-13T07:31:45Z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