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userId="5cb986f297a2db5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4" y="-388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emf"/><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jp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emf"/><Relationship Id="rId11" Type="http://schemas.openxmlformats.org/officeDocument/2006/relationships/image" Target="../media/image10.emf"/><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34133" y="3590132"/>
            <a:ext cx="17785164" cy="1009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Reverse Engineering of a KTM RC250GP Connecting Rod to Reduce Mass</a:t>
            </a:r>
          </a:p>
          <a:p>
            <a:pPr algn="ct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and Improve Vehicle Performance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Alex Oke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4877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latin typeface="Arial" panose="020B0604020202020204" pitchFamily="34" charset="0"/>
                <a:cs typeface="Arial" panose="020B0604020202020204" pitchFamily="34" charset="0"/>
              </a:rPr>
              <a:t>With a demand for more efficient engines and lightweight components in motorsport, it is vital to use materials which are lower in density and not sacrificing their strength properties. Reducing the mass of PANKL made connecting rod can improve the acceleration of a motorcycle through the reduction in mechanical losses of power in multiple forms.</a:t>
            </a: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r>
              <a:rPr lang="en-US" altLang="en-US" sz="2800" dirty="0">
                <a:latin typeface="Arial" panose="020B0604020202020204" pitchFamily="34" charset="0"/>
                <a:cs typeface="Arial" panose="020B0604020202020204" pitchFamily="34" charset="0"/>
              </a:rPr>
              <a:t>These forms of power loss are:</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Inertial mass and the energy lost from cranks rotational motion</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Friction between the piston skirt and cylinder wall</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balance shaft rotation taking energy from the engine</a:t>
            </a:r>
          </a:p>
          <a:p>
            <a:pPr>
              <a:spcBef>
                <a:spcPct val="50000"/>
              </a:spcBef>
            </a:pPr>
            <a:endParaRPr lang="en-US" altLang="en-US" sz="2800" dirty="0">
              <a:latin typeface="Arial" panose="020B0604020202020204" pitchFamily="34" charset="0"/>
              <a:cs typeface="Arial" panose="020B0604020202020204" pitchFamily="34" charset="0"/>
            </a:endParaRPr>
          </a:p>
          <a:p>
            <a:pPr>
              <a:spcBef>
                <a:spcPct val="50000"/>
              </a:spcBef>
            </a:pPr>
            <a:r>
              <a:rPr lang="en-US" altLang="en-US" sz="2800" dirty="0">
                <a:latin typeface="Arial" panose="020B0604020202020204" pitchFamily="34" charset="0"/>
                <a:cs typeface="Arial" panose="020B0604020202020204" pitchFamily="34" charset="0"/>
              </a:rPr>
              <a:t>The opportunity to study this topic was provided by SymCirrus Motorsport, an experiment to use Super TIX-51AF for the connecting rod. This material has been used in the recently released 2020 Yamaha R1 and is 44% lighter for the same volume.</a:t>
            </a:r>
          </a:p>
        </p:txBody>
      </p:sp>
      <p:sp>
        <p:nvSpPr>
          <p:cNvPr id="12" name="Text Box 8"/>
          <p:cNvSpPr txBox="1">
            <a:spLocks noChangeArrowheads="1"/>
          </p:cNvSpPr>
          <p:nvPr/>
        </p:nvSpPr>
        <p:spPr bwMode="auto">
          <a:xfrm>
            <a:off x="180000" y="21217331"/>
            <a:ext cx="6415087" cy="8247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3600" b="1" dirty="0"/>
              <a:t>Aims and Objectives</a:t>
            </a:r>
          </a:p>
          <a:p>
            <a:pPr>
              <a:spcBef>
                <a:spcPct val="40000"/>
              </a:spcBef>
            </a:pPr>
            <a:r>
              <a:rPr lang="en-US" altLang="en-US" sz="2800" dirty="0"/>
              <a:t>•	Reverse engineer the 4340 steel 	connecting rod</a:t>
            </a:r>
          </a:p>
          <a:p>
            <a:pPr>
              <a:spcBef>
                <a:spcPct val="40000"/>
              </a:spcBef>
            </a:pPr>
            <a:r>
              <a:rPr lang="en-US" altLang="en-US" sz="2800" dirty="0"/>
              <a:t>•	Model the crank mechanism 	assembly</a:t>
            </a:r>
          </a:p>
          <a:p>
            <a:pPr>
              <a:spcBef>
                <a:spcPct val="40000"/>
              </a:spcBef>
            </a:pPr>
            <a:r>
              <a:rPr lang="en-US" altLang="en-US" sz="2800" dirty="0"/>
              <a:t>•	Complete FEA study on 4340 	steel and Super TIX-51AF</a:t>
            </a:r>
          </a:p>
          <a:p>
            <a:pPr>
              <a:spcBef>
                <a:spcPct val="40000"/>
              </a:spcBef>
            </a:pPr>
            <a:r>
              <a:rPr lang="en-US" altLang="en-US" sz="2800" dirty="0"/>
              <a:t>•	Suggest an optimized rod design 	with less mass</a:t>
            </a:r>
          </a:p>
          <a:p>
            <a:pPr>
              <a:spcBef>
                <a:spcPct val="40000"/>
              </a:spcBef>
            </a:pPr>
            <a:r>
              <a:rPr lang="en-US" altLang="en-US" sz="2800" dirty="0"/>
              <a:t>•	Correct the balance shaft with 	reduced connecting rod mass</a:t>
            </a:r>
          </a:p>
          <a:p>
            <a:pPr>
              <a:spcBef>
                <a:spcPct val="50000"/>
              </a:spcBef>
            </a:pPr>
            <a:r>
              <a:rPr lang="en-US" altLang="en-US" sz="2800" dirty="0"/>
              <a:t>•	Analyse benefits of reduced 	mass</a:t>
            </a:r>
            <a:endParaRPr lang="en-AU" altLang="en-US" sz="2800" dirty="0"/>
          </a:p>
          <a:p>
            <a:pPr>
              <a:spcBef>
                <a:spcPct val="40000"/>
              </a:spcBef>
            </a:pPr>
            <a:endParaRPr lang="en-US" altLang="en-US" sz="2800" dirty="0"/>
          </a:p>
        </p:txBody>
      </p:sp>
      <p:sp>
        <p:nvSpPr>
          <p:cNvPr id="22" name="Text Box 10"/>
          <p:cNvSpPr txBox="1">
            <a:spLocks noChangeArrowheads="1"/>
          </p:cNvSpPr>
          <p:nvPr/>
        </p:nvSpPr>
        <p:spPr bwMode="auto">
          <a:xfrm>
            <a:off x="6896898" y="26524564"/>
            <a:ext cx="6415088"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A special thanks to my family and friends for their support throughout this study and SymCirrus Motorsport for the opportunity.</a:t>
            </a:r>
          </a:p>
        </p:txBody>
      </p:sp>
      <p:sp>
        <p:nvSpPr>
          <p:cNvPr id="25" name="Text Box 25"/>
          <p:cNvSpPr txBox="1">
            <a:spLocks noChangeArrowheads="1"/>
          </p:cNvSpPr>
          <p:nvPr/>
        </p:nvSpPr>
        <p:spPr bwMode="auto">
          <a:xfrm>
            <a:off x="14379963" y="7876876"/>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2 Left: Original 4340 steel shank thickness, Right: Super TIX-51AF optimised shank thickness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a:extLst>
              <a:ext uri="{FF2B5EF4-FFF2-40B4-BE49-F238E27FC236}">
                <a16:creationId xmlns:a16="http://schemas.microsoft.com/office/drawing/2014/main" id="{7574856E-2BAB-44C2-9C51-B576793F1C3B}"/>
              </a:ext>
            </a:extLst>
          </p:cNvPr>
          <p:cNvSpPr txBox="1">
            <a:spLocks noChangeArrowheads="1"/>
          </p:cNvSpPr>
          <p:nvPr/>
        </p:nvSpPr>
        <p:spPr bwMode="auto">
          <a:xfrm>
            <a:off x="7100036" y="6257121"/>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US" altLang="en-US" sz="2800" dirty="0">
                <a:latin typeface="Arial" panose="020B0604020202020204" pitchFamily="34" charset="0"/>
                <a:cs typeface="Arial" panose="020B0604020202020204" pitchFamily="34" charset="0"/>
              </a:rPr>
              <a:t>Cylinder pressure data from a Triumph Daytona 675 provided by Dr Owen Williams was manipulated to calculate the force which the connecting rod is subject to over the 720°of crank rotation. Knowing the force has allowed for calculation of the following:</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Compressive and Tensile stresses</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Rod shank displacement during compression and tension</a:t>
            </a:r>
          </a:p>
          <a:p>
            <a:pPr marL="457200" indent="-457200">
              <a:spcBef>
                <a:spcPct val="5000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Fatigue Safety Factors at different areas of the connecting rod</a:t>
            </a:r>
          </a:p>
          <a:p>
            <a:pPr>
              <a:spcBef>
                <a:spcPct val="50000"/>
              </a:spcBef>
            </a:pPr>
            <a:endParaRPr lang="en-US" altLang="en-US" sz="2800" dirty="0">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74882F34-22AE-4AB0-B914-7CAF82DE0DED}"/>
              </a:ext>
            </a:extLst>
          </p:cNvPr>
          <p:cNvPicPr>
            <a:picLocks noChangeAspect="1"/>
          </p:cNvPicPr>
          <p:nvPr/>
        </p:nvPicPr>
        <p:blipFill rotWithShape="1">
          <a:blip r:embed="rId4"/>
          <a:srcRect b="7365"/>
          <a:stretch/>
        </p:blipFill>
        <p:spPr>
          <a:xfrm>
            <a:off x="8091830" y="13657973"/>
            <a:ext cx="4431498" cy="3697085"/>
          </a:xfrm>
          <a:prstGeom prst="rect">
            <a:avLst/>
          </a:prstGeom>
          <a:ln>
            <a:solidFill>
              <a:schemeClr val="tx1"/>
            </a:solidFill>
          </a:ln>
        </p:spPr>
      </p:pic>
      <p:pic>
        <p:nvPicPr>
          <p:cNvPr id="11" name="Picture 10">
            <a:extLst>
              <a:ext uri="{FF2B5EF4-FFF2-40B4-BE49-F238E27FC236}">
                <a16:creationId xmlns:a16="http://schemas.microsoft.com/office/drawing/2014/main" id="{000268C0-50E9-4743-8FF9-C0D030E95736}"/>
              </a:ext>
            </a:extLst>
          </p:cNvPr>
          <p:cNvPicPr>
            <a:picLocks noChangeAspect="1"/>
          </p:cNvPicPr>
          <p:nvPr/>
        </p:nvPicPr>
        <p:blipFill rotWithShape="1">
          <a:blip r:embed="rId5"/>
          <a:srcRect l="66741" t="34359" r="17172" b="53449"/>
          <a:stretch/>
        </p:blipFill>
        <p:spPr>
          <a:xfrm>
            <a:off x="609599" y="2146650"/>
            <a:ext cx="2506320" cy="4027305"/>
          </a:xfrm>
          <a:prstGeom prst="rect">
            <a:avLst/>
          </a:prstGeom>
        </p:spPr>
      </p:pic>
      <p:sp>
        <p:nvSpPr>
          <p:cNvPr id="47" name="Text Box 19">
            <a:extLst>
              <a:ext uri="{FF2B5EF4-FFF2-40B4-BE49-F238E27FC236}">
                <a16:creationId xmlns:a16="http://schemas.microsoft.com/office/drawing/2014/main" id="{4BB2F5A5-E23C-420E-85F9-A5C291A36878}"/>
              </a:ext>
            </a:extLst>
          </p:cNvPr>
          <p:cNvSpPr txBox="1">
            <a:spLocks noChangeArrowheads="1"/>
          </p:cNvSpPr>
          <p:nvPr/>
        </p:nvSpPr>
        <p:spPr bwMode="auto">
          <a:xfrm>
            <a:off x="7486650" y="17224270"/>
            <a:ext cx="581134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1 Calculated net force on the connecting rod</a:t>
            </a:r>
          </a:p>
        </p:txBody>
      </p:sp>
      <p:sp>
        <p:nvSpPr>
          <p:cNvPr id="48" name="Text Box 6">
            <a:extLst>
              <a:ext uri="{FF2B5EF4-FFF2-40B4-BE49-F238E27FC236}">
                <a16:creationId xmlns:a16="http://schemas.microsoft.com/office/drawing/2014/main" id="{4B78308F-332B-4536-86CC-E8B3DC889601}"/>
              </a:ext>
            </a:extLst>
          </p:cNvPr>
          <p:cNvSpPr txBox="1">
            <a:spLocks noChangeArrowheads="1"/>
          </p:cNvSpPr>
          <p:nvPr/>
        </p:nvSpPr>
        <p:spPr bwMode="auto">
          <a:xfrm>
            <a:off x="7113913" y="17668631"/>
            <a:ext cx="6415087" cy="7859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Using Solidworks the connecting rod made by PANKL was modelled and FEA was carried out. The forces calculated in excel were used in the FEA. The stress results were then validated against the excel model of the stresses. </a:t>
            </a:r>
          </a:p>
          <a:p>
            <a:pPr>
              <a:spcBef>
                <a:spcPct val="50000"/>
              </a:spcBef>
            </a:pPr>
            <a:r>
              <a:rPr lang="en-AU" altLang="en-US" sz="2800" dirty="0">
                <a:latin typeface="Arial" panose="020B0604020202020204" pitchFamily="34" charset="0"/>
                <a:cs typeface="Arial" panose="020B0604020202020204" pitchFamily="34" charset="0"/>
              </a:rPr>
              <a:t>Due to unforeseen circumstances much of the physical testing validation was not able to take place. </a:t>
            </a:r>
          </a:p>
          <a:p>
            <a:pPr>
              <a:spcBef>
                <a:spcPct val="50000"/>
              </a:spcBef>
            </a:pPr>
            <a:r>
              <a:rPr lang="en-AU" altLang="en-US" sz="2800" dirty="0">
                <a:latin typeface="Arial" panose="020B0604020202020204" pitchFamily="34" charset="0"/>
                <a:cs typeface="Arial" panose="020B0604020202020204" pitchFamily="34" charset="0"/>
              </a:rPr>
              <a:t>The material was changed to Super TIX-51AF, this resulted in displacement being too high, therefore a thicker rod shank was suggested. The material difference can be seen below:</a:t>
            </a:r>
          </a:p>
        </p:txBody>
      </p:sp>
      <p:pic>
        <p:nvPicPr>
          <p:cNvPr id="19" name="Picture 18">
            <a:extLst>
              <a:ext uri="{FF2B5EF4-FFF2-40B4-BE49-F238E27FC236}">
                <a16:creationId xmlns:a16="http://schemas.microsoft.com/office/drawing/2014/main" id="{4A24B6FB-D0DF-4AF7-8E14-DB00E9CEF816}"/>
              </a:ext>
            </a:extLst>
          </p:cNvPr>
          <p:cNvPicPr>
            <a:picLocks noChangeAspect="1"/>
          </p:cNvPicPr>
          <p:nvPr/>
        </p:nvPicPr>
        <p:blipFill>
          <a:blip r:embed="rId6"/>
          <a:stretch>
            <a:fillRect/>
          </a:stretch>
        </p:blipFill>
        <p:spPr>
          <a:xfrm>
            <a:off x="7180833" y="25593367"/>
            <a:ext cx="6171628" cy="1099057"/>
          </a:xfrm>
          <a:prstGeom prst="rect">
            <a:avLst/>
          </a:prstGeom>
          <a:ln>
            <a:noFill/>
          </a:ln>
        </p:spPr>
      </p:pic>
      <p:sp>
        <p:nvSpPr>
          <p:cNvPr id="49" name="Text Box 19">
            <a:extLst>
              <a:ext uri="{FF2B5EF4-FFF2-40B4-BE49-F238E27FC236}">
                <a16:creationId xmlns:a16="http://schemas.microsoft.com/office/drawing/2014/main" id="{DCA486DD-FD49-4661-B114-908D15F07132}"/>
              </a:ext>
            </a:extLst>
          </p:cNvPr>
          <p:cNvSpPr txBox="1">
            <a:spLocks noChangeArrowheads="1"/>
          </p:cNvSpPr>
          <p:nvPr/>
        </p:nvSpPr>
        <p:spPr bwMode="auto">
          <a:xfrm>
            <a:off x="6974360" y="24958721"/>
            <a:ext cx="581134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1 Material Properties Comparison</a:t>
            </a:r>
          </a:p>
        </p:txBody>
      </p:sp>
      <p:pic>
        <p:nvPicPr>
          <p:cNvPr id="34" name="Picture 33">
            <a:extLst>
              <a:ext uri="{FF2B5EF4-FFF2-40B4-BE49-F238E27FC236}">
                <a16:creationId xmlns:a16="http://schemas.microsoft.com/office/drawing/2014/main" id="{5EC2DC77-841B-4C63-B0E8-D2470C116D57}"/>
              </a:ext>
            </a:extLst>
          </p:cNvPr>
          <p:cNvPicPr>
            <a:picLocks noChangeAspect="1"/>
          </p:cNvPicPr>
          <p:nvPr/>
        </p:nvPicPr>
        <p:blipFill rotWithShape="1">
          <a:blip r:embed="rId7"/>
          <a:srcRect l="29022" t="26863" r="34562" b="16077"/>
          <a:stretch/>
        </p:blipFill>
        <p:spPr>
          <a:xfrm>
            <a:off x="17550669" y="5461002"/>
            <a:ext cx="2877712" cy="2536350"/>
          </a:xfrm>
          <a:prstGeom prst="rect">
            <a:avLst/>
          </a:prstGeom>
        </p:spPr>
      </p:pic>
      <p:pic>
        <p:nvPicPr>
          <p:cNvPr id="51" name="Picture 50">
            <a:extLst>
              <a:ext uri="{FF2B5EF4-FFF2-40B4-BE49-F238E27FC236}">
                <a16:creationId xmlns:a16="http://schemas.microsoft.com/office/drawing/2014/main" id="{A995E3E0-C01A-4D34-A578-EFEA149F2874}"/>
              </a:ext>
            </a:extLst>
          </p:cNvPr>
          <p:cNvPicPr>
            <a:picLocks noChangeAspect="1"/>
          </p:cNvPicPr>
          <p:nvPr/>
        </p:nvPicPr>
        <p:blipFill rotWithShape="1">
          <a:blip r:embed="rId8"/>
          <a:srcRect l="32828" t="26329" r="19713" b="16077"/>
          <a:stretch/>
        </p:blipFill>
        <p:spPr>
          <a:xfrm>
            <a:off x="14711488" y="6063897"/>
            <a:ext cx="2629734" cy="1795164"/>
          </a:xfrm>
          <a:prstGeom prst="rect">
            <a:avLst/>
          </a:prstGeom>
        </p:spPr>
      </p:pic>
      <p:sp>
        <p:nvSpPr>
          <p:cNvPr id="52" name="Text Box 6">
            <a:extLst>
              <a:ext uri="{FF2B5EF4-FFF2-40B4-BE49-F238E27FC236}">
                <a16:creationId xmlns:a16="http://schemas.microsoft.com/office/drawing/2014/main" id="{A42FC32C-6779-4F6D-802F-DF8F4F3E858D}"/>
              </a:ext>
            </a:extLst>
          </p:cNvPr>
          <p:cNvSpPr txBox="1">
            <a:spLocks noChangeArrowheads="1"/>
          </p:cNvSpPr>
          <p:nvPr/>
        </p:nvSpPr>
        <p:spPr bwMode="auto">
          <a:xfrm>
            <a:off x="14401399" y="8858935"/>
            <a:ext cx="6717898"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US" altLang="en-US" sz="2800" dirty="0">
                <a:latin typeface="Arial" panose="020B0604020202020204" pitchFamily="34" charset="0"/>
                <a:cs typeface="Arial" panose="020B0604020202020204" pitchFamily="34" charset="0"/>
              </a:rPr>
              <a:t>With a thicker I-beam section of the rod, this resulted in a higher safety factor and a displacement within tolerance.</a:t>
            </a:r>
          </a:p>
        </p:txBody>
      </p:sp>
      <p:pic>
        <p:nvPicPr>
          <p:cNvPr id="53" name="Picture 52">
            <a:extLst>
              <a:ext uri="{FF2B5EF4-FFF2-40B4-BE49-F238E27FC236}">
                <a16:creationId xmlns:a16="http://schemas.microsoft.com/office/drawing/2014/main" id="{CC65B975-F2CF-4578-8F3B-B0D87141ED25}"/>
              </a:ext>
            </a:extLst>
          </p:cNvPr>
          <p:cNvPicPr>
            <a:picLocks noChangeAspect="1"/>
          </p:cNvPicPr>
          <p:nvPr/>
        </p:nvPicPr>
        <p:blipFill rotWithShape="1">
          <a:blip r:embed="rId9"/>
          <a:srcRect t="18607"/>
          <a:stretch/>
        </p:blipFill>
        <p:spPr>
          <a:xfrm>
            <a:off x="13960916" y="12089714"/>
            <a:ext cx="7179506" cy="915733"/>
          </a:xfrm>
          <a:prstGeom prst="rect">
            <a:avLst/>
          </a:prstGeom>
        </p:spPr>
      </p:pic>
      <p:sp>
        <p:nvSpPr>
          <p:cNvPr id="54" name="Text Box 25">
            <a:extLst>
              <a:ext uri="{FF2B5EF4-FFF2-40B4-BE49-F238E27FC236}">
                <a16:creationId xmlns:a16="http://schemas.microsoft.com/office/drawing/2014/main" id="{6D605FDD-33A6-4FE3-958A-80A3F90C2A46}"/>
              </a:ext>
            </a:extLst>
          </p:cNvPr>
          <p:cNvSpPr txBox="1">
            <a:spLocks noChangeArrowheads="1"/>
          </p:cNvSpPr>
          <p:nvPr/>
        </p:nvSpPr>
        <p:spPr bwMode="auto">
          <a:xfrm>
            <a:off x="13647528" y="11501229"/>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2 Rod displacement comparison</a:t>
            </a:r>
          </a:p>
        </p:txBody>
      </p:sp>
      <p:pic>
        <p:nvPicPr>
          <p:cNvPr id="57" name="Picture 56">
            <a:extLst>
              <a:ext uri="{FF2B5EF4-FFF2-40B4-BE49-F238E27FC236}">
                <a16:creationId xmlns:a16="http://schemas.microsoft.com/office/drawing/2014/main" id="{26A38D3A-2FF7-4D00-AC99-0767E5D47352}"/>
              </a:ext>
            </a:extLst>
          </p:cNvPr>
          <p:cNvPicPr>
            <a:picLocks noChangeAspect="1"/>
          </p:cNvPicPr>
          <p:nvPr/>
        </p:nvPicPr>
        <p:blipFill rotWithShape="1">
          <a:blip r:embed="rId10"/>
          <a:srcRect t="8068"/>
          <a:stretch/>
        </p:blipFill>
        <p:spPr>
          <a:xfrm>
            <a:off x="13968051" y="13592012"/>
            <a:ext cx="7200819" cy="2713046"/>
          </a:xfrm>
          <a:prstGeom prst="rect">
            <a:avLst/>
          </a:prstGeom>
        </p:spPr>
      </p:pic>
      <p:sp>
        <p:nvSpPr>
          <p:cNvPr id="58" name="Text Box 25">
            <a:extLst>
              <a:ext uri="{FF2B5EF4-FFF2-40B4-BE49-F238E27FC236}">
                <a16:creationId xmlns:a16="http://schemas.microsoft.com/office/drawing/2014/main" id="{61739EF3-4CD5-430B-A3CB-D294CBCDD0E3}"/>
              </a:ext>
            </a:extLst>
          </p:cNvPr>
          <p:cNvSpPr txBox="1">
            <a:spLocks noChangeArrowheads="1"/>
          </p:cNvSpPr>
          <p:nvPr/>
        </p:nvSpPr>
        <p:spPr bwMode="auto">
          <a:xfrm>
            <a:off x="13659085" y="12916384"/>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3 Rod stress and FSF comparison</a:t>
            </a:r>
          </a:p>
        </p:txBody>
      </p:sp>
      <p:sp>
        <p:nvSpPr>
          <p:cNvPr id="59" name="Text Box 6">
            <a:extLst>
              <a:ext uri="{FF2B5EF4-FFF2-40B4-BE49-F238E27FC236}">
                <a16:creationId xmlns:a16="http://schemas.microsoft.com/office/drawing/2014/main" id="{118454A9-115C-4D34-B3FB-66A97C942D4C}"/>
              </a:ext>
            </a:extLst>
          </p:cNvPr>
          <p:cNvSpPr txBox="1">
            <a:spLocks noChangeArrowheads="1"/>
          </p:cNvSpPr>
          <p:nvPr/>
        </p:nvSpPr>
        <p:spPr bwMode="auto">
          <a:xfrm>
            <a:off x="14379963" y="18053836"/>
            <a:ext cx="6717898" cy="1396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latin typeface="Arial" panose="020B0604020202020204" pitchFamily="34" charset="0"/>
                <a:cs typeface="Arial" panose="020B0604020202020204" pitchFamily="34" charset="0"/>
              </a:rPr>
              <a:t>The following results illustrate the effect of reducing mass:</a:t>
            </a:r>
          </a:p>
        </p:txBody>
      </p:sp>
      <p:pic>
        <p:nvPicPr>
          <p:cNvPr id="60" name="Picture 59">
            <a:extLst>
              <a:ext uri="{FF2B5EF4-FFF2-40B4-BE49-F238E27FC236}">
                <a16:creationId xmlns:a16="http://schemas.microsoft.com/office/drawing/2014/main" id="{50E43047-C121-4A11-8F59-B3E924EF217D}"/>
              </a:ext>
            </a:extLst>
          </p:cNvPr>
          <p:cNvPicPr>
            <a:picLocks noChangeAspect="1"/>
          </p:cNvPicPr>
          <p:nvPr/>
        </p:nvPicPr>
        <p:blipFill>
          <a:blip r:embed="rId11"/>
          <a:stretch>
            <a:fillRect/>
          </a:stretch>
        </p:blipFill>
        <p:spPr>
          <a:xfrm>
            <a:off x="13968051" y="16784221"/>
            <a:ext cx="7157318" cy="1374852"/>
          </a:xfrm>
          <a:prstGeom prst="rect">
            <a:avLst/>
          </a:prstGeom>
        </p:spPr>
      </p:pic>
      <p:sp>
        <p:nvSpPr>
          <p:cNvPr id="63" name="Text Box 25">
            <a:extLst>
              <a:ext uri="{FF2B5EF4-FFF2-40B4-BE49-F238E27FC236}">
                <a16:creationId xmlns:a16="http://schemas.microsoft.com/office/drawing/2014/main" id="{5C51234E-BB4A-400A-BF2A-B1304185264B}"/>
              </a:ext>
            </a:extLst>
          </p:cNvPr>
          <p:cNvSpPr txBox="1">
            <a:spLocks noChangeArrowheads="1"/>
          </p:cNvSpPr>
          <p:nvPr/>
        </p:nvSpPr>
        <p:spPr bwMode="auto">
          <a:xfrm>
            <a:off x="13662160" y="1611850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4 Final mass comparison</a:t>
            </a:r>
          </a:p>
        </p:txBody>
      </p:sp>
      <p:pic>
        <p:nvPicPr>
          <p:cNvPr id="64" name="Picture 63">
            <a:extLst>
              <a:ext uri="{FF2B5EF4-FFF2-40B4-BE49-F238E27FC236}">
                <a16:creationId xmlns:a16="http://schemas.microsoft.com/office/drawing/2014/main" id="{4BF9EE34-2ECA-4D89-9B05-0BAFF405AA0F}"/>
              </a:ext>
            </a:extLst>
          </p:cNvPr>
          <p:cNvPicPr>
            <a:picLocks noChangeAspect="1"/>
          </p:cNvPicPr>
          <p:nvPr/>
        </p:nvPicPr>
        <p:blipFill rotWithShape="1">
          <a:blip r:embed="rId12"/>
          <a:srcRect t="21628"/>
          <a:stretch/>
        </p:blipFill>
        <p:spPr>
          <a:xfrm>
            <a:off x="13960916" y="19674070"/>
            <a:ext cx="7094803" cy="968577"/>
          </a:xfrm>
          <a:prstGeom prst="rect">
            <a:avLst/>
          </a:prstGeom>
        </p:spPr>
      </p:pic>
      <p:sp>
        <p:nvSpPr>
          <p:cNvPr id="65" name="Text Box 25">
            <a:extLst>
              <a:ext uri="{FF2B5EF4-FFF2-40B4-BE49-F238E27FC236}">
                <a16:creationId xmlns:a16="http://schemas.microsoft.com/office/drawing/2014/main" id="{CE828A17-2EA4-4EA0-926D-FFB9EBC787C7}"/>
              </a:ext>
            </a:extLst>
          </p:cNvPr>
          <p:cNvSpPr txBox="1">
            <a:spLocks noChangeArrowheads="1"/>
          </p:cNvSpPr>
          <p:nvPr/>
        </p:nvSpPr>
        <p:spPr bwMode="auto">
          <a:xfrm>
            <a:off x="13772365" y="19092535"/>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5 Piston skirt friction comparison</a:t>
            </a:r>
          </a:p>
        </p:txBody>
      </p:sp>
      <p:sp>
        <p:nvSpPr>
          <p:cNvPr id="66" name="Text Box 6">
            <a:extLst>
              <a:ext uri="{FF2B5EF4-FFF2-40B4-BE49-F238E27FC236}">
                <a16:creationId xmlns:a16="http://schemas.microsoft.com/office/drawing/2014/main" id="{DAC8B498-DA22-4591-B538-F5B22AFB4398}"/>
              </a:ext>
            </a:extLst>
          </p:cNvPr>
          <p:cNvSpPr txBox="1">
            <a:spLocks noChangeArrowheads="1"/>
          </p:cNvSpPr>
          <p:nvPr/>
        </p:nvSpPr>
        <p:spPr bwMode="auto">
          <a:xfrm>
            <a:off x="14407471" y="22965796"/>
            <a:ext cx="6717898"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3600" b="1" dirty="0">
                <a:latin typeface="Arial" panose="020B0604020202020204" pitchFamily="34" charset="0"/>
                <a:cs typeface="Arial" panose="020B0604020202020204" pitchFamily="34" charset="0"/>
              </a:rPr>
              <a:t>Conclusions</a:t>
            </a:r>
          </a:p>
          <a:p>
            <a:pPr>
              <a:spcBef>
                <a:spcPct val="50000"/>
              </a:spcBef>
            </a:pPr>
            <a:r>
              <a:rPr lang="en-US" altLang="en-US" sz="2800" dirty="0">
                <a:latin typeface="Arial" panose="020B0604020202020204" pitchFamily="34" charset="0"/>
                <a:cs typeface="Arial" panose="020B0604020202020204" pitchFamily="34" charset="0"/>
              </a:rPr>
              <a:t>With the use of cylinder pressure data and Solidworks FEA, the PANKL 4340 steel connecting rods mass has been reduced successfully by using Super TIX-51AF, resulting in a performance increase through fewer mechanical power losses. Therefore, improving engine efficiency, something which is paramount in the automotive and racing industry. </a:t>
            </a:r>
          </a:p>
        </p:txBody>
      </p:sp>
      <p:pic>
        <p:nvPicPr>
          <p:cNvPr id="67" name="Picture 66">
            <a:extLst>
              <a:ext uri="{FF2B5EF4-FFF2-40B4-BE49-F238E27FC236}">
                <a16:creationId xmlns:a16="http://schemas.microsoft.com/office/drawing/2014/main" id="{771761D3-F9B2-403F-B2D2-61F52AB4B107}"/>
              </a:ext>
            </a:extLst>
          </p:cNvPr>
          <p:cNvPicPr>
            <a:picLocks noChangeAspect="1"/>
          </p:cNvPicPr>
          <p:nvPr/>
        </p:nvPicPr>
        <p:blipFill>
          <a:blip r:embed="rId13"/>
          <a:stretch>
            <a:fillRect/>
          </a:stretch>
        </p:blipFill>
        <p:spPr>
          <a:xfrm>
            <a:off x="13955503" y="22244161"/>
            <a:ext cx="7094803" cy="734867"/>
          </a:xfrm>
          <a:prstGeom prst="rect">
            <a:avLst/>
          </a:prstGeom>
        </p:spPr>
      </p:pic>
      <p:pic>
        <p:nvPicPr>
          <p:cNvPr id="68" name="Picture 67">
            <a:extLst>
              <a:ext uri="{FF2B5EF4-FFF2-40B4-BE49-F238E27FC236}">
                <a16:creationId xmlns:a16="http://schemas.microsoft.com/office/drawing/2014/main" id="{DA9D479A-B7A1-428C-B9F0-68C19942A2FA}"/>
              </a:ext>
            </a:extLst>
          </p:cNvPr>
          <p:cNvPicPr>
            <a:picLocks noChangeAspect="1"/>
          </p:cNvPicPr>
          <p:nvPr/>
        </p:nvPicPr>
        <p:blipFill>
          <a:blip r:embed="rId14"/>
          <a:stretch>
            <a:fillRect/>
          </a:stretch>
        </p:blipFill>
        <p:spPr>
          <a:xfrm>
            <a:off x="13960914" y="21217331"/>
            <a:ext cx="7094803" cy="452860"/>
          </a:xfrm>
          <a:prstGeom prst="rect">
            <a:avLst/>
          </a:prstGeom>
        </p:spPr>
      </p:pic>
      <p:sp>
        <p:nvSpPr>
          <p:cNvPr id="69" name="Text Box 25">
            <a:extLst>
              <a:ext uri="{FF2B5EF4-FFF2-40B4-BE49-F238E27FC236}">
                <a16:creationId xmlns:a16="http://schemas.microsoft.com/office/drawing/2014/main" id="{C515EC85-642F-4EF5-9BD7-C6C714684DEA}"/>
              </a:ext>
            </a:extLst>
          </p:cNvPr>
          <p:cNvSpPr txBox="1">
            <a:spLocks noChangeArrowheads="1"/>
          </p:cNvSpPr>
          <p:nvPr/>
        </p:nvSpPr>
        <p:spPr bwMode="auto">
          <a:xfrm>
            <a:off x="13700247" y="2044576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6 Acceleration improvement from excel lap simulation</a:t>
            </a:r>
          </a:p>
        </p:txBody>
      </p:sp>
      <p:sp>
        <p:nvSpPr>
          <p:cNvPr id="70" name="Text Box 25">
            <a:extLst>
              <a:ext uri="{FF2B5EF4-FFF2-40B4-BE49-F238E27FC236}">
                <a16:creationId xmlns:a16="http://schemas.microsoft.com/office/drawing/2014/main" id="{F6E0FDB6-11D8-4D40-BE10-25BAC4FB017E}"/>
              </a:ext>
            </a:extLst>
          </p:cNvPr>
          <p:cNvSpPr txBox="1">
            <a:spLocks noChangeArrowheads="1"/>
          </p:cNvSpPr>
          <p:nvPr/>
        </p:nvSpPr>
        <p:spPr bwMode="auto">
          <a:xfrm>
            <a:off x="13743688" y="2150298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7 Balance shaft correction as result of reduced reciprocating mass</a:t>
            </a:r>
          </a:p>
        </p:txBody>
      </p:sp>
      <p:pic>
        <p:nvPicPr>
          <p:cNvPr id="74" name="Picture 73">
            <a:extLst>
              <a:ext uri="{FF2B5EF4-FFF2-40B4-BE49-F238E27FC236}">
                <a16:creationId xmlns:a16="http://schemas.microsoft.com/office/drawing/2014/main" id="{3C7F1208-C5F7-4FFA-B19B-D7446F9494DB}"/>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48597" y="29100380"/>
            <a:ext cx="3309003" cy="918105"/>
          </a:xfrm>
          <a:prstGeom prst="rect">
            <a:avLst/>
          </a:prstGeom>
        </p:spPr>
      </p:pic>
      <p:pic>
        <p:nvPicPr>
          <p:cNvPr id="75" name="Picture 74">
            <a:extLst>
              <a:ext uri="{FF2B5EF4-FFF2-40B4-BE49-F238E27FC236}">
                <a16:creationId xmlns:a16="http://schemas.microsoft.com/office/drawing/2014/main" id="{691279F7-FA54-4821-ABE1-6EB75AF6286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4549163" y="29258924"/>
            <a:ext cx="1934523" cy="764137"/>
          </a:xfrm>
          <a:prstGeom prst="rect">
            <a:avLst/>
          </a:prstGeom>
        </p:spPr>
      </p:pic>
      <p:pic>
        <p:nvPicPr>
          <p:cNvPr id="76" name="Picture 75">
            <a:extLst>
              <a:ext uri="{FF2B5EF4-FFF2-40B4-BE49-F238E27FC236}">
                <a16:creationId xmlns:a16="http://schemas.microsoft.com/office/drawing/2014/main" id="{9C3C63A5-5C0A-4884-87CB-EE9BA646B90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7486650" y="29371107"/>
            <a:ext cx="2923874" cy="584775"/>
          </a:xfrm>
          <a:prstGeom prst="rect">
            <a:avLst/>
          </a:prstGeom>
        </p:spPr>
      </p:pic>
      <p:pic>
        <p:nvPicPr>
          <p:cNvPr id="81" name="Picture 80" descr="A picture containing drawing&#10;&#10;Description automatically generated">
            <a:extLst>
              <a:ext uri="{FF2B5EF4-FFF2-40B4-BE49-F238E27FC236}">
                <a16:creationId xmlns:a16="http://schemas.microsoft.com/office/drawing/2014/main" id="{F2C151BA-736E-454F-8356-5627343295B0}"/>
              </a:ext>
            </a:extLst>
          </p:cNvPr>
          <p:cNvPicPr>
            <a:picLocks noChangeAspect="1"/>
          </p:cNvPicPr>
          <p:nvPr/>
        </p:nvPicPr>
        <p:blipFill>
          <a:blip r:embed="rId18"/>
          <a:stretch>
            <a:fillRect/>
          </a:stretch>
        </p:blipFill>
        <p:spPr>
          <a:xfrm>
            <a:off x="11302087" y="29031685"/>
            <a:ext cx="2345441" cy="1038249"/>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626</TotalTime>
  <Words>572</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 </cp:lastModifiedBy>
  <cp:revision>52</cp:revision>
  <dcterms:created xsi:type="dcterms:W3CDTF">2016-02-25T08:27:32Z</dcterms:created>
  <dcterms:modified xsi:type="dcterms:W3CDTF">2020-05-01T15:48:46Z</dcterms:modified>
</cp:coreProperties>
</file>