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0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48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662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120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463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450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8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320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220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733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083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066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7122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74338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0736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986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15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8399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23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562CD1A-8465-4E2E-A52E-697D8E27CF9C}" type="datetimeFigureOut">
              <a:rPr lang="en-GB" smtClean="0"/>
              <a:t>18/01/2019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D86739AC-C63D-493F-85E3-117ECD8E95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6306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5" r:id="rId1"/>
    <p:sldLayoutId id="2147484106" r:id="rId2"/>
    <p:sldLayoutId id="2147484107" r:id="rId3"/>
    <p:sldLayoutId id="2147484108" r:id="rId4"/>
    <p:sldLayoutId id="2147484109" r:id="rId5"/>
    <p:sldLayoutId id="2147484110" r:id="rId6"/>
    <p:sldLayoutId id="2147484111" r:id="rId7"/>
    <p:sldLayoutId id="2147484112" r:id="rId8"/>
    <p:sldLayoutId id="2147484113" r:id="rId9"/>
    <p:sldLayoutId id="2147484114" r:id="rId10"/>
    <p:sldLayoutId id="2147484115" r:id="rId11"/>
    <p:sldLayoutId id="2147484116" r:id="rId12"/>
    <p:sldLayoutId id="2147484117" r:id="rId13"/>
    <p:sldLayoutId id="2147484118" r:id="rId14"/>
    <p:sldLayoutId id="2147484119" r:id="rId15"/>
    <p:sldLayoutId id="2147484120" r:id="rId16"/>
    <p:sldLayoutId id="214748412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DBB102-4A6F-422E-A801-888799C2CCEC}"/>
              </a:ext>
            </a:extLst>
          </p:cNvPr>
          <p:cNvSpPr txBox="1"/>
          <p:nvPr/>
        </p:nvSpPr>
        <p:spPr>
          <a:xfrm>
            <a:off x="1643062" y="202143"/>
            <a:ext cx="8905875" cy="40011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Critically analyse the application of the social model of disability in schools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E15019-C2F0-415C-8B95-EB853B85B057}"/>
              </a:ext>
            </a:extLst>
          </p:cNvPr>
          <p:cNvSpPr txBox="1"/>
          <p:nvPr/>
        </p:nvSpPr>
        <p:spPr>
          <a:xfrm>
            <a:off x="5188151" y="681379"/>
            <a:ext cx="2135981" cy="206210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202020204" pitchFamily="34" charset="0"/>
              </a:rPr>
              <a:t>Social Model </a:t>
            </a:r>
            <a:endParaRPr lang="en-GB" sz="1600" u="sng" dirty="0">
              <a:latin typeface="Abadi" panose="020B0604020202020204" pitchFamily="34" charset="0"/>
            </a:endParaRPr>
          </a:p>
          <a:p>
            <a:r>
              <a:rPr lang="en-US" sz="1600" i="1" dirty="0">
                <a:latin typeface="Abadi" panose="020B0604020202020204" pitchFamily="34" charset="0"/>
              </a:rPr>
              <a:t>“The model says that people are disabled by barriers in society, not by their impairment or difference” </a:t>
            </a:r>
            <a:r>
              <a:rPr lang="en-US" sz="1200" i="1" dirty="0">
                <a:latin typeface="Abadi" panose="020B0604020202020204" pitchFamily="34" charset="0"/>
              </a:rPr>
              <a:t>(SCOPE, 2018.) </a:t>
            </a:r>
            <a:endParaRPr lang="en-US" sz="1600" i="1" dirty="0">
              <a:latin typeface="Abadi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19F5C1-83A2-4872-A65F-0882939A4BA3}"/>
              </a:ext>
            </a:extLst>
          </p:cNvPr>
          <p:cNvSpPr txBox="1"/>
          <p:nvPr/>
        </p:nvSpPr>
        <p:spPr>
          <a:xfrm>
            <a:off x="6405264" y="2839427"/>
            <a:ext cx="1176635" cy="3631763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Medical Model</a:t>
            </a:r>
          </a:p>
          <a:p>
            <a:r>
              <a:rPr lang="en-US" sz="1600" dirty="0">
                <a:latin typeface="Abadi" panose="020B0604020104020204" pitchFamily="34" charset="0"/>
              </a:rPr>
              <a:t>Focuses on what disabilities and impairment a person has and not what they need. </a:t>
            </a:r>
            <a:r>
              <a:rPr lang="en-US" sz="1200" i="1" dirty="0">
                <a:latin typeface="Abadi" panose="020B0604020104020204" pitchFamily="34" charset="0"/>
              </a:rPr>
              <a:t>(University of Leicester, 2015)</a:t>
            </a:r>
            <a:endParaRPr lang="en-GB" sz="1200" i="1" dirty="0">
              <a:latin typeface="Abadi" panose="020B0604020104020204" pitchFamily="34" charset="0"/>
            </a:endParaRPr>
          </a:p>
          <a:p>
            <a:endParaRPr lang="en-GB" dirty="0">
              <a:latin typeface="Abadi" panose="020B0604020104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215992-C8D6-4BEB-8750-22CB584951B1}"/>
              </a:ext>
            </a:extLst>
          </p:cNvPr>
          <p:cNvSpPr txBox="1"/>
          <p:nvPr/>
        </p:nvSpPr>
        <p:spPr>
          <a:xfrm>
            <a:off x="4467821" y="2929500"/>
            <a:ext cx="1708546" cy="3508653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Affirmation Model</a:t>
            </a:r>
          </a:p>
          <a:p>
            <a:r>
              <a:rPr lang="en-US" sz="1600" dirty="0">
                <a:latin typeface="Abadi" panose="020B0604020104020204" pitchFamily="34" charset="0"/>
              </a:rPr>
              <a:t>The affirmation model is otherwise defined as individuals being able to express and voice their own stories of their experience with having a disability.</a:t>
            </a:r>
            <a:endParaRPr lang="en-GB" sz="1600" dirty="0">
              <a:latin typeface="Abadi" panose="020B0604020104020204" pitchFamily="34" charset="0"/>
            </a:endParaRPr>
          </a:p>
          <a:p>
            <a:r>
              <a:rPr lang="en-US" sz="1200" i="1" dirty="0">
                <a:latin typeface="Abadi" panose="020B0604020104020204" pitchFamily="34" charset="0"/>
              </a:rPr>
              <a:t>(Cameron, C, 2012</a:t>
            </a:r>
            <a:r>
              <a:rPr lang="en-US" sz="1200" i="1" u="sng" dirty="0">
                <a:latin typeface="Abadi" panose="020B0604020104020204" pitchFamily="34" charset="0"/>
              </a:rPr>
              <a:t>) </a:t>
            </a:r>
            <a:endParaRPr lang="en-GB" sz="1200" i="1" u="sng" dirty="0">
              <a:latin typeface="Abadi" panose="020B0604020104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2D3A33-7BF2-4922-9919-FC3F9B49F2EF}"/>
              </a:ext>
            </a:extLst>
          </p:cNvPr>
          <p:cNvSpPr txBox="1"/>
          <p:nvPr/>
        </p:nvSpPr>
        <p:spPr>
          <a:xfrm>
            <a:off x="200024" y="884330"/>
            <a:ext cx="41433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Inclusive Education </a:t>
            </a:r>
          </a:p>
          <a:p>
            <a:r>
              <a:rPr lang="en-US" sz="1600" dirty="0">
                <a:latin typeface="Abadi" panose="020B0604020104020204" pitchFamily="34" charset="0"/>
              </a:rPr>
              <a:t>Allows for all students with and without disabilities to be taught together. </a:t>
            </a:r>
          </a:p>
          <a:p>
            <a:pPr algn="r"/>
            <a:r>
              <a:rPr lang="en-US" sz="1200" i="1" dirty="0">
                <a:latin typeface="Abadi" panose="020B0604020104020204" pitchFamily="34" charset="0"/>
              </a:rPr>
              <a:t>(Welsh Government, 2016).</a:t>
            </a:r>
            <a:endParaRPr lang="en-GB" sz="1200" i="1" dirty="0">
              <a:latin typeface="Abadi" panose="020B0604020104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31502C7-E353-4E62-8DDE-1D327E516AC7}"/>
              </a:ext>
            </a:extLst>
          </p:cNvPr>
          <p:cNvSpPr txBox="1"/>
          <p:nvPr/>
        </p:nvSpPr>
        <p:spPr>
          <a:xfrm>
            <a:off x="71440" y="2067810"/>
            <a:ext cx="496728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How can children be isolated within inclusive education?</a:t>
            </a:r>
          </a:p>
          <a:p>
            <a:r>
              <a:rPr lang="en-US" sz="1600" b="1" i="1" dirty="0">
                <a:latin typeface="Abadi" panose="020B0604020104020204" pitchFamily="34" charset="0"/>
              </a:rPr>
              <a:t>“ I’m all for inclusion in principle, but it doesn’t always work”  </a:t>
            </a:r>
            <a:r>
              <a:rPr lang="en-US" sz="1200" b="1" i="1" dirty="0">
                <a:latin typeface="Abadi" panose="020B0604020104020204" pitchFamily="34" charset="0"/>
              </a:rPr>
              <a:t>(the Guardian, 2015).</a:t>
            </a:r>
            <a:endParaRPr lang="en-GB" sz="1200" i="1" dirty="0">
              <a:latin typeface="Abadi" panose="020B0604020104020204" pitchFamily="34" charset="0"/>
            </a:endParaRPr>
          </a:p>
          <a:p>
            <a:endParaRPr lang="en-GB" u="sng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534946-D45A-4C1D-BC49-376366C8E4F4}"/>
              </a:ext>
            </a:extLst>
          </p:cNvPr>
          <p:cNvSpPr txBox="1"/>
          <p:nvPr/>
        </p:nvSpPr>
        <p:spPr>
          <a:xfrm>
            <a:off x="200024" y="3301593"/>
            <a:ext cx="1952626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Reasonable Adjustments</a:t>
            </a:r>
          </a:p>
          <a:p>
            <a:r>
              <a:rPr lang="en-US" sz="1600" dirty="0">
                <a:latin typeface="Abadi" panose="020B0604020104020204" pitchFamily="34" charset="0"/>
              </a:rPr>
              <a:t>Making buildings and transport accessible. Ensuring that the right support and services are in place to meet all individual needs. </a:t>
            </a:r>
            <a:r>
              <a:rPr lang="en-US" sz="1100" i="1" dirty="0">
                <a:latin typeface="Abadi" panose="020B0604020104020204" pitchFamily="34" charset="0"/>
              </a:rPr>
              <a:t>(</a:t>
            </a:r>
            <a:r>
              <a:rPr lang="en-GB" sz="1200" i="1" dirty="0">
                <a:latin typeface="Abadi" panose="020B0604020104020204" pitchFamily="34" charset="0"/>
              </a:rPr>
              <a:t>Equality and Human Rights Commission, 2015). </a:t>
            </a:r>
            <a:endParaRPr lang="en-GB" sz="1600" i="1" dirty="0">
              <a:latin typeface="Abadi" panose="020B0604020104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E0E87FC-7076-44D5-8360-8F053F5F65FA}"/>
              </a:ext>
            </a:extLst>
          </p:cNvPr>
          <p:cNvSpPr txBox="1"/>
          <p:nvPr/>
        </p:nvSpPr>
        <p:spPr>
          <a:xfrm>
            <a:off x="7829550" y="775679"/>
            <a:ext cx="428148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Additional learning needs and Education Tribunal Act </a:t>
            </a:r>
          </a:p>
          <a:p>
            <a:r>
              <a:rPr lang="en-US" sz="1600" dirty="0">
                <a:latin typeface="Abadi" panose="020B0604020104020204" pitchFamily="34" charset="0"/>
              </a:rPr>
              <a:t>This provides scope for integrated planning to ensure that the individual needs of children and young people are met.</a:t>
            </a:r>
          </a:p>
          <a:p>
            <a:r>
              <a:rPr lang="en-US" sz="1600" dirty="0">
                <a:latin typeface="Abadi" panose="020B0604020104020204" pitchFamily="34" charset="0"/>
              </a:rPr>
              <a:t>It aims to support all who have ALN by  system has a set of clear, legally enforceable parameters within which local authorities and those other organisations responsible for the delivery of services for children and young people </a:t>
            </a:r>
            <a:r>
              <a:rPr lang="en-US" sz="1400" i="1" dirty="0">
                <a:latin typeface="Abadi" panose="020B0604020104020204" pitchFamily="34" charset="0"/>
              </a:rPr>
              <a:t>(Welsh Government, 2018). </a:t>
            </a:r>
            <a:endParaRPr lang="en-GB" sz="1600" i="1" dirty="0">
              <a:latin typeface="Abadi" panose="020B0604020104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970767-D566-42AA-AE95-BAF6652E82A9}"/>
              </a:ext>
            </a:extLst>
          </p:cNvPr>
          <p:cNvSpPr txBox="1"/>
          <p:nvPr/>
        </p:nvSpPr>
        <p:spPr>
          <a:xfrm>
            <a:off x="7662565" y="3726668"/>
            <a:ext cx="4329410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What could be the disadvantage of the social model being implemented?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Loss of funding has left schools without the resources needed to support students who have disabilities.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Without the resources disabled students are waiting longer for places at school.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Schools struggle to remain inclusive with the financial cut to the disabled student allowance.</a:t>
            </a:r>
          </a:p>
          <a:p>
            <a:pPr algn="r"/>
            <a:r>
              <a:rPr lang="en-US" sz="1200" i="1" dirty="0">
                <a:latin typeface="Abadi" panose="020B0604020104020204" pitchFamily="34" charset="0"/>
              </a:rPr>
              <a:t>(The Guardian, 2018) </a:t>
            </a:r>
          </a:p>
          <a:p>
            <a:endParaRPr lang="en-US" sz="1600" dirty="0">
              <a:latin typeface="Abadi" panose="020B0604020104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0AD0056-0616-4861-8186-4B87BB4C5AC9}"/>
              </a:ext>
            </a:extLst>
          </p:cNvPr>
          <p:cNvSpPr txBox="1"/>
          <p:nvPr/>
        </p:nvSpPr>
        <p:spPr>
          <a:xfrm>
            <a:off x="2238375" y="3396843"/>
            <a:ext cx="20005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u="sng" dirty="0">
                <a:latin typeface="Abadi" panose="020B0604020104020204" pitchFamily="34" charset="0"/>
              </a:rPr>
              <a:t>Equality Act 2010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Legally protects someone from discrimination.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600" dirty="0">
                <a:latin typeface="Abadi" panose="020B0604020104020204" pitchFamily="34" charset="0"/>
              </a:rPr>
              <a:t>Sets out different ways in which is improper way to treat someone. </a:t>
            </a:r>
          </a:p>
          <a:p>
            <a:pPr algn="r"/>
            <a:r>
              <a:rPr lang="en-US" sz="1200" i="1" dirty="0">
                <a:latin typeface="Abadi" panose="020B0604020104020204" pitchFamily="34" charset="0"/>
              </a:rPr>
              <a:t>(Gov.uk, 2010)</a:t>
            </a:r>
            <a:endParaRPr lang="en-GB" sz="1200" i="1" dirty="0">
              <a:latin typeface="Abadi" panose="020B06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8944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4A6B0-1090-40F3-82F3-FDEF4EE10E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6275" y="55562"/>
            <a:ext cx="2409825" cy="625475"/>
          </a:xfrm>
        </p:spPr>
        <p:txBody>
          <a:bodyPr>
            <a:normAutofit/>
          </a:bodyPr>
          <a:lstStyle/>
          <a:p>
            <a:r>
              <a:rPr lang="en-US" sz="2800" dirty="0"/>
              <a:t>Reference list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FC810-E5D1-4578-B9E8-A61CE4503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66801"/>
            <a:ext cx="11506200" cy="6067424"/>
          </a:xfrm>
        </p:spPr>
        <p:txBody>
          <a:bodyPr>
            <a:normAutofit/>
          </a:bodyPr>
          <a:lstStyle/>
          <a:p>
            <a:r>
              <a:rPr lang="en-GB" sz="1500" dirty="0">
                <a:latin typeface="Abadi Extra Light" panose="020B0204020104020204" pitchFamily="34" charset="0"/>
              </a:rPr>
              <a:t>Cameron, C. (2012). </a:t>
            </a:r>
            <a:r>
              <a:rPr lang="en-GB" sz="1500" i="1" dirty="0">
                <a:latin typeface="Abadi Extra Light" panose="020B0204020104020204" pitchFamily="34" charset="0"/>
              </a:rPr>
              <a:t>Turning experience into theory: The Affirmation model as a tool for critical Praxis. </a:t>
            </a:r>
            <a:r>
              <a:rPr lang="en-GB" sz="1500" dirty="0">
                <a:latin typeface="Abadi Extra Light" panose="020B0204020104020204" pitchFamily="34" charset="0"/>
              </a:rPr>
              <a:t>Social work and social sciences review. 17 (3), pp.108-121. DOI: 10.1921/13203170309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Debenham, L (2012 ). </a:t>
            </a:r>
            <a:r>
              <a:rPr lang="en-GB" sz="1500" i="1" dirty="0">
                <a:latin typeface="Abadi Extra Light" panose="020B0204020104020204" pitchFamily="34" charset="0"/>
              </a:rPr>
              <a:t>Disability Discrimination Act 1995 and Employment.</a:t>
            </a:r>
            <a:r>
              <a:rPr lang="en-GB" sz="1500" dirty="0">
                <a:latin typeface="Abadi Extra Light" panose="020B0204020104020204" pitchFamily="34" charset="0"/>
              </a:rPr>
              <a:t> Available: http://www.aboutlearningdisabilities.co.uk/disability-discrimination-act-1995-employment.html. Last accessed 17th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Equality and Human Rights Commission (2015). </a:t>
            </a:r>
            <a:r>
              <a:rPr lang="en-GB" sz="1500" i="1" dirty="0">
                <a:latin typeface="Abadi Extra Light" panose="020B0204020104020204" pitchFamily="34" charset="0"/>
              </a:rPr>
              <a:t>Reasonable Adjustments for Disabled Pupils.</a:t>
            </a:r>
            <a:r>
              <a:rPr lang="en-GB" sz="1500" dirty="0">
                <a:latin typeface="Abadi Extra Light" panose="020B0204020104020204" pitchFamily="34" charset="0"/>
              </a:rPr>
              <a:t> Available: https://www.equalityhumanrights.com/sites/default/files/reasonable_adjustments_for_disabled_pupils_1.pdf. Last accessed 17th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Goldsmith, S (2018). </a:t>
            </a:r>
            <a:r>
              <a:rPr lang="en-GB" sz="1500" i="1" dirty="0">
                <a:latin typeface="Abadi Extra Light" panose="020B0204020104020204" pitchFamily="34" charset="0"/>
              </a:rPr>
              <a:t>Nowhere out of Bounds - Disability Access and Adaptation.</a:t>
            </a:r>
            <a:r>
              <a:rPr lang="en-GB" sz="1500" dirty="0">
                <a:latin typeface="Abadi Extra Light" panose="020B0204020104020204" pitchFamily="34" charset="0"/>
              </a:rPr>
              <a:t> Available: https://historicengland.org.uk/research/inclusive-heritage/disability-history/1945-to-the-present-day/disability-access-and-adaptation/. Last accessed 18th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Government (2010). </a:t>
            </a:r>
            <a:r>
              <a:rPr lang="en-GB" sz="1500" i="1" dirty="0">
                <a:latin typeface="Abadi Extra Light" panose="020B0204020104020204" pitchFamily="34" charset="0"/>
              </a:rPr>
              <a:t>Equality Act 2010.</a:t>
            </a:r>
            <a:r>
              <a:rPr lang="en-GB" sz="1500" dirty="0">
                <a:latin typeface="Abadi Extra Light" panose="020B0204020104020204" pitchFamily="34" charset="0"/>
              </a:rPr>
              <a:t> Available: https://www.gov.uk/guidance/equality-act-2010-guidance. Last accessed 17th Jan 2019.</a:t>
            </a:r>
          </a:p>
          <a:p>
            <a:r>
              <a:rPr lang="en-GB" sz="1500" dirty="0" err="1">
                <a:latin typeface="Abadi Extra Light" panose="020B0204020104020204" pitchFamily="34" charset="0"/>
              </a:rPr>
              <a:t>Pwll</a:t>
            </a:r>
            <a:r>
              <a:rPr lang="en-GB" sz="1500" dirty="0">
                <a:latin typeface="Abadi Extra Light" panose="020B0204020104020204" pitchFamily="34" charset="0"/>
              </a:rPr>
              <a:t> Primary School (2015). </a:t>
            </a:r>
            <a:r>
              <a:rPr lang="en-GB" sz="1500" i="1" dirty="0" err="1">
                <a:latin typeface="Abadi Extra Light" panose="020B0204020104020204" pitchFamily="34" charset="0"/>
              </a:rPr>
              <a:t>Pwll</a:t>
            </a:r>
            <a:r>
              <a:rPr lang="en-GB" sz="1500" i="1" dirty="0">
                <a:latin typeface="Abadi Extra Light" panose="020B0204020104020204" pitchFamily="34" charset="0"/>
              </a:rPr>
              <a:t> Primary school.</a:t>
            </a:r>
            <a:r>
              <a:rPr lang="en-GB" sz="1500" dirty="0">
                <a:latin typeface="Abadi Extra Light" panose="020B0204020104020204" pitchFamily="34" charset="0"/>
              </a:rPr>
              <a:t> Available: https://foundation.onefamily.com/projects/pwll-primary-school-autism-childrens-minibus/. Last accessed 18th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The Government (no date). </a:t>
            </a:r>
            <a:r>
              <a:rPr lang="en-GB" sz="1500" i="1" dirty="0">
                <a:latin typeface="Abadi Extra Light" panose="020B0204020104020204" pitchFamily="34" charset="0"/>
              </a:rPr>
              <a:t>Disability rights .</a:t>
            </a:r>
            <a:r>
              <a:rPr lang="en-GB" sz="1500" dirty="0">
                <a:latin typeface="Abadi Extra Light" panose="020B0204020104020204" pitchFamily="34" charset="0"/>
              </a:rPr>
              <a:t> Available: https://www.gov.uk/rights-disabled-person/education-rights. Last accessed 17th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The Secret Teacher (2015). </a:t>
            </a:r>
            <a:r>
              <a:rPr lang="en-GB" sz="1500" i="1" dirty="0">
                <a:latin typeface="Abadi Extra Light" panose="020B0204020104020204" pitchFamily="34" charset="0"/>
              </a:rPr>
              <a:t>Secret teacher: I am all for inclusion in principle, but it doesn't always work .</a:t>
            </a:r>
            <a:r>
              <a:rPr lang="en-GB" sz="1500" dirty="0">
                <a:latin typeface="Abadi Extra Light" panose="020B0204020104020204" pitchFamily="34" charset="0"/>
              </a:rPr>
              <a:t> Available: https://www.theguardian.com/teacher-network/2015/may/23/secret-teacher-support-inclusion-but-not-at-any-cost. Last accessed 18th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Unknown (2015). </a:t>
            </a:r>
            <a:r>
              <a:rPr lang="en-GB" sz="1500" i="1" dirty="0">
                <a:latin typeface="Abadi Extra Light" panose="020B0204020104020204" pitchFamily="34" charset="0"/>
              </a:rPr>
              <a:t>The Value of Inclusive Education .</a:t>
            </a:r>
            <a:r>
              <a:rPr lang="en-GB" sz="1500" dirty="0">
                <a:latin typeface="Abadi Extra Light" panose="020B0204020104020204" pitchFamily="34" charset="0"/>
              </a:rPr>
              <a:t> Available: https://www.opensocietyfoundations.org/explainers/value-inclusive-education. Last accessed 18th Jan 2019.</a:t>
            </a:r>
          </a:p>
          <a:p>
            <a:r>
              <a:rPr lang="en-GB" sz="1500" dirty="0">
                <a:latin typeface="Abadi Extra Light" panose="020B0204020104020204" pitchFamily="34" charset="0"/>
              </a:rPr>
              <a:t>unknown (2016). </a:t>
            </a:r>
            <a:r>
              <a:rPr lang="en-GB" sz="1500" i="1" dirty="0">
                <a:latin typeface="Abadi Extra Light" panose="020B0204020104020204" pitchFamily="34" charset="0"/>
              </a:rPr>
              <a:t>Types of Learning Disabilities.</a:t>
            </a:r>
            <a:r>
              <a:rPr lang="en-GB" sz="1500" dirty="0">
                <a:latin typeface="Abadi Extra Light" panose="020B0204020104020204" pitchFamily="34" charset="0"/>
              </a:rPr>
              <a:t> Available: https://www.understandingspecialeducation.com/types-of-learning-disabilities.html. Last accessed 17th Jan 2019.</a:t>
            </a:r>
          </a:p>
        </p:txBody>
      </p:sp>
    </p:spTree>
    <p:extLst>
      <p:ext uri="{BB962C8B-B14F-4D97-AF65-F5344CB8AC3E}">
        <p14:creationId xmlns:p14="http://schemas.microsoft.com/office/powerpoint/2010/main" val="59135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EEC795E-CF21-4BAC-9BFA-74E6DDFAC8DF}"/>
              </a:ext>
            </a:extLst>
          </p:cNvPr>
          <p:cNvSpPr/>
          <p:nvPr/>
        </p:nvSpPr>
        <p:spPr>
          <a:xfrm>
            <a:off x="114300" y="817749"/>
            <a:ext cx="12163425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badi Extra Light" panose="020B0604020202020204" pitchFamily="34" charset="0"/>
              </a:rPr>
              <a:t>Unknown (2017). </a:t>
            </a:r>
            <a:r>
              <a:rPr lang="en-GB" sz="1500" i="1" dirty="0">
                <a:latin typeface="Abadi Extra Light" panose="020B0604020202020204" pitchFamily="34" charset="0"/>
              </a:rPr>
              <a:t>Disability services transform student's lives- we must protect them.</a:t>
            </a:r>
            <a:r>
              <a:rPr lang="en-GB" sz="1500" dirty="0">
                <a:latin typeface="Abadi Extra Light" panose="020B0604020202020204" pitchFamily="34" charset="0"/>
              </a:rPr>
              <a:t> Available: https://www.theguardian.com/higher-education-network/2017/apr/07/disability-services-transform-students-lives-we-must-protect-them. Last accessed 18th Jan 2019.</a:t>
            </a:r>
          </a:p>
          <a:p>
            <a:endParaRPr lang="en-GB" sz="1500" dirty="0">
              <a:latin typeface="Abadi Extra Light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badi Extra Light" panose="020B0604020202020204" pitchFamily="34" charset="0"/>
              </a:rPr>
              <a:t>Unknown (2017). </a:t>
            </a:r>
            <a:r>
              <a:rPr lang="en-GB" sz="1500" i="1" dirty="0">
                <a:latin typeface="Abadi Extra Light" panose="020B0604020202020204" pitchFamily="34" charset="0"/>
              </a:rPr>
              <a:t>Inclusive Education.</a:t>
            </a:r>
            <a:r>
              <a:rPr lang="en-GB" sz="1500" dirty="0">
                <a:latin typeface="Abadi Extra Light" panose="020B0604020202020204" pitchFamily="34" charset="0"/>
              </a:rPr>
              <a:t> Available: http://www.pbs.org/parents/education/learning-disabilities/inclusive-education/. Last accessed 18th Jan 2019.</a:t>
            </a:r>
          </a:p>
          <a:p>
            <a:endParaRPr lang="en-GB" sz="1500" dirty="0">
              <a:latin typeface="Abadi Extra Light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badi Extra Light" panose="020B0604020202020204" pitchFamily="34" charset="0"/>
              </a:rPr>
              <a:t>Unknown (2018). </a:t>
            </a:r>
            <a:r>
              <a:rPr lang="en-GB" sz="1500" i="1" dirty="0">
                <a:latin typeface="Abadi Extra Light" panose="020B0604020202020204" pitchFamily="34" charset="0"/>
              </a:rPr>
              <a:t>The social model of disability.</a:t>
            </a:r>
            <a:r>
              <a:rPr lang="en-GB" sz="1500" dirty="0">
                <a:latin typeface="Abadi Extra Light" panose="020B0604020202020204" pitchFamily="34" charset="0"/>
              </a:rPr>
              <a:t> Available: https://www.scope.org.uk/about-us/our-brand/social-model-of-disability. Last accessed 16th Jan 2019.</a:t>
            </a:r>
          </a:p>
          <a:p>
            <a:endParaRPr lang="en-GB" sz="1500" dirty="0">
              <a:latin typeface="Abadi Extra Light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>
                <a:latin typeface="Abadi Extra Light" panose="020B0604020202020204" pitchFamily="34" charset="0"/>
              </a:rPr>
              <a:t>Weale</a:t>
            </a:r>
            <a:r>
              <a:rPr lang="en-GB" sz="1500" dirty="0">
                <a:latin typeface="Abadi Extra Light" panose="020B0604020202020204" pitchFamily="34" charset="0"/>
              </a:rPr>
              <a:t>, S and McIntyre, N (2018). </a:t>
            </a:r>
            <a:r>
              <a:rPr lang="en-GB" sz="1500" i="1" dirty="0">
                <a:latin typeface="Abadi Extra Light" panose="020B0604020202020204" pitchFamily="34" charset="0"/>
              </a:rPr>
              <a:t>Thousands of children with special needs excluded from schools.</a:t>
            </a:r>
            <a:r>
              <a:rPr lang="en-GB" sz="1500" dirty="0">
                <a:latin typeface="Abadi Extra Light" panose="020B0604020202020204" pitchFamily="34" charset="0"/>
              </a:rPr>
              <a:t> Available: https://www.theguardian.com/education/2018/oct/23/send-special-educational-needs-children-excluded-from-schools. Last accessed 18th Jan 2019.</a:t>
            </a:r>
          </a:p>
          <a:p>
            <a:endParaRPr lang="en-GB" sz="1500" dirty="0">
              <a:latin typeface="Abadi Extra Light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badi Extra Light" panose="020B0604020202020204" pitchFamily="34" charset="0"/>
              </a:rPr>
              <a:t>Welsh Government (2016). </a:t>
            </a:r>
            <a:r>
              <a:rPr lang="en-GB" sz="1500" i="1" dirty="0">
                <a:latin typeface="Abadi Extra Light" panose="020B0604020202020204" pitchFamily="34" charset="0"/>
              </a:rPr>
              <a:t>Inclusion and pupil support.</a:t>
            </a:r>
            <a:r>
              <a:rPr lang="en-GB" sz="1500" dirty="0">
                <a:latin typeface="Abadi Extra Light" panose="020B0604020202020204" pitchFamily="34" charset="0"/>
              </a:rPr>
              <a:t> Available: https://beta.gov.wales/sites/default/files/publications/2018-05/guidance-inclusion-and-pupil-support_0.pdf. Last accessed 17th Jan 2019.</a:t>
            </a:r>
          </a:p>
          <a:p>
            <a:endParaRPr lang="en-GB" sz="1500" dirty="0">
              <a:latin typeface="Abadi Extra Light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badi Extra Light" panose="020B0604020202020204" pitchFamily="34" charset="0"/>
              </a:rPr>
              <a:t>Welsh Government (2018). </a:t>
            </a:r>
            <a:r>
              <a:rPr lang="en-GB" sz="1500" i="1" dirty="0">
                <a:latin typeface="Abadi Extra Light" panose="020B0604020202020204" pitchFamily="34" charset="0"/>
              </a:rPr>
              <a:t>ADDITIONAL LEARNING NEEDS AND EDUCATION TRIBUNAL (WALES) ACT.</a:t>
            </a:r>
            <a:r>
              <a:rPr lang="en-GB" sz="1500" dirty="0">
                <a:latin typeface="Abadi Extra Light" panose="020B0604020202020204" pitchFamily="34" charset="0"/>
              </a:rPr>
              <a:t> Available: https://beta.gov.wales/sites/default/files/publications/2018-04/additional-learning-needs-and-education-tribunal-wales-act-2018-explanatory-memorandum.pdf. Last accessed 17th Jan 2019.</a:t>
            </a:r>
          </a:p>
          <a:p>
            <a:endParaRPr lang="en-GB" sz="1500" dirty="0">
              <a:latin typeface="Abadi Extra Light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latin typeface="Abadi Extra Light" panose="020B0604020202020204" pitchFamily="34" charset="0"/>
              </a:rPr>
              <a:t>Welsh Government (no date ). </a:t>
            </a:r>
            <a:r>
              <a:rPr lang="en-GB" sz="1500" i="1" dirty="0">
                <a:latin typeface="Abadi Extra Light" panose="020B0604020202020204" pitchFamily="34" charset="0"/>
              </a:rPr>
              <a:t>Special Educational Needs Code of Practice for Wales.</a:t>
            </a:r>
            <a:r>
              <a:rPr lang="en-GB" sz="1500" dirty="0">
                <a:latin typeface="Abadi Extra Light" panose="020B0604020202020204" pitchFamily="34" charset="0"/>
              </a:rPr>
              <a:t> Available: http://learning.gov.wales/docs/learningwales/publications/131016-sen-code-of-practice-for-wales-en.pdf. Last accessed 16th Jan 2019.</a:t>
            </a:r>
          </a:p>
        </p:txBody>
      </p:sp>
    </p:spTree>
    <p:extLst>
      <p:ext uri="{BB962C8B-B14F-4D97-AF65-F5344CB8AC3E}">
        <p14:creationId xmlns:p14="http://schemas.microsoft.com/office/powerpoint/2010/main" val="1765230806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0</TotalTime>
  <Words>988</Words>
  <Application>Microsoft Office PowerPoint</Application>
  <PresentationFormat>Widescreen</PresentationFormat>
  <Paragraphs>51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Abadi</vt:lpstr>
      <vt:lpstr>Abadi Extra Light</vt:lpstr>
      <vt:lpstr>Arial</vt:lpstr>
      <vt:lpstr>Corbel</vt:lpstr>
      <vt:lpstr>Wingdings</vt:lpstr>
      <vt:lpstr>Depth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Ami Jones</dc:creator>
  <cp:lastModifiedBy>Ami Jones</cp:lastModifiedBy>
  <cp:revision>9</cp:revision>
  <dcterms:created xsi:type="dcterms:W3CDTF">2019-01-18T23:09:19Z</dcterms:created>
  <dcterms:modified xsi:type="dcterms:W3CDTF">2019-01-19T00:38:33Z</dcterms:modified>
</cp:coreProperties>
</file>