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304" r:id="rId6"/>
    <p:sldId id="374" r:id="rId7"/>
    <p:sldId id="435" r:id="rId8"/>
    <p:sldId id="434" r:id="rId9"/>
    <p:sldId id="433" r:id="rId10"/>
    <p:sldId id="437" r:id="rId11"/>
    <p:sldId id="438" r:id="rId12"/>
    <p:sldId id="439" r:id="rId13"/>
    <p:sldId id="440" r:id="rId14"/>
    <p:sldId id="441" r:id="rId15"/>
    <p:sldId id="436" r:id="rId16"/>
    <p:sldId id="432" r:id="rId17"/>
    <p:sldId id="275" r:id="rId18"/>
    <p:sldId id="291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A9C4"/>
    <a:srgbClr val="5E53B3"/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0581" autoAdjust="0"/>
  </p:normalViewPr>
  <p:slideViewPr>
    <p:cSldViewPr>
      <p:cViewPr varScale="1">
        <p:scale>
          <a:sx n="70" d="100"/>
          <a:sy n="70" d="100"/>
        </p:scale>
        <p:origin x="1810" y="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16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3767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58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prospects.ac.uk/applying-for-university/university-life/4-routes-to-take-after-graduation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Professional Career Development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17 &amp; 18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Alternatives after graduation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8D765-1511-4D5C-9167-DA00AAB75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anchor="t">
            <a:normAutofit/>
          </a:bodyPr>
          <a:lstStyle/>
          <a:p>
            <a:r>
              <a:rPr lang="en-GB" sz="3200" dirty="0"/>
              <a:t>Previously…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CABA4-E050-4698-B79F-4F1B9B3EA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856984" cy="426811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We have;</a:t>
            </a:r>
          </a:p>
          <a:p>
            <a:r>
              <a:rPr lang="en-GB" dirty="0"/>
              <a:t>Overviewed the module and tested existing knowledge</a:t>
            </a:r>
          </a:p>
          <a:p>
            <a:r>
              <a:rPr lang="en-GB" dirty="0"/>
              <a:t>Discussed points to consider when exploring employment</a:t>
            </a:r>
          </a:p>
          <a:p>
            <a:r>
              <a:rPr lang="en-GB" dirty="0"/>
              <a:t>Identified trends in future employment</a:t>
            </a:r>
          </a:p>
          <a:p>
            <a:r>
              <a:rPr lang="en-GB" dirty="0"/>
              <a:t>Discussed the recruitment and selection process</a:t>
            </a:r>
          </a:p>
          <a:p>
            <a:r>
              <a:rPr lang="en-GB" dirty="0"/>
              <a:t>Examined the process of creating a successful application</a:t>
            </a:r>
          </a:p>
          <a:p>
            <a:r>
              <a:rPr lang="en-GB" dirty="0"/>
              <a:t>Identified how to build confidence in facing interviews</a:t>
            </a:r>
          </a:p>
          <a:p>
            <a:r>
              <a:rPr lang="en-GB" dirty="0"/>
              <a:t>Conducted mock interviews</a:t>
            </a:r>
          </a:p>
          <a:p>
            <a:r>
              <a:rPr lang="en-GB" dirty="0"/>
              <a:t>Discussed about career development</a:t>
            </a:r>
          </a:p>
          <a:p>
            <a:r>
              <a:rPr lang="en-GB" dirty="0"/>
              <a:t>Explored the legal aspects related to employment</a:t>
            </a:r>
          </a:p>
        </p:txBody>
      </p:sp>
    </p:spTree>
    <p:extLst>
      <p:ext uri="{BB962C8B-B14F-4D97-AF65-F5344CB8AC3E}">
        <p14:creationId xmlns:p14="http://schemas.microsoft.com/office/powerpoint/2010/main" val="3212540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dirty="0"/>
              <a:t>In this session….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We will explore the alternatives available for you after graduation.</a:t>
            </a:r>
          </a:p>
        </p:txBody>
      </p:sp>
    </p:spTree>
    <p:extLst>
      <p:ext uri="{BB962C8B-B14F-4D97-AF65-F5344CB8AC3E}">
        <p14:creationId xmlns:p14="http://schemas.microsoft.com/office/powerpoint/2010/main" val="118503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cross road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8" y="0"/>
            <a:ext cx="9123464" cy="6843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would </a:t>
            </a:r>
            <a:r>
              <a:rPr lang="en-GB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you</a:t>
            </a:r>
            <a:r>
              <a:rPr lang="en-GB" dirty="0"/>
              <a:t> do when you get here?</a:t>
            </a:r>
          </a:p>
        </p:txBody>
      </p:sp>
      <p:sp>
        <p:nvSpPr>
          <p:cNvPr id="5" name="Bent Arrow 4"/>
          <p:cNvSpPr/>
          <p:nvPr/>
        </p:nvSpPr>
        <p:spPr>
          <a:xfrm>
            <a:off x="5580112" y="3170556"/>
            <a:ext cx="1872208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Employment</a:t>
            </a:r>
          </a:p>
        </p:txBody>
      </p:sp>
      <p:sp>
        <p:nvSpPr>
          <p:cNvPr id="6" name="Up Arrow 5"/>
          <p:cNvSpPr/>
          <p:nvPr/>
        </p:nvSpPr>
        <p:spPr>
          <a:xfrm>
            <a:off x="3583044" y="2558488"/>
            <a:ext cx="1723576" cy="1224136"/>
          </a:xfrm>
          <a:prstGeom prst="upArrow">
            <a:avLst>
              <a:gd name="adj1" fmla="val 60730"/>
              <a:gd name="adj2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Further Study</a:t>
            </a:r>
          </a:p>
        </p:txBody>
      </p:sp>
      <p:sp>
        <p:nvSpPr>
          <p:cNvPr id="7" name="Bent Arrow 6"/>
          <p:cNvSpPr/>
          <p:nvPr/>
        </p:nvSpPr>
        <p:spPr>
          <a:xfrm flipH="1">
            <a:off x="1437552" y="3170764"/>
            <a:ext cx="1872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Self Employment</a:t>
            </a:r>
          </a:p>
        </p:txBody>
      </p:sp>
    </p:spTree>
    <p:extLst>
      <p:ext uri="{BB962C8B-B14F-4D97-AF65-F5344CB8AC3E}">
        <p14:creationId xmlns:p14="http://schemas.microsoft.com/office/powerpoint/2010/main" val="77714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2" y="0"/>
            <a:ext cx="9135238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32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 more information on..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https://www.prospects.ac.uk/applying-for-university/university-life/4-routes-to-take-after-graduation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3088853"/>
            <a:ext cx="7753350" cy="25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67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7704" y="274638"/>
            <a:ext cx="6779096" cy="1143000"/>
          </a:xfrm>
        </p:spPr>
        <p:txBody>
          <a:bodyPr>
            <a:normAutofit/>
          </a:bodyPr>
          <a:lstStyle/>
          <a:p>
            <a:r>
              <a:rPr lang="en-GB" dirty="0"/>
              <a:t>Path 1 – Further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Options and points to consider – </a:t>
            </a:r>
          </a:p>
          <a:p>
            <a:r>
              <a:rPr lang="en-GB" dirty="0">
                <a:solidFill>
                  <a:srgbClr val="00B0F0"/>
                </a:solidFill>
              </a:rPr>
              <a:t>Postgraduate study</a:t>
            </a:r>
          </a:p>
          <a:p>
            <a:r>
              <a:rPr lang="en-GB" dirty="0">
                <a:solidFill>
                  <a:srgbClr val="FFC000"/>
                </a:solidFill>
              </a:rPr>
              <a:t>Vocational qualifications</a:t>
            </a:r>
          </a:p>
          <a:p>
            <a:r>
              <a:rPr lang="en-GB" dirty="0">
                <a:solidFill>
                  <a:srgbClr val="92D050"/>
                </a:solidFill>
              </a:rPr>
              <a:t>Professional qualifications </a:t>
            </a:r>
          </a:p>
          <a:p>
            <a:pPr marL="0" indent="0">
              <a:buNone/>
            </a:pPr>
            <a:r>
              <a:rPr lang="en-GB" dirty="0"/>
              <a:t>Budget time and family commitments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9132" y="3464990"/>
            <a:ext cx="1792199" cy="3886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6531" y="3464989"/>
            <a:ext cx="942032" cy="38868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2080" y="2862130"/>
            <a:ext cx="1548805" cy="456315"/>
          </a:xfrm>
          <a:prstGeom prst="rect">
            <a:avLst/>
          </a:prstGeom>
        </p:spPr>
      </p:pic>
      <p:sp>
        <p:nvSpPr>
          <p:cNvPr id="9" name="Up Arrow 8"/>
          <p:cNvSpPr/>
          <p:nvPr/>
        </p:nvSpPr>
        <p:spPr>
          <a:xfrm>
            <a:off x="184128" y="234070"/>
            <a:ext cx="1723576" cy="1224136"/>
          </a:xfrm>
          <a:prstGeom prst="upArrow">
            <a:avLst>
              <a:gd name="adj1" fmla="val 60730"/>
              <a:gd name="adj2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Further Study</a:t>
            </a:r>
          </a:p>
        </p:txBody>
      </p:sp>
    </p:spTree>
    <p:extLst>
      <p:ext uri="{BB962C8B-B14F-4D97-AF65-F5344CB8AC3E}">
        <p14:creationId xmlns:p14="http://schemas.microsoft.com/office/powerpoint/2010/main" val="160357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3688" y="274638"/>
            <a:ext cx="6923112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Path 2 – Finding employment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Finding a good Job </a:t>
            </a:r>
            <a:r>
              <a:rPr lang="en-GB" dirty="0">
                <a:solidFill>
                  <a:srgbClr val="FF0000"/>
                </a:solidFill>
              </a:rPr>
              <a:t>Vs</a:t>
            </a:r>
            <a:r>
              <a:rPr lang="en-GB" dirty="0"/>
              <a:t> reducing gap on the CV</a:t>
            </a:r>
          </a:p>
          <a:p>
            <a:r>
              <a:rPr lang="en-GB" dirty="0"/>
              <a:t>Graduate jobs</a:t>
            </a:r>
          </a:p>
          <a:p>
            <a:r>
              <a:rPr lang="en-GB" dirty="0"/>
              <a:t>Internships</a:t>
            </a:r>
          </a:p>
          <a:p>
            <a:r>
              <a:rPr lang="en-GB" dirty="0"/>
              <a:t>Volunteering</a:t>
            </a:r>
          </a:p>
          <a:p>
            <a:endParaRPr lang="en-GB" dirty="0"/>
          </a:p>
        </p:txBody>
      </p:sp>
      <p:sp>
        <p:nvSpPr>
          <p:cNvPr id="4" name="Bent Arrow 3"/>
          <p:cNvSpPr/>
          <p:nvPr/>
        </p:nvSpPr>
        <p:spPr>
          <a:xfrm>
            <a:off x="107504" y="0"/>
            <a:ext cx="1872208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Employment</a:t>
            </a:r>
          </a:p>
        </p:txBody>
      </p:sp>
    </p:spTree>
    <p:extLst>
      <p:ext uri="{BB962C8B-B14F-4D97-AF65-F5344CB8AC3E}">
        <p14:creationId xmlns:p14="http://schemas.microsoft.com/office/powerpoint/2010/main" val="2475503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504" y="274638"/>
            <a:ext cx="6707296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Path 3 – Become self-employed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What are the advantages and disadvantages for you?</a:t>
            </a:r>
          </a:p>
          <a:p>
            <a:r>
              <a:rPr lang="en-GB" dirty="0"/>
              <a:t>Can you juggle all the responsibilities?</a:t>
            </a:r>
          </a:p>
          <a:p>
            <a:r>
              <a:rPr lang="en-GB" dirty="0"/>
              <a:t>Can you handle the </a:t>
            </a:r>
            <a:r>
              <a:rPr lang="en-GB" dirty="0" err="1"/>
              <a:t>uncertainities</a:t>
            </a:r>
            <a:r>
              <a:rPr lang="en-GB" dirty="0"/>
              <a:t>?</a:t>
            </a:r>
          </a:p>
        </p:txBody>
      </p:sp>
      <p:sp>
        <p:nvSpPr>
          <p:cNvPr id="4" name="Bent Arrow 3"/>
          <p:cNvSpPr/>
          <p:nvPr/>
        </p:nvSpPr>
        <p:spPr>
          <a:xfrm flipH="1">
            <a:off x="107504" y="116632"/>
            <a:ext cx="1872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Self Employment</a:t>
            </a:r>
          </a:p>
        </p:txBody>
      </p:sp>
    </p:spTree>
    <p:extLst>
      <p:ext uri="{BB962C8B-B14F-4D97-AF65-F5344CB8AC3E}">
        <p14:creationId xmlns:p14="http://schemas.microsoft.com/office/powerpoint/2010/main" val="2716532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1720" y="274638"/>
            <a:ext cx="6635080" cy="1143000"/>
          </a:xfrm>
        </p:spPr>
        <p:txBody>
          <a:bodyPr/>
          <a:lstStyle/>
          <a:p>
            <a:r>
              <a:rPr lang="en-GB" dirty="0"/>
              <a:t>Take a gap-year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83507"/>
            <a:ext cx="8229600" cy="3733726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/>
              <a:t>If you want to see more of the world, learn languages, experience different cultures and meet new people before settling down to a work routine you could take a gap year. </a:t>
            </a:r>
          </a:p>
          <a:p>
            <a:pPr algn="just"/>
            <a:r>
              <a:rPr lang="en-GB" dirty="0"/>
              <a:t>Back-packing makes you a much more interesting job candidate and can make you more employable in the long run. </a:t>
            </a:r>
          </a:p>
          <a:p>
            <a:pPr algn="just"/>
            <a:r>
              <a:rPr lang="en-GB" dirty="0"/>
              <a:t>Taking time out to travel demonstrates </a:t>
            </a:r>
            <a:r>
              <a:rPr lang="en-GB" dirty="0">
                <a:solidFill>
                  <a:srgbClr val="00B050"/>
                </a:solidFill>
              </a:rPr>
              <a:t>maturity</a:t>
            </a:r>
            <a:r>
              <a:rPr lang="en-GB" dirty="0"/>
              <a:t>, </a:t>
            </a:r>
            <a:r>
              <a:rPr lang="en-GB" dirty="0">
                <a:solidFill>
                  <a:srgbClr val="00B0F0"/>
                </a:solidFill>
              </a:rPr>
              <a:t>good organisation </a:t>
            </a:r>
            <a:r>
              <a:rPr lang="en-GB" dirty="0"/>
              <a:t>and </a:t>
            </a:r>
            <a:r>
              <a:rPr lang="en-GB" dirty="0">
                <a:solidFill>
                  <a:srgbClr val="FFC000"/>
                </a:solidFill>
              </a:rPr>
              <a:t>planning skills </a:t>
            </a:r>
            <a:r>
              <a:rPr lang="en-GB" dirty="0"/>
              <a:t>and </a:t>
            </a:r>
            <a:r>
              <a:rPr lang="en-GB" dirty="0">
                <a:solidFill>
                  <a:srgbClr val="7030A0"/>
                </a:solidFill>
              </a:rPr>
              <a:t>self-sufficiency</a:t>
            </a:r>
            <a:r>
              <a:rPr lang="en-GB" dirty="0"/>
              <a:t>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16632"/>
            <a:ext cx="1733550" cy="166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710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715200" cy="1012974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FEEDBACK SURVEY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83507"/>
            <a:ext cx="8229600" cy="3733726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TAKE 10MINUTES TO FILL THE FEEDBACK </a:t>
            </a:r>
          </a:p>
          <a:p>
            <a:pPr algn="just"/>
            <a:endParaRPr lang="en-GB" dirty="0"/>
          </a:p>
          <a:p>
            <a:pPr marL="0" indent="0" algn="just">
              <a:buNone/>
            </a:pPr>
            <a:r>
              <a:rPr lang="en-GB" dirty="0"/>
              <a:t>    SURVEY ON THE MOODLE </a:t>
            </a:r>
          </a:p>
        </p:txBody>
      </p:sp>
    </p:spTree>
    <p:extLst>
      <p:ext uri="{BB962C8B-B14F-4D97-AF65-F5344CB8AC3E}">
        <p14:creationId xmlns:p14="http://schemas.microsoft.com/office/powerpoint/2010/main" val="729587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061047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GB" dirty="0"/>
              <a:t>Explore the pros and cons of each of the following routes;</a:t>
            </a:r>
          </a:p>
          <a:p>
            <a:pPr marL="857250" lvl="1" indent="-457200"/>
            <a:r>
              <a:rPr lang="en-GB" dirty="0"/>
              <a:t>Taking up employment</a:t>
            </a:r>
          </a:p>
          <a:p>
            <a:pPr marL="857250" lvl="1" indent="-457200"/>
            <a:r>
              <a:rPr lang="en-GB" dirty="0"/>
              <a:t>Being self employed</a:t>
            </a:r>
          </a:p>
          <a:p>
            <a:pPr marL="857250" lvl="1" indent="-457200"/>
            <a:r>
              <a:rPr lang="en-GB" dirty="0"/>
              <a:t>Continuing education</a:t>
            </a:r>
          </a:p>
          <a:p>
            <a:pPr marL="857250" lvl="1" indent="-457200"/>
            <a:r>
              <a:rPr lang="en-GB" dirty="0"/>
              <a:t>Taking a gap year</a:t>
            </a:r>
          </a:p>
          <a:p>
            <a:pPr marL="0" indent="0">
              <a:buNone/>
            </a:pPr>
            <a:r>
              <a:rPr lang="en-GB" dirty="0"/>
              <a:t>Present your finding to the class</a:t>
            </a:r>
          </a:p>
        </p:txBody>
      </p:sp>
    </p:spTree>
    <p:extLst>
      <p:ext uri="{BB962C8B-B14F-4D97-AF65-F5344CB8AC3E}">
        <p14:creationId xmlns:p14="http://schemas.microsoft.com/office/powerpoint/2010/main" val="1512642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952" y="798266"/>
            <a:ext cx="4901530" cy="4901530"/>
          </a:xfrm>
          <a:prstGeom prst="rect">
            <a:avLst/>
          </a:prstGeom>
        </p:spPr>
      </p:pic>
      <p:sp>
        <p:nvSpPr>
          <p:cNvPr id="788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Session Outcome</a:t>
            </a:r>
          </a:p>
        </p:txBody>
      </p:sp>
      <p:sp>
        <p:nvSpPr>
          <p:cNvPr id="78851" name="Rectangle 3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3898776" cy="391703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Can you explain the routes available for you after graduation?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871EDB-A47E-4DE2-BE9B-2AE14DD1FEF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F58012-2B0C-4B86-8E07-854AAF78CCC3}" type="datetime1">
              <a:rPr lang="en-GB"/>
              <a:pPr>
                <a:defRPr/>
              </a:pPr>
              <a:t>28/03/2022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2249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anchor="t">
            <a:normAutofit/>
          </a:bodyPr>
          <a:lstStyle/>
          <a:p>
            <a:r>
              <a:rPr lang="en-GB" sz="3200" dirty="0"/>
              <a:t>Summary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696" y="988608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Next Session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48880"/>
            <a:ext cx="9144000" cy="1390714"/>
          </a:xfr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Workshop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41975</TotalTime>
  <Words>351</Words>
  <Application>Microsoft Office PowerPoint</Application>
  <PresentationFormat>On-screen Show (4:3)</PresentationFormat>
  <Paragraphs>67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Myriad Pro</vt:lpstr>
      <vt:lpstr>20140311PresentationUWTSDTemplate</vt:lpstr>
      <vt:lpstr>Certificate of Higher Education in Skills for the Workplace   Professional Career Development (BMSW 4005) Session 17 &amp; 18 Alternatives after graduation</vt:lpstr>
      <vt:lpstr>Previously…</vt:lpstr>
      <vt:lpstr>In this session….</vt:lpstr>
      <vt:lpstr>What would you do when you get here?</vt:lpstr>
      <vt:lpstr>PowerPoint Presentation</vt:lpstr>
      <vt:lpstr>Find more information on..</vt:lpstr>
      <vt:lpstr>Path 1 – Further education</vt:lpstr>
      <vt:lpstr>Path 2 – Finding employment </vt:lpstr>
      <vt:lpstr>Path 3 – Become self-employed</vt:lpstr>
      <vt:lpstr>Take a gap-year</vt:lpstr>
      <vt:lpstr>FEEDBACK SURVEY</vt:lpstr>
      <vt:lpstr>Group Activity</vt:lpstr>
      <vt:lpstr>Session Outcome</vt:lpstr>
      <vt:lpstr>Summary</vt:lpstr>
      <vt:lpstr>Next Session…..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Olubukola Adegbite</cp:lastModifiedBy>
  <cp:revision>255</cp:revision>
  <dcterms:created xsi:type="dcterms:W3CDTF">2015-04-14T15:21:28Z</dcterms:created>
  <dcterms:modified xsi:type="dcterms:W3CDTF">2022-03-28T14:28:07Z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