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1"/>
  </p:notesMasterIdLst>
  <p:sldIdLst>
    <p:sldId id="412" r:id="rId5"/>
    <p:sldId id="306" r:id="rId6"/>
    <p:sldId id="404" r:id="rId7"/>
    <p:sldId id="305" r:id="rId8"/>
    <p:sldId id="326" r:id="rId9"/>
    <p:sldId id="303" r:id="rId10"/>
    <p:sldId id="313" r:id="rId11"/>
    <p:sldId id="314" r:id="rId12"/>
    <p:sldId id="260" r:id="rId13"/>
    <p:sldId id="406" r:id="rId14"/>
    <p:sldId id="328" r:id="rId15"/>
    <p:sldId id="273" r:id="rId16"/>
    <p:sldId id="276" r:id="rId17"/>
    <p:sldId id="318" r:id="rId18"/>
    <p:sldId id="359" r:id="rId19"/>
    <p:sldId id="307" r:id="rId20"/>
    <p:sldId id="329" r:id="rId21"/>
    <p:sldId id="333" r:id="rId22"/>
    <p:sldId id="334" r:id="rId23"/>
    <p:sldId id="335" r:id="rId24"/>
    <p:sldId id="319" r:id="rId25"/>
    <p:sldId id="360" r:id="rId26"/>
    <p:sldId id="310" r:id="rId27"/>
    <p:sldId id="337" r:id="rId28"/>
    <p:sldId id="336" r:id="rId29"/>
    <p:sldId id="285" r:id="rId30"/>
    <p:sldId id="339" r:id="rId31"/>
    <p:sldId id="341" r:id="rId32"/>
    <p:sldId id="342" r:id="rId33"/>
    <p:sldId id="320" r:id="rId34"/>
    <p:sldId id="361" r:id="rId35"/>
    <p:sldId id="312" r:id="rId36"/>
    <p:sldId id="316" r:id="rId37"/>
    <p:sldId id="323" r:id="rId38"/>
    <p:sldId id="346" r:id="rId39"/>
    <p:sldId id="347" r:id="rId40"/>
    <p:sldId id="321" r:id="rId41"/>
    <p:sldId id="362" r:id="rId42"/>
    <p:sldId id="401" r:id="rId43"/>
    <p:sldId id="349" r:id="rId44"/>
    <p:sldId id="350" r:id="rId45"/>
    <p:sldId id="354" r:id="rId46"/>
    <p:sldId id="351" r:id="rId47"/>
    <p:sldId id="355" r:id="rId48"/>
    <p:sldId id="352" r:id="rId49"/>
    <p:sldId id="356" r:id="rId50"/>
    <p:sldId id="353" r:id="rId51"/>
    <p:sldId id="357" r:id="rId52"/>
    <p:sldId id="364" r:id="rId53"/>
    <p:sldId id="358" r:id="rId54"/>
    <p:sldId id="365" r:id="rId55"/>
    <p:sldId id="403" r:id="rId56"/>
    <p:sldId id="375" r:id="rId57"/>
    <p:sldId id="378" r:id="rId58"/>
    <p:sldId id="402" r:id="rId59"/>
    <p:sldId id="408" r:id="rId60"/>
  </p:sldIdLst>
  <p:sldSz cx="12192000" cy="6858000"/>
  <p:notesSz cx="6858000" cy="9144000"/>
  <p:custDataLst>
    <p:tags r:id="rId6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3714AD-1B3E-49AF-8655-1FB2774B1853}" v="10" dt="2026-09-27T09:45:08.1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01" autoAdjust="0"/>
    <p:restoredTop sz="94619" autoAdjust="0"/>
  </p:normalViewPr>
  <p:slideViewPr>
    <p:cSldViewPr snapToGrid="0">
      <p:cViewPr varScale="1">
        <p:scale>
          <a:sx n="99" d="100"/>
          <a:sy n="99" d="100"/>
        </p:scale>
        <p:origin x="108"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hyperlink" Target="https://www.youtube.com/watch?v=5XUvm_smWHY" TargetMode="External"/><Relationship Id="rId5" Type="http://schemas.openxmlformats.org/officeDocument/2006/relationships/image" Target="../media/image10.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hyperlink" Target="https://www.youtube.com/watch?v=5XUvm_smWHY" TargetMode="External"/><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7BBEF3-4717-4175-AC5A-BB125C2F2ED4}" type="doc">
      <dgm:prSet loTypeId="urn:microsoft.com/office/officeart/2018/2/layout/IconVerticalSolidList" loCatId="icon" qsTypeId="urn:microsoft.com/office/officeart/2005/8/quickstyle/simple1#1" qsCatId="simple" csTypeId="urn:microsoft.com/office/officeart/2018/5/colors/Iconchunking_neutralicontext_colorful1" csCatId="colorful" phldr="1"/>
      <dgm:spPr/>
      <dgm:t>
        <a:bodyPr/>
        <a:lstStyle/>
        <a:p>
          <a:endParaRPr lang="en-US"/>
        </a:p>
      </dgm:t>
    </dgm:pt>
    <dgm:pt modelId="{5E833D1C-1348-4699-85E3-BFCAE0C48F21}">
      <dgm:prSet/>
      <dgm:spPr/>
      <dgm:t>
        <a:bodyPr/>
        <a:lstStyle/>
        <a:p>
          <a:r>
            <a:rPr lang="en-GB" dirty="0"/>
            <a:t>Behaviour is learnt or conditioned according to associations in our environment and upbringing.</a:t>
          </a:r>
          <a:endParaRPr lang="en-US" dirty="0"/>
        </a:p>
      </dgm:t>
    </dgm:pt>
    <dgm:pt modelId="{F3A89D34-77ED-4AE4-8CBB-343F705E1A29}" type="parTrans" cxnId="{9E5809BC-75C3-4E89-88E6-38F77B78837B}">
      <dgm:prSet/>
      <dgm:spPr/>
      <dgm:t>
        <a:bodyPr/>
        <a:lstStyle/>
        <a:p>
          <a:endParaRPr lang="en-US"/>
        </a:p>
      </dgm:t>
    </dgm:pt>
    <dgm:pt modelId="{F2A2FD1E-5EC2-4180-8520-6FD49E54401C}" type="sibTrans" cxnId="{9E5809BC-75C3-4E89-88E6-38F77B78837B}">
      <dgm:prSet/>
      <dgm:spPr/>
      <dgm:t>
        <a:bodyPr/>
        <a:lstStyle/>
        <a:p>
          <a:endParaRPr lang="en-US"/>
        </a:p>
      </dgm:t>
    </dgm:pt>
    <dgm:pt modelId="{7714456F-01B8-4256-AD8A-072D5BCF6181}">
      <dgm:prSet/>
      <dgm:spPr/>
      <dgm:t>
        <a:bodyPr/>
        <a:lstStyle/>
        <a:p>
          <a:r>
            <a:rPr lang="en-GB" dirty="0"/>
            <a:t>Human beings can widen their associations using their imaginations</a:t>
          </a:r>
          <a:endParaRPr lang="en-US" dirty="0"/>
        </a:p>
      </dgm:t>
    </dgm:pt>
    <dgm:pt modelId="{3893F198-743C-49A2-97A2-5B45256E0A09}" type="parTrans" cxnId="{0EDC03D2-EED2-4A2C-89E0-FA4D31F6DA5E}">
      <dgm:prSet/>
      <dgm:spPr/>
      <dgm:t>
        <a:bodyPr/>
        <a:lstStyle/>
        <a:p>
          <a:endParaRPr lang="en-US"/>
        </a:p>
      </dgm:t>
    </dgm:pt>
    <dgm:pt modelId="{782D814E-37D0-4EEA-A316-BD3AB9310B7F}" type="sibTrans" cxnId="{0EDC03D2-EED2-4A2C-89E0-FA4D31F6DA5E}">
      <dgm:prSet/>
      <dgm:spPr/>
      <dgm:t>
        <a:bodyPr/>
        <a:lstStyle/>
        <a:p>
          <a:endParaRPr lang="en-US"/>
        </a:p>
      </dgm:t>
    </dgm:pt>
    <dgm:pt modelId="{FFD47610-80A5-40A7-B014-0393A9B4FA81}" type="pres">
      <dgm:prSet presAssocID="{2D7BBEF3-4717-4175-AC5A-BB125C2F2ED4}" presName="root" presStyleCnt="0">
        <dgm:presLayoutVars>
          <dgm:dir/>
          <dgm:resizeHandles val="exact"/>
        </dgm:presLayoutVars>
      </dgm:prSet>
      <dgm:spPr/>
    </dgm:pt>
    <dgm:pt modelId="{843620AE-B1FB-4054-AAAA-BFDE8D925A8B}" type="pres">
      <dgm:prSet presAssocID="{5E833D1C-1348-4699-85E3-BFCAE0C48F21}" presName="compNode" presStyleCnt="0"/>
      <dgm:spPr/>
    </dgm:pt>
    <dgm:pt modelId="{142969EC-889D-4321-8A04-378326D33CDC}" type="pres">
      <dgm:prSet presAssocID="{5E833D1C-1348-4699-85E3-BFCAE0C48F21}" presName="bgRect" presStyleLbl="bgShp" presStyleIdx="0" presStyleCnt="2"/>
      <dgm:spPr/>
    </dgm:pt>
    <dgm:pt modelId="{1309475D-9661-412F-935D-D3310B885FE6}" type="pres">
      <dgm:prSet presAssocID="{5E833D1C-1348-4699-85E3-BFCAE0C48F21}" presName="iconRect" presStyleLbl="node1" presStyleIdx="0" presStyleCnt="2"/>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6B564E14-604C-4519-8AAF-25F6274B1C06}" type="pres">
      <dgm:prSet presAssocID="{5E833D1C-1348-4699-85E3-BFCAE0C48F21}" presName="spaceRect" presStyleCnt="0"/>
      <dgm:spPr/>
    </dgm:pt>
    <dgm:pt modelId="{315911DF-51E9-445A-A05C-9B7D66CE83A2}" type="pres">
      <dgm:prSet presAssocID="{5E833D1C-1348-4699-85E3-BFCAE0C48F21}" presName="parTx" presStyleLbl="revTx" presStyleIdx="0" presStyleCnt="2">
        <dgm:presLayoutVars>
          <dgm:chMax val="0"/>
          <dgm:chPref val="0"/>
        </dgm:presLayoutVars>
      </dgm:prSet>
      <dgm:spPr/>
    </dgm:pt>
    <dgm:pt modelId="{5E65319C-8EA4-44A8-86FF-AE0AD60CF59E}" type="pres">
      <dgm:prSet presAssocID="{F2A2FD1E-5EC2-4180-8520-6FD49E54401C}" presName="sibTrans" presStyleCnt="0"/>
      <dgm:spPr/>
    </dgm:pt>
    <dgm:pt modelId="{A5E7924B-A196-45D2-9EBD-C6B047978A77}" type="pres">
      <dgm:prSet presAssocID="{7714456F-01B8-4256-AD8A-072D5BCF6181}" presName="compNode" presStyleCnt="0"/>
      <dgm:spPr/>
    </dgm:pt>
    <dgm:pt modelId="{9D607EA4-1CEB-4668-881D-EC37508E7B36}" type="pres">
      <dgm:prSet presAssocID="{7714456F-01B8-4256-AD8A-072D5BCF6181}" presName="bgRect" presStyleLbl="bgShp" presStyleIdx="1" presStyleCnt="2"/>
      <dgm:spPr/>
    </dgm:pt>
    <dgm:pt modelId="{D003B720-A014-4135-B0EF-28D91F9E4BD7}" type="pres">
      <dgm:prSet presAssocID="{7714456F-01B8-4256-AD8A-072D5BCF6181}" presName="iconRect" presStyleLbl="node1" presStyleIdx="1" presStyleCnt="2"/>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96421C27-5A1C-417F-8AF1-3760F755372F}" type="pres">
      <dgm:prSet presAssocID="{7714456F-01B8-4256-AD8A-072D5BCF6181}" presName="spaceRect" presStyleCnt="0"/>
      <dgm:spPr/>
    </dgm:pt>
    <dgm:pt modelId="{9B329373-6BA0-4525-9B38-20950A49E779}" type="pres">
      <dgm:prSet presAssocID="{7714456F-01B8-4256-AD8A-072D5BCF6181}" presName="parTx" presStyleLbl="revTx" presStyleIdx="1" presStyleCnt="2">
        <dgm:presLayoutVars>
          <dgm:chMax val="0"/>
          <dgm:chPref val="0"/>
        </dgm:presLayoutVars>
      </dgm:prSet>
      <dgm:spPr/>
    </dgm:pt>
  </dgm:ptLst>
  <dgm:cxnLst>
    <dgm:cxn modelId="{E1230721-F93F-40E9-B414-E297855843A6}" type="presOf" srcId="{2D7BBEF3-4717-4175-AC5A-BB125C2F2ED4}" destId="{FFD47610-80A5-40A7-B014-0393A9B4FA81}" srcOrd="0" destOrd="0" presId="urn:microsoft.com/office/officeart/2018/2/layout/IconVerticalSolidList"/>
    <dgm:cxn modelId="{E9EED455-7498-49CD-BF73-77B29A9991D3}" type="presOf" srcId="{5E833D1C-1348-4699-85E3-BFCAE0C48F21}" destId="{315911DF-51E9-445A-A05C-9B7D66CE83A2}" srcOrd="0" destOrd="0" presId="urn:microsoft.com/office/officeart/2018/2/layout/IconVerticalSolidList"/>
    <dgm:cxn modelId="{9E5809BC-75C3-4E89-88E6-38F77B78837B}" srcId="{2D7BBEF3-4717-4175-AC5A-BB125C2F2ED4}" destId="{5E833D1C-1348-4699-85E3-BFCAE0C48F21}" srcOrd="0" destOrd="0" parTransId="{F3A89D34-77ED-4AE4-8CBB-343F705E1A29}" sibTransId="{F2A2FD1E-5EC2-4180-8520-6FD49E54401C}"/>
    <dgm:cxn modelId="{0EDC03D2-EED2-4A2C-89E0-FA4D31F6DA5E}" srcId="{2D7BBEF3-4717-4175-AC5A-BB125C2F2ED4}" destId="{7714456F-01B8-4256-AD8A-072D5BCF6181}" srcOrd="1" destOrd="0" parTransId="{3893F198-743C-49A2-97A2-5B45256E0A09}" sibTransId="{782D814E-37D0-4EEA-A316-BD3AB9310B7F}"/>
    <dgm:cxn modelId="{656394F0-9D54-4144-A702-1E08D8E20C7B}" type="presOf" srcId="{7714456F-01B8-4256-AD8A-072D5BCF6181}" destId="{9B329373-6BA0-4525-9B38-20950A49E779}" srcOrd="0" destOrd="0" presId="urn:microsoft.com/office/officeart/2018/2/layout/IconVerticalSolidList"/>
    <dgm:cxn modelId="{B5D501AB-43CA-4FDE-8648-41C7C94FB3DF}" type="presParOf" srcId="{FFD47610-80A5-40A7-B014-0393A9B4FA81}" destId="{843620AE-B1FB-4054-AAAA-BFDE8D925A8B}" srcOrd="0" destOrd="0" presId="urn:microsoft.com/office/officeart/2018/2/layout/IconVerticalSolidList"/>
    <dgm:cxn modelId="{082EE83C-CB6F-4871-81DE-9A5D00E573BA}" type="presParOf" srcId="{843620AE-B1FB-4054-AAAA-BFDE8D925A8B}" destId="{142969EC-889D-4321-8A04-378326D33CDC}" srcOrd="0" destOrd="0" presId="urn:microsoft.com/office/officeart/2018/2/layout/IconVerticalSolidList"/>
    <dgm:cxn modelId="{BDCC16E7-FB65-43F9-A458-AC109694BC9A}" type="presParOf" srcId="{843620AE-B1FB-4054-AAAA-BFDE8D925A8B}" destId="{1309475D-9661-412F-935D-D3310B885FE6}" srcOrd="1" destOrd="0" presId="urn:microsoft.com/office/officeart/2018/2/layout/IconVerticalSolidList"/>
    <dgm:cxn modelId="{4F0E85C7-5A9B-4F72-B9A2-C83789CAC4C9}" type="presParOf" srcId="{843620AE-B1FB-4054-AAAA-BFDE8D925A8B}" destId="{6B564E14-604C-4519-8AAF-25F6274B1C06}" srcOrd="2" destOrd="0" presId="urn:microsoft.com/office/officeart/2018/2/layout/IconVerticalSolidList"/>
    <dgm:cxn modelId="{32F05260-8472-4F66-AA05-D129B59540DA}" type="presParOf" srcId="{843620AE-B1FB-4054-AAAA-BFDE8D925A8B}" destId="{315911DF-51E9-445A-A05C-9B7D66CE83A2}" srcOrd="3" destOrd="0" presId="urn:microsoft.com/office/officeart/2018/2/layout/IconVerticalSolidList"/>
    <dgm:cxn modelId="{FA87AC48-5A36-42D7-97B0-9CB2158B152F}" type="presParOf" srcId="{FFD47610-80A5-40A7-B014-0393A9B4FA81}" destId="{5E65319C-8EA4-44A8-86FF-AE0AD60CF59E}" srcOrd="1" destOrd="0" presId="urn:microsoft.com/office/officeart/2018/2/layout/IconVerticalSolidList"/>
    <dgm:cxn modelId="{15D314DD-21C6-4D27-BEE5-AF2214A99886}" type="presParOf" srcId="{FFD47610-80A5-40A7-B014-0393A9B4FA81}" destId="{A5E7924B-A196-45D2-9EBD-C6B047978A77}" srcOrd="2" destOrd="0" presId="urn:microsoft.com/office/officeart/2018/2/layout/IconVerticalSolidList"/>
    <dgm:cxn modelId="{2A821036-3A38-4C06-8A94-2985F3095BA6}" type="presParOf" srcId="{A5E7924B-A196-45D2-9EBD-C6B047978A77}" destId="{9D607EA4-1CEB-4668-881D-EC37508E7B36}" srcOrd="0" destOrd="0" presId="urn:microsoft.com/office/officeart/2018/2/layout/IconVerticalSolidList"/>
    <dgm:cxn modelId="{F80EDA5A-381E-4712-8C4E-5A97B4D8F0AF}" type="presParOf" srcId="{A5E7924B-A196-45D2-9EBD-C6B047978A77}" destId="{D003B720-A014-4135-B0EF-28D91F9E4BD7}" srcOrd="1" destOrd="0" presId="urn:microsoft.com/office/officeart/2018/2/layout/IconVerticalSolidList"/>
    <dgm:cxn modelId="{EC032478-0F17-45B2-AA99-BE8B13FDCC68}" type="presParOf" srcId="{A5E7924B-A196-45D2-9EBD-C6B047978A77}" destId="{96421C27-5A1C-417F-8AF1-3760F755372F}" srcOrd="2" destOrd="0" presId="urn:microsoft.com/office/officeart/2018/2/layout/IconVerticalSolidList"/>
    <dgm:cxn modelId="{AC962D0A-9662-4D0E-B0EF-FBE500C9AA53}" type="presParOf" srcId="{A5E7924B-A196-45D2-9EBD-C6B047978A77}" destId="{9B329373-6BA0-4525-9B38-20950A49E7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19CB89-BA29-4631-98D5-FBACB35D9469}" type="doc">
      <dgm:prSet loTypeId="urn:microsoft.com/office/officeart/2018/2/layout/IconLabelList" loCatId="icon" qsTypeId="urn:microsoft.com/office/officeart/2005/8/quickstyle/simple1#2" qsCatId="simple" csTypeId="urn:microsoft.com/office/officeart/2018/5/colors/Iconchunking_neutralbg_accent1_2" csCatId="accent1" phldr="1"/>
      <dgm:spPr/>
      <dgm:t>
        <a:bodyPr/>
        <a:lstStyle/>
        <a:p>
          <a:endParaRPr lang="en-US"/>
        </a:p>
      </dgm:t>
    </dgm:pt>
    <dgm:pt modelId="{4E771202-9511-41BF-834F-D9100DB6A877}">
      <dgm:prSet custT="1"/>
      <dgm:spPr/>
      <dgm:t>
        <a:bodyPr/>
        <a:lstStyle/>
        <a:p>
          <a:pPr>
            <a:lnSpc>
              <a:spcPct val="100000"/>
            </a:lnSpc>
          </a:pPr>
          <a:r>
            <a:rPr lang="en-GB" sz="2400" dirty="0"/>
            <a:t>A behaviour followed by reinforcement causes the behaviour to be repeated</a:t>
          </a:r>
          <a:endParaRPr lang="en-US" sz="2400" dirty="0"/>
        </a:p>
      </dgm:t>
    </dgm:pt>
    <dgm:pt modelId="{9EF9102E-3D90-41BE-AFE9-4C9E315141DE}" type="parTrans" cxnId="{1EE838EE-9D02-4A64-8D3E-C4C5EC04C4C3}">
      <dgm:prSet/>
      <dgm:spPr/>
      <dgm:t>
        <a:bodyPr/>
        <a:lstStyle/>
        <a:p>
          <a:endParaRPr lang="en-US"/>
        </a:p>
      </dgm:t>
    </dgm:pt>
    <dgm:pt modelId="{F8B26210-9BA0-40AC-A3A6-9BF22240235D}" type="sibTrans" cxnId="{1EE838EE-9D02-4A64-8D3E-C4C5EC04C4C3}">
      <dgm:prSet/>
      <dgm:spPr/>
      <dgm:t>
        <a:bodyPr/>
        <a:lstStyle/>
        <a:p>
          <a:endParaRPr lang="en-US"/>
        </a:p>
      </dgm:t>
    </dgm:pt>
    <dgm:pt modelId="{BE980EDD-1D34-4199-A479-E92C3D143A7A}">
      <dgm:prSet custT="1"/>
      <dgm:spPr/>
      <dgm:t>
        <a:bodyPr/>
        <a:lstStyle/>
        <a:p>
          <a:pPr>
            <a:lnSpc>
              <a:spcPct val="100000"/>
            </a:lnSpc>
          </a:pPr>
          <a:r>
            <a:rPr lang="en-GB" sz="2400" dirty="0"/>
            <a:t>If the reinforcement is withdrawn, the behaviour diminishes</a:t>
          </a:r>
          <a:endParaRPr lang="en-US" sz="2400" dirty="0"/>
        </a:p>
      </dgm:t>
    </dgm:pt>
    <dgm:pt modelId="{0C5ACE6D-F13C-4F31-B3C9-0E3C58B38D48}" type="parTrans" cxnId="{EAB68D60-3B6D-4C08-B639-67B30580675C}">
      <dgm:prSet/>
      <dgm:spPr/>
      <dgm:t>
        <a:bodyPr/>
        <a:lstStyle/>
        <a:p>
          <a:endParaRPr lang="en-US"/>
        </a:p>
      </dgm:t>
    </dgm:pt>
    <dgm:pt modelId="{995379ED-ACA9-40F3-9BF2-026E41104CBC}" type="sibTrans" cxnId="{EAB68D60-3B6D-4C08-B639-67B30580675C}">
      <dgm:prSet/>
      <dgm:spPr/>
      <dgm:t>
        <a:bodyPr/>
        <a:lstStyle/>
        <a:p>
          <a:endParaRPr lang="en-US"/>
        </a:p>
      </dgm:t>
    </dgm:pt>
    <dgm:pt modelId="{28F5AABF-BD24-4C0A-8399-29BC24BF66EE}">
      <dgm:prSet custT="1"/>
      <dgm:spPr/>
      <dgm:t>
        <a:bodyPr/>
        <a:lstStyle/>
        <a:p>
          <a:pPr>
            <a:lnSpc>
              <a:spcPct val="100000"/>
            </a:lnSpc>
          </a:pPr>
          <a:r>
            <a:rPr lang="en-GB" sz="2400" dirty="0"/>
            <a:t>So frequency and nature of reinforcements are vital to sustain a desired behaviour</a:t>
          </a:r>
          <a:endParaRPr lang="en-US" sz="2400" dirty="0"/>
        </a:p>
      </dgm:t>
    </dgm:pt>
    <dgm:pt modelId="{E6BBE24F-904B-406B-9FF1-BEA38D4D4431}" type="parTrans" cxnId="{9B28A378-21A1-432E-97ED-EC8BB9B6E561}">
      <dgm:prSet/>
      <dgm:spPr/>
      <dgm:t>
        <a:bodyPr/>
        <a:lstStyle/>
        <a:p>
          <a:endParaRPr lang="en-US"/>
        </a:p>
      </dgm:t>
    </dgm:pt>
    <dgm:pt modelId="{8BA92910-3CCB-4C18-B709-8FDCB4B5C7A6}" type="sibTrans" cxnId="{9B28A378-21A1-432E-97ED-EC8BB9B6E561}">
      <dgm:prSet/>
      <dgm:spPr/>
      <dgm:t>
        <a:bodyPr/>
        <a:lstStyle/>
        <a:p>
          <a:endParaRPr lang="en-US"/>
        </a:p>
      </dgm:t>
    </dgm:pt>
    <dgm:pt modelId="{EAA28AB6-B7E1-4CDB-BEC3-3A8432CCA0CB}">
      <dgm:prSet custT="1"/>
      <dgm:spPr/>
      <dgm:t>
        <a:bodyPr/>
        <a:lstStyle/>
        <a:p>
          <a:pPr>
            <a:lnSpc>
              <a:spcPct val="100000"/>
            </a:lnSpc>
          </a:pPr>
          <a:r>
            <a:rPr lang="en-GB" sz="2400" dirty="0">
              <a:hlinkClick xmlns:r="http://schemas.openxmlformats.org/officeDocument/2006/relationships" r:id="rId1"/>
            </a:rPr>
            <a:t>Operant conditioning in action </a:t>
          </a:r>
          <a:endParaRPr lang="en-US" sz="2400" dirty="0"/>
        </a:p>
      </dgm:t>
    </dgm:pt>
    <dgm:pt modelId="{D7989871-E3DD-4BC7-B633-335F8F3DD3EE}" type="parTrans" cxnId="{A41F4419-E467-4E98-A435-A8C0448FB108}">
      <dgm:prSet/>
      <dgm:spPr/>
      <dgm:t>
        <a:bodyPr/>
        <a:lstStyle/>
        <a:p>
          <a:endParaRPr lang="en-US"/>
        </a:p>
      </dgm:t>
    </dgm:pt>
    <dgm:pt modelId="{0286E4C1-638C-4192-9394-04D7957AAD7C}" type="sibTrans" cxnId="{A41F4419-E467-4E98-A435-A8C0448FB108}">
      <dgm:prSet/>
      <dgm:spPr/>
      <dgm:t>
        <a:bodyPr/>
        <a:lstStyle/>
        <a:p>
          <a:endParaRPr lang="en-US"/>
        </a:p>
      </dgm:t>
    </dgm:pt>
    <dgm:pt modelId="{E8595483-AEA3-41A2-B2B4-85D9D0ABFE72}" type="pres">
      <dgm:prSet presAssocID="{E419CB89-BA29-4631-98D5-FBACB35D9469}" presName="root" presStyleCnt="0">
        <dgm:presLayoutVars>
          <dgm:dir/>
          <dgm:resizeHandles val="exact"/>
        </dgm:presLayoutVars>
      </dgm:prSet>
      <dgm:spPr/>
    </dgm:pt>
    <dgm:pt modelId="{862DBA93-0A1D-4D8A-9B5C-32F841C61967}" type="pres">
      <dgm:prSet presAssocID="{4E771202-9511-41BF-834F-D9100DB6A877}" presName="compNode" presStyleCnt="0"/>
      <dgm:spPr/>
    </dgm:pt>
    <dgm:pt modelId="{6D5729DC-854A-4FEC-AA7F-7D51A87CD14C}" type="pres">
      <dgm:prSet presAssocID="{4E771202-9511-41BF-834F-D9100DB6A877}" presName="iconRect" presStyleLbl="node1" presStyleIdx="0" presStyleCnt="4" custScaleX="181281" custScaleY="16745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t"/>
        </a:ext>
      </dgm:extLst>
    </dgm:pt>
    <dgm:pt modelId="{A086509D-45E2-467E-81EB-CD7C6DCF43C1}" type="pres">
      <dgm:prSet presAssocID="{4E771202-9511-41BF-834F-D9100DB6A877}" presName="spaceRect" presStyleCnt="0"/>
      <dgm:spPr/>
    </dgm:pt>
    <dgm:pt modelId="{3E994812-592B-4FE0-8083-C86E1521E1BE}" type="pres">
      <dgm:prSet presAssocID="{4E771202-9511-41BF-834F-D9100DB6A877}" presName="textRect" presStyleLbl="revTx" presStyleIdx="0" presStyleCnt="4" custScaleX="112440">
        <dgm:presLayoutVars>
          <dgm:chMax val="1"/>
          <dgm:chPref val="1"/>
        </dgm:presLayoutVars>
      </dgm:prSet>
      <dgm:spPr/>
    </dgm:pt>
    <dgm:pt modelId="{0EEF3C80-59AD-4F2F-96DA-540656FA51EC}" type="pres">
      <dgm:prSet presAssocID="{F8B26210-9BA0-40AC-A3A6-9BF22240235D}" presName="sibTrans" presStyleCnt="0"/>
      <dgm:spPr/>
    </dgm:pt>
    <dgm:pt modelId="{502B0DC5-07A5-4433-90C7-02521FD86E1B}" type="pres">
      <dgm:prSet presAssocID="{BE980EDD-1D34-4199-A479-E92C3D143A7A}" presName="compNode" presStyleCnt="0"/>
      <dgm:spPr/>
    </dgm:pt>
    <dgm:pt modelId="{413E7CDA-8847-4F15-BA34-2793EFA6B6C6}" type="pres">
      <dgm:prSet presAssocID="{BE980EDD-1D34-4199-A479-E92C3D143A7A}" presName="iconRect" presStyleLbl="node1" presStyleIdx="1" presStyleCnt="4" custScaleX="149925" custScaleY="17035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 Sign"/>
        </a:ext>
      </dgm:extLst>
    </dgm:pt>
    <dgm:pt modelId="{B1A86A47-68A9-4E1F-8300-0FDC22C92D45}" type="pres">
      <dgm:prSet presAssocID="{BE980EDD-1D34-4199-A479-E92C3D143A7A}" presName="spaceRect" presStyleCnt="0"/>
      <dgm:spPr/>
    </dgm:pt>
    <dgm:pt modelId="{FFDA79A0-9F3D-4FC3-A40A-384AAF94D867}" type="pres">
      <dgm:prSet presAssocID="{BE980EDD-1D34-4199-A479-E92C3D143A7A}" presName="textRect" presStyleLbl="revTx" presStyleIdx="1" presStyleCnt="4" custScaleX="113295">
        <dgm:presLayoutVars>
          <dgm:chMax val="1"/>
          <dgm:chPref val="1"/>
        </dgm:presLayoutVars>
      </dgm:prSet>
      <dgm:spPr/>
    </dgm:pt>
    <dgm:pt modelId="{151D0B25-C6F5-4E25-B7FB-12059522ADF2}" type="pres">
      <dgm:prSet presAssocID="{995379ED-ACA9-40F3-9BF2-026E41104CBC}" presName="sibTrans" presStyleCnt="0"/>
      <dgm:spPr/>
    </dgm:pt>
    <dgm:pt modelId="{A7185476-28AC-4110-BB4E-78FB5DFE3EE0}" type="pres">
      <dgm:prSet presAssocID="{28F5AABF-BD24-4C0A-8399-29BC24BF66EE}" presName="compNode" presStyleCnt="0"/>
      <dgm:spPr/>
    </dgm:pt>
    <dgm:pt modelId="{2C5B0017-755E-4B38-AD07-D071A4A309B2}" type="pres">
      <dgm:prSet presAssocID="{28F5AABF-BD24-4C0A-8399-29BC24BF66EE}" presName="iconRect" presStyleLbl="node1" presStyleIdx="2" presStyleCnt="4" custScaleX="178875" custScaleY="13479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d Bump"/>
        </a:ext>
      </dgm:extLst>
    </dgm:pt>
    <dgm:pt modelId="{85E91EA0-61CF-49DB-9595-723A413D20EA}" type="pres">
      <dgm:prSet presAssocID="{28F5AABF-BD24-4C0A-8399-29BC24BF66EE}" presName="spaceRect" presStyleCnt="0"/>
      <dgm:spPr/>
    </dgm:pt>
    <dgm:pt modelId="{8ED49EC0-7036-4ED7-A20E-5E9876ABC066}" type="pres">
      <dgm:prSet presAssocID="{28F5AABF-BD24-4C0A-8399-29BC24BF66EE}" presName="textRect" presStyleLbl="revTx" presStyleIdx="2" presStyleCnt="4" custScaleX="128799">
        <dgm:presLayoutVars>
          <dgm:chMax val="1"/>
          <dgm:chPref val="1"/>
        </dgm:presLayoutVars>
      </dgm:prSet>
      <dgm:spPr/>
    </dgm:pt>
    <dgm:pt modelId="{8A33B5E4-08BE-40F3-B6FE-F5636BDCFB60}" type="pres">
      <dgm:prSet presAssocID="{8BA92910-3CCB-4C18-B709-8FDCB4B5C7A6}" presName="sibTrans" presStyleCnt="0"/>
      <dgm:spPr/>
    </dgm:pt>
    <dgm:pt modelId="{AE5F8A5E-40D7-4E65-8C9F-2DBFF86EEED3}" type="pres">
      <dgm:prSet presAssocID="{EAA28AB6-B7E1-4CDB-BEC3-3A8432CCA0CB}" presName="compNode" presStyleCnt="0"/>
      <dgm:spPr/>
    </dgm:pt>
    <dgm:pt modelId="{4B4DC289-AF31-4443-ABA3-5F17E37012C3}" type="pres">
      <dgm:prSet presAssocID="{EAA28AB6-B7E1-4CDB-BEC3-3A8432CCA0CB}" presName="iconRect" presStyleLbl="node1" presStyleIdx="3" presStyleCnt="4" custScaleX="136706" custScaleY="17035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g"/>
        </a:ext>
      </dgm:extLst>
    </dgm:pt>
    <dgm:pt modelId="{3A4092F8-A348-4406-88AF-87E1DE9FAEB4}" type="pres">
      <dgm:prSet presAssocID="{EAA28AB6-B7E1-4CDB-BEC3-3A8432CCA0CB}" presName="spaceRect" presStyleCnt="0"/>
      <dgm:spPr/>
    </dgm:pt>
    <dgm:pt modelId="{18A5E2EA-9223-4BEA-B23F-92CF87912A18}" type="pres">
      <dgm:prSet presAssocID="{EAA28AB6-B7E1-4CDB-BEC3-3A8432CCA0CB}" presName="textRect" presStyleLbl="revTx" presStyleIdx="3" presStyleCnt="4">
        <dgm:presLayoutVars>
          <dgm:chMax val="1"/>
          <dgm:chPref val="1"/>
        </dgm:presLayoutVars>
      </dgm:prSet>
      <dgm:spPr/>
    </dgm:pt>
  </dgm:ptLst>
  <dgm:cxnLst>
    <dgm:cxn modelId="{A41F4419-E467-4E98-A435-A8C0448FB108}" srcId="{E419CB89-BA29-4631-98D5-FBACB35D9469}" destId="{EAA28AB6-B7E1-4CDB-BEC3-3A8432CCA0CB}" srcOrd="3" destOrd="0" parTransId="{D7989871-E3DD-4BC7-B633-335F8F3DD3EE}" sibTransId="{0286E4C1-638C-4192-9394-04D7957AAD7C}"/>
    <dgm:cxn modelId="{EAB68D60-3B6D-4C08-B639-67B30580675C}" srcId="{E419CB89-BA29-4631-98D5-FBACB35D9469}" destId="{BE980EDD-1D34-4199-A479-E92C3D143A7A}" srcOrd="1" destOrd="0" parTransId="{0C5ACE6D-F13C-4F31-B3C9-0E3C58B38D48}" sibTransId="{995379ED-ACA9-40F3-9BF2-026E41104CBC}"/>
    <dgm:cxn modelId="{9B28A378-21A1-432E-97ED-EC8BB9B6E561}" srcId="{E419CB89-BA29-4631-98D5-FBACB35D9469}" destId="{28F5AABF-BD24-4C0A-8399-29BC24BF66EE}" srcOrd="2" destOrd="0" parTransId="{E6BBE24F-904B-406B-9FF1-BEA38D4D4431}" sibTransId="{8BA92910-3CCB-4C18-B709-8FDCB4B5C7A6}"/>
    <dgm:cxn modelId="{A608F58B-0696-4933-88E6-58A1B247FE36}" type="presOf" srcId="{E419CB89-BA29-4631-98D5-FBACB35D9469}" destId="{E8595483-AEA3-41A2-B2B4-85D9D0ABFE72}" srcOrd="0" destOrd="0" presId="urn:microsoft.com/office/officeart/2018/2/layout/IconLabelList"/>
    <dgm:cxn modelId="{A0CA4399-ACE2-498C-8FAE-F2665450DCC9}" type="presOf" srcId="{28F5AABF-BD24-4C0A-8399-29BC24BF66EE}" destId="{8ED49EC0-7036-4ED7-A20E-5E9876ABC066}" srcOrd="0" destOrd="0" presId="urn:microsoft.com/office/officeart/2018/2/layout/IconLabelList"/>
    <dgm:cxn modelId="{EAAAC2C3-6B27-43F0-BA4E-325CBB40C20A}" type="presOf" srcId="{BE980EDD-1D34-4199-A479-E92C3D143A7A}" destId="{FFDA79A0-9F3D-4FC3-A40A-384AAF94D867}" srcOrd="0" destOrd="0" presId="urn:microsoft.com/office/officeart/2018/2/layout/IconLabelList"/>
    <dgm:cxn modelId="{ECAB2DCC-DBF3-43CF-A78A-22354A938BAA}" type="presOf" srcId="{EAA28AB6-B7E1-4CDB-BEC3-3A8432CCA0CB}" destId="{18A5E2EA-9223-4BEA-B23F-92CF87912A18}" srcOrd="0" destOrd="0" presId="urn:microsoft.com/office/officeart/2018/2/layout/IconLabelList"/>
    <dgm:cxn modelId="{1F9E27DB-B57D-438F-9A94-A2CC7677600D}" type="presOf" srcId="{4E771202-9511-41BF-834F-D9100DB6A877}" destId="{3E994812-592B-4FE0-8083-C86E1521E1BE}" srcOrd="0" destOrd="0" presId="urn:microsoft.com/office/officeart/2018/2/layout/IconLabelList"/>
    <dgm:cxn modelId="{1EE838EE-9D02-4A64-8D3E-C4C5EC04C4C3}" srcId="{E419CB89-BA29-4631-98D5-FBACB35D9469}" destId="{4E771202-9511-41BF-834F-D9100DB6A877}" srcOrd="0" destOrd="0" parTransId="{9EF9102E-3D90-41BE-AFE9-4C9E315141DE}" sibTransId="{F8B26210-9BA0-40AC-A3A6-9BF22240235D}"/>
    <dgm:cxn modelId="{0EB791AC-010C-4E73-81CF-DA98E688E3E9}" type="presParOf" srcId="{E8595483-AEA3-41A2-B2B4-85D9D0ABFE72}" destId="{862DBA93-0A1D-4D8A-9B5C-32F841C61967}" srcOrd="0" destOrd="0" presId="urn:microsoft.com/office/officeart/2018/2/layout/IconLabelList"/>
    <dgm:cxn modelId="{513E0E49-B101-4DC5-BBB7-8CD4114C07AF}" type="presParOf" srcId="{862DBA93-0A1D-4D8A-9B5C-32F841C61967}" destId="{6D5729DC-854A-4FEC-AA7F-7D51A87CD14C}" srcOrd="0" destOrd="0" presId="urn:microsoft.com/office/officeart/2018/2/layout/IconLabelList"/>
    <dgm:cxn modelId="{3DAD821F-039D-4DC8-811D-449A63CF4F47}" type="presParOf" srcId="{862DBA93-0A1D-4D8A-9B5C-32F841C61967}" destId="{A086509D-45E2-467E-81EB-CD7C6DCF43C1}" srcOrd="1" destOrd="0" presId="urn:microsoft.com/office/officeart/2018/2/layout/IconLabelList"/>
    <dgm:cxn modelId="{E6758C07-43FC-45CD-B156-A2D315908E7E}" type="presParOf" srcId="{862DBA93-0A1D-4D8A-9B5C-32F841C61967}" destId="{3E994812-592B-4FE0-8083-C86E1521E1BE}" srcOrd="2" destOrd="0" presId="urn:microsoft.com/office/officeart/2018/2/layout/IconLabelList"/>
    <dgm:cxn modelId="{A50150D1-1AEB-4234-BDAB-6AEB36105AC8}" type="presParOf" srcId="{E8595483-AEA3-41A2-B2B4-85D9D0ABFE72}" destId="{0EEF3C80-59AD-4F2F-96DA-540656FA51EC}" srcOrd="1" destOrd="0" presId="urn:microsoft.com/office/officeart/2018/2/layout/IconLabelList"/>
    <dgm:cxn modelId="{75AE7A5D-D0D3-4706-B627-F1FC05256FC7}" type="presParOf" srcId="{E8595483-AEA3-41A2-B2B4-85D9D0ABFE72}" destId="{502B0DC5-07A5-4433-90C7-02521FD86E1B}" srcOrd="2" destOrd="0" presId="urn:microsoft.com/office/officeart/2018/2/layout/IconLabelList"/>
    <dgm:cxn modelId="{5F559F49-B4DA-4E22-9A49-EE8171B55FE2}" type="presParOf" srcId="{502B0DC5-07A5-4433-90C7-02521FD86E1B}" destId="{413E7CDA-8847-4F15-BA34-2793EFA6B6C6}" srcOrd="0" destOrd="0" presId="urn:microsoft.com/office/officeart/2018/2/layout/IconLabelList"/>
    <dgm:cxn modelId="{E9676A29-125E-47DD-A794-110663F78746}" type="presParOf" srcId="{502B0DC5-07A5-4433-90C7-02521FD86E1B}" destId="{B1A86A47-68A9-4E1F-8300-0FDC22C92D45}" srcOrd="1" destOrd="0" presId="urn:microsoft.com/office/officeart/2018/2/layout/IconLabelList"/>
    <dgm:cxn modelId="{B0879AFE-CE66-4F4E-A163-2BC17C19F3E2}" type="presParOf" srcId="{502B0DC5-07A5-4433-90C7-02521FD86E1B}" destId="{FFDA79A0-9F3D-4FC3-A40A-384AAF94D867}" srcOrd="2" destOrd="0" presId="urn:microsoft.com/office/officeart/2018/2/layout/IconLabelList"/>
    <dgm:cxn modelId="{1A15310D-6F2D-440B-A16F-45A647C33D55}" type="presParOf" srcId="{E8595483-AEA3-41A2-B2B4-85D9D0ABFE72}" destId="{151D0B25-C6F5-4E25-B7FB-12059522ADF2}" srcOrd="3" destOrd="0" presId="urn:microsoft.com/office/officeart/2018/2/layout/IconLabelList"/>
    <dgm:cxn modelId="{A3423505-93B2-4F3D-B61A-00352CB531CD}" type="presParOf" srcId="{E8595483-AEA3-41A2-B2B4-85D9D0ABFE72}" destId="{A7185476-28AC-4110-BB4E-78FB5DFE3EE0}" srcOrd="4" destOrd="0" presId="urn:microsoft.com/office/officeart/2018/2/layout/IconLabelList"/>
    <dgm:cxn modelId="{15A8B17E-FBB3-4D66-A05D-010F8E4DB671}" type="presParOf" srcId="{A7185476-28AC-4110-BB4E-78FB5DFE3EE0}" destId="{2C5B0017-755E-4B38-AD07-D071A4A309B2}" srcOrd="0" destOrd="0" presId="urn:microsoft.com/office/officeart/2018/2/layout/IconLabelList"/>
    <dgm:cxn modelId="{C222A58E-15CC-42D0-9B51-A2C59FF9B10E}" type="presParOf" srcId="{A7185476-28AC-4110-BB4E-78FB5DFE3EE0}" destId="{85E91EA0-61CF-49DB-9595-723A413D20EA}" srcOrd="1" destOrd="0" presId="urn:microsoft.com/office/officeart/2018/2/layout/IconLabelList"/>
    <dgm:cxn modelId="{28A5298A-2C6F-4849-B648-E76D1F40835E}" type="presParOf" srcId="{A7185476-28AC-4110-BB4E-78FB5DFE3EE0}" destId="{8ED49EC0-7036-4ED7-A20E-5E9876ABC066}" srcOrd="2" destOrd="0" presId="urn:microsoft.com/office/officeart/2018/2/layout/IconLabelList"/>
    <dgm:cxn modelId="{5824B71C-BA7E-41CD-9AB6-00A335A8CAEA}" type="presParOf" srcId="{E8595483-AEA3-41A2-B2B4-85D9D0ABFE72}" destId="{8A33B5E4-08BE-40F3-B6FE-F5636BDCFB60}" srcOrd="5" destOrd="0" presId="urn:microsoft.com/office/officeart/2018/2/layout/IconLabelList"/>
    <dgm:cxn modelId="{8E878C3A-159C-4BA8-824F-505209BF23BD}" type="presParOf" srcId="{E8595483-AEA3-41A2-B2B4-85D9D0ABFE72}" destId="{AE5F8A5E-40D7-4E65-8C9F-2DBFF86EEED3}" srcOrd="6" destOrd="0" presId="urn:microsoft.com/office/officeart/2018/2/layout/IconLabelList"/>
    <dgm:cxn modelId="{EE7810AC-84B1-4054-AE42-7DE934B4CC25}" type="presParOf" srcId="{AE5F8A5E-40D7-4E65-8C9F-2DBFF86EEED3}" destId="{4B4DC289-AF31-4443-ABA3-5F17E37012C3}" srcOrd="0" destOrd="0" presId="urn:microsoft.com/office/officeart/2018/2/layout/IconLabelList"/>
    <dgm:cxn modelId="{0A494070-3432-4CA2-8829-E5E2BC31FD1C}" type="presParOf" srcId="{AE5F8A5E-40D7-4E65-8C9F-2DBFF86EEED3}" destId="{3A4092F8-A348-4406-88AF-87E1DE9FAEB4}" srcOrd="1" destOrd="0" presId="urn:microsoft.com/office/officeart/2018/2/layout/IconLabelList"/>
    <dgm:cxn modelId="{94F4FEF6-9AC0-4CE8-A245-B02FD574E33C}" type="presParOf" srcId="{AE5F8A5E-40D7-4E65-8C9F-2DBFF86EEED3}" destId="{18A5E2EA-9223-4BEA-B23F-92CF87912A1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969EC-889D-4321-8A04-378326D33CDC}">
      <dsp:nvSpPr>
        <dsp:cNvPr id="0" name=""/>
        <dsp:cNvSpPr/>
      </dsp:nvSpPr>
      <dsp:spPr>
        <a:xfrm>
          <a:off x="0" y="611128"/>
          <a:ext cx="10058399" cy="1128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9475D-9661-412F-935D-D3310B885FE6}">
      <dsp:nvSpPr>
        <dsp:cNvPr id="0" name=""/>
        <dsp:cNvSpPr/>
      </dsp:nvSpPr>
      <dsp:spPr>
        <a:xfrm>
          <a:off x="341291" y="864981"/>
          <a:ext cx="620530" cy="62053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5911DF-51E9-445A-A05C-9B7D66CE83A2}">
      <dsp:nvSpPr>
        <dsp:cNvPr id="0" name=""/>
        <dsp:cNvSpPr/>
      </dsp:nvSpPr>
      <dsp:spPr>
        <a:xfrm>
          <a:off x="1303113" y="611128"/>
          <a:ext cx="8755286" cy="1128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405" tIns="119405" rIns="119405" bIns="119405" numCol="1" spcCol="1270" anchor="ctr" anchorCtr="0">
          <a:noAutofit/>
        </a:bodyPr>
        <a:lstStyle/>
        <a:p>
          <a:pPr marL="0" lvl="0" indent="0" algn="l" defTabSz="1111250">
            <a:lnSpc>
              <a:spcPct val="90000"/>
            </a:lnSpc>
            <a:spcBef>
              <a:spcPct val="0"/>
            </a:spcBef>
            <a:spcAft>
              <a:spcPct val="35000"/>
            </a:spcAft>
            <a:buNone/>
          </a:pPr>
          <a:r>
            <a:rPr lang="en-GB" sz="2500" kern="1200" dirty="0"/>
            <a:t>Behaviour is learnt or conditioned according to associations in our environment and upbringing.</a:t>
          </a:r>
          <a:endParaRPr lang="en-US" sz="2500" kern="1200" dirty="0"/>
        </a:p>
      </dsp:txBody>
      <dsp:txXfrm>
        <a:off x="1303113" y="611128"/>
        <a:ext cx="8755286" cy="1128236"/>
      </dsp:txXfrm>
    </dsp:sp>
    <dsp:sp modelId="{9D607EA4-1CEB-4668-881D-EC37508E7B36}">
      <dsp:nvSpPr>
        <dsp:cNvPr id="0" name=""/>
        <dsp:cNvSpPr/>
      </dsp:nvSpPr>
      <dsp:spPr>
        <a:xfrm>
          <a:off x="0" y="2021423"/>
          <a:ext cx="10058399" cy="1128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3B720-A014-4135-B0EF-28D91F9E4BD7}">
      <dsp:nvSpPr>
        <dsp:cNvPr id="0" name=""/>
        <dsp:cNvSpPr/>
      </dsp:nvSpPr>
      <dsp:spPr>
        <a:xfrm>
          <a:off x="341291" y="2275276"/>
          <a:ext cx="620530" cy="62053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329373-6BA0-4525-9B38-20950A49E779}">
      <dsp:nvSpPr>
        <dsp:cNvPr id="0" name=""/>
        <dsp:cNvSpPr/>
      </dsp:nvSpPr>
      <dsp:spPr>
        <a:xfrm>
          <a:off x="1303113" y="2021423"/>
          <a:ext cx="8755286" cy="1128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405" tIns="119405" rIns="119405" bIns="119405" numCol="1" spcCol="1270" anchor="ctr" anchorCtr="0">
          <a:noAutofit/>
        </a:bodyPr>
        <a:lstStyle/>
        <a:p>
          <a:pPr marL="0" lvl="0" indent="0" algn="l" defTabSz="1111250">
            <a:lnSpc>
              <a:spcPct val="90000"/>
            </a:lnSpc>
            <a:spcBef>
              <a:spcPct val="0"/>
            </a:spcBef>
            <a:spcAft>
              <a:spcPct val="35000"/>
            </a:spcAft>
            <a:buNone/>
          </a:pPr>
          <a:r>
            <a:rPr lang="en-GB" sz="2500" kern="1200" dirty="0"/>
            <a:t>Human beings can widen their associations using their imaginations</a:t>
          </a:r>
          <a:endParaRPr lang="en-US" sz="2500" kern="1200" dirty="0"/>
        </a:p>
      </dsp:txBody>
      <dsp:txXfrm>
        <a:off x="1303113" y="2021423"/>
        <a:ext cx="8755286" cy="112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729DC-854A-4FEC-AA7F-7D51A87CD14C}">
      <dsp:nvSpPr>
        <dsp:cNvPr id="0" name=""/>
        <dsp:cNvSpPr/>
      </dsp:nvSpPr>
      <dsp:spPr>
        <a:xfrm>
          <a:off x="273703" y="337358"/>
          <a:ext cx="1429659" cy="13206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994812-592B-4FE0-8083-C86E1521E1BE}">
      <dsp:nvSpPr>
        <dsp:cNvPr id="0" name=""/>
        <dsp:cNvSpPr/>
      </dsp:nvSpPr>
      <dsp:spPr>
        <a:xfrm>
          <a:off x="3255" y="1904548"/>
          <a:ext cx="1970554" cy="2115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A behaviour followed by reinforcement causes the behaviour to be repeated</a:t>
          </a:r>
          <a:endParaRPr lang="en-US" sz="2400" kern="1200" dirty="0"/>
        </a:p>
      </dsp:txBody>
      <dsp:txXfrm>
        <a:off x="3255" y="1904548"/>
        <a:ext cx="1970554" cy="2115779"/>
      </dsp:txXfrm>
    </dsp:sp>
    <dsp:sp modelId="{413E7CDA-8847-4F15-BA34-2793EFA6B6C6}">
      <dsp:nvSpPr>
        <dsp:cNvPr id="0" name=""/>
        <dsp:cNvSpPr/>
      </dsp:nvSpPr>
      <dsp:spPr>
        <a:xfrm>
          <a:off x="2682088" y="331643"/>
          <a:ext cx="1182372" cy="1343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DA79A0-9F3D-4FC3-A40A-384AAF94D867}">
      <dsp:nvSpPr>
        <dsp:cNvPr id="0" name=""/>
        <dsp:cNvSpPr/>
      </dsp:nvSpPr>
      <dsp:spPr>
        <a:xfrm>
          <a:off x="2280504" y="1910263"/>
          <a:ext cx="1985539" cy="2115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If the reinforcement is withdrawn, the behaviour diminishes</a:t>
          </a:r>
          <a:endParaRPr lang="en-US" sz="2400" kern="1200" dirty="0"/>
        </a:p>
      </dsp:txBody>
      <dsp:txXfrm>
        <a:off x="2280504" y="1910263"/>
        <a:ext cx="1985539" cy="2115779"/>
      </dsp:txXfrm>
    </dsp:sp>
    <dsp:sp modelId="{2C5B0017-755E-4B38-AD07-D071A4A309B2}">
      <dsp:nvSpPr>
        <dsp:cNvPr id="0" name=""/>
        <dsp:cNvSpPr/>
      </dsp:nvSpPr>
      <dsp:spPr>
        <a:xfrm>
          <a:off x="4996022" y="401751"/>
          <a:ext cx="1410684" cy="10630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D49EC0-7036-4ED7-A20E-5E9876ABC066}">
      <dsp:nvSpPr>
        <dsp:cNvPr id="0" name=""/>
        <dsp:cNvSpPr/>
      </dsp:nvSpPr>
      <dsp:spPr>
        <a:xfrm>
          <a:off x="4572738" y="1840155"/>
          <a:ext cx="2257252" cy="2115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So frequency and nature of reinforcements are vital to sustain a desired behaviour</a:t>
          </a:r>
          <a:endParaRPr lang="en-US" sz="2400" kern="1200" dirty="0"/>
        </a:p>
      </dsp:txBody>
      <dsp:txXfrm>
        <a:off x="4572738" y="1840155"/>
        <a:ext cx="2257252" cy="2115779"/>
      </dsp:txXfrm>
    </dsp:sp>
    <dsp:sp modelId="{4B4DC289-AF31-4443-ABA3-5F17E37012C3}">
      <dsp:nvSpPr>
        <dsp:cNvPr id="0" name=""/>
        <dsp:cNvSpPr/>
      </dsp:nvSpPr>
      <dsp:spPr>
        <a:xfrm>
          <a:off x="7473894" y="331643"/>
          <a:ext cx="1078121" cy="13435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A5E2EA-9223-4BEA-B23F-92CF87912A18}">
      <dsp:nvSpPr>
        <dsp:cNvPr id="0" name=""/>
        <dsp:cNvSpPr/>
      </dsp:nvSpPr>
      <dsp:spPr>
        <a:xfrm>
          <a:off x="7136685" y="1910263"/>
          <a:ext cx="1752539" cy="2115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hlinkClick xmlns:r="http://schemas.openxmlformats.org/officeDocument/2006/relationships" r:id="rId5"/>
            </a:rPr>
            <a:t>Operant conditioning in action </a:t>
          </a:r>
          <a:endParaRPr lang="en-US" sz="2400" kern="1200" dirty="0"/>
        </a:p>
      </dsp:txBody>
      <dsp:txXfrm>
        <a:off x="7136685" y="1910263"/>
        <a:ext cx="1752539" cy="21157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01E78F-563C-48CA-ABB1-DFDD63B9A9BB}" type="datetimeFigureOut">
              <a:rPr lang="en-GB" smtClean="0"/>
              <a:t>27/09/2026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3BE9D2-C6D7-4421-84AD-FF53984CD37F}" type="slidenum">
              <a:rPr lang="en-GB" smtClean="0"/>
              <a:t>‹#›</a:t>
            </a:fld>
            <a:endParaRPr lang="en-GB" dirty="0"/>
          </a:p>
        </p:txBody>
      </p:sp>
    </p:spTree>
    <p:extLst>
      <p:ext uri="{BB962C8B-B14F-4D97-AF65-F5344CB8AC3E}">
        <p14:creationId xmlns:p14="http://schemas.microsoft.com/office/powerpoint/2010/main" val="2799830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838039-3CC4-432D-B03F-81B3653455D8}" type="slidenum">
              <a:rPr lang="en-GB" smtClean="0"/>
              <a:t>12</a:t>
            </a:fld>
            <a:endParaRPr lang="en-GB" dirty="0"/>
          </a:p>
        </p:txBody>
      </p:sp>
    </p:spTree>
    <p:extLst>
      <p:ext uri="{BB962C8B-B14F-4D97-AF65-F5344CB8AC3E}">
        <p14:creationId xmlns:p14="http://schemas.microsoft.com/office/powerpoint/2010/main" val="1531290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9/27/2026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9/27/2026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9/27/2026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9/27/2026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9/27/2026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9/27/2026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9/27/2026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9/27/2026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9/27/2026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9/27/2026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mycit.ie/contentfiles/Careers/4.%20HoneyandMumfordLearningStylesQuestionnaire.pdf" TargetMode="External"/><Relationship Id="rId2" Type="http://schemas.openxmlformats.org/officeDocument/2006/relationships/image" Target="../media/image15.png"/><Relationship Id="rId1" Type="http://schemas.openxmlformats.org/officeDocument/2006/relationships/slideLayout" Target="../slideLayouts/slideLayout4.xml"/><Relationship Id="rId4" Type="http://schemas.openxmlformats.org/officeDocument/2006/relationships/hyperlink" Target="https://www.mint-hr.com/mumford.html"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Learning Theory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Tree>
    <p:extLst>
      <p:ext uri="{BB962C8B-B14F-4D97-AF65-F5344CB8AC3E}">
        <p14:creationId xmlns:p14="http://schemas.microsoft.com/office/powerpoint/2010/main" val="29414894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933EF-6C37-F8B0-1023-F0451075DE78}"/>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6FBB78F6-E0ED-5C83-B0FC-9A681C655B53}"/>
              </a:ext>
            </a:extLst>
          </p:cNvPr>
          <p:cNvSpPr>
            <a:spLocks noGrp="1"/>
          </p:cNvSpPr>
          <p:nvPr>
            <p:ph idx="1"/>
          </p:nvPr>
        </p:nvSpPr>
        <p:spPr/>
        <p:txBody>
          <a:bodyPr/>
          <a:lstStyle/>
          <a:p>
            <a:pPr>
              <a:buFont typeface="Arial" panose="020B0604020202020204" pitchFamily="34" charset="0"/>
              <a:buChar char="•"/>
            </a:pPr>
            <a:r>
              <a:rPr lang="en-GB" sz="2400" dirty="0"/>
              <a:t>Introductions </a:t>
            </a:r>
          </a:p>
          <a:p>
            <a:pPr>
              <a:buFont typeface="Arial" panose="020B0604020202020204" pitchFamily="34" charset="0"/>
              <a:buChar char="•"/>
            </a:pPr>
            <a:r>
              <a:rPr lang="en-GB" sz="2400" dirty="0"/>
              <a:t>Explore key learning theories – how do adults learn</a:t>
            </a:r>
          </a:p>
          <a:p>
            <a:pPr>
              <a:buFont typeface="Arial" panose="020B0604020202020204" pitchFamily="34" charset="0"/>
              <a:buChar char="•"/>
            </a:pPr>
            <a:r>
              <a:rPr lang="en-GB" sz="2400" dirty="0"/>
              <a:t>Determine applicability of these learning theories to education now</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943499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20D0B-E7D7-1A0A-84C2-E19CEAB192C9}"/>
              </a:ext>
            </a:extLst>
          </p:cNvPr>
          <p:cNvSpPr>
            <a:spLocks noGrp="1"/>
          </p:cNvSpPr>
          <p:nvPr>
            <p:ph type="title"/>
          </p:nvPr>
        </p:nvSpPr>
        <p:spPr>
          <a:xfrm>
            <a:off x="1097280" y="286603"/>
            <a:ext cx="10058400" cy="1450757"/>
          </a:xfrm>
        </p:spPr>
        <p:txBody>
          <a:bodyPr/>
          <a:lstStyle/>
          <a:p>
            <a:r>
              <a:rPr lang="en-GB" dirty="0"/>
              <a:t>Introductions </a:t>
            </a:r>
          </a:p>
        </p:txBody>
      </p:sp>
      <p:sp>
        <p:nvSpPr>
          <p:cNvPr id="3" name="Content Placeholder 2">
            <a:extLst>
              <a:ext uri="{FF2B5EF4-FFF2-40B4-BE49-F238E27FC236}">
                <a16:creationId xmlns:a16="http://schemas.microsoft.com/office/drawing/2014/main" id="{B27A7271-A489-F11E-81BD-5394D580F4C6}"/>
              </a:ext>
            </a:extLst>
          </p:cNvPr>
          <p:cNvSpPr>
            <a:spLocks noGrp="1"/>
          </p:cNvSpPr>
          <p:nvPr>
            <p:ph idx="1"/>
          </p:nvPr>
        </p:nvSpPr>
        <p:spPr>
          <a:xfrm>
            <a:off x="1097280" y="2108201"/>
            <a:ext cx="10058400" cy="3760891"/>
          </a:xfrm>
        </p:spPr>
        <p:txBody>
          <a:bodyPr>
            <a:normAutofit/>
          </a:bodyPr>
          <a:lstStyle/>
          <a:p>
            <a:pPr>
              <a:buFont typeface="Arial" panose="020B0604020202020204" pitchFamily="34" charset="0"/>
              <a:buChar char="•"/>
            </a:pPr>
            <a:r>
              <a:rPr lang="en-GB" sz="2400" dirty="0"/>
              <a:t>What is your name</a:t>
            </a:r>
          </a:p>
          <a:p>
            <a:pPr>
              <a:buFont typeface="Arial" panose="020B0604020202020204" pitchFamily="34" charset="0"/>
              <a:buChar char="•"/>
            </a:pPr>
            <a:r>
              <a:rPr lang="en-GB" sz="2400" dirty="0"/>
              <a:t>Area of interest for teaching currently</a:t>
            </a:r>
          </a:p>
          <a:p>
            <a:pPr>
              <a:buFont typeface="Arial" panose="020B0604020202020204" pitchFamily="34" charset="0"/>
              <a:buChar char="•"/>
            </a:pPr>
            <a:r>
              <a:rPr lang="en-GB" sz="2400" dirty="0"/>
              <a:t>If you were a fruit or vegetable, what would you be and why – can you link this to teaching?</a:t>
            </a:r>
          </a:p>
        </p:txBody>
      </p:sp>
    </p:spTree>
    <p:extLst>
      <p:ext uri="{BB962C8B-B14F-4D97-AF65-F5344CB8AC3E}">
        <p14:creationId xmlns:p14="http://schemas.microsoft.com/office/powerpoint/2010/main" val="1349467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5FC9-5BC7-28B3-6357-0877D45F9A87}"/>
              </a:ext>
            </a:extLst>
          </p:cNvPr>
          <p:cNvSpPr>
            <a:spLocks noGrp="1"/>
          </p:cNvSpPr>
          <p:nvPr>
            <p:ph type="title"/>
          </p:nvPr>
        </p:nvSpPr>
        <p:spPr/>
        <p:txBody>
          <a:bodyPr/>
          <a:lstStyle/>
          <a:p>
            <a:r>
              <a:rPr lang="en-GB" dirty="0"/>
              <a:t>Learning theory</a:t>
            </a:r>
          </a:p>
        </p:txBody>
      </p:sp>
      <p:sp>
        <p:nvSpPr>
          <p:cNvPr id="3" name="Content Placeholder 2">
            <a:extLst>
              <a:ext uri="{FF2B5EF4-FFF2-40B4-BE49-F238E27FC236}">
                <a16:creationId xmlns:a16="http://schemas.microsoft.com/office/drawing/2014/main" id="{C57F0320-DE5A-D5EF-A6C7-0F67C1411878}"/>
              </a:ext>
            </a:extLst>
          </p:cNvPr>
          <p:cNvSpPr>
            <a:spLocks noGrp="1"/>
          </p:cNvSpPr>
          <p:nvPr>
            <p:ph idx="1"/>
          </p:nvPr>
        </p:nvSpPr>
        <p:spPr/>
        <p:txBody>
          <a:bodyPr>
            <a:normAutofit/>
          </a:bodyPr>
          <a:lstStyle/>
          <a:p>
            <a:pPr>
              <a:buFont typeface="Arial" panose="020B0604020202020204" pitchFamily="34" charset="0"/>
              <a:buChar char="•"/>
            </a:pPr>
            <a:endParaRPr lang="en-GB" sz="2400" dirty="0"/>
          </a:p>
          <a:p>
            <a:pPr>
              <a:buFont typeface="Arial" panose="020B0604020202020204" pitchFamily="34" charset="0"/>
              <a:buChar char="•"/>
            </a:pPr>
            <a:r>
              <a:rPr lang="en-GB" sz="2400" dirty="0"/>
              <a:t>Behaviourism</a:t>
            </a:r>
          </a:p>
          <a:p>
            <a:pPr>
              <a:buFont typeface="Arial" panose="020B0604020202020204" pitchFamily="34" charset="0"/>
              <a:buChar char="•"/>
            </a:pPr>
            <a:r>
              <a:rPr lang="en-GB" sz="2400" dirty="0"/>
              <a:t>Humanism</a:t>
            </a:r>
          </a:p>
          <a:p>
            <a:pPr>
              <a:buFont typeface="Arial" panose="020B0604020202020204" pitchFamily="34" charset="0"/>
              <a:buChar char="•"/>
            </a:pPr>
            <a:r>
              <a:rPr lang="en-GB" sz="2400" dirty="0"/>
              <a:t>Cognitivism</a:t>
            </a:r>
          </a:p>
          <a:p>
            <a:pPr>
              <a:buFont typeface="Arial" panose="020B0604020202020204" pitchFamily="34" charset="0"/>
              <a:buChar char="•"/>
            </a:pPr>
            <a:r>
              <a:rPr lang="en-GB" sz="2400" dirty="0"/>
              <a:t>Constructivism</a:t>
            </a:r>
          </a:p>
          <a:p>
            <a:endParaRPr lang="en-GB" dirty="0"/>
          </a:p>
        </p:txBody>
      </p:sp>
    </p:spTree>
    <p:extLst>
      <p:ext uri="{BB962C8B-B14F-4D97-AF65-F5344CB8AC3E}">
        <p14:creationId xmlns:p14="http://schemas.microsoft.com/office/powerpoint/2010/main" val="65394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4353A-F1F9-54B6-7246-C5FFE357279C}"/>
              </a:ext>
            </a:extLst>
          </p:cNvPr>
          <p:cNvSpPr>
            <a:spLocks noGrp="1"/>
          </p:cNvSpPr>
          <p:nvPr>
            <p:ph type="title"/>
          </p:nvPr>
        </p:nvSpPr>
        <p:spPr/>
        <p:txBody>
          <a:bodyPr/>
          <a:lstStyle/>
          <a:p>
            <a:r>
              <a:rPr lang="en-GB" dirty="0"/>
              <a:t>Activity (10 mins)</a:t>
            </a:r>
          </a:p>
        </p:txBody>
      </p:sp>
      <p:sp>
        <p:nvSpPr>
          <p:cNvPr id="3" name="Content Placeholder 2">
            <a:extLst>
              <a:ext uri="{FF2B5EF4-FFF2-40B4-BE49-F238E27FC236}">
                <a16:creationId xmlns:a16="http://schemas.microsoft.com/office/drawing/2014/main" id="{48CD4FA2-F935-2AB4-739B-C65D18AE686D}"/>
              </a:ext>
            </a:extLst>
          </p:cNvPr>
          <p:cNvSpPr>
            <a:spLocks noGrp="1"/>
          </p:cNvSpPr>
          <p:nvPr>
            <p:ph idx="1"/>
          </p:nvPr>
        </p:nvSpPr>
        <p:spPr/>
        <p:txBody>
          <a:bodyPr>
            <a:noAutofit/>
          </a:bodyPr>
          <a:lstStyle/>
          <a:p>
            <a:pPr>
              <a:buFont typeface="Arial" panose="020B0604020202020204" pitchFamily="34" charset="0"/>
              <a:buChar char="•"/>
            </a:pPr>
            <a:r>
              <a:rPr lang="en-GB" sz="2400" dirty="0"/>
              <a:t>In groups chose one of the following to research and find out their approach to learning</a:t>
            </a:r>
          </a:p>
          <a:p>
            <a:pPr>
              <a:buFont typeface="Arial" panose="020B0604020202020204" pitchFamily="34" charset="0"/>
              <a:buChar char="•"/>
            </a:pPr>
            <a:r>
              <a:rPr lang="en-GB" sz="2400" dirty="0"/>
              <a:t>Behaviourism</a:t>
            </a:r>
          </a:p>
          <a:p>
            <a:pPr>
              <a:buFont typeface="Arial" panose="020B0604020202020204" pitchFamily="34" charset="0"/>
              <a:buChar char="•"/>
            </a:pPr>
            <a:r>
              <a:rPr lang="en-GB" sz="2400" dirty="0"/>
              <a:t>Humanism</a:t>
            </a:r>
          </a:p>
          <a:p>
            <a:pPr>
              <a:buFont typeface="Arial" panose="020B0604020202020204" pitchFamily="34" charset="0"/>
              <a:buChar char="•"/>
            </a:pPr>
            <a:r>
              <a:rPr lang="en-GB" sz="2400" dirty="0"/>
              <a:t>Cognitivism</a:t>
            </a:r>
          </a:p>
          <a:p>
            <a:pPr>
              <a:buFont typeface="Arial" panose="020B0604020202020204" pitchFamily="34" charset="0"/>
              <a:buChar char="•"/>
            </a:pPr>
            <a:r>
              <a:rPr lang="en-GB" sz="2400" dirty="0"/>
              <a:t>Constructivism</a:t>
            </a:r>
          </a:p>
          <a:p>
            <a:pPr>
              <a:buFont typeface="Arial" panose="020B0604020202020204" pitchFamily="34" charset="0"/>
              <a:buChar char="•"/>
            </a:pPr>
            <a:r>
              <a:rPr lang="en-GB" sz="2400" dirty="0"/>
              <a:t>Each group will feedback before we cover it here</a:t>
            </a:r>
          </a:p>
        </p:txBody>
      </p:sp>
    </p:spTree>
    <p:extLst>
      <p:ext uri="{BB962C8B-B14F-4D97-AF65-F5344CB8AC3E}">
        <p14:creationId xmlns:p14="http://schemas.microsoft.com/office/powerpoint/2010/main" val="2042090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97C71-5569-221B-A124-CFCDA9D13007}"/>
              </a:ext>
            </a:extLst>
          </p:cNvPr>
          <p:cNvSpPr>
            <a:spLocks noGrp="1"/>
          </p:cNvSpPr>
          <p:nvPr>
            <p:ph type="title"/>
          </p:nvPr>
        </p:nvSpPr>
        <p:spPr/>
        <p:txBody>
          <a:bodyPr/>
          <a:lstStyle/>
          <a:p>
            <a:r>
              <a:rPr lang="en-GB" dirty="0"/>
              <a:t>Behaviourism</a:t>
            </a:r>
          </a:p>
        </p:txBody>
      </p:sp>
      <p:sp>
        <p:nvSpPr>
          <p:cNvPr id="3" name="Content Placeholder 2">
            <a:extLst>
              <a:ext uri="{FF2B5EF4-FFF2-40B4-BE49-F238E27FC236}">
                <a16:creationId xmlns:a16="http://schemas.microsoft.com/office/drawing/2014/main" id="{EA457442-FADA-165F-D09A-A05027F26A7F}"/>
              </a:ext>
            </a:extLst>
          </p:cNvPr>
          <p:cNvSpPr>
            <a:spLocks noGrp="1"/>
          </p:cNvSpPr>
          <p:nvPr>
            <p:ph idx="1"/>
          </p:nvPr>
        </p:nvSpPr>
        <p:spPr/>
        <p:txBody>
          <a:bodyPr>
            <a:normAutofit/>
          </a:bodyPr>
          <a:lstStyle/>
          <a:p>
            <a:pPr>
              <a:buFont typeface="Arial" panose="020B0604020202020204" pitchFamily="34" charset="0"/>
              <a:buChar char="•"/>
            </a:pPr>
            <a:endParaRPr lang="en-GB" dirty="0"/>
          </a:p>
          <a:p>
            <a:pPr>
              <a:buFont typeface="Arial" panose="020B0604020202020204" pitchFamily="34" charset="0"/>
              <a:buChar char="•"/>
            </a:pPr>
            <a:r>
              <a:rPr lang="en-GB" sz="2400" dirty="0"/>
              <a:t>Key theorists include:</a:t>
            </a:r>
          </a:p>
          <a:p>
            <a:pPr lvl="1">
              <a:buFont typeface="Arial" panose="020B0604020202020204" pitchFamily="34" charset="0"/>
              <a:buChar char="•"/>
            </a:pPr>
            <a:r>
              <a:rPr lang="en-GB" sz="2400" dirty="0"/>
              <a:t>Skinner</a:t>
            </a:r>
          </a:p>
          <a:p>
            <a:pPr lvl="1">
              <a:buFont typeface="Arial" panose="020B0604020202020204" pitchFamily="34" charset="0"/>
              <a:buChar char="•"/>
            </a:pPr>
            <a:r>
              <a:rPr lang="en-GB" sz="2400" dirty="0"/>
              <a:t>Pavlov</a:t>
            </a:r>
          </a:p>
          <a:p>
            <a:pPr lvl="1">
              <a:buFont typeface="Arial" panose="020B0604020202020204" pitchFamily="34" charset="0"/>
              <a:buChar char="•"/>
            </a:pPr>
            <a:r>
              <a:rPr lang="en-GB" sz="2400" dirty="0"/>
              <a:t>Watson</a:t>
            </a:r>
          </a:p>
          <a:p>
            <a:pPr>
              <a:buFont typeface="Arial" panose="020B0604020202020204" pitchFamily="34" charset="0"/>
              <a:buChar char="•"/>
            </a:pPr>
            <a:r>
              <a:rPr lang="en-GB" sz="2400" dirty="0"/>
              <a:t>What did you find out?</a:t>
            </a:r>
          </a:p>
        </p:txBody>
      </p:sp>
    </p:spTree>
    <p:extLst>
      <p:ext uri="{BB962C8B-B14F-4D97-AF65-F5344CB8AC3E}">
        <p14:creationId xmlns:p14="http://schemas.microsoft.com/office/powerpoint/2010/main" val="506196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E7AC2-F8AD-BDD0-43A1-ADDD2C895CF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798DFBE-D4EC-4F48-E7C9-AF89AA17C643}"/>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sz="2400" dirty="0">
                <a:solidFill>
                  <a:schemeClr val="tx1"/>
                </a:solidFill>
              </a:rPr>
              <a:t>Focus on idea that all behaviours are learned through interaction with the environment, from the environment and that innate or inherited factors have very little influence</a:t>
            </a:r>
          </a:p>
          <a:p>
            <a:pPr>
              <a:buFont typeface="Arial" panose="020B0604020202020204" pitchFamily="34" charset="0"/>
              <a:buChar char="•"/>
            </a:pPr>
            <a:r>
              <a:rPr lang="en-GB" sz="2400" dirty="0">
                <a:solidFill>
                  <a:schemeClr val="tx1"/>
                </a:solidFill>
              </a:rPr>
              <a:t>Disregards mental activities such as IQ</a:t>
            </a:r>
          </a:p>
          <a:p>
            <a:pPr>
              <a:buFont typeface="Arial" panose="020B0604020202020204" pitchFamily="34" charset="0"/>
              <a:buChar char="•"/>
            </a:pPr>
            <a:r>
              <a:rPr lang="en-GB" sz="2400" dirty="0">
                <a:solidFill>
                  <a:schemeClr val="tx1"/>
                </a:solidFill>
              </a:rPr>
              <a:t>New and repeated behaviours eventuality become automatic</a:t>
            </a:r>
          </a:p>
          <a:p>
            <a:pPr>
              <a:buFont typeface="Arial" panose="020B0604020202020204" pitchFamily="34" charset="0"/>
              <a:buChar char="•"/>
            </a:pPr>
            <a:r>
              <a:rPr lang="en-GB" sz="2400" dirty="0">
                <a:solidFill>
                  <a:schemeClr val="tx1"/>
                </a:solidFill>
              </a:rPr>
              <a:t>Re-enforcement can influence this – if you do something good you get a treat which will make you do it again</a:t>
            </a:r>
          </a:p>
          <a:p>
            <a:pPr>
              <a:buFont typeface="Arial" panose="020B0604020202020204" pitchFamily="34" charset="0"/>
              <a:buChar char="•"/>
            </a:pPr>
            <a:r>
              <a:rPr lang="en-GB" sz="2400" dirty="0">
                <a:solidFill>
                  <a:schemeClr val="tx1"/>
                </a:solidFill>
              </a:rPr>
              <a:t>Teachers can therefore, according to behaviourism, directly influence students' behaviours by rewarding or holding rewards</a:t>
            </a:r>
          </a:p>
          <a:p>
            <a:endParaRPr lang="en-GB" dirty="0"/>
          </a:p>
        </p:txBody>
      </p:sp>
    </p:spTree>
    <p:extLst>
      <p:ext uri="{BB962C8B-B14F-4D97-AF65-F5344CB8AC3E}">
        <p14:creationId xmlns:p14="http://schemas.microsoft.com/office/powerpoint/2010/main" val="855533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1BA9-A89E-6559-CB16-A53463DF03B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B4B9874-E8D6-C3FE-1C22-6628A4C8816D}"/>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solidFill>
                  <a:schemeClr val="tx1"/>
                </a:solidFill>
              </a:rPr>
              <a:t>They view the learning process as a passive activity and believe that knowledge is given and absolute – an empty box to be filled</a:t>
            </a:r>
          </a:p>
          <a:p>
            <a:pPr>
              <a:buFont typeface="Arial" panose="020B0604020202020204" pitchFamily="34" charset="0"/>
              <a:buChar char="•"/>
            </a:pPr>
            <a:r>
              <a:rPr lang="en-GB" sz="2400" dirty="0">
                <a:solidFill>
                  <a:schemeClr val="tx1"/>
                </a:solidFill>
              </a:rPr>
              <a:t>The amount of learning that takes place can be measured by observing behaviours, specifically correct answers. </a:t>
            </a:r>
          </a:p>
          <a:p>
            <a:pPr>
              <a:buFont typeface="Arial" panose="020B0604020202020204" pitchFamily="34" charset="0"/>
              <a:buChar char="•"/>
            </a:pPr>
            <a:r>
              <a:rPr lang="en-GB" sz="2400" dirty="0">
                <a:solidFill>
                  <a:schemeClr val="tx1"/>
                </a:solidFill>
              </a:rPr>
              <a:t>Students are given knowledge and asked to reproduce what they have learnt to the teacher. </a:t>
            </a:r>
          </a:p>
          <a:p>
            <a:pPr>
              <a:buFont typeface="Arial" panose="020B0604020202020204" pitchFamily="34" charset="0"/>
              <a:buChar char="•"/>
            </a:pPr>
            <a:r>
              <a:rPr lang="en-GB" sz="2400" dirty="0">
                <a:solidFill>
                  <a:schemeClr val="tx1"/>
                </a:solidFill>
              </a:rPr>
              <a:t>Learning process is passive</a:t>
            </a:r>
          </a:p>
          <a:p>
            <a:pPr>
              <a:buFont typeface="Arial" panose="020B0604020202020204" pitchFamily="34" charset="0"/>
              <a:buChar char="•"/>
            </a:pPr>
            <a:r>
              <a:rPr lang="en-GB" sz="2400" dirty="0">
                <a:solidFill>
                  <a:schemeClr val="tx1"/>
                </a:solidFill>
              </a:rPr>
              <a:t>Completely ignores the possibility of thought processes occurring in the mind</a:t>
            </a:r>
          </a:p>
          <a:p>
            <a:endParaRPr lang="en-GB" dirty="0"/>
          </a:p>
        </p:txBody>
      </p:sp>
    </p:spTree>
    <p:extLst>
      <p:ext uri="{BB962C8B-B14F-4D97-AF65-F5344CB8AC3E}">
        <p14:creationId xmlns:p14="http://schemas.microsoft.com/office/powerpoint/2010/main" val="3873318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a:solidFill>
                  <a:schemeClr val="tx1"/>
                </a:solidFill>
                <a:latin typeface="Bookman Old Style (Headings)"/>
              </a:rPr>
              <a:t>Pavlov (</a:t>
            </a:r>
            <a:r>
              <a:rPr lang="en-GB" sz="4800" b="0" i="0" dirty="0">
                <a:solidFill>
                  <a:schemeClr val="tx1"/>
                </a:solidFill>
                <a:effectLst/>
                <a:latin typeface="Bookman Old Style (Headings)"/>
              </a:rPr>
              <a:t>1849  -1936</a:t>
            </a:r>
            <a:r>
              <a:rPr lang="en-GB" sz="4800" dirty="0">
                <a:solidFill>
                  <a:schemeClr val="tx1"/>
                </a:solidFill>
                <a:latin typeface="Bookman Old Style (Headings)"/>
              </a:rPr>
              <a:t>) Conditioning</a:t>
            </a:r>
          </a:p>
        </p:txBody>
      </p:sp>
      <p:sp>
        <p:nvSpPr>
          <p:cNvPr id="3" name="Content Placeholder 2"/>
          <p:cNvSpPr>
            <a:spLocks noGrp="1"/>
          </p:cNvSpPr>
          <p:nvPr>
            <p:ph sz="half" idx="1"/>
          </p:nvPr>
        </p:nvSpPr>
        <p:spPr>
          <a:xfrm>
            <a:off x="675861" y="2120900"/>
            <a:ext cx="6667737" cy="4081117"/>
          </a:xfrm>
        </p:spPr>
        <p:txBody>
          <a:bodyPr>
            <a:normAutofit fontScale="85000" lnSpcReduction="20000"/>
          </a:bodyPr>
          <a:lstStyle/>
          <a:p>
            <a:pPr>
              <a:lnSpc>
                <a:spcPct val="80000"/>
              </a:lnSpc>
              <a:buFont typeface="Arial" panose="020B0604020202020204" pitchFamily="34" charset="0"/>
              <a:buChar char="•"/>
            </a:pPr>
            <a:r>
              <a:rPr lang="en-GB" sz="2800" dirty="0">
                <a:solidFill>
                  <a:schemeClr val="tx1"/>
                </a:solidFill>
              </a:rPr>
              <a:t>We enter the world as a blank slate.</a:t>
            </a:r>
          </a:p>
          <a:p>
            <a:pPr>
              <a:lnSpc>
                <a:spcPct val="80000"/>
              </a:lnSpc>
              <a:buFont typeface="Arial" panose="020B0604020202020204" pitchFamily="34" charset="0"/>
              <a:buChar char="•"/>
            </a:pPr>
            <a:endParaRPr lang="en-GB" sz="2800" dirty="0">
              <a:solidFill>
                <a:schemeClr val="tx1"/>
              </a:solidFill>
            </a:endParaRPr>
          </a:p>
          <a:p>
            <a:pPr>
              <a:lnSpc>
                <a:spcPct val="80000"/>
              </a:lnSpc>
              <a:buFont typeface="Arial" panose="020B0604020202020204" pitchFamily="34" charset="0"/>
              <a:buChar char="•"/>
            </a:pPr>
            <a:r>
              <a:rPr lang="en-GB" sz="2800" dirty="0">
                <a:solidFill>
                  <a:schemeClr val="tx1"/>
                </a:solidFill>
              </a:rPr>
              <a:t>Our unique ways of behaving are a result of our environment and experiences.</a:t>
            </a:r>
          </a:p>
          <a:p>
            <a:pPr>
              <a:lnSpc>
                <a:spcPct val="80000"/>
              </a:lnSpc>
              <a:buFont typeface="Arial" panose="020B0604020202020204" pitchFamily="34" charset="0"/>
              <a:buChar char="•"/>
            </a:pPr>
            <a:endParaRPr lang="en-GB" sz="2800" dirty="0">
              <a:solidFill>
                <a:schemeClr val="tx1"/>
              </a:solidFill>
            </a:endParaRPr>
          </a:p>
          <a:p>
            <a:pPr>
              <a:lnSpc>
                <a:spcPct val="80000"/>
              </a:lnSpc>
              <a:buFont typeface="Arial" panose="020B0604020202020204" pitchFamily="34" charset="0"/>
              <a:buChar char="•"/>
            </a:pPr>
            <a:r>
              <a:rPr lang="en-GB" sz="2800" dirty="0">
                <a:solidFill>
                  <a:schemeClr val="tx1"/>
                </a:solidFill>
              </a:rPr>
              <a:t>Rejected Freud’s concept of the unconscious as unscientific.</a:t>
            </a:r>
          </a:p>
          <a:p>
            <a:pPr>
              <a:lnSpc>
                <a:spcPct val="80000"/>
              </a:lnSpc>
              <a:buFont typeface="Arial" panose="020B0604020202020204" pitchFamily="34" charset="0"/>
              <a:buChar char="•"/>
            </a:pPr>
            <a:endParaRPr lang="en-GB" sz="2800" dirty="0">
              <a:solidFill>
                <a:schemeClr val="tx1"/>
              </a:solidFill>
            </a:endParaRPr>
          </a:p>
          <a:p>
            <a:pPr>
              <a:lnSpc>
                <a:spcPct val="80000"/>
              </a:lnSpc>
              <a:buFont typeface="Arial" panose="020B0604020202020204" pitchFamily="34" charset="0"/>
              <a:buChar char="•"/>
            </a:pPr>
            <a:r>
              <a:rPr lang="en-GB" sz="2800" dirty="0">
                <a:solidFill>
                  <a:schemeClr val="tx1"/>
                </a:solidFill>
              </a:rPr>
              <a:t>Based his theories on observation alone.</a:t>
            </a:r>
          </a:p>
          <a:p>
            <a:pPr>
              <a:lnSpc>
                <a:spcPct val="80000"/>
              </a:lnSpc>
              <a:buFont typeface="Arial" panose="020B0604020202020204" pitchFamily="34" charset="0"/>
              <a:buChar char="•"/>
            </a:pPr>
            <a:endParaRPr lang="en-GB" sz="2800" dirty="0">
              <a:solidFill>
                <a:schemeClr val="tx1"/>
              </a:solidFill>
            </a:endParaRPr>
          </a:p>
          <a:p>
            <a:pPr>
              <a:lnSpc>
                <a:spcPct val="80000"/>
              </a:lnSpc>
              <a:buFont typeface="Arial" panose="020B0604020202020204" pitchFamily="34" charset="0"/>
              <a:buChar char="•"/>
            </a:pPr>
            <a:r>
              <a:rPr lang="en-GB" sz="2800" dirty="0">
                <a:solidFill>
                  <a:schemeClr val="tx1"/>
                </a:solidFill>
              </a:rPr>
              <a:t>Pavlov’s dogs</a:t>
            </a:r>
          </a:p>
          <a:p>
            <a:endParaRPr lang="en-GB" dirty="0"/>
          </a:p>
        </p:txBody>
      </p:sp>
      <p:pic>
        <p:nvPicPr>
          <p:cNvPr id="1026" name="Picture 2">
            <a:extLst>
              <a:ext uri="{FF2B5EF4-FFF2-40B4-BE49-F238E27FC236}">
                <a16:creationId xmlns:a16="http://schemas.microsoft.com/office/drawing/2014/main" id="{E58B088C-1723-4D06-9A5A-0F3A61DF002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506059" y="2120900"/>
            <a:ext cx="2659933" cy="37480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968F9-D511-7DCB-F695-CF31E85C1FE6}"/>
              </a:ext>
            </a:extLst>
          </p:cNvPr>
          <p:cNvSpPr>
            <a:spLocks noGrp="1"/>
          </p:cNvSpPr>
          <p:nvPr>
            <p:ph type="title"/>
          </p:nvPr>
        </p:nvSpPr>
        <p:spPr/>
        <p:txBody>
          <a:bodyPr/>
          <a:lstStyle/>
          <a:p>
            <a:r>
              <a:rPr lang="en-GB" dirty="0"/>
              <a:t>What Pavlov concluded</a:t>
            </a:r>
          </a:p>
        </p:txBody>
      </p:sp>
      <p:graphicFrame>
        <p:nvGraphicFramePr>
          <p:cNvPr id="5" name="Content Placeholder 2">
            <a:extLst>
              <a:ext uri="{FF2B5EF4-FFF2-40B4-BE49-F238E27FC236}">
                <a16:creationId xmlns:a16="http://schemas.microsoft.com/office/drawing/2014/main" id="{8280DE2D-D6AF-1963-7075-D8965BC13F92}"/>
              </a:ext>
            </a:extLst>
          </p:cNvPr>
          <p:cNvGraphicFramePr>
            <a:graphicFrameLocks noGrp="1"/>
          </p:cNvGraphicFramePr>
          <p:nvPr>
            <p:ph idx="1"/>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7686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C33D88-E746-7763-C29C-89D00D841A0E}"/>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US" sz="4800" dirty="0"/>
              <a:t>Watson (1878-1958)</a:t>
            </a:r>
          </a:p>
        </p:txBody>
      </p:sp>
      <p:pic>
        <p:nvPicPr>
          <p:cNvPr id="5" name="Picture 5" descr="watson">
            <a:extLst>
              <a:ext uri="{FF2B5EF4-FFF2-40B4-BE49-F238E27FC236}">
                <a16:creationId xmlns:a16="http://schemas.microsoft.com/office/drawing/2014/main" id="{2D490128-65A2-1736-CE98-AB63E60993DA}"/>
              </a:ext>
            </a:extLst>
          </p:cNvPr>
          <p:cNvPicPr>
            <a:picLocks noGrp="1" noChangeAspect="1" noChangeArrowheads="1"/>
          </p:cNvPicPr>
          <p:nvPr>
            <p:ph sz="half" idx="1"/>
          </p:nvPr>
        </p:nvPicPr>
        <p:blipFill rotWithShape="1">
          <a:blip r:embed="rId2" cstate="print"/>
          <a:srcRect r="3800" b="2"/>
          <a:stretch/>
        </p:blipFill>
        <p:spPr>
          <a:xfrm>
            <a:off x="20" y="10"/>
            <a:ext cx="4580077" cy="6400784"/>
          </a:xfrm>
          <a:prstGeom prst="rect">
            <a:avLst/>
          </a:prstGeom>
        </p:spPr>
      </p:pic>
      <p:cxnSp>
        <p:nvCxnSpPr>
          <p:cNvPr id="1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3F86557-3341-FF7E-F47D-E6A93BCD2471}"/>
              </a:ext>
            </a:extLst>
          </p:cNvPr>
          <p:cNvSpPr>
            <a:spLocks noGrp="1"/>
          </p:cNvSpPr>
          <p:nvPr>
            <p:ph sz="half" idx="2"/>
          </p:nvPr>
        </p:nvSpPr>
        <p:spPr>
          <a:xfrm>
            <a:off x="5172073" y="2108201"/>
            <a:ext cx="6584497" cy="3760891"/>
          </a:xfrm>
        </p:spPr>
        <p:txBody>
          <a:bodyPr vert="horz" lIns="0" tIns="45720" rIns="0" bIns="45720" rtlCol="0">
            <a:normAutofit lnSpcReduction="10000"/>
          </a:bodyPr>
          <a:lstStyle/>
          <a:p>
            <a:pPr>
              <a:buFont typeface="Arial" panose="020B0604020202020204" pitchFamily="34" charset="0"/>
              <a:buChar char="•"/>
            </a:pPr>
            <a:r>
              <a:rPr lang="en-US" sz="2400" dirty="0"/>
              <a:t>Humans learn by a process of conditioning.</a:t>
            </a:r>
          </a:p>
          <a:p>
            <a:pPr>
              <a:buFont typeface="Arial" panose="020B0604020202020204" pitchFamily="34" charset="0"/>
              <a:buChar char="•"/>
            </a:pPr>
            <a:r>
              <a:rPr lang="en-US" sz="2400" dirty="0"/>
              <a:t>He believed you could take any child and turn them into whoever you wanted: </a:t>
            </a:r>
          </a:p>
          <a:p>
            <a:pPr>
              <a:buFont typeface="Arial" panose="020B0604020202020204" pitchFamily="34" charset="0"/>
              <a:buChar char="•"/>
            </a:pPr>
            <a:r>
              <a:rPr lang="en-US" sz="2400" i="1" dirty="0"/>
              <a:t>“I’ll guarantee to take anyone at random and turn them into the specialist which I select”.</a:t>
            </a:r>
          </a:p>
          <a:p>
            <a:pPr>
              <a:lnSpc>
                <a:spcPct val="100000"/>
              </a:lnSpc>
              <a:buFont typeface="Arial" panose="020B0604020202020204" pitchFamily="34" charset="0"/>
              <a:buChar char="•"/>
            </a:pPr>
            <a:r>
              <a:rPr lang="en-US" sz="2400" dirty="0"/>
              <a:t>He believed he could make anyone anything – a painter, a robber, a scientist… anything</a:t>
            </a:r>
          </a:p>
          <a:p>
            <a:pPr>
              <a:lnSpc>
                <a:spcPct val="100000"/>
              </a:lnSpc>
              <a:buFont typeface="Arial" panose="020B0604020202020204" pitchFamily="34" charset="0"/>
              <a:buChar char="•"/>
            </a:pPr>
            <a:r>
              <a:rPr lang="en-US" sz="2400" dirty="0"/>
              <a:t>Baby Albert</a:t>
            </a:r>
          </a:p>
        </p:txBody>
      </p:sp>
      <p:sp>
        <p:nvSpPr>
          <p:cNvPr id="18" name="Rectangle 1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177397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323" y="365126"/>
            <a:ext cx="5418254" cy="1119659"/>
          </a:xfrm>
        </p:spPr>
        <p:txBody>
          <a:bodyPr vert="horz" lIns="91440" tIns="45720" rIns="91440" bIns="45720" rtlCol="0" anchor="ctr">
            <a:normAutofit/>
          </a:bodyPr>
          <a:lstStyle/>
          <a:p>
            <a:r>
              <a:rPr lang="en-US" sz="3700" dirty="0"/>
              <a:t>B.F. Skinner (1904-90) Operant Conditioning </a:t>
            </a:r>
          </a:p>
        </p:txBody>
      </p:sp>
      <p:sp>
        <p:nvSpPr>
          <p:cNvPr id="4" name="Content Placeholder 3"/>
          <p:cNvSpPr>
            <a:spLocks noGrp="1"/>
          </p:cNvSpPr>
          <p:nvPr>
            <p:ph sz="half" idx="1"/>
          </p:nvPr>
        </p:nvSpPr>
        <p:spPr>
          <a:xfrm>
            <a:off x="369167" y="1842866"/>
            <a:ext cx="7394850" cy="4764901"/>
          </a:xfrm>
        </p:spPr>
        <p:txBody>
          <a:bodyPr vert="horz" lIns="91440" tIns="45720" rIns="91440" bIns="45720" rtlCol="0">
            <a:normAutofit fontScale="92500" lnSpcReduction="10000"/>
          </a:bodyPr>
          <a:lstStyle/>
          <a:p>
            <a:pPr>
              <a:buFont typeface="Arial" panose="020B0604020202020204" pitchFamily="34" charset="0"/>
              <a:buChar char="•"/>
            </a:pPr>
            <a:r>
              <a:rPr lang="en-US" sz="2600" dirty="0">
                <a:solidFill>
                  <a:schemeClr val="tx1"/>
                </a:solidFill>
              </a:rPr>
              <a:t>We learn by positive and negative feedback.</a:t>
            </a:r>
          </a:p>
          <a:p>
            <a:pPr>
              <a:buFont typeface="Arial" panose="020B0604020202020204" pitchFamily="34" charset="0"/>
              <a:buChar char="•"/>
            </a:pPr>
            <a:r>
              <a:rPr lang="en-US" sz="2600" dirty="0">
                <a:solidFill>
                  <a:schemeClr val="tx1"/>
                </a:solidFill>
              </a:rPr>
              <a:t>These feedbacks are called </a:t>
            </a:r>
            <a:r>
              <a:rPr lang="en-US" sz="2600" i="1" dirty="0">
                <a:solidFill>
                  <a:schemeClr val="tx1"/>
                </a:solidFill>
              </a:rPr>
              <a:t>reinforcements.</a:t>
            </a:r>
          </a:p>
          <a:p>
            <a:pPr>
              <a:buFont typeface="Arial" panose="020B0604020202020204" pitchFamily="34" charset="0"/>
              <a:buChar char="•"/>
            </a:pPr>
            <a:r>
              <a:rPr lang="en-US" sz="2600" dirty="0">
                <a:solidFill>
                  <a:schemeClr val="tx1"/>
                </a:solidFill>
              </a:rPr>
              <a:t>The more </a:t>
            </a:r>
            <a:r>
              <a:rPr lang="en-US" sz="2600" i="1" dirty="0">
                <a:solidFill>
                  <a:schemeClr val="tx1"/>
                </a:solidFill>
              </a:rPr>
              <a:t>positive </a:t>
            </a:r>
            <a:r>
              <a:rPr lang="en-US" sz="2600" dirty="0">
                <a:solidFill>
                  <a:schemeClr val="tx1"/>
                </a:solidFill>
              </a:rPr>
              <a:t> reinforcement we receive, the more we will voluntarily repeat that behaviour (praise, prizes, rewards, satisfaction).</a:t>
            </a:r>
          </a:p>
          <a:p>
            <a:pPr>
              <a:buFont typeface="Arial" panose="020B0604020202020204" pitchFamily="34" charset="0"/>
              <a:buChar char="•"/>
            </a:pPr>
            <a:r>
              <a:rPr lang="en-US" sz="2600" dirty="0">
                <a:solidFill>
                  <a:schemeClr val="tx1"/>
                </a:solidFill>
              </a:rPr>
              <a:t>By </a:t>
            </a:r>
            <a:r>
              <a:rPr lang="en-US" sz="2600" i="1" dirty="0">
                <a:solidFill>
                  <a:schemeClr val="tx1"/>
                </a:solidFill>
              </a:rPr>
              <a:t>operant </a:t>
            </a:r>
            <a:r>
              <a:rPr lang="en-US" sz="2600" dirty="0">
                <a:solidFill>
                  <a:schemeClr val="tx1"/>
                </a:solidFill>
              </a:rPr>
              <a:t> Skinner means “behaviour occurring just before the stimulus”.</a:t>
            </a:r>
          </a:p>
          <a:p>
            <a:pPr>
              <a:buFont typeface="Arial" panose="020B0604020202020204" pitchFamily="34" charset="0"/>
              <a:buChar char="•"/>
            </a:pPr>
            <a:r>
              <a:rPr lang="en-US" sz="2600" dirty="0">
                <a:solidFill>
                  <a:schemeClr val="tx1"/>
                </a:solidFill>
              </a:rPr>
              <a:t>So…</a:t>
            </a:r>
            <a:r>
              <a:rPr lang="en-US" sz="2600" i="1" dirty="0">
                <a:solidFill>
                  <a:schemeClr val="tx1"/>
                </a:solidFill>
              </a:rPr>
              <a:t>operant conditioning </a:t>
            </a:r>
            <a:r>
              <a:rPr lang="en-US" sz="2600" dirty="0">
                <a:solidFill>
                  <a:schemeClr val="tx1"/>
                </a:solidFill>
              </a:rPr>
              <a:t> means causing repeat behaviour patterns just before a stimulus occurs.</a:t>
            </a:r>
          </a:p>
          <a:p>
            <a:pPr>
              <a:buFont typeface="Arial" panose="020B0604020202020204" pitchFamily="34" charset="0"/>
              <a:buChar char="•"/>
            </a:pPr>
            <a:r>
              <a:rPr lang="en-US" sz="2600" dirty="0">
                <a:solidFill>
                  <a:schemeClr val="tx1"/>
                </a:solidFill>
              </a:rPr>
              <a:t>Skinners Rats</a:t>
            </a:r>
          </a:p>
          <a:p>
            <a:pPr indent="-228600"/>
            <a:endParaRPr lang="en-US" sz="1600" dirty="0"/>
          </a:p>
        </p:txBody>
      </p:sp>
      <p:pic>
        <p:nvPicPr>
          <p:cNvPr id="6" name="Content Placeholder 5" descr="skinner_Smiling"/>
          <p:cNvPicPr>
            <a:picLocks noGrp="1" noChangeAspect="1" noChangeArrowheads="1"/>
          </p:cNvPicPr>
          <p:nvPr>
            <p:ph sz="half" idx="2"/>
          </p:nvPr>
        </p:nvPicPr>
        <p:blipFill rotWithShape="1">
          <a:blip r:embed="rId3" cstate="print"/>
          <a:srcRect r="2" b="424"/>
          <a:stretch/>
        </p:blipFill>
        <p:spPr>
          <a:xfrm>
            <a:off x="7764017" y="0"/>
            <a:ext cx="4427983" cy="6858000"/>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936" y="256032"/>
            <a:ext cx="7879842" cy="1014984"/>
          </a:xfrm>
        </p:spPr>
        <p:txBody>
          <a:bodyPr vert="horz" lIns="91440" tIns="45720" rIns="91440" bIns="45720" rtlCol="0" anchor="b">
            <a:normAutofit/>
          </a:bodyPr>
          <a:lstStyle/>
          <a:p>
            <a:r>
              <a:rPr lang="en-US" sz="4400" dirty="0">
                <a:solidFill>
                  <a:schemeClr val="tx1"/>
                </a:solidFill>
              </a:rPr>
              <a:t>Skinner’s conclusions</a:t>
            </a:r>
          </a:p>
        </p:txBody>
      </p:sp>
      <p:graphicFrame>
        <p:nvGraphicFramePr>
          <p:cNvPr id="5" name="Content Placeholder 2">
            <a:extLst>
              <a:ext uri="{FF2B5EF4-FFF2-40B4-BE49-F238E27FC236}">
                <a16:creationId xmlns:a16="http://schemas.microsoft.com/office/drawing/2014/main" id="{22A9A794-A91A-4210-9F76-C289B2968925}"/>
              </a:ext>
            </a:extLst>
          </p:cNvPr>
          <p:cNvGraphicFramePr>
            <a:graphicFrameLocks noGrp="1"/>
          </p:cNvGraphicFramePr>
          <p:nvPr>
            <p:ph sz="half" idx="4294967295"/>
            <p:extLst>
              <p:ext uri="{D42A27DB-BD31-4B8C-83A1-F6EECF244321}">
                <p14:modId xmlns:p14="http://schemas.microsoft.com/office/powerpoint/2010/main" val="3231214779"/>
              </p:ext>
            </p:extLst>
          </p:nvPr>
        </p:nvGraphicFramePr>
        <p:xfrm>
          <a:off x="1524000" y="1925639"/>
          <a:ext cx="8892480" cy="4357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2DBA4-1E44-44A1-5922-FDDD284C4D46}"/>
              </a:ext>
            </a:extLst>
          </p:cNvPr>
          <p:cNvSpPr>
            <a:spLocks noGrp="1"/>
          </p:cNvSpPr>
          <p:nvPr>
            <p:ph type="title"/>
          </p:nvPr>
        </p:nvSpPr>
        <p:spPr/>
        <p:txBody>
          <a:bodyPr/>
          <a:lstStyle/>
          <a:p>
            <a:r>
              <a:rPr lang="en-GB" dirty="0"/>
              <a:t>Strengths and weaknesses</a:t>
            </a:r>
          </a:p>
        </p:txBody>
      </p:sp>
      <p:sp>
        <p:nvSpPr>
          <p:cNvPr id="3" name="Content Placeholder 2">
            <a:extLst>
              <a:ext uri="{FF2B5EF4-FFF2-40B4-BE49-F238E27FC236}">
                <a16:creationId xmlns:a16="http://schemas.microsoft.com/office/drawing/2014/main" id="{2769227A-383A-F6EB-F5A8-568961B7C564}"/>
              </a:ext>
            </a:extLst>
          </p:cNvPr>
          <p:cNvSpPr>
            <a:spLocks noGrp="1"/>
          </p:cNvSpPr>
          <p:nvPr>
            <p:ph idx="1"/>
          </p:nvPr>
        </p:nvSpPr>
        <p:spPr/>
        <p:txBody>
          <a:bodyPr>
            <a:noAutofit/>
          </a:bodyPr>
          <a:lstStyle/>
          <a:p>
            <a:r>
              <a:rPr lang="en-GB" sz="2200" dirty="0">
                <a:solidFill>
                  <a:schemeClr val="tx1"/>
                </a:solidFill>
              </a:rPr>
              <a:t>Strength: </a:t>
            </a:r>
          </a:p>
          <a:p>
            <a:pPr>
              <a:buFont typeface="Arial" panose="020B0604020202020204" pitchFamily="34" charset="0"/>
              <a:buChar char="•"/>
            </a:pPr>
            <a:r>
              <a:rPr lang="en-GB" sz="2200" dirty="0">
                <a:solidFill>
                  <a:schemeClr val="tx1"/>
                </a:solidFill>
              </a:rPr>
              <a:t>The learner is focused on a clear goal and responds automatically to the signs of that goal.</a:t>
            </a:r>
          </a:p>
          <a:p>
            <a:pPr>
              <a:buFont typeface="Arial" panose="020B0604020202020204" pitchFamily="34" charset="0"/>
              <a:buChar char="•"/>
            </a:pPr>
            <a:r>
              <a:rPr lang="en-GB" sz="2200" dirty="0">
                <a:solidFill>
                  <a:schemeClr val="tx1"/>
                </a:solidFill>
              </a:rPr>
              <a:t>Ensures that a person behaves in the same way whenever the same circumstance is presented, for example, it is important that a computer user runs the same query at the end of each month to produce the monthly sales report.</a:t>
            </a:r>
          </a:p>
          <a:p>
            <a:r>
              <a:rPr lang="en-GB" sz="2200" dirty="0">
                <a:solidFill>
                  <a:schemeClr val="tx1"/>
                </a:solidFill>
              </a:rPr>
              <a:t>Weakness:</a:t>
            </a:r>
          </a:p>
          <a:p>
            <a:pPr>
              <a:buFont typeface="Arial" panose="020B0604020202020204" pitchFamily="34" charset="0"/>
              <a:buChar char="•"/>
            </a:pPr>
            <a:r>
              <a:rPr lang="en-GB" sz="2200" dirty="0">
                <a:solidFill>
                  <a:schemeClr val="tx1"/>
                </a:solidFill>
              </a:rPr>
              <a:t>The learner may find themselves in a circumstance where they needs to respond</a:t>
            </a:r>
          </a:p>
          <a:p>
            <a:pPr>
              <a:buFont typeface="Arial" panose="020B0604020202020204" pitchFamily="34" charset="0"/>
              <a:buChar char="•"/>
            </a:pPr>
            <a:r>
              <a:rPr lang="en-GB" sz="2200" dirty="0">
                <a:solidFill>
                  <a:schemeClr val="tx1"/>
                </a:solidFill>
              </a:rPr>
              <a:t>What if mental cues they receive do not match what they has previously learnt.</a:t>
            </a:r>
          </a:p>
        </p:txBody>
      </p:sp>
    </p:spTree>
    <p:extLst>
      <p:ext uri="{BB962C8B-B14F-4D97-AF65-F5344CB8AC3E}">
        <p14:creationId xmlns:p14="http://schemas.microsoft.com/office/powerpoint/2010/main" val="925518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3EA79-2037-32FF-9844-57084A3EB8AF}"/>
              </a:ext>
            </a:extLst>
          </p:cNvPr>
          <p:cNvSpPr>
            <a:spLocks noGrp="1"/>
          </p:cNvSpPr>
          <p:nvPr>
            <p:ph type="title"/>
          </p:nvPr>
        </p:nvSpPr>
        <p:spPr/>
        <p:txBody>
          <a:bodyPr/>
          <a:lstStyle/>
          <a:p>
            <a:r>
              <a:rPr lang="en-GB" dirty="0"/>
              <a:t>Opinion…</a:t>
            </a:r>
          </a:p>
        </p:txBody>
      </p:sp>
      <p:sp>
        <p:nvSpPr>
          <p:cNvPr id="3" name="Content Placeholder 2">
            <a:extLst>
              <a:ext uri="{FF2B5EF4-FFF2-40B4-BE49-F238E27FC236}">
                <a16:creationId xmlns:a16="http://schemas.microsoft.com/office/drawing/2014/main" id="{C7223984-76E8-A76D-797D-39BD6889904B}"/>
              </a:ext>
            </a:extLst>
          </p:cNvPr>
          <p:cNvSpPr>
            <a:spLocks noGrp="1"/>
          </p:cNvSpPr>
          <p:nvPr>
            <p:ph idx="1"/>
          </p:nvPr>
        </p:nvSpPr>
        <p:spPr/>
        <p:txBody>
          <a:bodyPr>
            <a:normAutofit/>
          </a:bodyPr>
          <a:lstStyle/>
          <a:p>
            <a:pPr>
              <a:buFont typeface="Arial" panose="020B0604020202020204" pitchFamily="34" charset="0"/>
              <a:buChar char="•"/>
            </a:pPr>
            <a:r>
              <a:rPr lang="en-GB" sz="2400" dirty="0"/>
              <a:t>Do you think this is relevant to post 16 learning?</a:t>
            </a:r>
          </a:p>
          <a:p>
            <a:pPr>
              <a:buFont typeface="Arial" panose="020B0604020202020204" pitchFamily="34" charset="0"/>
              <a:buChar char="•"/>
            </a:pPr>
            <a:r>
              <a:rPr lang="en-GB" sz="2400" dirty="0"/>
              <a:t>How might it fit in with you teaching style, or is it a theory to be acknowledged and disregarded?</a:t>
            </a:r>
          </a:p>
        </p:txBody>
      </p:sp>
    </p:spTree>
    <p:extLst>
      <p:ext uri="{BB962C8B-B14F-4D97-AF65-F5344CB8AC3E}">
        <p14:creationId xmlns:p14="http://schemas.microsoft.com/office/powerpoint/2010/main" val="1957402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59638-8E77-70C5-563F-4E3574F14FFF}"/>
              </a:ext>
            </a:extLst>
          </p:cNvPr>
          <p:cNvSpPr>
            <a:spLocks noGrp="1"/>
          </p:cNvSpPr>
          <p:nvPr>
            <p:ph type="title"/>
          </p:nvPr>
        </p:nvSpPr>
        <p:spPr/>
        <p:txBody>
          <a:bodyPr/>
          <a:lstStyle/>
          <a:p>
            <a:r>
              <a:rPr lang="en-GB" dirty="0"/>
              <a:t>Humanism	</a:t>
            </a:r>
          </a:p>
        </p:txBody>
      </p:sp>
      <p:sp>
        <p:nvSpPr>
          <p:cNvPr id="3" name="Content Placeholder 2">
            <a:extLst>
              <a:ext uri="{FF2B5EF4-FFF2-40B4-BE49-F238E27FC236}">
                <a16:creationId xmlns:a16="http://schemas.microsoft.com/office/drawing/2014/main" id="{835B74C8-6F7C-4A3A-9D81-784E35E59D4D}"/>
              </a:ext>
            </a:extLst>
          </p:cNvPr>
          <p:cNvSpPr>
            <a:spLocks noGrp="1"/>
          </p:cNvSpPr>
          <p:nvPr>
            <p:ph idx="1"/>
          </p:nvPr>
        </p:nvSpPr>
        <p:spPr/>
        <p:txBody>
          <a:bodyPr/>
          <a:lstStyle/>
          <a:p>
            <a:pPr>
              <a:buFont typeface="Arial" panose="020B0604020202020204" pitchFamily="34" charset="0"/>
              <a:buChar char="•"/>
            </a:pPr>
            <a:r>
              <a:rPr lang="en-GB" sz="2400" dirty="0"/>
              <a:t>Theorists include</a:t>
            </a:r>
          </a:p>
          <a:p>
            <a:pPr lvl="1">
              <a:buFont typeface="Arial" panose="020B0604020202020204" pitchFamily="34" charset="0"/>
              <a:buChar char="•"/>
            </a:pPr>
            <a:r>
              <a:rPr lang="en-GB" sz="2400" dirty="0"/>
              <a:t>Roger </a:t>
            </a:r>
          </a:p>
          <a:p>
            <a:pPr lvl="1">
              <a:buFont typeface="Arial" panose="020B0604020202020204" pitchFamily="34" charset="0"/>
              <a:buChar char="•"/>
            </a:pPr>
            <a:r>
              <a:rPr lang="en-GB" sz="2400" dirty="0"/>
              <a:t>Maslow</a:t>
            </a:r>
          </a:p>
          <a:p>
            <a:pPr lvl="1">
              <a:buFont typeface="Arial" panose="020B0604020202020204" pitchFamily="34" charset="0"/>
              <a:buChar char="•"/>
            </a:pPr>
            <a:r>
              <a:rPr lang="en-GB" sz="2400" dirty="0"/>
              <a:t>Dewey</a:t>
            </a:r>
          </a:p>
          <a:p>
            <a:pPr>
              <a:buFont typeface="Arial" panose="020B0604020202020204" pitchFamily="34" charset="0"/>
              <a:buChar char="•"/>
            </a:pPr>
            <a:r>
              <a:rPr lang="en-GB" sz="2400" dirty="0"/>
              <a:t>What did you find out?</a:t>
            </a:r>
          </a:p>
          <a:p>
            <a:pPr lvl="1">
              <a:buFont typeface="Arial" panose="020B0604020202020204" pitchFamily="34" charset="0"/>
              <a:buChar char="•"/>
            </a:pPr>
            <a:endParaRPr lang="en-GB" dirty="0"/>
          </a:p>
        </p:txBody>
      </p:sp>
    </p:spTree>
    <p:extLst>
      <p:ext uri="{BB962C8B-B14F-4D97-AF65-F5344CB8AC3E}">
        <p14:creationId xmlns:p14="http://schemas.microsoft.com/office/powerpoint/2010/main" val="173446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896F-E997-5EA4-98A9-CB3192F1B5F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242AF44-5146-EC1B-1314-F2AC82194C7A}"/>
              </a:ext>
            </a:extLst>
          </p:cNvPr>
          <p:cNvSpPr>
            <a:spLocks noGrp="1"/>
          </p:cNvSpPr>
          <p:nvPr>
            <p:ph idx="1"/>
          </p:nvPr>
        </p:nvSpPr>
        <p:spPr/>
        <p:txBody>
          <a:bodyPr>
            <a:noAutofit/>
          </a:bodyPr>
          <a:lstStyle/>
          <a:p>
            <a:pPr>
              <a:buFont typeface="Arial" panose="020B0604020202020204" pitchFamily="34" charset="0"/>
              <a:buChar char="•"/>
            </a:pPr>
            <a:r>
              <a:rPr lang="en-GB" sz="2300" dirty="0">
                <a:solidFill>
                  <a:schemeClr val="tx1"/>
                </a:solidFill>
              </a:rPr>
              <a:t>Humanists take into consideration the learners’ experiences, motivations, drives</a:t>
            </a:r>
          </a:p>
          <a:p>
            <a:pPr lvl="0">
              <a:buFont typeface="Arial" panose="020B0604020202020204" pitchFamily="34" charset="0"/>
              <a:buChar char="•"/>
            </a:pPr>
            <a:r>
              <a:rPr lang="en-GB" sz="2300" dirty="0">
                <a:solidFill>
                  <a:schemeClr val="tx1"/>
                </a:solidFill>
              </a:rPr>
              <a:t>Humanism is a paradigm or philosophy of beliefs concerned with the needs of people and their being </a:t>
            </a:r>
            <a:endParaRPr lang="en-US" sz="2300" dirty="0">
              <a:solidFill>
                <a:schemeClr val="tx1"/>
              </a:solidFill>
            </a:endParaRPr>
          </a:p>
          <a:p>
            <a:pPr lvl="0">
              <a:buFont typeface="Arial" panose="020B0604020202020204" pitchFamily="34" charset="0"/>
              <a:buChar char="•"/>
            </a:pPr>
            <a:r>
              <a:rPr lang="en-GB" sz="2300" dirty="0">
                <a:solidFill>
                  <a:schemeClr val="tx1"/>
                </a:solidFill>
              </a:rPr>
              <a:t>The Humanist Approach is a method of doing something that is concerned with the needs of people</a:t>
            </a:r>
            <a:endParaRPr lang="en-US" sz="2300" dirty="0">
              <a:solidFill>
                <a:schemeClr val="tx1"/>
              </a:solidFill>
            </a:endParaRPr>
          </a:p>
          <a:p>
            <a:pPr lvl="0">
              <a:buFont typeface="Arial" panose="020B0604020202020204" pitchFamily="34" charset="0"/>
              <a:buChar char="•"/>
            </a:pPr>
            <a:r>
              <a:rPr lang="en-GB" sz="2300" dirty="0">
                <a:solidFill>
                  <a:schemeClr val="tx1"/>
                </a:solidFill>
              </a:rPr>
              <a:t>It is a world living in complexity, uncertainty, instability, the uniqueness of individual response and the conflicts of values</a:t>
            </a:r>
            <a:endParaRPr lang="en-US" sz="2300" dirty="0">
              <a:solidFill>
                <a:schemeClr val="tx1"/>
              </a:solidFill>
            </a:endParaRPr>
          </a:p>
          <a:p>
            <a:pPr lvl="0">
              <a:buFont typeface="Arial" panose="020B0604020202020204" pitchFamily="34" charset="0"/>
              <a:buChar char="•"/>
            </a:pPr>
            <a:r>
              <a:rPr lang="en-GB" sz="2300" dirty="0">
                <a:solidFill>
                  <a:schemeClr val="tx1"/>
                </a:solidFill>
              </a:rPr>
              <a:t>Self / motivation / experience / goals of particular interest.</a:t>
            </a:r>
            <a:endParaRPr lang="en-GB" sz="2300" dirty="0"/>
          </a:p>
        </p:txBody>
      </p:sp>
    </p:spTree>
    <p:extLst>
      <p:ext uri="{BB962C8B-B14F-4D97-AF65-F5344CB8AC3E}">
        <p14:creationId xmlns:p14="http://schemas.microsoft.com/office/powerpoint/2010/main" val="3038107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21"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1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EB15D4-753F-6838-4035-7719C33B1518}"/>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GB" sz="3600" dirty="0"/>
              <a:t>John - Dewey Principles and Key Concepts</a:t>
            </a:r>
            <a:endParaRPr lang="en-US" sz="3600" dirty="0"/>
          </a:p>
        </p:txBody>
      </p:sp>
      <p:pic>
        <p:nvPicPr>
          <p:cNvPr id="5" name="Content Placeholder 4" descr="dewey.gif">
            <a:extLst>
              <a:ext uri="{FF2B5EF4-FFF2-40B4-BE49-F238E27FC236}">
                <a16:creationId xmlns:a16="http://schemas.microsoft.com/office/drawing/2014/main" id="{4A0C3611-BC37-A0F0-DF10-CF1C8A764656}"/>
              </a:ext>
            </a:extLst>
          </p:cNvPr>
          <p:cNvPicPr>
            <a:picLocks noGrp="1" noChangeAspect="1"/>
          </p:cNvPicPr>
          <p:nvPr>
            <p:ph sz="half" idx="1"/>
          </p:nvPr>
        </p:nvPicPr>
        <p:blipFill rotWithShape="1">
          <a:blip r:embed="rId2" cstate="print"/>
          <a:srcRect t="7410" r="-1" b="7410"/>
          <a:stretch/>
        </p:blipFill>
        <p:spPr>
          <a:xfrm>
            <a:off x="20" y="10"/>
            <a:ext cx="4580077" cy="6400784"/>
          </a:xfrm>
          <a:prstGeom prst="rect">
            <a:avLst/>
          </a:prstGeom>
        </p:spPr>
      </p:pic>
      <p:cxnSp>
        <p:nvCxnSpPr>
          <p:cNvPr id="23"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BBDE07D-41F9-98E8-919D-7919B0F96D13}"/>
              </a:ext>
            </a:extLst>
          </p:cNvPr>
          <p:cNvSpPr>
            <a:spLocks noGrp="1"/>
          </p:cNvSpPr>
          <p:nvPr>
            <p:ph sz="half" idx="2"/>
          </p:nvPr>
        </p:nvSpPr>
        <p:spPr>
          <a:xfrm>
            <a:off x="5172074" y="2108201"/>
            <a:ext cx="5983606" cy="3760891"/>
          </a:xfrm>
        </p:spPr>
        <p:txBody>
          <a:bodyPr vert="horz" lIns="0" tIns="45720" rIns="0" bIns="45720" rtlCol="0">
            <a:normAutofit fontScale="92500" lnSpcReduction="20000"/>
          </a:bodyPr>
          <a:lstStyle/>
          <a:p>
            <a:pPr>
              <a:buFont typeface="Arial" panose="020B0604020202020204" pitchFamily="34" charset="0"/>
              <a:buChar char="•"/>
            </a:pPr>
            <a:r>
              <a:rPr lang="en-GB" sz="2400" dirty="0">
                <a:solidFill>
                  <a:schemeClr val="tx1"/>
                </a:solidFill>
              </a:rPr>
              <a:t>Philosophical pragmatism </a:t>
            </a:r>
          </a:p>
          <a:p>
            <a:pPr>
              <a:buFont typeface="Arial" panose="020B0604020202020204" pitchFamily="34" charset="0"/>
              <a:buChar char="•"/>
            </a:pPr>
            <a:r>
              <a:rPr lang="en-GB" sz="2400" dirty="0">
                <a:solidFill>
                  <a:schemeClr val="tx1"/>
                </a:solidFill>
              </a:rPr>
              <a:t>Concern with interaction - </a:t>
            </a:r>
            <a:r>
              <a:rPr lang="en-GB" sz="2400" i="1" dirty="0">
                <a:solidFill>
                  <a:schemeClr val="tx1"/>
                </a:solidFill>
              </a:rPr>
              <a:t>Experiential learning </a:t>
            </a:r>
          </a:p>
          <a:p>
            <a:pPr>
              <a:buFont typeface="Arial" panose="020B0604020202020204" pitchFamily="34" charset="0"/>
              <a:buChar char="•"/>
            </a:pPr>
            <a:r>
              <a:rPr lang="en-GB" sz="2400" dirty="0">
                <a:solidFill>
                  <a:schemeClr val="tx1"/>
                </a:solidFill>
              </a:rPr>
              <a:t>Reflection and experience - </a:t>
            </a:r>
            <a:r>
              <a:rPr lang="en-GB" sz="2400" i="1" dirty="0">
                <a:solidFill>
                  <a:schemeClr val="tx1"/>
                </a:solidFill>
              </a:rPr>
              <a:t>Education must engage with and enlarge experience </a:t>
            </a:r>
          </a:p>
          <a:p>
            <a:pPr>
              <a:buFont typeface="Arial" panose="020B0604020202020204" pitchFamily="34" charset="0"/>
              <a:buChar char="•"/>
            </a:pPr>
            <a:r>
              <a:rPr lang="en-GB" sz="2400" dirty="0">
                <a:solidFill>
                  <a:schemeClr val="tx1"/>
                </a:solidFill>
              </a:rPr>
              <a:t>Interest in community and democracy</a:t>
            </a:r>
          </a:p>
          <a:p>
            <a:pPr>
              <a:buFont typeface="Arial" panose="020B0604020202020204" pitchFamily="34" charset="0"/>
              <a:buChar char="•"/>
            </a:pPr>
            <a:r>
              <a:rPr lang="en-GB" sz="2400" dirty="0">
                <a:solidFill>
                  <a:schemeClr val="tx1"/>
                </a:solidFill>
              </a:rPr>
              <a:t>Informal /formal learning.</a:t>
            </a:r>
          </a:p>
          <a:p>
            <a:pPr>
              <a:buFont typeface="Arial" panose="020B0604020202020204" pitchFamily="34" charset="0"/>
              <a:buChar char="•"/>
            </a:pPr>
            <a:r>
              <a:rPr lang="en-GB" sz="2400" dirty="0">
                <a:solidFill>
                  <a:schemeClr val="tx1"/>
                </a:solidFill>
              </a:rPr>
              <a:t>Significant learning takes place when the subject matter is </a:t>
            </a:r>
            <a:r>
              <a:rPr lang="en-GB" sz="2400" i="1" dirty="0">
                <a:solidFill>
                  <a:schemeClr val="tx1"/>
                </a:solidFill>
              </a:rPr>
              <a:t>relevant to the personal interests of the student </a:t>
            </a:r>
          </a:p>
          <a:p>
            <a:pPr>
              <a:buFont typeface="Arial" panose="020B0604020202020204" pitchFamily="34" charset="0"/>
              <a:buChar char="•"/>
            </a:pPr>
            <a:endParaRPr lang="en-GB" sz="2400" dirty="0">
              <a:solidFill>
                <a:schemeClr val="tx1"/>
              </a:solidFill>
            </a:endParaRPr>
          </a:p>
          <a:p>
            <a:pPr>
              <a:lnSpc>
                <a:spcPct val="100000"/>
              </a:lnSpc>
            </a:pPr>
            <a:endParaRPr lang="en-US" dirty="0"/>
          </a:p>
        </p:txBody>
      </p:sp>
      <p:sp>
        <p:nvSpPr>
          <p:cNvPr id="24" name="Rectangle 1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230338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08FB4C-81CE-07F7-F2C2-3A3FB6880401}"/>
              </a:ext>
            </a:extLst>
          </p:cNvPr>
          <p:cNvSpPr>
            <a:spLocks noGrp="1"/>
          </p:cNvSpPr>
          <p:nvPr>
            <p:ph type="title"/>
          </p:nvPr>
        </p:nvSpPr>
        <p:spPr>
          <a:xfrm>
            <a:off x="642257" y="634946"/>
            <a:ext cx="6432434" cy="1450757"/>
          </a:xfrm>
        </p:spPr>
        <p:txBody>
          <a:bodyPr vert="horz" lIns="91440" tIns="45720" rIns="91440" bIns="45720" rtlCol="0" anchor="b">
            <a:normAutofit fontScale="90000"/>
          </a:bodyPr>
          <a:lstStyle/>
          <a:p>
            <a:br>
              <a:rPr lang="en-GB" sz="4800" dirty="0"/>
            </a:br>
            <a:r>
              <a:rPr lang="en-GB" sz="4400" dirty="0"/>
              <a:t>Malcolm Knowles - Andragogy </a:t>
            </a:r>
            <a:endParaRPr lang="en-US" sz="4800" dirty="0"/>
          </a:p>
        </p:txBody>
      </p:sp>
      <p:cxnSp>
        <p:nvCxnSpPr>
          <p:cNvPr id="16" name="!!Straight Connector">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819" y="2267421"/>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AB340B-A829-0964-FC9D-3C7CCA30DA0B}"/>
              </a:ext>
            </a:extLst>
          </p:cNvPr>
          <p:cNvSpPr>
            <a:spLocks noGrp="1"/>
          </p:cNvSpPr>
          <p:nvPr>
            <p:ph sz="half" idx="1"/>
          </p:nvPr>
        </p:nvSpPr>
        <p:spPr>
          <a:xfrm>
            <a:off x="642257" y="2407436"/>
            <a:ext cx="6432434" cy="3461658"/>
          </a:xfrm>
        </p:spPr>
        <p:txBody>
          <a:bodyPr vert="horz" lIns="0" tIns="45720" rIns="0" bIns="45720" rtlCol="0">
            <a:normAutofit/>
          </a:bodyPr>
          <a:lstStyle/>
          <a:p>
            <a:pPr>
              <a:buFont typeface="Arial" panose="020B0604020202020204" pitchFamily="34" charset="0"/>
              <a:buChar char="•"/>
            </a:pPr>
            <a:r>
              <a:rPr lang="en-GB" sz="2400" dirty="0"/>
              <a:t>Adult Educator – adopted the term </a:t>
            </a:r>
            <a:r>
              <a:rPr lang="en-GB" sz="2400" i="1" dirty="0"/>
              <a:t>andragogy </a:t>
            </a:r>
            <a:r>
              <a:rPr lang="en-GB" sz="2400" dirty="0"/>
              <a:t>in his application of humanist learning to adult learners</a:t>
            </a:r>
          </a:p>
          <a:p>
            <a:pPr>
              <a:buFont typeface="Arial" panose="020B0604020202020204" pitchFamily="34" charset="0"/>
              <a:buChar char="•"/>
            </a:pPr>
            <a:r>
              <a:rPr lang="en-GB" sz="2400" dirty="0"/>
              <a:t>Adult learners seen as self-directed and autonomous</a:t>
            </a:r>
          </a:p>
          <a:p>
            <a:pPr>
              <a:buFont typeface="Arial" panose="020B0604020202020204" pitchFamily="34" charset="0"/>
              <a:buChar char="•"/>
            </a:pPr>
            <a:r>
              <a:rPr lang="en-GB" sz="2400" dirty="0"/>
              <a:t>Teachers seen as facilitators.</a:t>
            </a:r>
          </a:p>
          <a:p>
            <a:pPr>
              <a:lnSpc>
                <a:spcPct val="100000"/>
              </a:lnSpc>
            </a:pPr>
            <a:endParaRPr lang="en-US" dirty="0"/>
          </a:p>
        </p:txBody>
      </p:sp>
      <p:pic>
        <p:nvPicPr>
          <p:cNvPr id="5" name="Content Placeholder 4">
            <a:extLst>
              <a:ext uri="{FF2B5EF4-FFF2-40B4-BE49-F238E27FC236}">
                <a16:creationId xmlns:a16="http://schemas.microsoft.com/office/drawing/2014/main" id="{3043D65D-DC04-F7B7-F6BD-8112B0CCB3E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6901" b="-2"/>
          <a:stretch/>
        </p:blipFill>
        <p:spPr>
          <a:xfrm>
            <a:off x="7556686" y="640081"/>
            <a:ext cx="4001315" cy="5314406"/>
          </a:xfrm>
          <a:prstGeom prst="rect">
            <a:avLst/>
          </a:prstGeom>
        </p:spPr>
      </p:pic>
      <p:sp>
        <p:nvSpPr>
          <p:cNvPr id="18" name="Rectangle 17">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9778085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46495B"/>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73085EAC-D864-8001-B5F8-6606958E4384}"/>
              </a:ext>
            </a:extLst>
          </p:cNvPr>
          <p:cNvSpPr>
            <a:spLocks noGrp="1"/>
          </p:cNvSpPr>
          <p:nvPr>
            <p:ph type="title"/>
          </p:nvPr>
        </p:nvSpPr>
        <p:spPr>
          <a:xfrm>
            <a:off x="492370" y="516836"/>
            <a:ext cx="3084844" cy="1961086"/>
          </a:xfrm>
        </p:spPr>
        <p:txBody>
          <a:bodyPr vert="horz" lIns="91440" tIns="45720" rIns="91440" bIns="45720" rtlCol="0" anchor="b">
            <a:normAutofit/>
          </a:bodyPr>
          <a:lstStyle/>
          <a:p>
            <a:r>
              <a:rPr lang="en-GB" sz="4000" dirty="0">
                <a:solidFill>
                  <a:schemeClr val="bg1"/>
                </a:solidFill>
              </a:rPr>
              <a:t>Maslow : Hierarchy of needs</a:t>
            </a:r>
            <a:endParaRPr lang="en-US" sz="4000" dirty="0">
              <a:solidFill>
                <a:schemeClr val="bg1"/>
              </a:solidFill>
            </a:endParaRPr>
          </a:p>
        </p:txBody>
      </p:sp>
      <p:cxnSp>
        <p:nvCxnSpPr>
          <p:cNvPr id="18" name="Straight Connector 17">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120D4F1-6E2A-3428-4037-CF7F4E64CCFA}"/>
              </a:ext>
            </a:extLst>
          </p:cNvPr>
          <p:cNvSpPr>
            <a:spLocks noGrp="1"/>
          </p:cNvSpPr>
          <p:nvPr>
            <p:ph sz="half" idx="2"/>
          </p:nvPr>
        </p:nvSpPr>
        <p:spPr>
          <a:xfrm>
            <a:off x="571752" y="2799654"/>
            <a:ext cx="3005462" cy="3189665"/>
          </a:xfrm>
        </p:spPr>
        <p:txBody>
          <a:bodyPr vert="horz" lIns="0" tIns="45720" rIns="0" bIns="45720" rtlCol="0">
            <a:normAutofit/>
          </a:bodyPr>
          <a:lstStyle/>
          <a:p>
            <a:pPr>
              <a:lnSpc>
                <a:spcPct val="100000"/>
              </a:lnSpc>
            </a:pPr>
            <a:r>
              <a:rPr lang="en-US" sz="1800" dirty="0">
                <a:solidFill>
                  <a:srgbClr val="FFFFFF"/>
                </a:solidFill>
              </a:rPr>
              <a:t>Who can tell us about Maslow's’ hierarchy of needs?</a:t>
            </a:r>
          </a:p>
        </p:txBody>
      </p:sp>
      <p:pic>
        <p:nvPicPr>
          <p:cNvPr id="5" name="Content Placeholder 5" descr="6a01347ff0d110970c0133ed52754d970b-320wi.jpg">
            <a:extLst>
              <a:ext uri="{FF2B5EF4-FFF2-40B4-BE49-F238E27FC236}">
                <a16:creationId xmlns:a16="http://schemas.microsoft.com/office/drawing/2014/main" id="{72A3441E-D329-ECD2-808B-EF0592D0A4D7}"/>
              </a:ext>
            </a:extLst>
          </p:cNvPr>
          <p:cNvPicPr>
            <a:picLocks noGrp="1" noChangeAspect="1"/>
          </p:cNvPicPr>
          <p:nvPr>
            <p:ph sz="half" idx="1"/>
          </p:nvPr>
        </p:nvPicPr>
        <p:blipFill>
          <a:blip r:embed="rId2" cstate="print"/>
          <a:stretch>
            <a:fillRect/>
          </a:stretch>
        </p:blipFill>
        <p:spPr>
          <a:xfrm>
            <a:off x="4742017" y="720389"/>
            <a:ext cx="6798082" cy="5417221"/>
          </a:xfrm>
          <a:prstGeom prst="rect">
            <a:avLst/>
          </a:prstGeom>
        </p:spPr>
      </p:pic>
    </p:spTree>
    <p:extLst>
      <p:ext uri="{BB962C8B-B14F-4D97-AF65-F5344CB8AC3E}">
        <p14:creationId xmlns:p14="http://schemas.microsoft.com/office/powerpoint/2010/main" val="2335657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DE0D7-B8F3-2BB8-FECA-8406A818DEEE}"/>
              </a:ext>
            </a:extLst>
          </p:cNvPr>
          <p:cNvSpPr>
            <a:spLocks noGrp="1"/>
          </p:cNvSpPr>
          <p:nvPr>
            <p:ph type="title"/>
          </p:nvPr>
        </p:nvSpPr>
        <p:spPr/>
        <p:txBody>
          <a:bodyPr/>
          <a:lstStyle/>
          <a:p>
            <a:r>
              <a:rPr lang="en-GB" dirty="0"/>
              <a:t>Strengths and weaknesses</a:t>
            </a:r>
          </a:p>
        </p:txBody>
      </p:sp>
      <p:sp>
        <p:nvSpPr>
          <p:cNvPr id="3" name="Content Placeholder 2">
            <a:extLst>
              <a:ext uri="{FF2B5EF4-FFF2-40B4-BE49-F238E27FC236}">
                <a16:creationId xmlns:a16="http://schemas.microsoft.com/office/drawing/2014/main" id="{C01D1B5E-66AA-72E8-2A94-E80D44231813}"/>
              </a:ext>
            </a:extLst>
          </p:cNvPr>
          <p:cNvSpPr>
            <a:spLocks noGrp="1"/>
          </p:cNvSpPr>
          <p:nvPr>
            <p:ph idx="1"/>
          </p:nvPr>
        </p:nvSpPr>
        <p:spPr>
          <a:xfrm>
            <a:off x="1097280" y="1988560"/>
            <a:ext cx="10058400" cy="4326782"/>
          </a:xfrm>
        </p:spPr>
        <p:txBody>
          <a:bodyPr>
            <a:noAutofit/>
          </a:bodyPr>
          <a:lstStyle/>
          <a:p>
            <a:pPr marL="0" indent="0">
              <a:buNone/>
            </a:pPr>
            <a:r>
              <a:rPr lang="en-GB" sz="2000" dirty="0"/>
              <a:t>Strengths:</a:t>
            </a:r>
          </a:p>
          <a:p>
            <a:pPr>
              <a:buFont typeface="Arial" panose="020B0604020202020204" pitchFamily="34" charset="0"/>
              <a:buChar char="•"/>
            </a:pPr>
            <a:r>
              <a:rPr lang="en-GB" sz="2000" dirty="0"/>
              <a:t>Seen as empowering</a:t>
            </a:r>
          </a:p>
          <a:p>
            <a:pPr>
              <a:buFont typeface="Arial" panose="020B0604020202020204" pitchFamily="34" charset="0"/>
              <a:buChar char="•"/>
            </a:pPr>
            <a:r>
              <a:rPr lang="en-GB" sz="2000" dirty="0"/>
              <a:t>Considers individuals in learning and how experiences, emotional state can impact their learning</a:t>
            </a:r>
          </a:p>
          <a:p>
            <a:pPr>
              <a:buFont typeface="Arial" panose="020B0604020202020204" pitchFamily="34" charset="0"/>
              <a:buChar char="•"/>
            </a:pPr>
            <a:r>
              <a:rPr lang="en-GB" sz="2000" dirty="0"/>
              <a:t>Holistic view of education – see the ‘whole learner’</a:t>
            </a:r>
          </a:p>
          <a:p>
            <a:pPr marL="0" indent="0">
              <a:buNone/>
            </a:pPr>
            <a:r>
              <a:rPr lang="en-GB" sz="2000" dirty="0"/>
              <a:t>Weaknesses:</a:t>
            </a:r>
          </a:p>
          <a:p>
            <a:pPr>
              <a:buFont typeface="Arial" panose="020B0604020202020204" pitchFamily="34" charset="0"/>
              <a:buChar char="•"/>
            </a:pPr>
            <a:r>
              <a:rPr lang="en-GB" sz="2000" dirty="0"/>
              <a:t>Seen as not based in ‘formal’ research but as anecdotal</a:t>
            </a:r>
          </a:p>
          <a:p>
            <a:pPr>
              <a:buFont typeface="Arial" panose="020B0604020202020204" pitchFamily="34" charset="0"/>
              <a:buChar char="•"/>
            </a:pPr>
            <a:r>
              <a:rPr lang="en-GB" sz="2000" dirty="0"/>
              <a:t>Seen as subjective – everyone's experience is different and therefore can it be measured</a:t>
            </a:r>
          </a:p>
          <a:p>
            <a:pPr>
              <a:buFont typeface="Arial" panose="020B0604020202020204" pitchFamily="34" charset="0"/>
              <a:buChar char="•"/>
            </a:pPr>
            <a:r>
              <a:rPr lang="en-GB" sz="2000" dirty="0"/>
              <a:t>Concerned with the process of learning rather than what is learnt</a:t>
            </a:r>
            <a:endParaRPr lang="en-GB" sz="1100" dirty="0"/>
          </a:p>
        </p:txBody>
      </p:sp>
    </p:spTree>
    <p:extLst>
      <p:ext uri="{BB962C8B-B14F-4D97-AF65-F5344CB8AC3E}">
        <p14:creationId xmlns:p14="http://schemas.microsoft.com/office/powerpoint/2010/main" val="305500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3EA79-2037-32FF-9844-57084A3EB8AF}"/>
              </a:ext>
            </a:extLst>
          </p:cNvPr>
          <p:cNvSpPr>
            <a:spLocks noGrp="1"/>
          </p:cNvSpPr>
          <p:nvPr>
            <p:ph type="title"/>
          </p:nvPr>
        </p:nvSpPr>
        <p:spPr/>
        <p:txBody>
          <a:bodyPr/>
          <a:lstStyle/>
          <a:p>
            <a:r>
              <a:rPr lang="en-GB" dirty="0"/>
              <a:t>Opinion…</a:t>
            </a:r>
          </a:p>
        </p:txBody>
      </p:sp>
      <p:sp>
        <p:nvSpPr>
          <p:cNvPr id="3" name="Content Placeholder 2">
            <a:extLst>
              <a:ext uri="{FF2B5EF4-FFF2-40B4-BE49-F238E27FC236}">
                <a16:creationId xmlns:a16="http://schemas.microsoft.com/office/drawing/2014/main" id="{C7223984-76E8-A76D-797D-39BD6889904B}"/>
              </a:ext>
            </a:extLst>
          </p:cNvPr>
          <p:cNvSpPr>
            <a:spLocks noGrp="1"/>
          </p:cNvSpPr>
          <p:nvPr>
            <p:ph idx="1"/>
          </p:nvPr>
        </p:nvSpPr>
        <p:spPr/>
        <p:txBody>
          <a:bodyPr>
            <a:normAutofit/>
          </a:bodyPr>
          <a:lstStyle/>
          <a:p>
            <a:pPr>
              <a:buFont typeface="Arial" panose="020B0604020202020204" pitchFamily="34" charset="0"/>
              <a:buChar char="•"/>
            </a:pPr>
            <a:r>
              <a:rPr lang="en-GB" sz="2400" dirty="0"/>
              <a:t>Do you think this is relevant to post 16 learning?</a:t>
            </a:r>
          </a:p>
          <a:p>
            <a:pPr>
              <a:buFont typeface="Arial" panose="020B0604020202020204" pitchFamily="34" charset="0"/>
              <a:buChar char="•"/>
            </a:pPr>
            <a:r>
              <a:rPr lang="en-GB" sz="2400" dirty="0"/>
              <a:t>How might it fit in with you teaching style, or is it a theory to be acknowledged and disregarded?</a:t>
            </a:r>
          </a:p>
        </p:txBody>
      </p:sp>
    </p:spTree>
    <p:extLst>
      <p:ext uri="{BB962C8B-B14F-4D97-AF65-F5344CB8AC3E}">
        <p14:creationId xmlns:p14="http://schemas.microsoft.com/office/powerpoint/2010/main" val="818377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366AC-F74F-E71B-0BF1-D86D1DBB9BE9}"/>
              </a:ext>
            </a:extLst>
          </p:cNvPr>
          <p:cNvSpPr>
            <a:spLocks noGrp="1"/>
          </p:cNvSpPr>
          <p:nvPr>
            <p:ph type="title"/>
          </p:nvPr>
        </p:nvSpPr>
        <p:spPr/>
        <p:txBody>
          <a:bodyPr/>
          <a:lstStyle/>
          <a:p>
            <a:r>
              <a:rPr lang="en-GB" dirty="0"/>
              <a:t>Cognitivism	</a:t>
            </a:r>
          </a:p>
        </p:txBody>
      </p:sp>
      <p:sp>
        <p:nvSpPr>
          <p:cNvPr id="3" name="Content Placeholder 2">
            <a:extLst>
              <a:ext uri="{FF2B5EF4-FFF2-40B4-BE49-F238E27FC236}">
                <a16:creationId xmlns:a16="http://schemas.microsoft.com/office/drawing/2014/main" id="{57A89ACC-D3D2-0BD6-EE66-3830C9CBB49E}"/>
              </a:ext>
            </a:extLst>
          </p:cNvPr>
          <p:cNvSpPr>
            <a:spLocks noGrp="1"/>
          </p:cNvSpPr>
          <p:nvPr>
            <p:ph idx="1"/>
          </p:nvPr>
        </p:nvSpPr>
        <p:spPr/>
        <p:txBody>
          <a:bodyPr/>
          <a:lstStyle/>
          <a:p>
            <a:pPr>
              <a:buFont typeface="Arial" panose="020B0604020202020204" pitchFamily="34" charset="0"/>
              <a:buChar char="•"/>
            </a:pPr>
            <a:r>
              <a:rPr lang="en-GB" sz="2400" dirty="0">
                <a:solidFill>
                  <a:schemeClr val="tx1"/>
                </a:solidFill>
              </a:rPr>
              <a:t>Theorists include</a:t>
            </a:r>
          </a:p>
          <a:p>
            <a:pPr lvl="1">
              <a:buFont typeface="Arial" panose="020B0604020202020204" pitchFamily="34" charset="0"/>
              <a:buChar char="•"/>
            </a:pPr>
            <a:r>
              <a:rPr lang="en-GB" sz="2400" dirty="0">
                <a:solidFill>
                  <a:schemeClr val="tx1"/>
                </a:solidFill>
              </a:rPr>
              <a:t>Piaget</a:t>
            </a:r>
          </a:p>
          <a:p>
            <a:pPr lvl="1">
              <a:buFont typeface="Arial" panose="020B0604020202020204" pitchFamily="34" charset="0"/>
              <a:buChar char="•"/>
            </a:pPr>
            <a:r>
              <a:rPr lang="en-GB" sz="2400" dirty="0">
                <a:solidFill>
                  <a:schemeClr val="tx1"/>
                </a:solidFill>
              </a:rPr>
              <a:t>Erikson</a:t>
            </a:r>
          </a:p>
          <a:p>
            <a:pPr>
              <a:buFont typeface="Arial" panose="020B0604020202020204" pitchFamily="34" charset="0"/>
              <a:buChar char="•"/>
            </a:pPr>
            <a:r>
              <a:rPr lang="en-GB" sz="2400" dirty="0">
                <a:solidFill>
                  <a:schemeClr val="tx1"/>
                </a:solidFill>
              </a:rPr>
              <a:t>What did you find out?</a:t>
            </a:r>
          </a:p>
          <a:p>
            <a:pPr>
              <a:buFont typeface="Arial" panose="020B0604020202020204" pitchFamily="34" charset="0"/>
              <a:buChar char="•"/>
            </a:pPr>
            <a:endParaRPr lang="en-GB" dirty="0"/>
          </a:p>
          <a:p>
            <a:pPr marL="201168" lvl="1" indent="0">
              <a:buNone/>
            </a:pPr>
            <a:endParaRPr lang="en-GB" b="1" dirty="0"/>
          </a:p>
          <a:p>
            <a:pPr marL="201168" lvl="1" indent="0">
              <a:buNone/>
            </a:pPr>
            <a:endParaRPr lang="en-GB" dirty="0"/>
          </a:p>
        </p:txBody>
      </p:sp>
    </p:spTree>
    <p:extLst>
      <p:ext uri="{BB962C8B-B14F-4D97-AF65-F5344CB8AC3E}">
        <p14:creationId xmlns:p14="http://schemas.microsoft.com/office/powerpoint/2010/main" val="2743870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BF04-5969-F98C-89AF-BB89DB4A3CF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00A9D8D-21CE-E10E-C252-7B21980C3A27}"/>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sz="2400" dirty="0">
                <a:solidFill>
                  <a:schemeClr val="tx1"/>
                </a:solidFill>
              </a:rPr>
              <a:t>Emphasis on the active mental processing on the part of the learner. </a:t>
            </a:r>
          </a:p>
          <a:p>
            <a:pPr>
              <a:buFont typeface="Arial" panose="020B0604020202020204" pitchFamily="34" charset="0"/>
              <a:buChar char="•"/>
            </a:pPr>
            <a:r>
              <a:rPr lang="en-GB" sz="2400" dirty="0">
                <a:solidFill>
                  <a:schemeClr val="tx1"/>
                </a:solidFill>
              </a:rPr>
              <a:t>Different types of tasks will incur different cognitive processes.</a:t>
            </a:r>
          </a:p>
          <a:p>
            <a:pPr>
              <a:buFont typeface="Arial" panose="020B0604020202020204" pitchFamily="34" charset="0"/>
              <a:buChar char="•"/>
            </a:pPr>
            <a:r>
              <a:rPr lang="en-GB" sz="2400" dirty="0">
                <a:solidFill>
                  <a:schemeClr val="tx1"/>
                </a:solidFill>
              </a:rPr>
              <a:t>Learning a new language will require different processes than learning to spell</a:t>
            </a:r>
          </a:p>
          <a:p>
            <a:pPr>
              <a:buFont typeface="Arial" panose="020B0604020202020204" pitchFamily="34" charset="0"/>
              <a:buChar char="•"/>
            </a:pPr>
            <a:r>
              <a:rPr lang="en-GB" sz="2400" dirty="0">
                <a:solidFill>
                  <a:schemeClr val="tx1"/>
                </a:solidFill>
              </a:rPr>
              <a:t>It is very important to appreciate those processes are different to eventually understand how the learner engages in the learning process so that the learning process may be enhanced.</a:t>
            </a:r>
          </a:p>
          <a:p>
            <a:pPr>
              <a:buFont typeface="Arial" panose="020B0604020202020204" pitchFamily="34" charset="0"/>
              <a:buChar char="•"/>
            </a:pPr>
            <a:r>
              <a:rPr lang="en-GB" sz="2400" dirty="0">
                <a:solidFill>
                  <a:schemeClr val="tx1"/>
                </a:solidFill>
              </a:rPr>
              <a:t>The learner’s role as an active and creative activity rather than a passive one</a:t>
            </a:r>
          </a:p>
          <a:p>
            <a:pPr>
              <a:buFont typeface="Arial" panose="020B0604020202020204" pitchFamily="34" charset="0"/>
              <a:buChar char="•"/>
            </a:pPr>
            <a:r>
              <a:rPr lang="en-GB" sz="2400" dirty="0">
                <a:solidFill>
                  <a:schemeClr val="tx1"/>
                </a:solidFill>
              </a:rPr>
              <a:t>Cognitive theory usually relates to the role of information processing. </a:t>
            </a:r>
          </a:p>
          <a:p>
            <a:pPr>
              <a:buFont typeface="Arial" panose="020B0604020202020204" pitchFamily="34" charset="0"/>
              <a:buChar char="•"/>
            </a:pPr>
            <a:endParaRPr lang="en-GB" dirty="0">
              <a:solidFill>
                <a:schemeClr val="tx1"/>
              </a:solidFill>
            </a:endParaRPr>
          </a:p>
        </p:txBody>
      </p:sp>
    </p:spTree>
    <p:extLst>
      <p:ext uri="{BB962C8B-B14F-4D97-AF65-F5344CB8AC3E}">
        <p14:creationId xmlns:p14="http://schemas.microsoft.com/office/powerpoint/2010/main" val="1504512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8F42C-2CE4-D292-682C-5A68D2C5088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0134AA8-2280-F07C-F713-2026FCE1904A}"/>
              </a:ext>
            </a:extLst>
          </p:cNvPr>
          <p:cNvSpPr>
            <a:spLocks noGrp="1"/>
          </p:cNvSpPr>
          <p:nvPr>
            <p:ph idx="1"/>
          </p:nvPr>
        </p:nvSpPr>
        <p:spPr>
          <a:xfrm>
            <a:off x="1097280" y="2108201"/>
            <a:ext cx="10058400" cy="4160714"/>
          </a:xfrm>
        </p:spPr>
        <p:txBody>
          <a:bodyPr>
            <a:normAutofit fontScale="92500" lnSpcReduction="10000"/>
          </a:bodyPr>
          <a:lstStyle/>
          <a:p>
            <a:pPr>
              <a:buFont typeface="Arial" panose="020B0604020202020204" pitchFamily="34" charset="0"/>
              <a:buChar char="•"/>
            </a:pPr>
            <a:r>
              <a:rPr lang="en-GB" sz="2400" dirty="0">
                <a:solidFill>
                  <a:schemeClr val="tx1"/>
                </a:solidFill>
              </a:rPr>
              <a:t>The aspects involved in processing such as memory, organisation and neurological connections are viewed as central in the cognitive theories. </a:t>
            </a:r>
          </a:p>
          <a:p>
            <a:pPr>
              <a:buFont typeface="Arial" panose="020B0604020202020204" pitchFamily="34" charset="0"/>
              <a:buChar char="•"/>
            </a:pPr>
            <a:r>
              <a:rPr lang="en-GB" sz="2400" dirty="0">
                <a:solidFill>
                  <a:schemeClr val="tx1"/>
                </a:solidFill>
              </a:rPr>
              <a:t>Learners tend to formulate a hypothesis about the rule underlying a particular concept so that they can be expressed in the if-then form</a:t>
            </a:r>
          </a:p>
          <a:p>
            <a:pPr>
              <a:buFont typeface="Arial" panose="020B0604020202020204" pitchFamily="34" charset="0"/>
              <a:buChar char="•"/>
            </a:pPr>
            <a:r>
              <a:rPr lang="en-GB" sz="2400" dirty="0">
                <a:solidFill>
                  <a:schemeClr val="tx1"/>
                </a:solidFill>
              </a:rPr>
              <a:t>for example, if an animal has four legs, a hump or two, is large, has fur that malts in the summer and it spits, then it is a camel</a:t>
            </a:r>
          </a:p>
          <a:p>
            <a:pPr>
              <a:buFont typeface="Arial" panose="020B0604020202020204" pitchFamily="34" charset="0"/>
              <a:buChar char="•"/>
            </a:pPr>
            <a:r>
              <a:rPr lang="en-GB" sz="2400" dirty="0">
                <a:solidFill>
                  <a:schemeClr val="tx1"/>
                </a:solidFill>
              </a:rPr>
              <a:t>Cognitivists’ concept is fundamentally different from the behaviourists’ view of learning. However, like behaviourists, cognitivists also agree that knowledge is given and absolute, but the cognitivists focus and emphasise on the internal mental processes of the learner during the learning process. </a:t>
            </a:r>
          </a:p>
          <a:p>
            <a:endParaRPr lang="en-GB" dirty="0"/>
          </a:p>
        </p:txBody>
      </p:sp>
    </p:spTree>
    <p:extLst>
      <p:ext uri="{BB962C8B-B14F-4D97-AF65-F5344CB8AC3E}">
        <p14:creationId xmlns:p14="http://schemas.microsoft.com/office/powerpoint/2010/main" val="2932642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Jean Piaget </a:t>
            </a:r>
          </a:p>
        </p:txBody>
      </p:sp>
      <p:sp>
        <p:nvSpPr>
          <p:cNvPr id="3" name="Content Placeholder 2"/>
          <p:cNvSpPr>
            <a:spLocks noGrp="1"/>
          </p:cNvSpPr>
          <p:nvPr>
            <p:ph idx="1"/>
          </p:nvPr>
        </p:nvSpPr>
        <p:spPr>
          <a:xfrm>
            <a:off x="1097280" y="2108201"/>
            <a:ext cx="10058400" cy="4187091"/>
          </a:xfrm>
        </p:spPr>
        <p:txBody>
          <a:bodyPr anchor="ctr">
            <a:normAutofit lnSpcReduction="10000"/>
          </a:bodyPr>
          <a:lstStyle/>
          <a:p>
            <a:pPr>
              <a:buFont typeface="Arial" panose="020B0604020202020204" pitchFamily="34" charset="0"/>
              <a:buChar char="•"/>
            </a:pPr>
            <a:r>
              <a:rPr lang="en-GB" sz="2400" dirty="0">
                <a:solidFill>
                  <a:schemeClr val="tx1"/>
                </a:solidFill>
              </a:rPr>
              <a:t>Studied human knowledge - the nature of thought and how it develops</a:t>
            </a:r>
          </a:p>
          <a:p>
            <a:pPr>
              <a:buFont typeface="Arial" panose="020B0604020202020204" pitchFamily="34" charset="0"/>
              <a:buChar char="•"/>
            </a:pPr>
            <a:r>
              <a:rPr lang="en-GB" sz="2400" dirty="0">
                <a:solidFill>
                  <a:schemeClr val="tx1"/>
                </a:solidFill>
              </a:rPr>
              <a:t>Based on studying the cognitive development of children</a:t>
            </a:r>
          </a:p>
          <a:p>
            <a:pPr>
              <a:buFont typeface="Arial" panose="020B0604020202020204" pitchFamily="34" charset="0"/>
              <a:buChar char="•"/>
            </a:pPr>
            <a:r>
              <a:rPr lang="en-GB" sz="2400" dirty="0">
                <a:solidFill>
                  <a:schemeClr val="tx1"/>
                </a:solidFill>
              </a:rPr>
              <a:t>Came up with stages of development:</a:t>
            </a:r>
          </a:p>
          <a:p>
            <a:pPr lvl="1">
              <a:buFont typeface="Arial" panose="020B0604020202020204" pitchFamily="34" charset="0"/>
              <a:buChar char="•"/>
            </a:pPr>
            <a:r>
              <a:rPr lang="en-GB" sz="2400" b="1" i="1" dirty="0">
                <a:solidFill>
                  <a:schemeClr val="tx1"/>
                </a:solidFill>
              </a:rPr>
              <a:t>Sensorimotor</a:t>
            </a:r>
            <a:r>
              <a:rPr lang="en-GB" sz="2400" dirty="0">
                <a:solidFill>
                  <a:schemeClr val="tx1"/>
                </a:solidFill>
              </a:rPr>
              <a:t> – development of senses and movement (1 - 2 yrs)</a:t>
            </a:r>
          </a:p>
          <a:p>
            <a:pPr lvl="1">
              <a:buFont typeface="Arial" panose="020B0604020202020204" pitchFamily="34" charset="0"/>
              <a:buChar char="•"/>
            </a:pPr>
            <a:r>
              <a:rPr lang="en-GB" sz="2400" b="1" i="1" dirty="0">
                <a:solidFill>
                  <a:schemeClr val="tx1"/>
                </a:solidFill>
              </a:rPr>
              <a:t>Preoperational</a:t>
            </a:r>
            <a:r>
              <a:rPr lang="en-GB" sz="2400" dirty="0">
                <a:solidFill>
                  <a:schemeClr val="tx1"/>
                </a:solidFill>
              </a:rPr>
              <a:t> – symbolic thought; need for constant stimulation; egocentric (2 – 7 yrs)</a:t>
            </a:r>
          </a:p>
          <a:p>
            <a:pPr lvl="1">
              <a:buFont typeface="Arial" panose="020B0604020202020204" pitchFamily="34" charset="0"/>
              <a:buChar char="•"/>
            </a:pPr>
            <a:r>
              <a:rPr lang="en-GB" sz="2400" b="1" i="1" dirty="0">
                <a:solidFill>
                  <a:schemeClr val="tx1"/>
                </a:solidFill>
              </a:rPr>
              <a:t>Concrete operational </a:t>
            </a:r>
            <a:r>
              <a:rPr lang="en-GB" sz="2400" dirty="0">
                <a:solidFill>
                  <a:schemeClr val="tx1"/>
                </a:solidFill>
              </a:rPr>
              <a:t>– able to perform more complex ‘real/concrete’ mental operations and tasks; decentred (7 – 12 yrs)</a:t>
            </a:r>
          </a:p>
          <a:p>
            <a:pPr lvl="1">
              <a:buFont typeface="Arial" panose="020B0604020202020204" pitchFamily="34" charset="0"/>
              <a:buChar char="•"/>
            </a:pPr>
            <a:r>
              <a:rPr lang="en-GB" sz="2400" dirty="0">
                <a:solidFill>
                  <a:schemeClr val="tx1"/>
                </a:solidFill>
              </a:rPr>
              <a:t> </a:t>
            </a:r>
            <a:r>
              <a:rPr lang="en-GB" sz="2400" b="1" i="1" dirty="0">
                <a:solidFill>
                  <a:schemeClr val="tx1"/>
                </a:solidFill>
              </a:rPr>
              <a:t>Formal operational </a:t>
            </a:r>
            <a:r>
              <a:rPr lang="en-GB" sz="2400" dirty="0">
                <a:solidFill>
                  <a:schemeClr val="tx1"/>
                </a:solidFill>
              </a:rPr>
              <a:t>– able to solve hypothetical problems (ability dependent on a wide range of experiences) (12 – 19 yrs)</a:t>
            </a:r>
          </a:p>
          <a:p>
            <a:endParaRPr lang="en-GB" sz="1800" dirty="0">
              <a:solidFill>
                <a:srgbClr val="000000"/>
              </a:solidFill>
            </a:endParaRPr>
          </a:p>
        </p:txBody>
      </p:sp>
    </p:spTree>
    <p:extLst>
      <p:ext uri="{BB962C8B-B14F-4D97-AF65-F5344CB8AC3E}">
        <p14:creationId xmlns:p14="http://schemas.microsoft.com/office/powerpoint/2010/main" val="3103614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7832-03F8-ADF8-AE06-AD3C599A011D}"/>
              </a:ext>
            </a:extLst>
          </p:cNvPr>
          <p:cNvSpPr>
            <a:spLocks noGrp="1"/>
          </p:cNvSpPr>
          <p:nvPr>
            <p:ph type="title"/>
          </p:nvPr>
        </p:nvSpPr>
        <p:spPr/>
        <p:txBody>
          <a:bodyPr/>
          <a:lstStyle/>
          <a:p>
            <a:r>
              <a:rPr lang="en-GB" dirty="0"/>
              <a:t>Guy Claxton </a:t>
            </a:r>
          </a:p>
        </p:txBody>
      </p:sp>
      <p:sp>
        <p:nvSpPr>
          <p:cNvPr id="3" name="Content Placeholder 2">
            <a:extLst>
              <a:ext uri="{FF2B5EF4-FFF2-40B4-BE49-F238E27FC236}">
                <a16:creationId xmlns:a16="http://schemas.microsoft.com/office/drawing/2014/main" id="{949923C6-ADA7-C786-E124-78AB85AE5ACD}"/>
              </a:ext>
            </a:extLst>
          </p:cNvPr>
          <p:cNvSpPr>
            <a:spLocks noGrp="1"/>
          </p:cNvSpPr>
          <p:nvPr>
            <p:ph idx="1"/>
          </p:nvPr>
        </p:nvSpPr>
        <p:spPr/>
        <p:txBody>
          <a:bodyPr>
            <a:normAutofit/>
          </a:bodyPr>
          <a:lstStyle/>
          <a:p>
            <a:pPr eaLnBrk="1" hangingPunct="1">
              <a:buFont typeface="Arial" panose="020B0604020202020204" pitchFamily="34" charset="0"/>
              <a:buChar char="•"/>
              <a:defRPr/>
            </a:pPr>
            <a:r>
              <a:rPr lang="en-GB" sz="2400" dirty="0"/>
              <a:t>Learning can be hard, lonely, confusing, frustrating and upsetting</a:t>
            </a:r>
          </a:p>
          <a:p>
            <a:pPr eaLnBrk="1" hangingPunct="1">
              <a:buFont typeface="Arial" panose="020B0604020202020204" pitchFamily="34" charset="0"/>
              <a:buChar char="•"/>
              <a:defRPr/>
            </a:pPr>
            <a:r>
              <a:rPr lang="en-GB" sz="2400" dirty="0"/>
              <a:t>But it can also be exciting and exhilarating</a:t>
            </a:r>
          </a:p>
          <a:p>
            <a:pPr eaLnBrk="1" hangingPunct="1">
              <a:buFont typeface="Arial" panose="020B0604020202020204" pitchFamily="34" charset="0"/>
              <a:buChar char="•"/>
              <a:defRPr/>
            </a:pPr>
            <a:r>
              <a:rPr lang="en-GB" sz="2400" dirty="0"/>
              <a:t>Self-efficacy is key</a:t>
            </a:r>
          </a:p>
          <a:p>
            <a:pPr lvl="1">
              <a:buFont typeface="Arial" panose="020B0604020202020204" pitchFamily="34" charset="0"/>
              <a:buChar char="•"/>
              <a:defRPr/>
            </a:pPr>
            <a:r>
              <a:rPr lang="en-GB" sz="2400" dirty="0"/>
              <a:t>What you believe about learning</a:t>
            </a:r>
          </a:p>
          <a:p>
            <a:pPr lvl="1">
              <a:buFont typeface="Arial" panose="020B0604020202020204" pitchFamily="34" charset="0"/>
              <a:buChar char="•"/>
              <a:defRPr/>
            </a:pPr>
            <a:r>
              <a:rPr lang="en-GB" sz="2400" dirty="0"/>
              <a:t>What view you have of yourself as a learner</a:t>
            </a:r>
          </a:p>
          <a:p>
            <a:pPr eaLnBrk="1" hangingPunct="1">
              <a:buFont typeface="Arial" panose="020B0604020202020204" pitchFamily="34" charset="0"/>
              <a:buChar char="•"/>
              <a:defRPr/>
            </a:pPr>
            <a:r>
              <a:rPr lang="en-GB" sz="2400" dirty="0"/>
              <a:t>Robust and fragile learners	</a:t>
            </a:r>
          </a:p>
        </p:txBody>
      </p:sp>
    </p:spTree>
    <p:extLst>
      <p:ext uri="{BB962C8B-B14F-4D97-AF65-F5344CB8AC3E}">
        <p14:creationId xmlns:p14="http://schemas.microsoft.com/office/powerpoint/2010/main" val="18433893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D4158-8D9E-FAC2-DAC2-279697863C4A}"/>
              </a:ext>
            </a:extLst>
          </p:cNvPr>
          <p:cNvSpPr>
            <a:spLocks noGrp="1"/>
          </p:cNvSpPr>
          <p:nvPr>
            <p:ph type="title"/>
          </p:nvPr>
        </p:nvSpPr>
        <p:spPr/>
        <p:txBody>
          <a:bodyPr/>
          <a:lstStyle/>
          <a:p>
            <a:r>
              <a:rPr lang="en-GB" dirty="0"/>
              <a:t>Robust vs. fragile learners</a:t>
            </a:r>
          </a:p>
        </p:txBody>
      </p:sp>
      <p:sp>
        <p:nvSpPr>
          <p:cNvPr id="3" name="Text Placeholder 2">
            <a:extLst>
              <a:ext uri="{FF2B5EF4-FFF2-40B4-BE49-F238E27FC236}">
                <a16:creationId xmlns:a16="http://schemas.microsoft.com/office/drawing/2014/main" id="{F60CEEA4-1DDE-1E1F-C1D5-33F7DB576615}"/>
              </a:ext>
            </a:extLst>
          </p:cNvPr>
          <p:cNvSpPr>
            <a:spLocks noGrp="1"/>
          </p:cNvSpPr>
          <p:nvPr>
            <p:ph type="body" idx="1"/>
          </p:nvPr>
        </p:nvSpPr>
        <p:spPr/>
        <p:txBody>
          <a:bodyPr>
            <a:normAutofit/>
          </a:bodyPr>
          <a:lstStyle/>
          <a:p>
            <a:r>
              <a:rPr lang="en-GB" sz="2400" dirty="0"/>
              <a:t>Robust learners</a:t>
            </a:r>
          </a:p>
        </p:txBody>
      </p:sp>
      <p:sp>
        <p:nvSpPr>
          <p:cNvPr id="4" name="Content Placeholder 3">
            <a:extLst>
              <a:ext uri="{FF2B5EF4-FFF2-40B4-BE49-F238E27FC236}">
                <a16:creationId xmlns:a16="http://schemas.microsoft.com/office/drawing/2014/main" id="{E13C9A5A-0ACB-A446-FDAA-C498E882BE04}"/>
              </a:ext>
            </a:extLst>
          </p:cNvPr>
          <p:cNvSpPr>
            <a:spLocks noGrp="1"/>
          </p:cNvSpPr>
          <p:nvPr>
            <p:ph sz="half" idx="2"/>
          </p:nvPr>
        </p:nvSpPr>
        <p:spPr>
          <a:xfrm>
            <a:off x="1097280" y="2793682"/>
            <a:ext cx="4639736" cy="3275472"/>
          </a:xfrm>
        </p:spPr>
        <p:txBody>
          <a:bodyPr>
            <a:noAutofit/>
          </a:bodyPr>
          <a:lstStyle/>
          <a:p>
            <a:pPr eaLnBrk="1" hangingPunct="1">
              <a:defRPr/>
            </a:pPr>
            <a:r>
              <a:rPr lang="en-GB" sz="2000" dirty="0"/>
              <a:t>Intelligence not fixed can be improved</a:t>
            </a:r>
          </a:p>
          <a:p>
            <a:pPr eaLnBrk="1" hangingPunct="1">
              <a:defRPr/>
            </a:pPr>
            <a:r>
              <a:rPr lang="en-GB" sz="2000" dirty="0"/>
              <a:t>Strong self-efficacy</a:t>
            </a:r>
          </a:p>
          <a:p>
            <a:pPr eaLnBrk="1" hangingPunct="1">
              <a:defRPr/>
            </a:pPr>
            <a:r>
              <a:rPr lang="en-GB" sz="2000" dirty="0"/>
              <a:t>Value own goals</a:t>
            </a:r>
          </a:p>
          <a:p>
            <a:pPr eaLnBrk="1" hangingPunct="1">
              <a:defRPr/>
            </a:pPr>
            <a:r>
              <a:rPr lang="en-GB" sz="2000" dirty="0"/>
              <a:t>Resilient</a:t>
            </a:r>
          </a:p>
          <a:p>
            <a:pPr eaLnBrk="1" hangingPunct="1">
              <a:defRPr/>
            </a:pPr>
            <a:r>
              <a:rPr lang="en-GB" sz="2000" dirty="0"/>
              <a:t>Bounce back</a:t>
            </a:r>
          </a:p>
          <a:p>
            <a:pPr eaLnBrk="1" hangingPunct="1">
              <a:defRPr/>
            </a:pPr>
            <a:r>
              <a:rPr lang="en-GB" sz="2000" dirty="0"/>
              <a:t>Recover from difficulties</a:t>
            </a:r>
          </a:p>
          <a:p>
            <a:pPr eaLnBrk="1" hangingPunct="1">
              <a:defRPr/>
            </a:pPr>
            <a:r>
              <a:rPr lang="en-GB" sz="2000" dirty="0"/>
              <a:t>Fight, not flight</a:t>
            </a:r>
          </a:p>
        </p:txBody>
      </p:sp>
      <p:sp>
        <p:nvSpPr>
          <p:cNvPr id="5" name="Text Placeholder 4">
            <a:extLst>
              <a:ext uri="{FF2B5EF4-FFF2-40B4-BE49-F238E27FC236}">
                <a16:creationId xmlns:a16="http://schemas.microsoft.com/office/drawing/2014/main" id="{81987846-B6CC-2E14-97FA-803F2C340D01}"/>
              </a:ext>
            </a:extLst>
          </p:cNvPr>
          <p:cNvSpPr>
            <a:spLocks noGrp="1"/>
          </p:cNvSpPr>
          <p:nvPr>
            <p:ph type="body" sz="quarter" idx="3"/>
          </p:nvPr>
        </p:nvSpPr>
        <p:spPr/>
        <p:txBody>
          <a:bodyPr>
            <a:normAutofit/>
          </a:bodyPr>
          <a:lstStyle/>
          <a:p>
            <a:r>
              <a:rPr lang="en-GB" sz="2400" dirty="0"/>
              <a:t>Fragile learners</a:t>
            </a:r>
          </a:p>
        </p:txBody>
      </p:sp>
      <p:sp>
        <p:nvSpPr>
          <p:cNvPr id="6" name="Content Placeholder 5">
            <a:extLst>
              <a:ext uri="{FF2B5EF4-FFF2-40B4-BE49-F238E27FC236}">
                <a16:creationId xmlns:a16="http://schemas.microsoft.com/office/drawing/2014/main" id="{93D0AF56-88FA-1E9D-A113-11B5F92FD1D1}"/>
              </a:ext>
            </a:extLst>
          </p:cNvPr>
          <p:cNvSpPr>
            <a:spLocks noGrp="1"/>
          </p:cNvSpPr>
          <p:nvPr>
            <p:ph sz="quarter" idx="4"/>
          </p:nvPr>
        </p:nvSpPr>
        <p:spPr>
          <a:xfrm>
            <a:off x="6515944" y="2793682"/>
            <a:ext cx="4639736" cy="3398565"/>
          </a:xfrm>
        </p:spPr>
        <p:txBody>
          <a:bodyPr>
            <a:normAutofit fontScale="85000" lnSpcReduction="20000"/>
          </a:bodyPr>
          <a:lstStyle/>
          <a:p>
            <a:pPr eaLnBrk="1" hangingPunct="1">
              <a:defRPr/>
            </a:pPr>
            <a:r>
              <a:rPr lang="en-GB" sz="2600" dirty="0"/>
              <a:t>Fatalistic about their own intelligence</a:t>
            </a:r>
          </a:p>
          <a:p>
            <a:pPr eaLnBrk="1" hangingPunct="1">
              <a:defRPr/>
            </a:pPr>
            <a:r>
              <a:rPr lang="en-GB" sz="2600" dirty="0"/>
              <a:t>Weak self-efficacy</a:t>
            </a:r>
          </a:p>
          <a:p>
            <a:pPr eaLnBrk="1" hangingPunct="1">
              <a:defRPr/>
            </a:pPr>
            <a:r>
              <a:rPr lang="en-GB" sz="2600" dirty="0"/>
              <a:t>Question own goals</a:t>
            </a:r>
          </a:p>
          <a:p>
            <a:pPr eaLnBrk="1" hangingPunct="1">
              <a:defRPr/>
            </a:pPr>
            <a:r>
              <a:rPr lang="en-GB" sz="2600" dirty="0"/>
              <a:t>Panic and collapse</a:t>
            </a:r>
          </a:p>
          <a:p>
            <a:pPr eaLnBrk="1" hangingPunct="1">
              <a:defRPr/>
            </a:pPr>
            <a:r>
              <a:rPr lang="en-GB" sz="2600" dirty="0"/>
              <a:t>Low self-esteem and self-confidence</a:t>
            </a:r>
          </a:p>
          <a:p>
            <a:pPr eaLnBrk="1" hangingPunct="1">
              <a:defRPr/>
            </a:pPr>
            <a:r>
              <a:rPr lang="en-GB" sz="2600" dirty="0"/>
              <a:t>Give up</a:t>
            </a:r>
          </a:p>
          <a:p>
            <a:pPr eaLnBrk="1" hangingPunct="1">
              <a:defRPr/>
            </a:pPr>
            <a:r>
              <a:rPr lang="en-GB" sz="2600" dirty="0"/>
              <a:t>Flight, not fight</a:t>
            </a:r>
          </a:p>
          <a:p>
            <a:endParaRPr lang="en-GB" dirty="0"/>
          </a:p>
        </p:txBody>
      </p:sp>
    </p:spTree>
    <p:extLst>
      <p:ext uri="{BB962C8B-B14F-4D97-AF65-F5344CB8AC3E}">
        <p14:creationId xmlns:p14="http://schemas.microsoft.com/office/powerpoint/2010/main" val="339655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7C2E6-F603-B3A4-35B9-1219829BE6EC}"/>
              </a:ext>
            </a:extLst>
          </p:cNvPr>
          <p:cNvSpPr>
            <a:spLocks noGrp="1"/>
          </p:cNvSpPr>
          <p:nvPr>
            <p:ph type="title"/>
          </p:nvPr>
        </p:nvSpPr>
        <p:spPr/>
        <p:txBody>
          <a:bodyPr/>
          <a:lstStyle/>
          <a:p>
            <a:r>
              <a:rPr lang="en-GB" dirty="0"/>
              <a:t>Influence of Claxton</a:t>
            </a:r>
          </a:p>
        </p:txBody>
      </p:sp>
      <p:sp>
        <p:nvSpPr>
          <p:cNvPr id="3" name="Content Placeholder 2">
            <a:extLst>
              <a:ext uri="{FF2B5EF4-FFF2-40B4-BE49-F238E27FC236}">
                <a16:creationId xmlns:a16="http://schemas.microsoft.com/office/drawing/2014/main" id="{C8B5E1DE-B26E-FA36-6BA9-5D2373D066B9}"/>
              </a:ext>
            </a:extLst>
          </p:cNvPr>
          <p:cNvSpPr>
            <a:spLocks noGrp="1"/>
          </p:cNvSpPr>
          <p:nvPr>
            <p:ph idx="1"/>
          </p:nvPr>
        </p:nvSpPr>
        <p:spPr/>
        <p:txBody>
          <a:bodyPr/>
          <a:lstStyle/>
          <a:p>
            <a:pPr marL="0" indent="0" eaLnBrk="1" hangingPunct="1">
              <a:lnSpc>
                <a:spcPct val="90000"/>
              </a:lnSpc>
              <a:buNone/>
              <a:defRPr/>
            </a:pPr>
            <a:r>
              <a:rPr lang="en-GB" sz="2400" dirty="0"/>
              <a:t>Educators should:</a:t>
            </a:r>
          </a:p>
          <a:p>
            <a:pPr eaLnBrk="1" hangingPunct="1">
              <a:lnSpc>
                <a:spcPct val="90000"/>
              </a:lnSpc>
              <a:buFont typeface="Arial" panose="020B0604020202020204" pitchFamily="34" charset="0"/>
              <a:buChar char="•"/>
              <a:defRPr/>
            </a:pPr>
            <a:r>
              <a:rPr lang="en-GB" sz="2400" dirty="0"/>
              <a:t>Show concern for the learner’s self-worth</a:t>
            </a:r>
          </a:p>
          <a:p>
            <a:pPr eaLnBrk="1" hangingPunct="1">
              <a:lnSpc>
                <a:spcPct val="90000"/>
              </a:lnSpc>
              <a:buFont typeface="Arial" panose="020B0604020202020204" pitchFamily="34" charset="0"/>
              <a:buChar char="•"/>
              <a:defRPr/>
            </a:pPr>
            <a:r>
              <a:rPr lang="en-GB" sz="2400" dirty="0"/>
              <a:t>Develop a learning culture</a:t>
            </a:r>
          </a:p>
          <a:p>
            <a:pPr eaLnBrk="1" hangingPunct="1">
              <a:lnSpc>
                <a:spcPct val="90000"/>
              </a:lnSpc>
              <a:buFont typeface="Arial" panose="020B0604020202020204" pitchFamily="34" charset="0"/>
              <a:buChar char="•"/>
              <a:defRPr/>
            </a:pPr>
            <a:r>
              <a:rPr lang="en-GB" sz="2400" dirty="0"/>
              <a:t>Help learner’s build resilience – not ‘of course you can’</a:t>
            </a:r>
          </a:p>
          <a:p>
            <a:pPr eaLnBrk="1" hangingPunct="1">
              <a:lnSpc>
                <a:spcPct val="90000"/>
              </a:lnSpc>
              <a:buFont typeface="Arial" panose="020B0604020202020204" pitchFamily="34" charset="0"/>
              <a:buChar char="•"/>
              <a:defRPr/>
            </a:pPr>
            <a:r>
              <a:rPr lang="en-GB" sz="2400" dirty="0"/>
              <a:t>Provide a high challenge / low stress situation</a:t>
            </a:r>
          </a:p>
          <a:p>
            <a:pPr eaLnBrk="1" hangingPunct="1">
              <a:lnSpc>
                <a:spcPct val="90000"/>
              </a:lnSpc>
              <a:buFont typeface="Arial" panose="020B0604020202020204" pitchFamily="34" charset="0"/>
              <a:buChar char="•"/>
              <a:defRPr/>
            </a:pPr>
            <a:r>
              <a:rPr lang="en-GB" sz="2400" dirty="0"/>
              <a:t>Focus on the process as well as the content</a:t>
            </a:r>
          </a:p>
          <a:p>
            <a:pPr eaLnBrk="1" hangingPunct="1">
              <a:lnSpc>
                <a:spcPct val="90000"/>
              </a:lnSpc>
              <a:buFont typeface="Arial" panose="020B0604020202020204" pitchFamily="34" charset="0"/>
              <a:buChar char="•"/>
              <a:defRPr/>
            </a:pPr>
            <a:r>
              <a:rPr lang="en-GB" sz="2400" dirty="0"/>
              <a:t>Provide transferable learning strategies</a:t>
            </a:r>
          </a:p>
          <a:p>
            <a:endParaRPr lang="en-GB" dirty="0"/>
          </a:p>
        </p:txBody>
      </p:sp>
    </p:spTree>
    <p:extLst>
      <p:ext uri="{BB962C8B-B14F-4D97-AF65-F5344CB8AC3E}">
        <p14:creationId xmlns:p14="http://schemas.microsoft.com/office/powerpoint/2010/main" val="25154992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8098F-DAE9-478F-6D66-F7BB512088E8}"/>
              </a:ext>
            </a:extLst>
          </p:cNvPr>
          <p:cNvSpPr>
            <a:spLocks noGrp="1"/>
          </p:cNvSpPr>
          <p:nvPr>
            <p:ph type="title"/>
          </p:nvPr>
        </p:nvSpPr>
        <p:spPr/>
        <p:txBody>
          <a:bodyPr/>
          <a:lstStyle/>
          <a:p>
            <a:r>
              <a:rPr lang="en-GB" dirty="0"/>
              <a:t>Strengths and weaknesses</a:t>
            </a:r>
          </a:p>
        </p:txBody>
      </p:sp>
      <p:sp>
        <p:nvSpPr>
          <p:cNvPr id="3" name="Content Placeholder 2">
            <a:extLst>
              <a:ext uri="{FF2B5EF4-FFF2-40B4-BE49-F238E27FC236}">
                <a16:creationId xmlns:a16="http://schemas.microsoft.com/office/drawing/2014/main" id="{F94D13FB-3AC4-DFC0-8400-FE7FFA04B0D9}"/>
              </a:ext>
            </a:extLst>
          </p:cNvPr>
          <p:cNvSpPr>
            <a:spLocks noGrp="1"/>
          </p:cNvSpPr>
          <p:nvPr>
            <p:ph idx="1"/>
          </p:nvPr>
        </p:nvSpPr>
        <p:spPr/>
        <p:txBody>
          <a:bodyPr>
            <a:noAutofit/>
          </a:bodyPr>
          <a:lstStyle/>
          <a:p>
            <a:r>
              <a:rPr lang="en-GB" sz="2200" dirty="0"/>
              <a:t>Strength: </a:t>
            </a:r>
          </a:p>
          <a:p>
            <a:pPr>
              <a:buFont typeface="Arial" panose="020B0604020202020204" pitchFamily="34" charset="0"/>
              <a:buChar char="•"/>
            </a:pPr>
            <a:r>
              <a:rPr lang="en-GB" sz="2200" dirty="0"/>
              <a:t>Learners are to be trained such that they accomplish a task the same way on a number of occasions – for example, all members of a customer service department must be able to respond the same way to similar queries. </a:t>
            </a:r>
          </a:p>
          <a:p>
            <a:r>
              <a:rPr lang="en-GB" sz="2200" dirty="0"/>
              <a:t>Weakness: </a:t>
            </a:r>
          </a:p>
          <a:p>
            <a:pPr>
              <a:buFont typeface="Arial" panose="020B0604020202020204" pitchFamily="34" charset="0"/>
              <a:buChar char="•"/>
            </a:pPr>
            <a:r>
              <a:rPr lang="en-GB" sz="2200" dirty="0"/>
              <a:t>Learners learns a way to accomplish a specific task but it may not necessarily be the best way or suited to that particular situation or learner, for example, in response to a programming question, students may produce different working versions of the system but some may be much less efficient than others.</a:t>
            </a:r>
          </a:p>
        </p:txBody>
      </p:sp>
    </p:spTree>
    <p:extLst>
      <p:ext uri="{BB962C8B-B14F-4D97-AF65-F5344CB8AC3E}">
        <p14:creationId xmlns:p14="http://schemas.microsoft.com/office/powerpoint/2010/main" val="357756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3EA79-2037-32FF-9844-57084A3EB8AF}"/>
              </a:ext>
            </a:extLst>
          </p:cNvPr>
          <p:cNvSpPr>
            <a:spLocks noGrp="1"/>
          </p:cNvSpPr>
          <p:nvPr>
            <p:ph type="title"/>
          </p:nvPr>
        </p:nvSpPr>
        <p:spPr/>
        <p:txBody>
          <a:bodyPr/>
          <a:lstStyle/>
          <a:p>
            <a:r>
              <a:rPr lang="en-GB" dirty="0"/>
              <a:t>Opinion…</a:t>
            </a:r>
          </a:p>
        </p:txBody>
      </p:sp>
      <p:sp>
        <p:nvSpPr>
          <p:cNvPr id="3" name="Content Placeholder 2">
            <a:extLst>
              <a:ext uri="{FF2B5EF4-FFF2-40B4-BE49-F238E27FC236}">
                <a16:creationId xmlns:a16="http://schemas.microsoft.com/office/drawing/2014/main" id="{C7223984-76E8-A76D-797D-39BD6889904B}"/>
              </a:ext>
            </a:extLst>
          </p:cNvPr>
          <p:cNvSpPr>
            <a:spLocks noGrp="1"/>
          </p:cNvSpPr>
          <p:nvPr>
            <p:ph idx="1"/>
          </p:nvPr>
        </p:nvSpPr>
        <p:spPr/>
        <p:txBody>
          <a:bodyPr>
            <a:normAutofit/>
          </a:bodyPr>
          <a:lstStyle/>
          <a:p>
            <a:pPr>
              <a:buFont typeface="Arial" panose="020B0604020202020204" pitchFamily="34" charset="0"/>
              <a:buChar char="•"/>
            </a:pPr>
            <a:r>
              <a:rPr lang="en-GB" sz="2400" dirty="0"/>
              <a:t>Do you think this is relevant to post 16 learning?</a:t>
            </a:r>
          </a:p>
          <a:p>
            <a:pPr>
              <a:buFont typeface="Arial" panose="020B0604020202020204" pitchFamily="34" charset="0"/>
              <a:buChar char="•"/>
            </a:pPr>
            <a:r>
              <a:rPr lang="en-GB" sz="2400" dirty="0"/>
              <a:t>How might it fit in with you teaching style, or is it a theory to be acknowledged and disregarded?</a:t>
            </a:r>
          </a:p>
        </p:txBody>
      </p:sp>
    </p:spTree>
    <p:extLst>
      <p:ext uri="{BB962C8B-B14F-4D97-AF65-F5344CB8AC3E}">
        <p14:creationId xmlns:p14="http://schemas.microsoft.com/office/powerpoint/2010/main" val="5939027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790FA-F97F-CAA1-E3D4-03227115934B}"/>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D02C046F-0F54-5AE3-4E55-80BF0B4F5A9D}"/>
              </a:ext>
            </a:extLst>
          </p:cNvPr>
          <p:cNvSpPr>
            <a:spLocks noGrp="1"/>
          </p:cNvSpPr>
          <p:nvPr>
            <p:ph idx="1"/>
          </p:nvPr>
        </p:nvSpPr>
        <p:spPr/>
        <p:txBody>
          <a:bodyPr/>
          <a:lstStyle/>
          <a:p>
            <a:pPr>
              <a:buFont typeface="Arial" panose="020B0604020202020204" pitchFamily="34" charset="0"/>
              <a:buChar char="•"/>
            </a:pPr>
            <a:r>
              <a:rPr lang="en-GB" sz="2400" dirty="0"/>
              <a:t>Theorists include:</a:t>
            </a:r>
          </a:p>
          <a:p>
            <a:pPr lvl="1">
              <a:buClr>
                <a:schemeClr val="accent1"/>
              </a:buClr>
              <a:buFont typeface="Arial" panose="020B0604020202020204" pitchFamily="34" charset="0"/>
              <a:buChar char="•"/>
            </a:pPr>
            <a:r>
              <a:rPr lang="en-GB" sz="2400" dirty="0"/>
              <a:t>Vygotsky</a:t>
            </a:r>
          </a:p>
          <a:p>
            <a:pPr lvl="1">
              <a:buClr>
                <a:schemeClr val="accent1"/>
              </a:buClr>
              <a:buFont typeface="Arial" panose="020B0604020202020204" pitchFamily="34" charset="0"/>
              <a:buChar char="•"/>
            </a:pPr>
            <a:r>
              <a:rPr lang="en-GB" sz="2400" dirty="0"/>
              <a:t>Bruner</a:t>
            </a:r>
          </a:p>
          <a:p>
            <a:pPr>
              <a:buFont typeface="Arial" panose="020B0604020202020204" pitchFamily="34" charset="0"/>
              <a:buChar char="•"/>
            </a:pPr>
            <a:r>
              <a:rPr lang="en-GB" sz="2400" dirty="0"/>
              <a:t>What did you find out?</a:t>
            </a:r>
          </a:p>
          <a:p>
            <a:pPr>
              <a:buFont typeface="Arial" panose="020B0604020202020204" pitchFamily="34" charset="0"/>
              <a:buChar char="•"/>
            </a:pPr>
            <a:endParaRPr lang="en-GB" sz="2400" dirty="0"/>
          </a:p>
          <a:p>
            <a:pPr>
              <a:buFont typeface="Arial" panose="020B0604020202020204" pitchFamily="34" charset="0"/>
              <a:buChar char="•"/>
            </a:pPr>
            <a:endParaRPr lang="en-GB" sz="2400" dirty="0"/>
          </a:p>
          <a:p>
            <a:pPr lvl="1">
              <a:buClr>
                <a:schemeClr val="accent1"/>
              </a:buClr>
              <a:buFont typeface="Arial" panose="020B0604020202020204" pitchFamily="34" charset="0"/>
              <a:buChar char="•"/>
            </a:pPr>
            <a:endParaRPr lang="en-GB" sz="2400" dirty="0"/>
          </a:p>
          <a:p>
            <a:pPr marL="201168" lvl="1" indent="0">
              <a:buNone/>
            </a:pPr>
            <a:endParaRPr lang="en-GB" dirty="0"/>
          </a:p>
        </p:txBody>
      </p:sp>
    </p:spTree>
    <p:extLst>
      <p:ext uri="{BB962C8B-B14F-4D97-AF65-F5344CB8AC3E}">
        <p14:creationId xmlns:p14="http://schemas.microsoft.com/office/powerpoint/2010/main" val="3010991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B53B-38B1-B57A-0733-197E4D968B4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C1F3AE8-510F-7804-44F8-2D3797E3F343}"/>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Constructivism is a learning theory that is actively constructed in the mind of the learners out of their experiences in the world. </a:t>
            </a:r>
          </a:p>
          <a:p>
            <a:pPr>
              <a:buFont typeface="Arial" panose="020B0604020202020204" pitchFamily="34" charset="0"/>
              <a:buChar char="•"/>
            </a:pPr>
            <a:r>
              <a:rPr lang="en-GB" sz="2400" dirty="0"/>
              <a:t>Each learner generates his own rules and mental models through experiencing things and reflecting on those experiences</a:t>
            </a:r>
          </a:p>
          <a:p>
            <a:pPr>
              <a:buFont typeface="Arial" panose="020B0604020202020204" pitchFamily="34" charset="0"/>
              <a:buChar char="•"/>
            </a:pPr>
            <a:r>
              <a:rPr lang="en-GB" sz="2400" dirty="0"/>
              <a:t>Learning, as described by constructivists, is simply the process of adjusting our mental models to accommodate new experiences </a:t>
            </a:r>
          </a:p>
          <a:p>
            <a:pPr>
              <a:buFont typeface="Arial" panose="020B0604020202020204" pitchFamily="34" charset="0"/>
              <a:buChar char="•"/>
            </a:pPr>
            <a:r>
              <a:rPr lang="en-GB" sz="2400" dirty="0"/>
              <a:t>The principle is that the learners start with a complex problem and work out to discover the basic skills required to solve the problem. </a:t>
            </a:r>
          </a:p>
        </p:txBody>
      </p:sp>
    </p:spTree>
    <p:extLst>
      <p:ext uri="{BB962C8B-B14F-4D97-AF65-F5344CB8AC3E}">
        <p14:creationId xmlns:p14="http://schemas.microsoft.com/office/powerpoint/2010/main" val="27605064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EEDF5-007E-1153-6E9D-061239B50B0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99E00C5-F1CA-5962-B4AF-0EC8BB78D6A5}"/>
              </a:ext>
            </a:extLst>
          </p:cNvPr>
          <p:cNvSpPr>
            <a:spLocks noGrp="1"/>
          </p:cNvSpPr>
          <p:nvPr>
            <p:ph idx="1"/>
          </p:nvPr>
        </p:nvSpPr>
        <p:spPr/>
        <p:txBody>
          <a:bodyPr/>
          <a:lstStyle/>
          <a:p>
            <a:pPr>
              <a:buFont typeface="Arial" panose="020B0604020202020204" pitchFamily="34" charset="0"/>
              <a:buChar char="•"/>
            </a:pPr>
            <a:r>
              <a:rPr lang="en-GB" sz="2400" dirty="0"/>
              <a:t>This method of learning involves cooperative learning, experimentation, open-ended problems and real-life scenarios in which the learners discover learning on their own through active involvement with concepts and principles </a:t>
            </a:r>
          </a:p>
          <a:p>
            <a:pPr>
              <a:buFont typeface="Arial" panose="020B0604020202020204" pitchFamily="34" charset="0"/>
              <a:buChar char="•"/>
            </a:pPr>
            <a:r>
              <a:rPr lang="en-GB" sz="2400" dirty="0"/>
              <a:t>The role of the instructors hence changes from teachers who give didactic lectures to cover a particular lesson, to facilitators who help the learners to get their own understanding of the content </a:t>
            </a:r>
          </a:p>
          <a:p>
            <a:pPr>
              <a:buFont typeface="Arial" panose="020B0604020202020204" pitchFamily="34" charset="0"/>
              <a:buChar char="•"/>
            </a:pPr>
            <a:r>
              <a:rPr lang="en-GB" sz="2400" dirty="0"/>
              <a:t>Facilitators motivate their students to find solutions by exploring, collaborating, inventing, and experimenting</a:t>
            </a:r>
          </a:p>
          <a:p>
            <a:endParaRPr lang="en-GB" dirty="0"/>
          </a:p>
        </p:txBody>
      </p:sp>
    </p:spTree>
    <p:extLst>
      <p:ext uri="{BB962C8B-B14F-4D97-AF65-F5344CB8AC3E}">
        <p14:creationId xmlns:p14="http://schemas.microsoft.com/office/powerpoint/2010/main" val="32015703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B57362-4F1F-ED49-3438-B5BEEA3A49C0}"/>
              </a:ext>
            </a:extLst>
          </p:cNvPr>
          <p:cNvSpPr>
            <a:spLocks noGrp="1"/>
          </p:cNvSpPr>
          <p:nvPr>
            <p:ph type="title"/>
          </p:nvPr>
        </p:nvSpPr>
        <p:spPr>
          <a:xfrm>
            <a:off x="6411685" y="634946"/>
            <a:ext cx="5127171" cy="1450757"/>
          </a:xfrm>
        </p:spPr>
        <p:txBody>
          <a:bodyPr vert="horz" lIns="91440" tIns="45720" rIns="91440" bIns="45720" rtlCol="0" anchor="b">
            <a:normAutofit fontScale="90000"/>
          </a:bodyPr>
          <a:lstStyle/>
          <a:p>
            <a:r>
              <a:rPr lang="en-US" sz="4800" dirty="0"/>
              <a:t> </a:t>
            </a:r>
            <a:br>
              <a:rPr lang="en-US" sz="4800" dirty="0"/>
            </a:br>
            <a:r>
              <a:rPr lang="en-US" sz="4000" dirty="0">
                <a:solidFill>
                  <a:schemeClr val="tx1"/>
                </a:solidFill>
              </a:rPr>
              <a:t>The zone of proximal development</a:t>
            </a:r>
            <a:endParaRPr lang="en-US" sz="4800" dirty="0"/>
          </a:p>
        </p:txBody>
      </p:sp>
      <p:pic>
        <p:nvPicPr>
          <p:cNvPr id="5" name="Content Placeholder 2">
            <a:extLst>
              <a:ext uri="{FF2B5EF4-FFF2-40B4-BE49-F238E27FC236}">
                <a16:creationId xmlns:a16="http://schemas.microsoft.com/office/drawing/2014/main" id="{5B27CC51-AD32-9BF9-4829-9EE944A8402E}"/>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43192" y="922314"/>
            <a:ext cx="5115347" cy="4693330"/>
          </a:xfrm>
          <a:prstGeom prst="rect">
            <a:avLst/>
          </a:prstGeom>
        </p:spPr>
      </p:pic>
      <p:cxnSp>
        <p:nvCxnSpPr>
          <p:cNvPr id="16" name="Straight Connector 15">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FACF990-5EF4-C4B8-0FB6-00F8EBAD5DD0}"/>
              </a:ext>
            </a:extLst>
          </p:cNvPr>
          <p:cNvSpPr>
            <a:spLocks noGrp="1"/>
          </p:cNvSpPr>
          <p:nvPr>
            <p:ph sz="half" idx="2"/>
          </p:nvPr>
        </p:nvSpPr>
        <p:spPr>
          <a:xfrm>
            <a:off x="6411684" y="2407436"/>
            <a:ext cx="5127172" cy="3805042"/>
          </a:xfrm>
        </p:spPr>
        <p:txBody>
          <a:bodyPr vert="horz" lIns="0" tIns="45720" rIns="0" bIns="45720" rtlCol="0">
            <a:normAutofit fontScale="47500" lnSpcReduction="20000"/>
          </a:bodyPr>
          <a:lstStyle/>
          <a:p>
            <a:pPr>
              <a:buFont typeface="Arial" panose="020B0604020202020204" pitchFamily="34" charset="0"/>
              <a:buChar char="•"/>
            </a:pPr>
            <a:r>
              <a:rPr lang="en-GB" sz="5000" b="0" i="0" dirty="0">
                <a:solidFill>
                  <a:schemeClr val="tx1"/>
                </a:solidFill>
                <a:effectLst/>
              </a:rPr>
              <a:t>Distance between what a learner is capable of doing unsupported, and what they can do supported.</a:t>
            </a:r>
            <a:endParaRPr lang="en-GB" sz="5000" i="0" dirty="0">
              <a:solidFill>
                <a:schemeClr val="tx1"/>
              </a:solidFill>
              <a:effectLst/>
            </a:endParaRPr>
          </a:p>
          <a:p>
            <a:pPr>
              <a:buFont typeface="Arial" panose="020B0604020202020204" pitchFamily="34" charset="0"/>
              <a:buChar char="•"/>
            </a:pPr>
            <a:r>
              <a:rPr lang="en-GB" sz="5000" i="0" dirty="0">
                <a:solidFill>
                  <a:srgbClr val="202124"/>
                </a:solidFill>
                <a:effectLst/>
              </a:rPr>
              <a:t>Breaking up the learning into chunks and providing a tool, or structure, with each chunk</a:t>
            </a:r>
            <a:endParaRPr lang="en-US" sz="5000" dirty="0">
              <a:solidFill>
                <a:schemeClr val="tx1"/>
              </a:solidFill>
            </a:endParaRPr>
          </a:p>
          <a:p>
            <a:pPr>
              <a:buFont typeface="Arial" panose="020B0604020202020204" pitchFamily="34" charset="0"/>
              <a:buChar char="•"/>
            </a:pPr>
            <a:r>
              <a:rPr lang="en-US" sz="5000" dirty="0">
                <a:solidFill>
                  <a:schemeClr val="tx1"/>
                </a:solidFill>
                <a:cs typeface="Calibri" panose="020F0502020204030204"/>
              </a:rPr>
              <a:t>As teachers we work with the zone of proximal development to narrow the gap between what learners can and cannot do</a:t>
            </a:r>
          </a:p>
          <a:p>
            <a:pPr>
              <a:lnSpc>
                <a:spcPct val="100000"/>
              </a:lnSpc>
            </a:pPr>
            <a:endParaRPr lang="en-US" dirty="0"/>
          </a:p>
        </p:txBody>
      </p:sp>
      <p:sp>
        <p:nvSpPr>
          <p:cNvPr id="18" name="Rectangle 17">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11446782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1A1B-9D13-8605-7012-2CF7B906CFE5}"/>
              </a:ext>
            </a:extLst>
          </p:cNvPr>
          <p:cNvSpPr>
            <a:spLocks noGrp="1"/>
          </p:cNvSpPr>
          <p:nvPr>
            <p:ph type="title"/>
          </p:nvPr>
        </p:nvSpPr>
        <p:spPr/>
        <p:txBody>
          <a:bodyPr/>
          <a:lstStyle/>
          <a:p>
            <a:r>
              <a:rPr lang="en-GB" sz="4800" dirty="0"/>
              <a:t>Jerome Bruner </a:t>
            </a:r>
            <a:endParaRPr lang="en-GB" b="1" dirty="0"/>
          </a:p>
        </p:txBody>
      </p:sp>
      <p:sp>
        <p:nvSpPr>
          <p:cNvPr id="3" name="Content Placeholder 2">
            <a:extLst>
              <a:ext uri="{FF2B5EF4-FFF2-40B4-BE49-F238E27FC236}">
                <a16:creationId xmlns:a16="http://schemas.microsoft.com/office/drawing/2014/main" id="{6089551A-67B6-7275-BE1F-6587699EBF58}"/>
              </a:ext>
            </a:extLst>
          </p:cNvPr>
          <p:cNvSpPr>
            <a:spLocks noGrp="1"/>
          </p:cNvSpPr>
          <p:nvPr>
            <p:ph idx="1"/>
          </p:nvPr>
        </p:nvSpPr>
        <p:spPr/>
        <p:txBody>
          <a:bodyPr/>
          <a:lstStyle/>
          <a:p>
            <a:pPr lvl="0">
              <a:buFont typeface="Arial" panose="020B0604020202020204" pitchFamily="34" charset="0"/>
              <a:buChar char="•"/>
            </a:pPr>
            <a:r>
              <a:rPr lang="en-GB" sz="2400" dirty="0">
                <a:solidFill>
                  <a:schemeClr val="tx1"/>
                </a:solidFill>
              </a:rPr>
              <a:t>Learning as an active process</a:t>
            </a:r>
            <a:endParaRPr lang="en-US" sz="2400" dirty="0">
              <a:solidFill>
                <a:schemeClr val="tx1"/>
              </a:solidFill>
            </a:endParaRPr>
          </a:p>
          <a:p>
            <a:pPr lvl="0">
              <a:buFont typeface="Arial" panose="020B0604020202020204" pitchFamily="34" charset="0"/>
              <a:buChar char="•"/>
            </a:pPr>
            <a:r>
              <a:rPr lang="en-GB" sz="2400" dirty="0">
                <a:solidFill>
                  <a:schemeClr val="tx1"/>
                </a:solidFill>
              </a:rPr>
              <a:t>Relationship between the learner and teacher is central</a:t>
            </a:r>
            <a:endParaRPr lang="en-US" sz="2400" dirty="0">
              <a:solidFill>
                <a:schemeClr val="tx1"/>
              </a:solidFill>
            </a:endParaRPr>
          </a:p>
          <a:p>
            <a:pPr lvl="0">
              <a:buFont typeface="Arial" panose="020B0604020202020204" pitchFamily="34" charset="0"/>
              <a:buChar char="•"/>
            </a:pPr>
            <a:r>
              <a:rPr lang="en-GB" sz="2400" dirty="0">
                <a:solidFill>
                  <a:schemeClr val="tx1"/>
                </a:solidFill>
              </a:rPr>
              <a:t>Language is key</a:t>
            </a:r>
            <a:endParaRPr lang="en-US" sz="2400" dirty="0">
              <a:solidFill>
                <a:schemeClr val="tx1"/>
              </a:solidFill>
            </a:endParaRPr>
          </a:p>
          <a:p>
            <a:pPr lvl="0">
              <a:buFont typeface="Arial" panose="020B0604020202020204" pitchFamily="34" charset="0"/>
              <a:buChar char="•"/>
            </a:pPr>
            <a:r>
              <a:rPr lang="en-GB" sz="2400" dirty="0">
                <a:solidFill>
                  <a:schemeClr val="tx1"/>
                </a:solidFill>
              </a:rPr>
              <a:t>Discovery learning </a:t>
            </a:r>
            <a:endParaRPr lang="en-US" sz="2400" dirty="0">
              <a:solidFill>
                <a:schemeClr val="tx1"/>
              </a:solidFill>
            </a:endParaRPr>
          </a:p>
          <a:p>
            <a:pPr lvl="0">
              <a:buFont typeface="Arial" panose="020B0604020202020204" pitchFamily="34" charset="0"/>
              <a:buChar char="•"/>
            </a:pPr>
            <a:r>
              <a:rPr lang="en-GB" sz="2400" dirty="0">
                <a:solidFill>
                  <a:schemeClr val="tx1"/>
                </a:solidFill>
              </a:rPr>
              <a:t>The role of the teacher as facilitator </a:t>
            </a:r>
            <a:endParaRPr lang="en-US" sz="2400" dirty="0">
              <a:solidFill>
                <a:schemeClr val="tx1"/>
              </a:solidFill>
            </a:endParaRPr>
          </a:p>
          <a:p>
            <a:endParaRPr lang="en-GB" dirty="0"/>
          </a:p>
        </p:txBody>
      </p:sp>
    </p:spTree>
    <p:extLst>
      <p:ext uri="{BB962C8B-B14F-4D97-AF65-F5344CB8AC3E}">
        <p14:creationId xmlns:p14="http://schemas.microsoft.com/office/powerpoint/2010/main" val="39802314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A5B70-04F4-BC6F-4C13-19082898153A}"/>
              </a:ext>
            </a:extLst>
          </p:cNvPr>
          <p:cNvSpPr>
            <a:spLocks noGrp="1"/>
          </p:cNvSpPr>
          <p:nvPr>
            <p:ph type="title"/>
          </p:nvPr>
        </p:nvSpPr>
        <p:spPr/>
        <p:txBody>
          <a:bodyPr/>
          <a:lstStyle/>
          <a:p>
            <a:r>
              <a:rPr lang="en-GB" dirty="0"/>
              <a:t>Strengths and weaknesses</a:t>
            </a:r>
          </a:p>
        </p:txBody>
      </p:sp>
      <p:sp>
        <p:nvSpPr>
          <p:cNvPr id="3" name="Content Placeholder 2">
            <a:extLst>
              <a:ext uri="{FF2B5EF4-FFF2-40B4-BE49-F238E27FC236}">
                <a16:creationId xmlns:a16="http://schemas.microsoft.com/office/drawing/2014/main" id="{BC229CCC-F751-95B8-2D86-B2B34123C671}"/>
              </a:ext>
            </a:extLst>
          </p:cNvPr>
          <p:cNvSpPr>
            <a:spLocks noGrp="1"/>
          </p:cNvSpPr>
          <p:nvPr>
            <p:ph idx="1"/>
          </p:nvPr>
        </p:nvSpPr>
        <p:spPr/>
        <p:txBody>
          <a:bodyPr>
            <a:noAutofit/>
          </a:bodyPr>
          <a:lstStyle/>
          <a:p>
            <a:r>
              <a:rPr lang="en-GB" sz="2000" dirty="0"/>
              <a:t>Strength: </a:t>
            </a:r>
          </a:p>
          <a:p>
            <a:pPr>
              <a:buFont typeface="Arial" panose="020B0604020202020204" pitchFamily="34" charset="0"/>
              <a:buChar char="•"/>
            </a:pPr>
            <a:r>
              <a:rPr lang="en-GB" sz="2000" dirty="0"/>
              <a:t>The learner is better able to adapt to real life situations since he/she will be able to tackle new problems by relating them to similar difficulties solved in the past</a:t>
            </a:r>
          </a:p>
          <a:p>
            <a:pPr>
              <a:buFont typeface="Arial" panose="020B0604020202020204" pitchFamily="34" charset="0"/>
              <a:buChar char="•"/>
            </a:pPr>
            <a:r>
              <a:rPr lang="en-GB" sz="2000" dirty="0"/>
              <a:t>They are able to relate this particular case study to earlier ones that have been solved in the tutorial classes and come up with good solutions. </a:t>
            </a:r>
          </a:p>
          <a:p>
            <a:r>
              <a:rPr lang="en-GB" sz="2000" dirty="0"/>
              <a:t>Weakness: </a:t>
            </a:r>
          </a:p>
          <a:p>
            <a:pPr>
              <a:buFont typeface="Arial" panose="020B0604020202020204" pitchFamily="34" charset="0"/>
              <a:buChar char="•"/>
            </a:pPr>
            <a:r>
              <a:rPr lang="en-GB" sz="2000" dirty="0"/>
              <a:t>This learning theory is not suited for circumstances where conformity in thinking and actions is required. </a:t>
            </a:r>
          </a:p>
          <a:p>
            <a:pPr>
              <a:buFont typeface="Arial" panose="020B0604020202020204" pitchFamily="34" charset="0"/>
              <a:buChar char="•"/>
            </a:pPr>
            <a:r>
              <a:rPr lang="en-GB" sz="2000" dirty="0"/>
              <a:t>It doesn’t allow for there is a right or wrong answer and there is a single way to get to that answer</a:t>
            </a:r>
          </a:p>
        </p:txBody>
      </p:sp>
    </p:spTree>
    <p:extLst>
      <p:ext uri="{BB962C8B-B14F-4D97-AF65-F5344CB8AC3E}">
        <p14:creationId xmlns:p14="http://schemas.microsoft.com/office/powerpoint/2010/main" val="253461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3EA79-2037-32FF-9844-57084A3EB8AF}"/>
              </a:ext>
            </a:extLst>
          </p:cNvPr>
          <p:cNvSpPr>
            <a:spLocks noGrp="1"/>
          </p:cNvSpPr>
          <p:nvPr>
            <p:ph type="title"/>
          </p:nvPr>
        </p:nvSpPr>
        <p:spPr/>
        <p:txBody>
          <a:bodyPr/>
          <a:lstStyle/>
          <a:p>
            <a:r>
              <a:rPr lang="en-GB" dirty="0"/>
              <a:t>Opinion…</a:t>
            </a:r>
          </a:p>
        </p:txBody>
      </p:sp>
      <p:sp>
        <p:nvSpPr>
          <p:cNvPr id="3" name="Content Placeholder 2">
            <a:extLst>
              <a:ext uri="{FF2B5EF4-FFF2-40B4-BE49-F238E27FC236}">
                <a16:creationId xmlns:a16="http://schemas.microsoft.com/office/drawing/2014/main" id="{C7223984-76E8-A76D-797D-39BD6889904B}"/>
              </a:ext>
            </a:extLst>
          </p:cNvPr>
          <p:cNvSpPr>
            <a:spLocks noGrp="1"/>
          </p:cNvSpPr>
          <p:nvPr>
            <p:ph idx="1"/>
          </p:nvPr>
        </p:nvSpPr>
        <p:spPr/>
        <p:txBody>
          <a:bodyPr>
            <a:normAutofit/>
          </a:bodyPr>
          <a:lstStyle/>
          <a:p>
            <a:pPr>
              <a:buFont typeface="Arial" panose="020B0604020202020204" pitchFamily="34" charset="0"/>
              <a:buChar char="•"/>
            </a:pPr>
            <a:r>
              <a:rPr lang="en-GB" sz="2400" dirty="0"/>
              <a:t>Do you think this is relevant to post 16 learning?</a:t>
            </a:r>
          </a:p>
          <a:p>
            <a:pPr>
              <a:buFont typeface="Arial" panose="020B0604020202020204" pitchFamily="34" charset="0"/>
              <a:buChar char="•"/>
            </a:pPr>
            <a:r>
              <a:rPr lang="en-GB" sz="2400" dirty="0"/>
              <a:t>How might it fit in with you teaching style, or is it a theory to be acknowledged and disregarded?</a:t>
            </a:r>
          </a:p>
        </p:txBody>
      </p:sp>
    </p:spTree>
    <p:extLst>
      <p:ext uri="{BB962C8B-B14F-4D97-AF65-F5344CB8AC3E}">
        <p14:creationId xmlns:p14="http://schemas.microsoft.com/office/powerpoint/2010/main" val="26806285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Learning Styles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Katie Gardner</a:t>
            </a:r>
          </a:p>
        </p:txBody>
      </p:sp>
    </p:spTree>
    <p:extLst>
      <p:ext uri="{BB962C8B-B14F-4D97-AF65-F5344CB8AC3E}">
        <p14:creationId xmlns:p14="http://schemas.microsoft.com/office/powerpoint/2010/main" val="42371583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574D-80B8-756B-1979-187C127BE7DA}"/>
              </a:ext>
            </a:extLst>
          </p:cNvPr>
          <p:cNvSpPr>
            <a:spLocks noGrp="1"/>
          </p:cNvSpPr>
          <p:nvPr>
            <p:ph type="title"/>
          </p:nvPr>
        </p:nvSpPr>
        <p:spPr/>
        <p:txBody>
          <a:bodyPr/>
          <a:lstStyle/>
          <a:p>
            <a:r>
              <a:rPr lang="en-GB" dirty="0"/>
              <a:t>Mumford and Honey (1986)</a:t>
            </a:r>
          </a:p>
        </p:txBody>
      </p:sp>
      <p:sp>
        <p:nvSpPr>
          <p:cNvPr id="3" name="Content Placeholder 2">
            <a:extLst>
              <a:ext uri="{FF2B5EF4-FFF2-40B4-BE49-F238E27FC236}">
                <a16:creationId xmlns:a16="http://schemas.microsoft.com/office/drawing/2014/main" id="{F0EDC4BF-34B9-4D9C-53B4-5CF62D3CB041}"/>
              </a:ext>
            </a:extLst>
          </p:cNvPr>
          <p:cNvSpPr>
            <a:spLocks noGrp="1"/>
          </p:cNvSpPr>
          <p:nvPr>
            <p:ph idx="1"/>
          </p:nvPr>
        </p:nvSpPr>
        <p:spPr/>
        <p:txBody>
          <a:bodyPr/>
          <a:lstStyle/>
          <a:p>
            <a:pPr marL="0" indent="0">
              <a:buNone/>
            </a:pPr>
            <a:r>
              <a:rPr lang="en-GB" sz="2400" dirty="0">
                <a:solidFill>
                  <a:schemeClr val="tx1"/>
                </a:solidFill>
              </a:rPr>
              <a:t>4 learning styles:</a:t>
            </a:r>
          </a:p>
          <a:p>
            <a:pPr>
              <a:buFont typeface="Arial" panose="020B0604020202020204" pitchFamily="34" charset="0"/>
              <a:buChar char="•"/>
            </a:pPr>
            <a:r>
              <a:rPr lang="en-GB" sz="2400" i="0" dirty="0">
                <a:solidFill>
                  <a:schemeClr val="tx1"/>
                </a:solidFill>
                <a:effectLst/>
              </a:rPr>
              <a:t>Activist </a:t>
            </a:r>
          </a:p>
          <a:p>
            <a:pPr>
              <a:buFont typeface="Arial" panose="020B0604020202020204" pitchFamily="34" charset="0"/>
              <a:buChar char="•"/>
            </a:pPr>
            <a:r>
              <a:rPr lang="en-GB" sz="2400" i="0" dirty="0">
                <a:solidFill>
                  <a:schemeClr val="tx1"/>
                </a:solidFill>
                <a:effectLst/>
              </a:rPr>
              <a:t>Reflector </a:t>
            </a:r>
          </a:p>
          <a:p>
            <a:pPr>
              <a:buFont typeface="Arial" panose="020B0604020202020204" pitchFamily="34" charset="0"/>
              <a:buChar char="•"/>
            </a:pPr>
            <a:r>
              <a:rPr lang="en-GB" sz="2400" i="0" dirty="0">
                <a:solidFill>
                  <a:schemeClr val="tx1"/>
                </a:solidFill>
                <a:effectLst/>
              </a:rPr>
              <a:t>Theorist  </a:t>
            </a:r>
          </a:p>
          <a:p>
            <a:pPr>
              <a:buFont typeface="Arial" panose="020B0604020202020204" pitchFamily="34" charset="0"/>
              <a:buChar char="•"/>
            </a:pPr>
            <a:r>
              <a:rPr lang="en-GB" sz="2400" i="0" dirty="0">
                <a:solidFill>
                  <a:schemeClr val="tx1"/>
                </a:solidFill>
                <a:effectLst/>
              </a:rPr>
              <a:t>Pragmatist</a:t>
            </a:r>
          </a:p>
          <a:p>
            <a:endParaRPr lang="en-GB" dirty="0">
              <a:solidFill>
                <a:schemeClr val="tx1"/>
              </a:solidFill>
            </a:endParaRPr>
          </a:p>
        </p:txBody>
      </p:sp>
    </p:spTree>
    <p:extLst>
      <p:ext uri="{BB962C8B-B14F-4D97-AF65-F5344CB8AC3E}">
        <p14:creationId xmlns:p14="http://schemas.microsoft.com/office/powerpoint/2010/main" val="9051742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A29C-DCAA-5984-1D92-02E5F951F065}"/>
              </a:ext>
            </a:extLst>
          </p:cNvPr>
          <p:cNvSpPr>
            <a:spLocks noGrp="1"/>
          </p:cNvSpPr>
          <p:nvPr>
            <p:ph type="title"/>
          </p:nvPr>
        </p:nvSpPr>
        <p:spPr/>
        <p:txBody>
          <a:bodyPr/>
          <a:lstStyle/>
          <a:p>
            <a:r>
              <a:rPr lang="en-GB" dirty="0"/>
              <a:t>Theorist	</a:t>
            </a:r>
          </a:p>
        </p:txBody>
      </p:sp>
      <p:sp>
        <p:nvSpPr>
          <p:cNvPr id="3" name="Content Placeholder 2">
            <a:extLst>
              <a:ext uri="{FF2B5EF4-FFF2-40B4-BE49-F238E27FC236}">
                <a16:creationId xmlns:a16="http://schemas.microsoft.com/office/drawing/2014/main" id="{C018ABB9-28B7-31F1-9719-D94D07288E80}"/>
              </a:ext>
            </a:extLst>
          </p:cNvPr>
          <p:cNvSpPr>
            <a:spLocks noGrp="1"/>
          </p:cNvSpPr>
          <p:nvPr>
            <p:ph idx="1"/>
          </p:nvPr>
        </p:nvSpPr>
        <p:spPr/>
        <p:txBody>
          <a:bodyPr>
            <a:normAutofit fontScale="92500" lnSpcReduction="10000"/>
          </a:bodyPr>
          <a:lstStyle/>
          <a:p>
            <a:r>
              <a:rPr lang="en-GB" sz="2400" dirty="0">
                <a:solidFill>
                  <a:schemeClr val="tx1"/>
                </a:solidFill>
              </a:rPr>
              <a:t>Theorists like to understand the theory behind the actions. They need models, concepts and facts in order to learn. They like to analyse and synthesise, and feel uncomfortable with subjective judgements. </a:t>
            </a:r>
          </a:p>
          <a:p>
            <a:pPr marL="0" indent="0">
              <a:buNone/>
            </a:pPr>
            <a:r>
              <a:rPr lang="en-GB" sz="2400" dirty="0">
                <a:solidFill>
                  <a:schemeClr val="tx1"/>
                </a:solidFill>
              </a:rPr>
              <a:t>Theorists learn best when: </a:t>
            </a:r>
          </a:p>
          <a:p>
            <a:pPr>
              <a:buFont typeface="Arial" panose="020B0604020202020204" pitchFamily="34" charset="0"/>
              <a:buChar char="•"/>
            </a:pPr>
            <a:r>
              <a:rPr lang="en-GB" sz="2400" dirty="0">
                <a:solidFill>
                  <a:schemeClr val="tx1"/>
                </a:solidFill>
              </a:rPr>
              <a:t>an activity is backed up by ideas and concepts that form a model, system or theory</a:t>
            </a:r>
          </a:p>
          <a:p>
            <a:pPr>
              <a:buFont typeface="Arial" panose="020B0604020202020204" pitchFamily="34" charset="0"/>
              <a:buChar char="•"/>
            </a:pPr>
            <a:r>
              <a:rPr lang="en-GB" sz="2400" dirty="0">
                <a:solidFill>
                  <a:schemeClr val="tx1"/>
                </a:solidFill>
              </a:rPr>
              <a:t>in a structured situation with a clear purpose</a:t>
            </a:r>
          </a:p>
          <a:p>
            <a:pPr>
              <a:buFont typeface="Arial" panose="020B0604020202020204" pitchFamily="34" charset="0"/>
              <a:buChar char="•"/>
            </a:pPr>
            <a:r>
              <a:rPr lang="en-GB" sz="2400" dirty="0">
                <a:solidFill>
                  <a:schemeClr val="tx1"/>
                </a:solidFill>
              </a:rPr>
              <a:t>they have the chance to question and probe</a:t>
            </a:r>
          </a:p>
          <a:p>
            <a:pPr>
              <a:buFont typeface="Arial" panose="020B0604020202020204" pitchFamily="34" charset="0"/>
              <a:buChar char="•"/>
            </a:pPr>
            <a:r>
              <a:rPr lang="en-GB" sz="2400" dirty="0">
                <a:solidFill>
                  <a:schemeClr val="tx1"/>
                </a:solidFill>
              </a:rPr>
              <a:t>required to understand a complex situation. </a:t>
            </a:r>
          </a:p>
        </p:txBody>
      </p:sp>
    </p:spTree>
    <p:extLst>
      <p:ext uri="{BB962C8B-B14F-4D97-AF65-F5344CB8AC3E}">
        <p14:creationId xmlns:p14="http://schemas.microsoft.com/office/powerpoint/2010/main" val="32593533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F6A33-878E-4D8B-97DA-92F81BD83EA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9BB9B06-D518-7EE6-B633-4046AD912FFD}"/>
              </a:ext>
            </a:extLst>
          </p:cNvPr>
          <p:cNvSpPr>
            <a:spLocks noGrp="1"/>
          </p:cNvSpPr>
          <p:nvPr>
            <p:ph idx="1"/>
          </p:nvPr>
        </p:nvSpPr>
        <p:spPr/>
        <p:txBody>
          <a:bodyPr/>
          <a:lstStyle/>
          <a:p>
            <a:r>
              <a:rPr lang="en-GB" sz="2400" dirty="0">
                <a:solidFill>
                  <a:schemeClr val="tx1"/>
                </a:solidFill>
              </a:rPr>
              <a:t>Theorists learn least: </a:t>
            </a:r>
          </a:p>
          <a:p>
            <a:pPr>
              <a:buFont typeface="Arial" panose="020B0604020202020204" pitchFamily="34" charset="0"/>
              <a:buChar char="•"/>
            </a:pPr>
            <a:r>
              <a:rPr lang="en-GB" sz="2400" dirty="0">
                <a:solidFill>
                  <a:schemeClr val="tx1"/>
                </a:solidFill>
              </a:rPr>
              <a:t>in situations that emphasise emotions and feelings; </a:t>
            </a:r>
          </a:p>
          <a:p>
            <a:pPr>
              <a:buFont typeface="Arial" panose="020B0604020202020204" pitchFamily="34" charset="0"/>
              <a:buChar char="•"/>
            </a:pPr>
            <a:r>
              <a:rPr lang="en-GB" sz="2400" dirty="0">
                <a:solidFill>
                  <a:schemeClr val="tx1"/>
                </a:solidFill>
              </a:rPr>
              <a:t>when activities are unstructured or ambiguous; </a:t>
            </a:r>
          </a:p>
          <a:p>
            <a:pPr>
              <a:buFont typeface="Arial" panose="020B0604020202020204" pitchFamily="34" charset="0"/>
              <a:buChar char="•"/>
            </a:pPr>
            <a:r>
              <a:rPr lang="en-GB" sz="2400" dirty="0">
                <a:solidFill>
                  <a:schemeClr val="tx1"/>
                </a:solidFill>
              </a:rPr>
              <a:t>when asked to act without knowing the principles or concepts involved</a:t>
            </a:r>
            <a:r>
              <a:rPr lang="en-GB" sz="2400" dirty="0"/>
              <a:t>.</a:t>
            </a:r>
          </a:p>
          <a:p>
            <a:endParaRPr lang="en-GB" dirty="0"/>
          </a:p>
        </p:txBody>
      </p:sp>
    </p:spTree>
    <p:extLst>
      <p:ext uri="{BB962C8B-B14F-4D97-AF65-F5344CB8AC3E}">
        <p14:creationId xmlns:p14="http://schemas.microsoft.com/office/powerpoint/2010/main" val="36612530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0D8A-C2D5-D93C-5280-CB48D0501F61}"/>
              </a:ext>
            </a:extLst>
          </p:cNvPr>
          <p:cNvSpPr>
            <a:spLocks noGrp="1"/>
          </p:cNvSpPr>
          <p:nvPr>
            <p:ph type="title"/>
          </p:nvPr>
        </p:nvSpPr>
        <p:spPr/>
        <p:txBody>
          <a:bodyPr/>
          <a:lstStyle/>
          <a:p>
            <a:r>
              <a:rPr lang="en-GB" dirty="0"/>
              <a:t>Pragmatist </a:t>
            </a:r>
          </a:p>
        </p:txBody>
      </p:sp>
      <p:sp>
        <p:nvSpPr>
          <p:cNvPr id="3" name="Content Placeholder 2">
            <a:extLst>
              <a:ext uri="{FF2B5EF4-FFF2-40B4-BE49-F238E27FC236}">
                <a16:creationId xmlns:a16="http://schemas.microsoft.com/office/drawing/2014/main" id="{F4CB83AB-3AA4-C6B5-2358-35D2C1C9DA8F}"/>
              </a:ext>
            </a:extLst>
          </p:cNvPr>
          <p:cNvSpPr>
            <a:spLocks noGrp="1"/>
          </p:cNvSpPr>
          <p:nvPr>
            <p:ph idx="1"/>
          </p:nvPr>
        </p:nvSpPr>
        <p:spPr/>
        <p:txBody>
          <a:bodyPr>
            <a:noAutofit/>
          </a:bodyPr>
          <a:lstStyle/>
          <a:p>
            <a:pPr marL="0" indent="0">
              <a:buNone/>
            </a:pPr>
            <a:r>
              <a:rPr lang="en-GB" sz="2200" dirty="0">
                <a:solidFill>
                  <a:schemeClr val="tx1"/>
                </a:solidFill>
              </a:rPr>
              <a:t>Pragmatists are keen on trying things out. They look for new ideas that can be applied to the problem in hand. They like to get on with things and tend to be impatient with open-ended discussions; they are practical, down-to earth people. </a:t>
            </a:r>
          </a:p>
          <a:p>
            <a:pPr marL="0" indent="0">
              <a:buNone/>
            </a:pPr>
            <a:r>
              <a:rPr lang="en-GB" sz="2200" dirty="0">
                <a:solidFill>
                  <a:schemeClr val="tx1"/>
                </a:solidFill>
              </a:rPr>
              <a:t>Pragmatists learn best when:</a:t>
            </a:r>
          </a:p>
          <a:p>
            <a:pPr>
              <a:buFont typeface="Arial" panose="020B0604020202020204" pitchFamily="34" charset="0"/>
              <a:buChar char="•"/>
            </a:pPr>
            <a:r>
              <a:rPr lang="en-GB" sz="2200" dirty="0">
                <a:solidFill>
                  <a:schemeClr val="tx1"/>
                </a:solidFill>
              </a:rPr>
              <a:t>there is an obvious link between the topic and a current need</a:t>
            </a:r>
          </a:p>
          <a:p>
            <a:pPr>
              <a:buFont typeface="Arial" panose="020B0604020202020204" pitchFamily="34" charset="0"/>
              <a:buChar char="•"/>
            </a:pPr>
            <a:r>
              <a:rPr lang="en-GB" sz="2200" dirty="0">
                <a:solidFill>
                  <a:schemeClr val="tx1"/>
                </a:solidFill>
              </a:rPr>
              <a:t>they are shown techniques with clear practical advantages</a:t>
            </a:r>
          </a:p>
          <a:p>
            <a:pPr>
              <a:buFont typeface="Arial" panose="020B0604020202020204" pitchFamily="34" charset="0"/>
              <a:buChar char="•"/>
            </a:pPr>
            <a:r>
              <a:rPr lang="en-GB" sz="2200" dirty="0">
                <a:solidFill>
                  <a:schemeClr val="tx1"/>
                </a:solidFill>
              </a:rPr>
              <a:t>they can try things out with feedback from an expert</a:t>
            </a:r>
          </a:p>
          <a:p>
            <a:pPr>
              <a:buFont typeface="Arial" panose="020B0604020202020204" pitchFamily="34" charset="0"/>
              <a:buChar char="•"/>
            </a:pPr>
            <a:r>
              <a:rPr lang="en-GB" sz="2200" dirty="0">
                <a:solidFill>
                  <a:schemeClr val="tx1"/>
                </a:solidFill>
              </a:rPr>
              <a:t>they can copy an example, or emulate a role model. </a:t>
            </a:r>
          </a:p>
        </p:txBody>
      </p:sp>
    </p:spTree>
    <p:extLst>
      <p:ext uri="{BB962C8B-B14F-4D97-AF65-F5344CB8AC3E}">
        <p14:creationId xmlns:p14="http://schemas.microsoft.com/office/powerpoint/2010/main" val="12220343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6EA06-D340-02CF-756A-70FF055FF64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D530883-9D86-2AA6-8D47-72092D173698}"/>
              </a:ext>
            </a:extLst>
          </p:cNvPr>
          <p:cNvSpPr>
            <a:spLocks noGrp="1"/>
          </p:cNvSpPr>
          <p:nvPr>
            <p:ph idx="1"/>
          </p:nvPr>
        </p:nvSpPr>
        <p:spPr/>
        <p:txBody>
          <a:bodyPr>
            <a:normAutofit/>
          </a:bodyPr>
          <a:lstStyle/>
          <a:p>
            <a:r>
              <a:rPr lang="en-GB" sz="2400" dirty="0">
                <a:solidFill>
                  <a:schemeClr val="tx1"/>
                </a:solidFill>
              </a:rPr>
              <a:t>Pragmatists learn least when:</a:t>
            </a:r>
          </a:p>
          <a:p>
            <a:pPr>
              <a:buFont typeface="Arial" panose="020B0604020202020204" pitchFamily="34" charset="0"/>
              <a:buChar char="•"/>
            </a:pPr>
            <a:r>
              <a:rPr lang="en-GB" sz="2400" dirty="0">
                <a:solidFill>
                  <a:schemeClr val="tx1"/>
                </a:solidFill>
              </a:rPr>
              <a:t>there is no immediate practical benefit</a:t>
            </a:r>
          </a:p>
          <a:p>
            <a:pPr>
              <a:buFont typeface="Arial" panose="020B0604020202020204" pitchFamily="34" charset="0"/>
              <a:buChar char="•"/>
            </a:pPr>
            <a:r>
              <a:rPr lang="en-GB" sz="2400" dirty="0">
                <a:solidFill>
                  <a:schemeClr val="tx1"/>
                </a:solidFill>
              </a:rPr>
              <a:t>there are no clear guidelines on how to do it</a:t>
            </a:r>
          </a:p>
          <a:p>
            <a:pPr>
              <a:buFont typeface="Arial" panose="020B0604020202020204" pitchFamily="34" charset="0"/>
              <a:buChar char="•"/>
            </a:pPr>
            <a:r>
              <a:rPr lang="en-GB" sz="2400" dirty="0">
                <a:solidFill>
                  <a:schemeClr val="tx1"/>
                </a:solidFill>
              </a:rPr>
              <a:t>it appears to be ‘all theory’.</a:t>
            </a:r>
          </a:p>
        </p:txBody>
      </p:sp>
    </p:spTree>
    <p:extLst>
      <p:ext uri="{BB962C8B-B14F-4D97-AF65-F5344CB8AC3E}">
        <p14:creationId xmlns:p14="http://schemas.microsoft.com/office/powerpoint/2010/main" val="26321086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B940-3690-7BB4-C08A-F9654F5632E7}"/>
              </a:ext>
            </a:extLst>
          </p:cNvPr>
          <p:cNvSpPr>
            <a:spLocks noGrp="1"/>
          </p:cNvSpPr>
          <p:nvPr>
            <p:ph type="title"/>
          </p:nvPr>
        </p:nvSpPr>
        <p:spPr/>
        <p:txBody>
          <a:bodyPr/>
          <a:lstStyle/>
          <a:p>
            <a:r>
              <a:rPr lang="en-GB" dirty="0"/>
              <a:t>Reflector	</a:t>
            </a:r>
          </a:p>
        </p:txBody>
      </p:sp>
      <p:sp>
        <p:nvSpPr>
          <p:cNvPr id="3" name="Content Placeholder 2">
            <a:extLst>
              <a:ext uri="{FF2B5EF4-FFF2-40B4-BE49-F238E27FC236}">
                <a16:creationId xmlns:a16="http://schemas.microsoft.com/office/drawing/2014/main" id="{B25EABDE-9CAF-51EE-9458-EC8464A30B21}"/>
              </a:ext>
            </a:extLst>
          </p:cNvPr>
          <p:cNvSpPr>
            <a:spLocks noGrp="1"/>
          </p:cNvSpPr>
          <p:nvPr>
            <p:ph idx="1"/>
          </p:nvPr>
        </p:nvSpPr>
        <p:spPr>
          <a:xfrm>
            <a:off x="1097280" y="2084755"/>
            <a:ext cx="10058400" cy="3760891"/>
          </a:xfrm>
        </p:spPr>
        <p:txBody>
          <a:bodyPr>
            <a:noAutofit/>
          </a:bodyPr>
          <a:lstStyle/>
          <a:p>
            <a:r>
              <a:rPr lang="en-GB" sz="2200" dirty="0"/>
              <a:t>Reflectors learn by observing and thinking about what happened. They like to consider all the possible angles and implications before coming to a considered opinion. They spend time listening and observing, and tend to be cautious and thoughtful. </a:t>
            </a:r>
          </a:p>
          <a:p>
            <a:pPr marL="0" indent="0">
              <a:buNone/>
            </a:pPr>
            <a:r>
              <a:rPr lang="en-GB" sz="2200" dirty="0"/>
              <a:t>Reflectors learn best when:</a:t>
            </a:r>
          </a:p>
          <a:p>
            <a:pPr>
              <a:buFont typeface="Arial" panose="020B0604020202020204" pitchFamily="34" charset="0"/>
              <a:buChar char="•"/>
            </a:pPr>
            <a:r>
              <a:rPr lang="en-GB" sz="2200" dirty="0"/>
              <a:t>able to stand back and observe first</a:t>
            </a:r>
          </a:p>
          <a:p>
            <a:pPr>
              <a:buFont typeface="Arial" panose="020B0604020202020204" pitchFamily="34" charset="0"/>
              <a:buChar char="•"/>
            </a:pPr>
            <a:r>
              <a:rPr lang="en-GB" sz="2200" dirty="0"/>
              <a:t>given time to think and investigate before commenting or acting</a:t>
            </a:r>
          </a:p>
          <a:p>
            <a:pPr>
              <a:buFont typeface="Arial" panose="020B0604020202020204" pitchFamily="34" charset="0"/>
              <a:buChar char="•"/>
            </a:pPr>
            <a:r>
              <a:rPr lang="en-GB" sz="2200" dirty="0"/>
              <a:t>given an opportunity to review what has happened</a:t>
            </a:r>
          </a:p>
          <a:p>
            <a:pPr>
              <a:buFont typeface="Arial" panose="020B0604020202020204" pitchFamily="34" charset="0"/>
              <a:buChar char="•"/>
            </a:pPr>
            <a:r>
              <a:rPr lang="en-GB" sz="2200" dirty="0"/>
              <a:t> doing tasks without tight deadlines. </a:t>
            </a:r>
          </a:p>
        </p:txBody>
      </p:sp>
    </p:spTree>
    <p:extLst>
      <p:ext uri="{BB962C8B-B14F-4D97-AF65-F5344CB8AC3E}">
        <p14:creationId xmlns:p14="http://schemas.microsoft.com/office/powerpoint/2010/main" val="3742266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66574-068A-0266-B23B-126DF91FB14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89BB998-953B-36EE-8296-A8BE587E5453}"/>
              </a:ext>
            </a:extLst>
          </p:cNvPr>
          <p:cNvSpPr>
            <a:spLocks noGrp="1"/>
          </p:cNvSpPr>
          <p:nvPr>
            <p:ph idx="1"/>
          </p:nvPr>
        </p:nvSpPr>
        <p:spPr/>
        <p:txBody>
          <a:bodyPr>
            <a:normAutofit/>
          </a:bodyPr>
          <a:lstStyle/>
          <a:p>
            <a:pPr marL="0" indent="0">
              <a:buNone/>
            </a:pPr>
            <a:r>
              <a:rPr lang="en-GB" sz="2400" dirty="0"/>
              <a:t>Reflectors learn least when: </a:t>
            </a:r>
          </a:p>
          <a:p>
            <a:pPr>
              <a:buFont typeface="Arial" panose="020B0604020202020204" pitchFamily="34" charset="0"/>
              <a:buChar char="•"/>
            </a:pPr>
            <a:r>
              <a:rPr lang="en-GB" sz="2400" dirty="0"/>
              <a:t>forced to take a lead in a group</a:t>
            </a:r>
          </a:p>
          <a:p>
            <a:pPr>
              <a:buFont typeface="Arial" panose="020B0604020202020204" pitchFamily="34" charset="0"/>
              <a:buChar char="•"/>
            </a:pPr>
            <a:r>
              <a:rPr lang="en-GB" sz="2400" dirty="0"/>
              <a:t>doing things without preparation</a:t>
            </a:r>
          </a:p>
          <a:p>
            <a:pPr>
              <a:buFont typeface="Arial" panose="020B0604020202020204" pitchFamily="34" charset="0"/>
              <a:buChar char="•"/>
            </a:pPr>
            <a:r>
              <a:rPr lang="en-GB" sz="2400" dirty="0"/>
              <a:t>rushed by deadlines.</a:t>
            </a:r>
          </a:p>
        </p:txBody>
      </p:sp>
    </p:spTree>
    <p:extLst>
      <p:ext uri="{BB962C8B-B14F-4D97-AF65-F5344CB8AC3E}">
        <p14:creationId xmlns:p14="http://schemas.microsoft.com/office/powerpoint/2010/main" val="30260753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E7575-37D2-054B-46DC-CF6963C531E1}"/>
              </a:ext>
            </a:extLst>
          </p:cNvPr>
          <p:cNvSpPr>
            <a:spLocks noGrp="1"/>
          </p:cNvSpPr>
          <p:nvPr>
            <p:ph type="title"/>
          </p:nvPr>
        </p:nvSpPr>
        <p:spPr/>
        <p:txBody>
          <a:bodyPr/>
          <a:lstStyle/>
          <a:p>
            <a:r>
              <a:rPr lang="en-GB" dirty="0"/>
              <a:t>Activist </a:t>
            </a:r>
          </a:p>
        </p:txBody>
      </p:sp>
      <p:sp>
        <p:nvSpPr>
          <p:cNvPr id="3" name="Content Placeholder 2">
            <a:extLst>
              <a:ext uri="{FF2B5EF4-FFF2-40B4-BE49-F238E27FC236}">
                <a16:creationId xmlns:a16="http://schemas.microsoft.com/office/drawing/2014/main" id="{34629C5F-4129-082E-04DB-0AD70852DB57}"/>
              </a:ext>
            </a:extLst>
          </p:cNvPr>
          <p:cNvSpPr>
            <a:spLocks noGrp="1"/>
          </p:cNvSpPr>
          <p:nvPr>
            <p:ph idx="1"/>
          </p:nvPr>
        </p:nvSpPr>
        <p:spPr/>
        <p:txBody>
          <a:bodyPr>
            <a:noAutofit/>
          </a:bodyPr>
          <a:lstStyle/>
          <a:p>
            <a:pPr marL="0" indent="0">
              <a:buNone/>
            </a:pPr>
            <a:r>
              <a:rPr lang="en-GB" sz="2400" dirty="0">
                <a:solidFill>
                  <a:schemeClr val="tx1"/>
                </a:solidFill>
              </a:rPr>
              <a:t>Activists are people who learn by doing. They like to involve themselves in new experiences, and will ‘try anything once’. They tend to act first and consider the consequences afterwards. </a:t>
            </a:r>
          </a:p>
          <a:p>
            <a:pPr marL="0" indent="0">
              <a:buNone/>
            </a:pPr>
            <a:r>
              <a:rPr lang="en-GB" sz="2400" dirty="0">
                <a:solidFill>
                  <a:schemeClr val="tx1"/>
                </a:solidFill>
              </a:rPr>
              <a:t>Activists learn best when:</a:t>
            </a:r>
          </a:p>
          <a:p>
            <a:pPr>
              <a:buFont typeface="Arial" panose="020B0604020202020204" pitchFamily="34" charset="0"/>
              <a:buChar char="•"/>
            </a:pPr>
            <a:r>
              <a:rPr lang="en-GB" sz="2400" dirty="0">
                <a:solidFill>
                  <a:schemeClr val="tx1"/>
                </a:solidFill>
              </a:rPr>
              <a:t>involved in new experiences, problems and opportunities</a:t>
            </a:r>
          </a:p>
          <a:p>
            <a:pPr>
              <a:buFont typeface="Arial" panose="020B0604020202020204" pitchFamily="34" charset="0"/>
              <a:buChar char="•"/>
            </a:pPr>
            <a:r>
              <a:rPr lang="en-GB" sz="2400" dirty="0">
                <a:solidFill>
                  <a:schemeClr val="tx1"/>
                </a:solidFill>
              </a:rPr>
              <a:t>thrown in at the deep end</a:t>
            </a:r>
          </a:p>
          <a:p>
            <a:pPr>
              <a:buFont typeface="Arial" panose="020B0604020202020204" pitchFamily="34" charset="0"/>
              <a:buChar char="•"/>
            </a:pPr>
            <a:r>
              <a:rPr lang="en-GB" sz="2400" dirty="0">
                <a:solidFill>
                  <a:schemeClr val="tx1"/>
                </a:solidFill>
              </a:rPr>
              <a:t>working with others in problem solving, games, role-playing exercises </a:t>
            </a:r>
          </a:p>
          <a:p>
            <a:pPr>
              <a:buFont typeface="Arial" panose="020B0604020202020204" pitchFamily="34" charset="0"/>
              <a:buChar char="•"/>
            </a:pPr>
            <a:r>
              <a:rPr lang="en-GB" sz="2400" dirty="0">
                <a:solidFill>
                  <a:schemeClr val="tx1"/>
                </a:solidFill>
              </a:rPr>
              <a:t>able to lead a group. </a:t>
            </a:r>
          </a:p>
        </p:txBody>
      </p:sp>
    </p:spTree>
    <p:extLst>
      <p:ext uri="{BB962C8B-B14F-4D97-AF65-F5344CB8AC3E}">
        <p14:creationId xmlns:p14="http://schemas.microsoft.com/office/powerpoint/2010/main" val="42352638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52E0D-94FB-EC50-25B8-79349F35200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3E85650-721A-91C8-531D-0CF4E93A05F9}"/>
              </a:ext>
            </a:extLst>
          </p:cNvPr>
          <p:cNvSpPr>
            <a:spLocks noGrp="1"/>
          </p:cNvSpPr>
          <p:nvPr>
            <p:ph idx="1"/>
          </p:nvPr>
        </p:nvSpPr>
        <p:spPr/>
        <p:txBody>
          <a:bodyPr>
            <a:normAutofit/>
          </a:bodyPr>
          <a:lstStyle/>
          <a:p>
            <a:r>
              <a:rPr lang="en-GB" sz="2400" dirty="0">
                <a:solidFill>
                  <a:schemeClr val="tx1"/>
                </a:solidFill>
              </a:rPr>
              <a:t>Activists learn least when:</a:t>
            </a:r>
          </a:p>
          <a:p>
            <a:pPr>
              <a:buFont typeface="Arial" panose="020B0604020202020204" pitchFamily="34" charset="0"/>
              <a:buChar char="•"/>
            </a:pPr>
            <a:r>
              <a:rPr lang="en-GB" sz="2400" dirty="0">
                <a:solidFill>
                  <a:schemeClr val="tx1"/>
                </a:solidFill>
              </a:rPr>
              <a:t>Listening to lectures or reading long explanations</a:t>
            </a:r>
          </a:p>
          <a:p>
            <a:pPr>
              <a:buFont typeface="Arial" panose="020B0604020202020204" pitchFamily="34" charset="0"/>
              <a:buChar char="•"/>
            </a:pPr>
            <a:r>
              <a:rPr lang="en-GB" sz="2400" dirty="0">
                <a:solidFill>
                  <a:schemeClr val="tx1"/>
                </a:solidFill>
              </a:rPr>
              <a:t>Reading, writing and thinking on their own; analysing and interpreting lots of data </a:t>
            </a:r>
          </a:p>
          <a:p>
            <a:pPr>
              <a:buFont typeface="Arial" panose="020B0604020202020204" pitchFamily="34" charset="0"/>
              <a:buChar char="•"/>
            </a:pPr>
            <a:r>
              <a:rPr lang="en-GB" sz="2400" dirty="0">
                <a:solidFill>
                  <a:schemeClr val="tx1"/>
                </a:solidFill>
              </a:rPr>
              <a:t>Following precise instructions.</a:t>
            </a:r>
          </a:p>
        </p:txBody>
      </p:sp>
    </p:spTree>
    <p:extLst>
      <p:ext uri="{BB962C8B-B14F-4D97-AF65-F5344CB8AC3E}">
        <p14:creationId xmlns:p14="http://schemas.microsoft.com/office/powerpoint/2010/main" val="10235019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4F6C3-4F85-D400-1CF1-13BC66850B72}"/>
              </a:ext>
            </a:extLst>
          </p:cNvPr>
          <p:cNvSpPr>
            <a:spLocks noGrp="1"/>
          </p:cNvSpPr>
          <p:nvPr>
            <p:ph type="title"/>
          </p:nvPr>
        </p:nvSpPr>
        <p:spPr/>
        <p:txBody>
          <a:bodyPr/>
          <a:lstStyle/>
          <a:p>
            <a:r>
              <a:rPr lang="en-GB" dirty="0"/>
              <a:t>Who do you think you are?</a:t>
            </a:r>
          </a:p>
        </p:txBody>
      </p:sp>
      <p:sp>
        <p:nvSpPr>
          <p:cNvPr id="3" name="Content Placeholder 2">
            <a:extLst>
              <a:ext uri="{FF2B5EF4-FFF2-40B4-BE49-F238E27FC236}">
                <a16:creationId xmlns:a16="http://schemas.microsoft.com/office/drawing/2014/main" id="{BBC03D57-D781-7E77-5D1C-A37DC5287153}"/>
              </a:ext>
            </a:extLst>
          </p:cNvPr>
          <p:cNvSpPr>
            <a:spLocks noGrp="1"/>
          </p:cNvSpPr>
          <p:nvPr>
            <p:ph idx="1"/>
          </p:nvPr>
        </p:nvSpPr>
        <p:spPr/>
        <p:txBody>
          <a:bodyPr/>
          <a:lstStyle/>
          <a:p>
            <a:pPr>
              <a:buFont typeface="Arial" panose="020B0604020202020204" pitchFamily="34" charset="0"/>
              <a:buChar char="•"/>
            </a:pPr>
            <a:r>
              <a:rPr lang="en-GB" sz="2400" dirty="0">
                <a:solidFill>
                  <a:schemeClr val="tx1"/>
                </a:solidFill>
              </a:rPr>
              <a:t>Based on the descriptions please get yourselves into the learning style you think you are?</a:t>
            </a:r>
          </a:p>
          <a:p>
            <a:pPr>
              <a:buFont typeface="Arial" panose="020B0604020202020204" pitchFamily="34" charset="0"/>
              <a:buChar char="•"/>
            </a:pPr>
            <a:r>
              <a:rPr lang="en-GB" sz="2400" i="0" dirty="0">
                <a:solidFill>
                  <a:schemeClr val="tx1"/>
                </a:solidFill>
                <a:effectLst/>
              </a:rPr>
              <a:t>Activist </a:t>
            </a:r>
          </a:p>
          <a:p>
            <a:pPr>
              <a:buFont typeface="Arial" panose="020B0604020202020204" pitchFamily="34" charset="0"/>
              <a:buChar char="•"/>
            </a:pPr>
            <a:r>
              <a:rPr lang="en-GB" sz="2400" i="0" dirty="0">
                <a:solidFill>
                  <a:schemeClr val="tx1"/>
                </a:solidFill>
                <a:effectLst/>
              </a:rPr>
              <a:t>Reflector </a:t>
            </a:r>
          </a:p>
          <a:p>
            <a:pPr>
              <a:buFont typeface="Arial" panose="020B0604020202020204" pitchFamily="34" charset="0"/>
              <a:buChar char="•"/>
            </a:pPr>
            <a:r>
              <a:rPr lang="en-GB" sz="2400" i="0" dirty="0">
                <a:solidFill>
                  <a:schemeClr val="tx1"/>
                </a:solidFill>
                <a:effectLst/>
              </a:rPr>
              <a:t>Theorist  </a:t>
            </a:r>
          </a:p>
          <a:p>
            <a:pPr>
              <a:buFont typeface="Arial" panose="020B0604020202020204" pitchFamily="34" charset="0"/>
              <a:buChar char="•"/>
            </a:pPr>
            <a:r>
              <a:rPr lang="en-GB" sz="2400" i="0" dirty="0">
                <a:solidFill>
                  <a:schemeClr val="tx1"/>
                </a:solidFill>
                <a:effectLst/>
              </a:rPr>
              <a:t>Pragmatist</a:t>
            </a:r>
          </a:p>
          <a:p>
            <a:pPr>
              <a:buFont typeface="Arial" panose="020B0604020202020204" pitchFamily="34" charset="0"/>
              <a:buChar char="•"/>
            </a:pPr>
            <a:endParaRPr lang="en-GB" sz="2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75254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26" name="Straight Connector 2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FC9525-1082-14DD-CE32-5A7DBAC859ED}"/>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sz="4800" dirty="0"/>
              <a:t>Which learning style are you?</a:t>
            </a:r>
          </a:p>
        </p:txBody>
      </p:sp>
      <p:pic>
        <p:nvPicPr>
          <p:cNvPr id="6" name="Content Placeholder 5" descr="A qr code with a dinosaur&#10;&#10;Description automatically generated">
            <a:extLst>
              <a:ext uri="{FF2B5EF4-FFF2-40B4-BE49-F238E27FC236}">
                <a16:creationId xmlns:a16="http://schemas.microsoft.com/office/drawing/2014/main" id="{1124634C-B78D-497F-D1BB-383ACBE483E6}"/>
              </a:ext>
            </a:extLst>
          </p:cNvPr>
          <p:cNvPicPr>
            <a:picLocks noGrp="1" noChangeAspect="1"/>
          </p:cNvPicPr>
          <p:nvPr>
            <p:ph sz="half" idx="2"/>
          </p:nvPr>
        </p:nvPicPr>
        <p:blipFill rotWithShape="1">
          <a:blip r:embed="rId2"/>
          <a:srcRect r="5" b="569"/>
          <a:stretch/>
        </p:blipFill>
        <p:spPr>
          <a:xfrm>
            <a:off x="643192" y="725732"/>
            <a:ext cx="5115347" cy="5086495"/>
          </a:xfrm>
          <a:prstGeom prst="rect">
            <a:avLst/>
          </a:prstGeom>
        </p:spPr>
      </p:pic>
      <p:cxnSp>
        <p:nvCxnSpPr>
          <p:cNvPr id="30" name="Straight Connector 29">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271737-F080-07D7-5062-4EB9736D2E3C}"/>
              </a:ext>
            </a:extLst>
          </p:cNvPr>
          <p:cNvSpPr>
            <a:spLocks noGrp="1"/>
          </p:cNvSpPr>
          <p:nvPr>
            <p:ph sz="half" idx="1"/>
          </p:nvPr>
        </p:nvSpPr>
        <p:spPr>
          <a:xfrm>
            <a:off x="6411684" y="2407436"/>
            <a:ext cx="5290878" cy="3461658"/>
          </a:xfrm>
        </p:spPr>
        <p:txBody>
          <a:bodyPr vert="horz" lIns="0" tIns="45720" rIns="0" bIns="45720" rtlCol="0">
            <a:normAutofit/>
          </a:bodyPr>
          <a:lstStyle/>
          <a:p>
            <a:pPr>
              <a:lnSpc>
                <a:spcPct val="100000"/>
              </a:lnSpc>
              <a:buFont typeface="Calibri" panose="020F0502020204030204" pitchFamily="34" charset="0"/>
              <a:buChar char="•"/>
            </a:pPr>
            <a:r>
              <a:rPr lang="en-US" sz="2400" i="0" dirty="0">
                <a:effectLst/>
                <a:hlinkClick r:id="rId3"/>
              </a:rPr>
              <a:t>which one are you?</a:t>
            </a:r>
            <a:r>
              <a:rPr lang="en-US" sz="2400" i="0" dirty="0">
                <a:effectLst/>
              </a:rPr>
              <a:t> Pdf version: </a:t>
            </a:r>
            <a:r>
              <a:rPr lang="en-US" sz="2400" i="0" dirty="0">
                <a:effectLst/>
                <a:hlinkClick r:id="rId3"/>
              </a:rPr>
              <a:t>https://www.mycit.ie/contentfiles/Careers/4.%20HoneyandMumfordLearningStylesQuestionnaire.pdf</a:t>
            </a:r>
            <a:r>
              <a:rPr lang="en-US" sz="2400" dirty="0"/>
              <a:t> </a:t>
            </a:r>
            <a:endParaRPr lang="en-US" sz="2400" i="0" dirty="0">
              <a:effectLst/>
            </a:endParaRPr>
          </a:p>
          <a:p>
            <a:pPr>
              <a:lnSpc>
                <a:spcPct val="100000"/>
              </a:lnSpc>
              <a:buFont typeface="Calibri" panose="020F0502020204030204" pitchFamily="34" charset="0"/>
              <a:buChar char="•"/>
            </a:pPr>
            <a:r>
              <a:rPr lang="en-US" sz="2400" i="0" dirty="0">
                <a:effectLst/>
                <a:hlinkClick r:id="rId4"/>
              </a:rPr>
              <a:t>which one are you?</a:t>
            </a:r>
            <a:r>
              <a:rPr lang="en-US" sz="2400" dirty="0"/>
              <a:t> online version: </a:t>
            </a:r>
            <a:r>
              <a:rPr lang="en-US" sz="2400" dirty="0">
                <a:hlinkClick r:id="rId4"/>
              </a:rPr>
              <a:t>https://www.mint-hr.com/mumford.html</a:t>
            </a:r>
            <a:r>
              <a:rPr lang="en-US" sz="2400" dirty="0"/>
              <a:t> </a:t>
            </a:r>
            <a:endParaRPr lang="en-US" sz="2400" i="0" dirty="0">
              <a:effectLst/>
            </a:endParaRPr>
          </a:p>
          <a:p>
            <a:pPr>
              <a:lnSpc>
                <a:spcPct val="100000"/>
              </a:lnSpc>
            </a:pPr>
            <a:endParaRPr lang="en-US" dirty="0"/>
          </a:p>
        </p:txBody>
      </p:sp>
      <p:sp>
        <p:nvSpPr>
          <p:cNvPr id="32" name="Rectangle 31">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41869367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D4FC-DA5F-570E-1661-445339825860}"/>
              </a:ext>
            </a:extLst>
          </p:cNvPr>
          <p:cNvSpPr>
            <a:spLocks noGrp="1"/>
          </p:cNvSpPr>
          <p:nvPr>
            <p:ph type="title"/>
          </p:nvPr>
        </p:nvSpPr>
        <p:spPr/>
        <p:txBody>
          <a:bodyPr/>
          <a:lstStyle/>
          <a:p>
            <a:r>
              <a:rPr lang="en-GB" dirty="0"/>
              <a:t>Were you right?</a:t>
            </a:r>
          </a:p>
        </p:txBody>
      </p:sp>
      <p:sp>
        <p:nvSpPr>
          <p:cNvPr id="3" name="Content Placeholder 2">
            <a:extLst>
              <a:ext uri="{FF2B5EF4-FFF2-40B4-BE49-F238E27FC236}">
                <a16:creationId xmlns:a16="http://schemas.microsoft.com/office/drawing/2014/main" id="{E630FA23-1816-949F-C282-5DCC7966DB09}"/>
              </a:ext>
            </a:extLst>
          </p:cNvPr>
          <p:cNvSpPr>
            <a:spLocks noGrp="1"/>
          </p:cNvSpPr>
          <p:nvPr>
            <p:ph idx="1"/>
          </p:nvPr>
        </p:nvSpPr>
        <p:spPr/>
        <p:txBody>
          <a:bodyPr>
            <a:normAutofit/>
          </a:bodyPr>
          <a:lstStyle/>
          <a:p>
            <a:pPr>
              <a:buFont typeface="Arial" panose="020B0604020202020204" pitchFamily="34" charset="0"/>
              <a:buChar char="•"/>
            </a:pPr>
            <a:r>
              <a:rPr lang="en-GB" sz="2400" dirty="0"/>
              <a:t>Are you the learning style you thought you were?</a:t>
            </a:r>
          </a:p>
          <a:p>
            <a:pPr>
              <a:buFont typeface="Arial" panose="020B0604020202020204" pitchFamily="34" charset="0"/>
              <a:buChar char="•"/>
            </a:pPr>
            <a:r>
              <a:rPr lang="en-GB" sz="2400" dirty="0"/>
              <a:t>Why does this matter for</a:t>
            </a:r>
          </a:p>
          <a:p>
            <a:pPr lvl="1">
              <a:buFont typeface="Arial" panose="020B0604020202020204" pitchFamily="34" charset="0"/>
              <a:buChar char="•"/>
            </a:pPr>
            <a:r>
              <a:rPr lang="en-GB" sz="2400" dirty="0"/>
              <a:t>You</a:t>
            </a:r>
          </a:p>
          <a:p>
            <a:pPr lvl="1">
              <a:buFont typeface="Arial" panose="020B0604020202020204" pitchFamily="34" charset="0"/>
              <a:buChar char="•"/>
            </a:pPr>
            <a:r>
              <a:rPr lang="en-GB" sz="2400" dirty="0"/>
              <a:t>Your students</a:t>
            </a:r>
          </a:p>
        </p:txBody>
      </p:sp>
    </p:spTree>
    <p:extLst>
      <p:ext uri="{BB962C8B-B14F-4D97-AF65-F5344CB8AC3E}">
        <p14:creationId xmlns:p14="http://schemas.microsoft.com/office/powerpoint/2010/main" val="15506717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933EF-6C37-F8B0-1023-F0451075DE78}"/>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6FBB78F6-E0ED-5C83-B0FC-9A681C655B53}"/>
              </a:ext>
            </a:extLst>
          </p:cNvPr>
          <p:cNvSpPr>
            <a:spLocks noGrp="1"/>
          </p:cNvSpPr>
          <p:nvPr>
            <p:ph idx="1"/>
          </p:nvPr>
        </p:nvSpPr>
        <p:spPr/>
        <p:txBody>
          <a:bodyPr/>
          <a:lstStyle/>
          <a:p>
            <a:pPr>
              <a:buFont typeface="Arial" panose="020B0604020202020204" pitchFamily="34" charset="0"/>
              <a:buChar char="•"/>
            </a:pPr>
            <a:r>
              <a:rPr lang="en-GB" sz="2400" dirty="0"/>
              <a:t>Introductions </a:t>
            </a:r>
          </a:p>
          <a:p>
            <a:pPr>
              <a:buFont typeface="Arial" panose="020B0604020202020204" pitchFamily="34" charset="0"/>
              <a:buChar char="•"/>
            </a:pPr>
            <a:r>
              <a:rPr lang="en-GB" sz="2400" dirty="0"/>
              <a:t>Define learning </a:t>
            </a:r>
          </a:p>
          <a:p>
            <a:pPr>
              <a:buFont typeface="Arial" panose="020B0604020202020204" pitchFamily="34" charset="0"/>
              <a:buChar char="•"/>
            </a:pPr>
            <a:r>
              <a:rPr lang="en-GB" sz="2400" dirty="0"/>
              <a:t>Explore key learning theories – how do adults learn</a:t>
            </a:r>
          </a:p>
          <a:p>
            <a:pPr>
              <a:buFont typeface="Arial" panose="020B0604020202020204" pitchFamily="34" charset="0"/>
              <a:buChar char="•"/>
            </a:pPr>
            <a:r>
              <a:rPr lang="en-GB" sz="2400" dirty="0"/>
              <a:t>Determine applicability of these learning theories to education now</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42057520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a:xfrm>
            <a:off x="1152965" y="1949940"/>
            <a:ext cx="10058400" cy="4143130"/>
          </a:xfrm>
        </p:spPr>
        <p:txBody>
          <a:bodyPr>
            <a:noAutofit/>
          </a:bodyPr>
          <a:lstStyle/>
          <a:p>
            <a:pPr>
              <a:buFont typeface="Arial" panose="020B0604020202020204" pitchFamily="34" charset="0"/>
              <a:buChar char="•"/>
            </a:pPr>
            <a:r>
              <a:rPr lang="en-GB" sz="2000" dirty="0"/>
              <a:t>Arend &amp; Davis (2013) </a:t>
            </a:r>
            <a:r>
              <a:rPr lang="en-GB" sz="2000" i="1" dirty="0"/>
              <a:t>Facilitating seven ways of learning : A resource for more purposeful , effective and enjoyable teaching.</a:t>
            </a:r>
            <a:r>
              <a:rPr lang="en-GB" sz="2000" dirty="0"/>
              <a:t> Sterling: Stylus Publishing LLC</a:t>
            </a:r>
          </a:p>
          <a:p>
            <a:pPr>
              <a:buFont typeface="Arial" panose="020B0604020202020204" pitchFamily="34" charset="0"/>
              <a:buChar char="•"/>
            </a:pPr>
            <a:r>
              <a:rPr lang="en-GB" sz="2000" dirty="0"/>
              <a:t>Armitage, A. Evershed, J. Hayes, D. Hudson, A. Kent, J. Lawes, S. Poma, S. and  Renwick, M. (2012) </a:t>
            </a:r>
            <a:r>
              <a:rPr lang="en-GB" sz="2000" i="1" dirty="0"/>
              <a:t>Teaching and training in lifelong learning. </a:t>
            </a:r>
            <a:r>
              <a:rPr lang="en-GB" sz="2000" dirty="0"/>
              <a:t>4</a:t>
            </a:r>
            <a:r>
              <a:rPr lang="en-GB" sz="2000" baseline="30000" dirty="0"/>
              <a:t>th</a:t>
            </a:r>
            <a:r>
              <a:rPr lang="en-GB" sz="2000" dirty="0"/>
              <a:t> edn, Open University Press: Maidenhead. </a:t>
            </a:r>
          </a:p>
          <a:p>
            <a:pPr>
              <a:buFont typeface="Arial" panose="020B0604020202020204" pitchFamily="34" charset="0"/>
              <a:buChar char="•"/>
            </a:pPr>
            <a:r>
              <a:rPr lang="en-GB" sz="2000" b="0" i="0" dirty="0">
                <a:effectLst/>
              </a:rPr>
              <a:t>Brookfield, S. (2017) </a:t>
            </a:r>
            <a:r>
              <a:rPr lang="en-GB" sz="2000" b="0" i="1" dirty="0">
                <a:effectLst/>
              </a:rPr>
              <a:t>Becoming a Critically Reflective Teacher. 2</a:t>
            </a:r>
            <a:r>
              <a:rPr lang="en-GB" sz="2000" b="0" i="1" baseline="30000" dirty="0">
                <a:effectLst/>
              </a:rPr>
              <a:t>nd</a:t>
            </a:r>
            <a:r>
              <a:rPr lang="en-GB" sz="2000" b="0" i="1" dirty="0">
                <a:effectLst/>
              </a:rPr>
              <a:t> edn. </a:t>
            </a:r>
            <a:r>
              <a:rPr lang="en-GB" sz="2000" b="0" i="0" dirty="0">
                <a:effectLst/>
              </a:rPr>
              <a:t>Hoboken</a:t>
            </a:r>
            <a:r>
              <a:rPr lang="en-GB" sz="2000" dirty="0"/>
              <a:t>:</a:t>
            </a:r>
            <a:r>
              <a:rPr lang="en-GB" sz="2000" b="0" i="0" dirty="0">
                <a:effectLst/>
              </a:rPr>
              <a:t> Jossey-Bass</a:t>
            </a:r>
          </a:p>
          <a:p>
            <a:pPr>
              <a:buFont typeface="Arial" panose="020B0604020202020204" pitchFamily="34" charset="0"/>
              <a:buChar char="•"/>
            </a:pPr>
            <a:r>
              <a:rPr lang="en-GB" sz="2000" dirty="0"/>
              <a:t>Bond, L., Smith., T., Baker, W.K., &amp; Hattie, J.A. (2000). </a:t>
            </a:r>
            <a:r>
              <a:rPr lang="en-GB" sz="2000" i="1" dirty="0"/>
              <a:t>The certification system of the national board for professional teaching standards: A construct and consequential validity study.</a:t>
            </a:r>
            <a:r>
              <a:rPr lang="en-GB" sz="2000" dirty="0"/>
              <a:t> Greensboro Centre for Educational Research and Evaluation: University of North Carolina at Greensboro.</a:t>
            </a:r>
          </a:p>
          <a:p>
            <a:pPr>
              <a:buFont typeface="Arial" panose="020B0604020202020204" pitchFamily="34" charset="0"/>
              <a:buChar char="•"/>
            </a:pPr>
            <a:r>
              <a:rPr lang="en-GB" sz="2000" b="0" i="0" dirty="0">
                <a:solidFill>
                  <a:srgbClr val="333333"/>
                </a:solidFill>
                <a:effectLst/>
              </a:rPr>
              <a:t>Borton, T. (1970) </a:t>
            </a:r>
            <a:r>
              <a:rPr lang="en-GB" sz="2000" b="0" i="1" dirty="0">
                <a:solidFill>
                  <a:srgbClr val="333333"/>
                </a:solidFill>
                <a:effectLst/>
              </a:rPr>
              <a:t>Reach, Touch and Teach</a:t>
            </a:r>
            <a:r>
              <a:rPr lang="en-GB" sz="2000" b="0" i="0" dirty="0">
                <a:solidFill>
                  <a:srgbClr val="333333"/>
                </a:solidFill>
                <a:effectLst/>
              </a:rPr>
              <a:t>’. London, Hutchinson.</a:t>
            </a:r>
            <a:endParaRPr lang="en-GB" sz="2000" dirty="0"/>
          </a:p>
        </p:txBody>
      </p:sp>
    </p:spTree>
    <p:extLst>
      <p:ext uri="{BB962C8B-B14F-4D97-AF65-F5344CB8AC3E}">
        <p14:creationId xmlns:p14="http://schemas.microsoft.com/office/powerpoint/2010/main" val="15627442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AD607-C358-F9D6-1C14-379BAA9560F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2D48156-BD00-6920-2DDA-2F8DF2580D63}"/>
              </a:ext>
            </a:extLst>
          </p:cNvPr>
          <p:cNvSpPr>
            <a:spLocks noGrp="1"/>
          </p:cNvSpPr>
          <p:nvPr>
            <p:ph idx="1"/>
          </p:nvPr>
        </p:nvSpPr>
        <p:spPr/>
        <p:txBody>
          <a:bodyPr>
            <a:noAutofit/>
          </a:bodyPr>
          <a:lstStyle/>
          <a:p>
            <a:pPr fontAlgn="t">
              <a:buFont typeface="Arial" panose="020B0604020202020204" pitchFamily="34" charset="0"/>
              <a:buChar char="•"/>
            </a:pPr>
            <a:r>
              <a:rPr lang="en-GB" sz="2400" dirty="0"/>
              <a:t>Carraway K (2014) </a:t>
            </a:r>
            <a:r>
              <a:rPr lang="en-GB" sz="2400" i="1" dirty="0"/>
              <a:t>Transforming Your Teaching ,Practical Classroom Strategies Informed by Cognitive Neuroscience. </a:t>
            </a:r>
            <a:r>
              <a:rPr lang="en-GB" sz="2400" dirty="0"/>
              <a:t>New York: Norton Professional Books</a:t>
            </a:r>
          </a:p>
          <a:p>
            <a:pPr fontAlgn="t">
              <a:buFont typeface="Arial" panose="020B0604020202020204" pitchFamily="34" charset="0"/>
              <a:buChar char="•"/>
            </a:pPr>
            <a:r>
              <a:rPr lang="en-GB" sz="2400" dirty="0"/>
              <a:t>Curzon, L. and Tummons, J (2013) </a:t>
            </a:r>
            <a:r>
              <a:rPr lang="en-GB" sz="2400" i="1" dirty="0"/>
              <a:t>Teaching in Further Education an outline of principles and practice. </a:t>
            </a:r>
            <a:r>
              <a:rPr lang="en-GB" sz="2400" dirty="0"/>
              <a:t>7</a:t>
            </a:r>
            <a:r>
              <a:rPr lang="en-GB" sz="2400" baseline="30000" dirty="0"/>
              <a:t>th</a:t>
            </a:r>
            <a:r>
              <a:rPr lang="en-GB" sz="2400" dirty="0"/>
              <a:t> edn</a:t>
            </a:r>
            <a:r>
              <a:rPr lang="en-GB" sz="2400" i="1" dirty="0"/>
              <a:t>,</a:t>
            </a:r>
            <a:r>
              <a:rPr lang="en-GB" sz="2400" dirty="0"/>
              <a:t> Bloomsbury:</a:t>
            </a:r>
            <a:r>
              <a:rPr lang="en-GB" sz="2400" i="1" dirty="0"/>
              <a:t> London.</a:t>
            </a:r>
          </a:p>
          <a:p>
            <a:pPr fontAlgn="t">
              <a:buFont typeface="Arial" panose="020B0604020202020204" pitchFamily="34" charset="0"/>
              <a:buChar char="•"/>
            </a:pPr>
            <a:r>
              <a:rPr lang="en-GB" sz="2400" dirty="0"/>
              <a:t>De Bruyckere, P. &amp; Kirschner, P.A. (2016). ‘Authentic teachers: student criteria for perceiving the authenticity of teachers.’ </a:t>
            </a:r>
            <a:r>
              <a:rPr lang="en-GB" sz="2400" i="1" dirty="0"/>
              <a:t>Cogent Education</a:t>
            </a:r>
            <a:r>
              <a:rPr lang="en-GB" sz="2400" dirty="0"/>
              <a:t>, 3(I). 1247609.</a:t>
            </a:r>
          </a:p>
          <a:p>
            <a:pPr fontAlgn="t">
              <a:buFont typeface="Arial" panose="020B0604020202020204" pitchFamily="34" charset="0"/>
              <a:buChar char="•"/>
            </a:pPr>
            <a:r>
              <a:rPr lang="en-GB" sz="2400" b="0" i="0" dirty="0">
                <a:solidFill>
                  <a:srgbClr val="333333"/>
                </a:solidFill>
                <a:effectLst/>
              </a:rPr>
              <a:t>Driscoll, J. (ed.) (2007) </a:t>
            </a:r>
            <a:r>
              <a:rPr lang="en-GB" sz="2400" b="0" i="1" dirty="0">
                <a:solidFill>
                  <a:srgbClr val="333333"/>
                </a:solidFill>
                <a:effectLst/>
              </a:rPr>
              <a:t>Practicing Clinical Supervision: A Reflective Approach for Healthcare Professionals</a:t>
            </a:r>
            <a:r>
              <a:rPr lang="en-GB" sz="2400" dirty="0">
                <a:solidFill>
                  <a:srgbClr val="333333"/>
                </a:solidFill>
              </a:rPr>
              <a:t>.</a:t>
            </a:r>
            <a:r>
              <a:rPr lang="en-GB" sz="2400" b="0" i="0" dirty="0">
                <a:solidFill>
                  <a:srgbClr val="333333"/>
                </a:solidFill>
                <a:effectLst/>
              </a:rPr>
              <a:t> Edinburgh: Elsevier.</a:t>
            </a:r>
          </a:p>
        </p:txBody>
      </p:sp>
    </p:spTree>
    <p:extLst>
      <p:ext uri="{BB962C8B-B14F-4D97-AF65-F5344CB8AC3E}">
        <p14:creationId xmlns:p14="http://schemas.microsoft.com/office/powerpoint/2010/main" val="5030834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603D6-9878-2FB0-21A7-F06B59D0032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0C2B253-B11F-5BA4-FA1C-6C7B6D259457}"/>
              </a:ext>
            </a:extLst>
          </p:cNvPr>
          <p:cNvSpPr>
            <a:spLocks noGrp="1"/>
          </p:cNvSpPr>
          <p:nvPr>
            <p:ph idx="1"/>
          </p:nvPr>
        </p:nvSpPr>
        <p:spPr>
          <a:xfrm>
            <a:off x="1097280" y="2108201"/>
            <a:ext cx="10058400" cy="4195884"/>
          </a:xfrm>
        </p:spPr>
        <p:txBody>
          <a:bodyPr>
            <a:normAutofit fontScale="55000" lnSpcReduction="20000"/>
          </a:bodyPr>
          <a:lstStyle/>
          <a:p>
            <a:pPr fontAlgn="t">
              <a:buFont typeface="Arial" panose="020B0604020202020204" pitchFamily="34" charset="0"/>
              <a:buChar char="•"/>
            </a:pPr>
            <a:r>
              <a:rPr lang="en-GB" sz="4400" b="0" i="0" dirty="0">
                <a:solidFill>
                  <a:srgbClr val="333333"/>
                </a:solidFill>
                <a:effectLst/>
              </a:rPr>
              <a:t>Gibbs, G. (1998) </a:t>
            </a:r>
            <a:r>
              <a:rPr lang="en-GB" sz="4400" b="0" i="1" dirty="0">
                <a:solidFill>
                  <a:srgbClr val="333333"/>
                </a:solidFill>
                <a:effectLst/>
              </a:rPr>
              <a:t>Learning by Doing: A Guide to Teaching and Learning Methods</a:t>
            </a:r>
            <a:r>
              <a:rPr lang="en-GB" sz="4400" dirty="0">
                <a:solidFill>
                  <a:srgbClr val="333333"/>
                </a:solidFill>
              </a:rPr>
              <a:t>.</a:t>
            </a:r>
            <a:r>
              <a:rPr lang="en-GB" sz="4400" b="0" i="0" dirty="0">
                <a:solidFill>
                  <a:srgbClr val="333333"/>
                </a:solidFill>
                <a:effectLst/>
              </a:rPr>
              <a:t> Oxford: Further Education Unit, Oxford Polytechnic.</a:t>
            </a:r>
            <a:endParaRPr lang="en-GB" sz="4400" dirty="0"/>
          </a:p>
          <a:p>
            <a:pPr fontAlgn="t">
              <a:buFont typeface="Arial" panose="020B0604020202020204" pitchFamily="34" charset="0"/>
              <a:buChar char="•"/>
            </a:pPr>
            <a:r>
              <a:rPr lang="en-GB" sz="4400" dirty="0"/>
              <a:t>Jarvis, P. (2010) </a:t>
            </a:r>
            <a:r>
              <a:rPr lang="en-GB" sz="4400" i="1" dirty="0"/>
              <a:t>Adult Education and Lifelong Learning theory and practice.</a:t>
            </a:r>
            <a:r>
              <a:rPr lang="en-GB" sz="4400" dirty="0"/>
              <a:t> 4</a:t>
            </a:r>
            <a:r>
              <a:rPr lang="en-GB" sz="4400" baseline="30000" dirty="0"/>
              <a:t>th</a:t>
            </a:r>
            <a:r>
              <a:rPr lang="en-GB" sz="4400" dirty="0"/>
              <a:t> edn, Routledge: London.</a:t>
            </a:r>
            <a:endParaRPr lang="en-GB" sz="4400" b="0" i="0" dirty="0">
              <a:solidFill>
                <a:srgbClr val="333333"/>
              </a:solidFill>
              <a:effectLst/>
            </a:endParaRPr>
          </a:p>
          <a:p>
            <a:pPr algn="l" fontAlgn="t">
              <a:buFont typeface="Arial" panose="020B0604020202020204" pitchFamily="34" charset="0"/>
              <a:buChar char="•"/>
            </a:pPr>
            <a:r>
              <a:rPr lang="en-GB" sz="4400" b="0" i="0" dirty="0">
                <a:solidFill>
                  <a:srgbClr val="333333"/>
                </a:solidFill>
                <a:effectLst/>
              </a:rPr>
              <a:t>Kolb, D. (1984)</a:t>
            </a:r>
            <a:r>
              <a:rPr lang="en-GB" sz="4400" b="0" i="1" dirty="0">
                <a:solidFill>
                  <a:srgbClr val="333333"/>
                </a:solidFill>
                <a:effectLst/>
              </a:rPr>
              <a:t> Experiential Learning: Experience as the Source of Learning and Development</a:t>
            </a:r>
            <a:r>
              <a:rPr lang="en-GB" sz="4400" i="1" dirty="0">
                <a:solidFill>
                  <a:srgbClr val="333333"/>
                </a:solidFill>
              </a:rPr>
              <a:t>.</a:t>
            </a:r>
            <a:r>
              <a:rPr lang="en-GB" sz="4400" b="0" i="0" dirty="0">
                <a:solidFill>
                  <a:srgbClr val="333333"/>
                </a:solidFill>
                <a:effectLst/>
              </a:rPr>
              <a:t> Upper Saddle River: Prentice Hall.</a:t>
            </a:r>
          </a:p>
          <a:p>
            <a:pPr fontAlgn="t">
              <a:buFont typeface="Arial" panose="020B0604020202020204" pitchFamily="34" charset="0"/>
              <a:buChar char="•"/>
            </a:pPr>
            <a:r>
              <a:rPr lang="en-GB" sz="4400" dirty="0"/>
              <a:t>Kirschner, P.A., Hendrick, C., Heal, J. (2022) </a:t>
            </a:r>
            <a:r>
              <a:rPr lang="en-GB" sz="4400" i="1" dirty="0"/>
              <a:t>How Teaching Happens: Seminal Works in Teacher Effectiveness and What They Mean in Practice</a:t>
            </a:r>
            <a:r>
              <a:rPr lang="en-GB" sz="4400" dirty="0"/>
              <a:t>. London: Routledge.</a:t>
            </a:r>
          </a:p>
        </p:txBody>
      </p:sp>
    </p:spTree>
    <p:extLst>
      <p:ext uri="{BB962C8B-B14F-4D97-AF65-F5344CB8AC3E}">
        <p14:creationId xmlns:p14="http://schemas.microsoft.com/office/powerpoint/2010/main" val="37371089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79642-0FA0-4514-77EA-66E44E7D06A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AB5508F-2AD6-EBBE-EBC8-D42C8BAFBFCC}"/>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Petty, G. (2009) </a:t>
            </a:r>
            <a:r>
              <a:rPr lang="en-GB" sz="2400" i="1" dirty="0"/>
              <a:t>Teaching today.</a:t>
            </a:r>
            <a:r>
              <a:rPr lang="en-GB" sz="2400" dirty="0"/>
              <a:t> Nelson Thornes - Part 2 provides a comprehensive guide to a range of teaching strategies </a:t>
            </a:r>
          </a:p>
          <a:p>
            <a:pPr>
              <a:buFont typeface="Arial" panose="020B0604020202020204" pitchFamily="34" charset="0"/>
              <a:buChar char="•"/>
            </a:pPr>
            <a:r>
              <a:rPr lang="en-GB" sz="2400" dirty="0"/>
              <a:t>Reece &amp; Walker (2007) </a:t>
            </a:r>
            <a:r>
              <a:rPr lang="en-GB" sz="2400" i="1" dirty="0"/>
              <a:t>Teaching Training and Learning ; A practical BEP guide</a:t>
            </a:r>
            <a:r>
              <a:rPr lang="en-GB" sz="2400" dirty="0"/>
              <a:t> - Chapter 3 provides guidance on some key teaching strategies </a:t>
            </a:r>
          </a:p>
          <a:p>
            <a:pPr>
              <a:buFont typeface="Arial" panose="020B0604020202020204" pitchFamily="34" charset="0"/>
              <a:buChar char="•"/>
            </a:pPr>
            <a:r>
              <a:rPr lang="en-GB" sz="2400" dirty="0"/>
              <a:t>Skinner D (2011) </a:t>
            </a:r>
            <a:r>
              <a:rPr lang="en-GB" sz="2400" i="1" dirty="0"/>
              <a:t>Effective Teaching and Learning on Practice.</a:t>
            </a:r>
            <a:r>
              <a:rPr lang="en-GB" sz="2400" dirty="0"/>
              <a:t> London: Bloomsbury</a:t>
            </a:r>
          </a:p>
          <a:p>
            <a:pPr>
              <a:buFont typeface="Arial" panose="020B0604020202020204" pitchFamily="34" charset="0"/>
              <a:buChar char="•"/>
            </a:pPr>
            <a:r>
              <a:rPr lang="en-GB" sz="2400" dirty="0"/>
              <a:t>Shulman, L.S. (1987). ‘Those who understand teach: knowledge growth in teaching’. </a:t>
            </a:r>
            <a:r>
              <a:rPr lang="en-GB" sz="2400" i="1" dirty="0"/>
              <a:t>Educational Researcher</a:t>
            </a:r>
            <a:r>
              <a:rPr lang="en-GB" sz="2400" dirty="0"/>
              <a:t>, 15(2), 4-14</a:t>
            </a:r>
          </a:p>
          <a:p>
            <a:endParaRPr lang="en-GB" dirty="0"/>
          </a:p>
        </p:txBody>
      </p:sp>
    </p:spTree>
    <p:extLst>
      <p:ext uri="{BB962C8B-B14F-4D97-AF65-F5344CB8AC3E}">
        <p14:creationId xmlns:p14="http://schemas.microsoft.com/office/powerpoint/2010/main" val="24884899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d7314ff0-17dd-412a-a25e-a004641d98bf"/>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FC9770A-9964-4AE4-AAC3-EDA486FA4C0E}">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{D6089000-2413-4232-94F3-4CED19477AF0}tf22712842_win32</Template>
  <TotalTime>0</TotalTime>
  <Words>3056</Words>
  <Application>Microsoft Office PowerPoint</Application>
  <PresentationFormat>Widescreen</PresentationFormat>
  <Paragraphs>306</Paragraphs>
  <Slides>56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56</vt:i4>
      </vt:variant>
    </vt:vector>
  </HeadingPairs>
  <TitlesOfParts>
    <vt:vector size="62" baseType="lpstr">
      <vt:lpstr>Bookman Old Style (Headings)</vt:lpstr>
      <vt:lpstr>Arial</vt:lpstr>
      <vt:lpstr>Bookman Old Style</vt:lpstr>
      <vt:lpstr>Calibri</vt:lpstr>
      <vt:lpstr>Franklin Gothic Book</vt:lpstr>
      <vt:lpstr>1_RetrospectVTI</vt:lpstr>
      <vt:lpstr>Learning Theory</vt:lpstr>
      <vt:lpstr>Learning outcomes</vt:lpstr>
      <vt:lpstr>Introductions </vt:lpstr>
      <vt:lpstr>Learning theory</vt:lpstr>
      <vt:lpstr>Activity (10 mins)</vt:lpstr>
      <vt:lpstr>Behaviourism</vt:lpstr>
      <vt:lpstr>PowerPoint Presentation</vt:lpstr>
      <vt:lpstr>PowerPoint Presentation</vt:lpstr>
      <vt:lpstr>Pavlov (1849  -1936) Conditioning</vt:lpstr>
      <vt:lpstr>What Pavlov concluded</vt:lpstr>
      <vt:lpstr>Watson (1878-1958)</vt:lpstr>
      <vt:lpstr>B.F. Skinner (1904-90) Operant Conditioning </vt:lpstr>
      <vt:lpstr>Skinner’s conclusions</vt:lpstr>
      <vt:lpstr>Strengths and weaknesses</vt:lpstr>
      <vt:lpstr>Opinion…</vt:lpstr>
      <vt:lpstr>Humanism </vt:lpstr>
      <vt:lpstr>PowerPoint Presentation</vt:lpstr>
      <vt:lpstr>John - Dewey Principles and Key Concepts</vt:lpstr>
      <vt:lpstr> Malcolm Knowles - Andragogy </vt:lpstr>
      <vt:lpstr>Maslow : Hierarchy of needs</vt:lpstr>
      <vt:lpstr>Strengths and weaknesses</vt:lpstr>
      <vt:lpstr>Opinion…</vt:lpstr>
      <vt:lpstr>Cognitivism </vt:lpstr>
      <vt:lpstr>PowerPoint Presentation</vt:lpstr>
      <vt:lpstr>PowerPoint Presentation</vt:lpstr>
      <vt:lpstr>Jean Piaget </vt:lpstr>
      <vt:lpstr>Guy Claxton </vt:lpstr>
      <vt:lpstr>Robust vs. fragile learners</vt:lpstr>
      <vt:lpstr>Influence of Claxton</vt:lpstr>
      <vt:lpstr>Strengths and weaknesses</vt:lpstr>
      <vt:lpstr>Opinion…</vt:lpstr>
      <vt:lpstr>Constructivism</vt:lpstr>
      <vt:lpstr>PowerPoint Presentation</vt:lpstr>
      <vt:lpstr>PowerPoint Presentation</vt:lpstr>
      <vt:lpstr>  The zone of proximal development</vt:lpstr>
      <vt:lpstr>Jerome Bruner </vt:lpstr>
      <vt:lpstr>Strengths and weaknesses</vt:lpstr>
      <vt:lpstr>Opinion…</vt:lpstr>
      <vt:lpstr>Learning Styles</vt:lpstr>
      <vt:lpstr>Mumford and Honey (1986)</vt:lpstr>
      <vt:lpstr>Theorist </vt:lpstr>
      <vt:lpstr>PowerPoint Presentation</vt:lpstr>
      <vt:lpstr>Pragmatist </vt:lpstr>
      <vt:lpstr>PowerPoint Presentation</vt:lpstr>
      <vt:lpstr>Reflector </vt:lpstr>
      <vt:lpstr>PowerPoint Presentation</vt:lpstr>
      <vt:lpstr>Activist </vt:lpstr>
      <vt:lpstr>PowerPoint Presentation</vt:lpstr>
      <vt:lpstr>Who do you think you are?</vt:lpstr>
      <vt:lpstr>Which learning style are you?</vt:lpstr>
      <vt:lpstr>Were you right?</vt:lpstr>
      <vt:lpstr>Learning outcomes</vt:lpstr>
      <vt:lpstr>References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learn?</dc:title>
  <dc:creator>Katie Gardner</dc:creator>
  <cp:lastModifiedBy>Katie Gardner</cp:lastModifiedBy>
  <cp:revision>6</cp:revision>
  <dcterms:created xsi:type="dcterms:W3CDTF">2022-09-02T08:59:51Z</dcterms:created>
  <dcterms:modified xsi:type="dcterms:W3CDTF">2026-09-27T09:45:56Z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