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21" autoAdjust="0"/>
    <p:restoredTop sz="71290" autoAdjust="0"/>
  </p:normalViewPr>
  <p:slideViewPr>
    <p:cSldViewPr snapToGrid="0">
      <p:cViewPr varScale="1">
        <p:scale>
          <a:sx n="38" d="100"/>
          <a:sy n="38" d="100"/>
        </p:scale>
        <p:origin x="22" y="3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4CAB423-422F-42E1-8847-8EC699923699}" type="datetimeFigureOut">
              <a:rPr lang="en-GB" smtClean="0"/>
              <a:t>13/10/2023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15D4A82-C76E-4B74-B44C-A21B22C99F98}" type="slidenum">
              <a:rPr lang="en-GB" smtClean="0"/>
              <a:t>‹#›</a:t>
            </a:fld>
            <a:endParaRPr lang="en-GB"/>
          </a:p>
        </p:txBody>
      </p:sp>
    </p:spTree>
    <p:extLst>
      <p:ext uri="{BB962C8B-B14F-4D97-AF65-F5344CB8AC3E}">
        <p14:creationId xmlns:p14="http://schemas.microsoft.com/office/powerpoint/2010/main" val="36667337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74151"/>
                </a:solidFill>
                <a:effectLst/>
                <a:latin typeface="Söhne"/>
              </a:rPr>
              <a:t>Good morning/afternoon, everyone. Today, we embark on a captivating journey into the world of information security. Our focus will be on the concept of "Privacy" within the realm of Information Security and the critical role that "Managers" play in ensuring the integrity of data and the security of digital assets</a:t>
            </a:r>
            <a:endParaRPr lang="en-GB" dirty="0"/>
          </a:p>
        </p:txBody>
      </p:sp>
      <p:sp>
        <p:nvSpPr>
          <p:cNvPr id="4" name="Slide Number Placeholder 3"/>
          <p:cNvSpPr>
            <a:spLocks noGrp="1"/>
          </p:cNvSpPr>
          <p:nvPr>
            <p:ph type="sldNum" sz="quarter" idx="5"/>
          </p:nvPr>
        </p:nvSpPr>
        <p:spPr/>
        <p:txBody>
          <a:bodyPr/>
          <a:lstStyle/>
          <a:p>
            <a:fld id="{515D4A82-C76E-4B74-B44C-A21B22C99F98}" type="slidenum">
              <a:rPr lang="en-GB" smtClean="0"/>
              <a:t>1</a:t>
            </a:fld>
            <a:endParaRPr lang="en-GB"/>
          </a:p>
        </p:txBody>
      </p:sp>
    </p:spTree>
    <p:extLst>
      <p:ext uri="{BB962C8B-B14F-4D97-AF65-F5344CB8AC3E}">
        <p14:creationId xmlns:p14="http://schemas.microsoft.com/office/powerpoint/2010/main" val="4083150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74151"/>
                </a:solidFill>
                <a:effectLst/>
                <a:latin typeface="Söhne"/>
              </a:rPr>
              <a:t>Our exploration will be comprehensive, covering five essential areas. We will delve into the intricacies of 'privacy' within Information Security, compare it to our everyday understanding, discuss why these distinctions matter significantly, explore the multifaceted concept of 'management,' and uncover the vital responsibilities that 'managers' shoulder in the domain of Information Security</a:t>
            </a:r>
            <a:endParaRPr lang="en-GB" dirty="0"/>
          </a:p>
        </p:txBody>
      </p:sp>
      <p:sp>
        <p:nvSpPr>
          <p:cNvPr id="4" name="Slide Number Placeholder 3"/>
          <p:cNvSpPr>
            <a:spLocks noGrp="1"/>
          </p:cNvSpPr>
          <p:nvPr>
            <p:ph type="sldNum" sz="quarter" idx="5"/>
          </p:nvPr>
        </p:nvSpPr>
        <p:spPr/>
        <p:txBody>
          <a:bodyPr/>
          <a:lstStyle/>
          <a:p>
            <a:fld id="{515D4A82-C76E-4B74-B44C-A21B22C99F98}" type="slidenum">
              <a:rPr lang="en-GB" smtClean="0"/>
              <a:t>2</a:t>
            </a:fld>
            <a:endParaRPr lang="en-GB"/>
          </a:p>
        </p:txBody>
      </p:sp>
    </p:spTree>
    <p:extLst>
      <p:ext uri="{BB962C8B-B14F-4D97-AF65-F5344CB8AC3E}">
        <p14:creationId xmlns:p14="http://schemas.microsoft.com/office/powerpoint/2010/main" val="33936068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74151"/>
                </a:solidFill>
                <a:effectLst/>
                <a:latin typeface="Söhne"/>
              </a:rPr>
              <a:t>Let's begin by immersing ourselves in the definition of 'privacy' within the context of Information Security. In this space, privacy transcends mere personal boundaries; it is the vigilant protection of sensitive data from any form of unwarranted intrusion. This includes safeguarding against unauthorized access, unapproved use, unintended disclosure, or any other potential misuse of data.</a:t>
            </a:r>
            <a:endParaRPr lang="en-GB" dirty="0"/>
          </a:p>
        </p:txBody>
      </p:sp>
      <p:sp>
        <p:nvSpPr>
          <p:cNvPr id="4" name="Slide Number Placeholder 3"/>
          <p:cNvSpPr>
            <a:spLocks noGrp="1"/>
          </p:cNvSpPr>
          <p:nvPr>
            <p:ph type="sldNum" sz="quarter" idx="5"/>
          </p:nvPr>
        </p:nvSpPr>
        <p:spPr/>
        <p:txBody>
          <a:bodyPr/>
          <a:lstStyle/>
          <a:p>
            <a:fld id="{515D4A82-C76E-4B74-B44C-A21B22C99F98}" type="slidenum">
              <a:rPr lang="en-GB" smtClean="0"/>
              <a:t>3</a:t>
            </a:fld>
            <a:endParaRPr lang="en-GB"/>
          </a:p>
        </p:txBody>
      </p:sp>
    </p:spTree>
    <p:extLst>
      <p:ext uri="{BB962C8B-B14F-4D97-AF65-F5344CB8AC3E}">
        <p14:creationId xmlns:p14="http://schemas.microsoft.com/office/powerpoint/2010/main" val="2959881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74151"/>
                </a:solidFill>
                <a:effectLst/>
                <a:latin typeface="Söhne"/>
              </a:rPr>
              <a:t>In contrast, our everyday understanding of privacy often </a:t>
            </a:r>
            <a:r>
              <a:rPr lang="en-GB" b="0" i="0" dirty="0" err="1">
                <a:solidFill>
                  <a:srgbClr val="374151"/>
                </a:solidFill>
                <a:effectLst/>
                <a:latin typeface="Söhne"/>
              </a:rPr>
              <a:t>centers</a:t>
            </a:r>
            <a:r>
              <a:rPr lang="en-GB" b="0" i="0" dirty="0">
                <a:solidFill>
                  <a:srgbClr val="374151"/>
                </a:solidFill>
                <a:effectLst/>
                <a:latin typeface="Söhne"/>
              </a:rPr>
              <a:t> on the fundamental right to keep our personal lives and information concealed from the prying eyes of the public. It's about safeguarding our personal space and keeping our individual lives out of the public domain.</a:t>
            </a:r>
            <a:endParaRPr lang="en-GB" dirty="0"/>
          </a:p>
        </p:txBody>
      </p:sp>
      <p:sp>
        <p:nvSpPr>
          <p:cNvPr id="4" name="Slide Number Placeholder 3"/>
          <p:cNvSpPr>
            <a:spLocks noGrp="1"/>
          </p:cNvSpPr>
          <p:nvPr>
            <p:ph type="sldNum" sz="quarter" idx="5"/>
          </p:nvPr>
        </p:nvSpPr>
        <p:spPr/>
        <p:txBody>
          <a:bodyPr/>
          <a:lstStyle/>
          <a:p>
            <a:fld id="{515D4A82-C76E-4B74-B44C-A21B22C99F98}" type="slidenum">
              <a:rPr lang="en-GB" smtClean="0"/>
              <a:t>4</a:t>
            </a:fld>
            <a:endParaRPr lang="en-GB"/>
          </a:p>
        </p:txBody>
      </p:sp>
    </p:spTree>
    <p:extLst>
      <p:ext uri="{BB962C8B-B14F-4D97-AF65-F5344CB8AC3E}">
        <p14:creationId xmlns:p14="http://schemas.microsoft.com/office/powerpoint/2010/main" val="5627989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74151"/>
                </a:solidFill>
                <a:effectLst/>
                <a:latin typeface="Söhne"/>
              </a:rPr>
              <a:t>When we juxtapose these two definitions, it becomes apparent that they emphasize different aspects. InfoSec focuses on data protection, emphasizing the safeguarding of digital assets, while everyday privacy is </a:t>
            </a:r>
            <a:r>
              <a:rPr lang="en-GB" b="0" i="0" dirty="0" err="1">
                <a:solidFill>
                  <a:srgbClr val="374151"/>
                </a:solidFill>
                <a:effectLst/>
                <a:latin typeface="Söhne"/>
              </a:rPr>
              <a:t>centered</a:t>
            </a:r>
            <a:r>
              <a:rPr lang="en-GB" b="0" i="0" dirty="0">
                <a:solidFill>
                  <a:srgbClr val="374151"/>
                </a:solidFill>
                <a:effectLst/>
                <a:latin typeface="Söhne"/>
              </a:rPr>
              <a:t> around individual rights and personal boundaries.</a:t>
            </a:r>
            <a:endParaRPr lang="en-GB" dirty="0"/>
          </a:p>
        </p:txBody>
      </p:sp>
      <p:sp>
        <p:nvSpPr>
          <p:cNvPr id="4" name="Slide Number Placeholder 3"/>
          <p:cNvSpPr>
            <a:spLocks noGrp="1"/>
          </p:cNvSpPr>
          <p:nvPr>
            <p:ph type="sldNum" sz="quarter" idx="5"/>
          </p:nvPr>
        </p:nvSpPr>
        <p:spPr/>
        <p:txBody>
          <a:bodyPr/>
          <a:lstStyle/>
          <a:p>
            <a:fld id="{515D4A82-C76E-4B74-B44C-A21B22C99F98}" type="slidenum">
              <a:rPr lang="en-GB" smtClean="0"/>
              <a:t>5</a:t>
            </a:fld>
            <a:endParaRPr lang="en-GB"/>
          </a:p>
        </p:txBody>
      </p:sp>
    </p:spTree>
    <p:extLst>
      <p:ext uri="{BB962C8B-B14F-4D97-AF65-F5344CB8AC3E}">
        <p14:creationId xmlns:p14="http://schemas.microsoft.com/office/powerpoint/2010/main" val="535728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74151"/>
                </a:solidFill>
                <a:effectLst/>
                <a:latin typeface="Söhne"/>
              </a:rPr>
              <a:t>The significance of this difference cannot be overstated. In our digital age, the lines between data and personal lives are often blurred. A data breach is not just a technical mishap; it can lead to a direct invasion of personal privacy, causing profound consequences. This highlights the paramount importance of data privacy in the realm of Information Security.</a:t>
            </a:r>
            <a:endParaRPr lang="en-GB" dirty="0"/>
          </a:p>
        </p:txBody>
      </p:sp>
      <p:sp>
        <p:nvSpPr>
          <p:cNvPr id="4" name="Slide Number Placeholder 3"/>
          <p:cNvSpPr>
            <a:spLocks noGrp="1"/>
          </p:cNvSpPr>
          <p:nvPr>
            <p:ph type="sldNum" sz="quarter" idx="5"/>
          </p:nvPr>
        </p:nvSpPr>
        <p:spPr/>
        <p:txBody>
          <a:bodyPr/>
          <a:lstStyle/>
          <a:p>
            <a:fld id="{515D4A82-C76E-4B74-B44C-A21B22C99F98}" type="slidenum">
              <a:rPr lang="en-GB" smtClean="0"/>
              <a:t>6</a:t>
            </a:fld>
            <a:endParaRPr lang="en-GB"/>
          </a:p>
        </p:txBody>
      </p:sp>
    </p:spTree>
    <p:extLst>
      <p:ext uri="{BB962C8B-B14F-4D97-AF65-F5344CB8AC3E}">
        <p14:creationId xmlns:p14="http://schemas.microsoft.com/office/powerpoint/2010/main" val="16233930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74151"/>
                </a:solidFill>
                <a:effectLst/>
                <a:latin typeface="Söhne"/>
              </a:rPr>
              <a:t>Transitioning from the discussion of privacy, let's delve into 'management.' At its core, management is the intricate process of dealing with and controlling various resources, whether they are tangible assets or human capital. It involves the </a:t>
            </a:r>
            <a:r>
              <a:rPr lang="en-GB" b="0" i="0" dirty="0" err="1">
                <a:solidFill>
                  <a:srgbClr val="374151"/>
                </a:solidFill>
                <a:effectLst/>
                <a:latin typeface="Söhne"/>
              </a:rPr>
              <a:t>skillful</a:t>
            </a:r>
            <a:r>
              <a:rPr lang="en-GB" b="0" i="0" dirty="0">
                <a:solidFill>
                  <a:srgbClr val="374151"/>
                </a:solidFill>
                <a:effectLst/>
                <a:latin typeface="Söhne"/>
              </a:rPr>
              <a:t> coordination of these resources to achieve predefined objectives efficiently and effectively.</a:t>
            </a:r>
            <a:endParaRPr lang="en-GB" dirty="0"/>
          </a:p>
        </p:txBody>
      </p:sp>
      <p:sp>
        <p:nvSpPr>
          <p:cNvPr id="4" name="Slide Number Placeholder 3"/>
          <p:cNvSpPr>
            <a:spLocks noGrp="1"/>
          </p:cNvSpPr>
          <p:nvPr>
            <p:ph type="sldNum" sz="quarter" idx="5"/>
          </p:nvPr>
        </p:nvSpPr>
        <p:spPr/>
        <p:txBody>
          <a:bodyPr/>
          <a:lstStyle/>
          <a:p>
            <a:fld id="{515D4A82-C76E-4B74-B44C-A21B22C99F98}" type="slidenum">
              <a:rPr lang="en-GB" smtClean="0"/>
              <a:t>7</a:t>
            </a:fld>
            <a:endParaRPr lang="en-GB"/>
          </a:p>
        </p:txBody>
      </p:sp>
    </p:spTree>
    <p:extLst>
      <p:ext uri="{BB962C8B-B14F-4D97-AF65-F5344CB8AC3E}">
        <p14:creationId xmlns:p14="http://schemas.microsoft.com/office/powerpoint/2010/main" val="20073836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74151"/>
                </a:solidFill>
                <a:effectLst/>
                <a:latin typeface="Söhne"/>
              </a:rPr>
              <a:t>A manager, in this context, becomes the conductor of an orchestra, overseeing and guiding the activities of various sections within an organization to ensure that they work in harmony. They are responsible for orchestrating efforts to achieve the harmonious conclusion, or in business terms, the </a:t>
            </a:r>
            <a:r>
              <a:rPr lang="en-GB" b="0" i="0" dirty="0" err="1">
                <a:solidFill>
                  <a:srgbClr val="374151"/>
                </a:solidFill>
                <a:effectLst/>
                <a:latin typeface="Söhne"/>
              </a:rPr>
              <a:t>fulfillment</a:t>
            </a:r>
            <a:r>
              <a:rPr lang="en-GB" b="0" i="0" dirty="0">
                <a:solidFill>
                  <a:srgbClr val="374151"/>
                </a:solidFill>
                <a:effectLst/>
                <a:latin typeface="Söhne"/>
              </a:rPr>
              <a:t> of organizational objectives.</a:t>
            </a:r>
            <a:endParaRPr lang="en-GB" dirty="0"/>
          </a:p>
        </p:txBody>
      </p:sp>
      <p:sp>
        <p:nvSpPr>
          <p:cNvPr id="4" name="Slide Number Placeholder 3"/>
          <p:cNvSpPr>
            <a:spLocks noGrp="1"/>
          </p:cNvSpPr>
          <p:nvPr>
            <p:ph type="sldNum" sz="quarter" idx="5"/>
          </p:nvPr>
        </p:nvSpPr>
        <p:spPr/>
        <p:txBody>
          <a:bodyPr/>
          <a:lstStyle/>
          <a:p>
            <a:fld id="{515D4A82-C76E-4B74-B44C-A21B22C99F98}" type="slidenum">
              <a:rPr lang="en-GB" smtClean="0"/>
              <a:t>8</a:t>
            </a:fld>
            <a:endParaRPr lang="en-GB"/>
          </a:p>
        </p:txBody>
      </p:sp>
    </p:spTree>
    <p:extLst>
      <p:ext uri="{BB962C8B-B14F-4D97-AF65-F5344CB8AC3E}">
        <p14:creationId xmlns:p14="http://schemas.microsoft.com/office/powerpoint/2010/main" val="40554987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74151"/>
                </a:solidFill>
                <a:effectLst/>
                <a:latin typeface="Söhne"/>
              </a:rPr>
              <a:t>Within the sphere of Information Security, managers play an exceptionally crucial role. As the tide of cyber threats continues to rise, they stand as the sentinels safeguarding an organization's invaluable assets, ensuring data integrity and security in the face of evolving and persistent threats.</a:t>
            </a:r>
            <a:endParaRPr lang="en-GB" dirty="0"/>
          </a:p>
        </p:txBody>
      </p:sp>
      <p:sp>
        <p:nvSpPr>
          <p:cNvPr id="4" name="Slide Number Placeholder 3"/>
          <p:cNvSpPr>
            <a:spLocks noGrp="1"/>
          </p:cNvSpPr>
          <p:nvPr>
            <p:ph type="sldNum" sz="quarter" idx="5"/>
          </p:nvPr>
        </p:nvSpPr>
        <p:spPr/>
        <p:txBody>
          <a:bodyPr/>
          <a:lstStyle/>
          <a:p>
            <a:fld id="{515D4A82-C76E-4B74-B44C-A21B22C99F98}" type="slidenum">
              <a:rPr lang="en-GB" smtClean="0"/>
              <a:t>9</a:t>
            </a:fld>
            <a:endParaRPr lang="en-GB"/>
          </a:p>
        </p:txBody>
      </p:sp>
    </p:spTree>
    <p:extLst>
      <p:ext uri="{BB962C8B-B14F-4D97-AF65-F5344CB8AC3E}">
        <p14:creationId xmlns:p14="http://schemas.microsoft.com/office/powerpoint/2010/main" val="33392277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74151"/>
                </a:solidFill>
                <a:effectLst/>
                <a:latin typeface="Söhne"/>
              </a:rPr>
              <a:t>Their first major role involves 'Risk Assessment.' This encompasses the ongoing identification and evaluation of vulnerabilities that could potentially compromise an organization's security. They also prioritize threats based on their potential impact, ensuring that resources are wisely allocated to mitigate the most significant risks.</a:t>
            </a:r>
            <a:endParaRPr lang="en-GB" dirty="0"/>
          </a:p>
        </p:txBody>
      </p:sp>
      <p:sp>
        <p:nvSpPr>
          <p:cNvPr id="4" name="Slide Number Placeholder 3"/>
          <p:cNvSpPr>
            <a:spLocks noGrp="1"/>
          </p:cNvSpPr>
          <p:nvPr>
            <p:ph type="sldNum" sz="quarter" idx="5"/>
          </p:nvPr>
        </p:nvSpPr>
        <p:spPr/>
        <p:txBody>
          <a:bodyPr/>
          <a:lstStyle/>
          <a:p>
            <a:fld id="{515D4A82-C76E-4B74-B44C-A21B22C99F98}" type="slidenum">
              <a:rPr lang="en-GB" smtClean="0"/>
              <a:t>10</a:t>
            </a:fld>
            <a:endParaRPr lang="en-GB"/>
          </a:p>
        </p:txBody>
      </p:sp>
    </p:spTree>
    <p:extLst>
      <p:ext uri="{BB962C8B-B14F-4D97-AF65-F5344CB8AC3E}">
        <p14:creationId xmlns:p14="http://schemas.microsoft.com/office/powerpoint/2010/main" val="103045250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74151"/>
                </a:solidFill>
                <a:effectLst/>
                <a:latin typeface="Söhne"/>
              </a:rPr>
              <a:t>Their second pivotal role revolves around 'Policy Formulation.' Managers in Information Security are the architects of security protocols. They develop and implement these protocols to create a robust security framework for the organization. Moreover, they periodically update these policies to adapt to the ever-evolving threat landscape, ensuring the organization remains agile and secure.</a:t>
            </a:r>
            <a:endParaRPr lang="en-GB" dirty="0"/>
          </a:p>
        </p:txBody>
      </p:sp>
      <p:sp>
        <p:nvSpPr>
          <p:cNvPr id="4" name="Slide Number Placeholder 3"/>
          <p:cNvSpPr>
            <a:spLocks noGrp="1"/>
          </p:cNvSpPr>
          <p:nvPr>
            <p:ph type="sldNum" sz="quarter" idx="5"/>
          </p:nvPr>
        </p:nvSpPr>
        <p:spPr/>
        <p:txBody>
          <a:bodyPr/>
          <a:lstStyle/>
          <a:p>
            <a:fld id="{515D4A82-C76E-4B74-B44C-A21B22C99F98}" type="slidenum">
              <a:rPr lang="en-GB" smtClean="0"/>
              <a:t>11</a:t>
            </a:fld>
            <a:endParaRPr lang="en-GB"/>
          </a:p>
        </p:txBody>
      </p:sp>
    </p:spTree>
    <p:extLst>
      <p:ext uri="{BB962C8B-B14F-4D97-AF65-F5344CB8AC3E}">
        <p14:creationId xmlns:p14="http://schemas.microsoft.com/office/powerpoint/2010/main" val="32785710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74151"/>
                </a:solidFill>
                <a:effectLst/>
                <a:latin typeface="Söhne"/>
              </a:rPr>
              <a:t>Leadership forms their third vital role. Managers lead and oversee a team of security experts, providing guidance and direction. They are responsible for the continuous training and development of their team, ensuring that the organization stays at the forefront of security best practices and utilizes cutting-edge tools and technologies.</a:t>
            </a:r>
            <a:endParaRPr lang="en-GB" dirty="0"/>
          </a:p>
        </p:txBody>
      </p:sp>
      <p:sp>
        <p:nvSpPr>
          <p:cNvPr id="4" name="Slide Number Placeholder 3"/>
          <p:cNvSpPr>
            <a:spLocks noGrp="1"/>
          </p:cNvSpPr>
          <p:nvPr>
            <p:ph type="sldNum" sz="quarter" idx="5"/>
          </p:nvPr>
        </p:nvSpPr>
        <p:spPr/>
        <p:txBody>
          <a:bodyPr/>
          <a:lstStyle/>
          <a:p>
            <a:fld id="{515D4A82-C76E-4B74-B44C-A21B22C99F98}" type="slidenum">
              <a:rPr lang="en-GB" smtClean="0"/>
              <a:t>12</a:t>
            </a:fld>
            <a:endParaRPr lang="en-GB"/>
          </a:p>
        </p:txBody>
      </p:sp>
    </p:spTree>
    <p:extLst>
      <p:ext uri="{BB962C8B-B14F-4D97-AF65-F5344CB8AC3E}">
        <p14:creationId xmlns:p14="http://schemas.microsoft.com/office/powerpoint/2010/main" val="181805264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74151"/>
                </a:solidFill>
                <a:effectLst/>
                <a:latin typeface="Söhne"/>
              </a:rPr>
              <a:t>As we conclude today's discussion, it is abundantly clear that understanding privacy in InfoSec and recognizing the indispensable roles of managers in safeguarding digital assets and data is not merely a matter of technicalities; it is the bedrock of secure, respectful, and successful digital interactions in our interconnected world.</a:t>
            </a:r>
            <a:endParaRPr lang="en-GB" dirty="0"/>
          </a:p>
        </p:txBody>
      </p:sp>
      <p:sp>
        <p:nvSpPr>
          <p:cNvPr id="4" name="Slide Number Placeholder 3"/>
          <p:cNvSpPr>
            <a:spLocks noGrp="1"/>
          </p:cNvSpPr>
          <p:nvPr>
            <p:ph type="sldNum" sz="quarter" idx="5"/>
          </p:nvPr>
        </p:nvSpPr>
        <p:spPr/>
        <p:txBody>
          <a:bodyPr/>
          <a:lstStyle/>
          <a:p>
            <a:fld id="{515D4A82-C76E-4B74-B44C-A21B22C99F98}" type="slidenum">
              <a:rPr lang="en-GB" smtClean="0"/>
              <a:t>13</a:t>
            </a:fld>
            <a:endParaRPr lang="en-GB"/>
          </a:p>
        </p:txBody>
      </p:sp>
    </p:spTree>
    <p:extLst>
      <p:ext uri="{BB962C8B-B14F-4D97-AF65-F5344CB8AC3E}">
        <p14:creationId xmlns:p14="http://schemas.microsoft.com/office/powerpoint/2010/main" val="19226973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AE681-5750-92DC-0E1D-227A24A4C91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EDA43AE-FED1-B439-B480-9F4BF85C25A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136AA36-44E4-1072-0F08-715D46D10EBF}"/>
              </a:ext>
            </a:extLst>
          </p:cNvPr>
          <p:cNvSpPr>
            <a:spLocks noGrp="1"/>
          </p:cNvSpPr>
          <p:nvPr>
            <p:ph type="dt" sz="half" idx="10"/>
          </p:nvPr>
        </p:nvSpPr>
        <p:spPr/>
        <p:txBody>
          <a:bodyPr/>
          <a:lstStyle/>
          <a:p>
            <a:fld id="{6B3B36CE-61C2-43B9-B735-3B980ADC96AD}" type="datetimeFigureOut">
              <a:rPr lang="en-GB" smtClean="0"/>
              <a:t>13/10/2023</a:t>
            </a:fld>
            <a:endParaRPr lang="en-GB"/>
          </a:p>
        </p:txBody>
      </p:sp>
      <p:sp>
        <p:nvSpPr>
          <p:cNvPr id="5" name="Footer Placeholder 4">
            <a:extLst>
              <a:ext uri="{FF2B5EF4-FFF2-40B4-BE49-F238E27FC236}">
                <a16:creationId xmlns:a16="http://schemas.microsoft.com/office/drawing/2014/main" id="{80A5E0FC-91F0-5560-0860-378D591415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B223771-DAC7-0073-3321-9BD3C20210FD}"/>
              </a:ext>
            </a:extLst>
          </p:cNvPr>
          <p:cNvSpPr>
            <a:spLocks noGrp="1"/>
          </p:cNvSpPr>
          <p:nvPr>
            <p:ph type="sldNum" sz="quarter" idx="12"/>
          </p:nvPr>
        </p:nvSpPr>
        <p:spPr/>
        <p:txBody>
          <a:bodyPr/>
          <a:lstStyle/>
          <a:p>
            <a:fld id="{952DDD84-E776-49FD-993B-0B402609C4C3}" type="slidenum">
              <a:rPr lang="en-GB" smtClean="0"/>
              <a:t>‹#›</a:t>
            </a:fld>
            <a:endParaRPr lang="en-GB"/>
          </a:p>
        </p:txBody>
      </p:sp>
    </p:spTree>
    <p:extLst>
      <p:ext uri="{BB962C8B-B14F-4D97-AF65-F5344CB8AC3E}">
        <p14:creationId xmlns:p14="http://schemas.microsoft.com/office/powerpoint/2010/main" val="31373001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019756-0811-D739-9CFA-E007D55E6E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6B2336E-FE8C-7484-E1D5-805A4EA35F6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5FA2B78-BDFC-7874-0082-FF3944C7D1C1}"/>
              </a:ext>
            </a:extLst>
          </p:cNvPr>
          <p:cNvSpPr>
            <a:spLocks noGrp="1"/>
          </p:cNvSpPr>
          <p:nvPr>
            <p:ph type="dt" sz="half" idx="10"/>
          </p:nvPr>
        </p:nvSpPr>
        <p:spPr/>
        <p:txBody>
          <a:bodyPr/>
          <a:lstStyle/>
          <a:p>
            <a:fld id="{6B3B36CE-61C2-43B9-B735-3B980ADC96AD}" type="datetimeFigureOut">
              <a:rPr lang="en-GB" smtClean="0"/>
              <a:t>13/10/2023</a:t>
            </a:fld>
            <a:endParaRPr lang="en-GB"/>
          </a:p>
        </p:txBody>
      </p:sp>
      <p:sp>
        <p:nvSpPr>
          <p:cNvPr id="5" name="Footer Placeholder 4">
            <a:extLst>
              <a:ext uri="{FF2B5EF4-FFF2-40B4-BE49-F238E27FC236}">
                <a16:creationId xmlns:a16="http://schemas.microsoft.com/office/drawing/2014/main" id="{EEA10A6F-B665-7AC1-6C15-64D8B51CC5D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90E0130-15B9-91C3-1908-6D5C60B50CA5}"/>
              </a:ext>
            </a:extLst>
          </p:cNvPr>
          <p:cNvSpPr>
            <a:spLocks noGrp="1"/>
          </p:cNvSpPr>
          <p:nvPr>
            <p:ph type="sldNum" sz="quarter" idx="12"/>
          </p:nvPr>
        </p:nvSpPr>
        <p:spPr/>
        <p:txBody>
          <a:bodyPr/>
          <a:lstStyle/>
          <a:p>
            <a:fld id="{952DDD84-E776-49FD-993B-0B402609C4C3}" type="slidenum">
              <a:rPr lang="en-GB" smtClean="0"/>
              <a:t>‹#›</a:t>
            </a:fld>
            <a:endParaRPr lang="en-GB"/>
          </a:p>
        </p:txBody>
      </p:sp>
    </p:spTree>
    <p:extLst>
      <p:ext uri="{BB962C8B-B14F-4D97-AF65-F5344CB8AC3E}">
        <p14:creationId xmlns:p14="http://schemas.microsoft.com/office/powerpoint/2010/main" val="935949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4B57E9-8B86-0ABE-5E18-81D06D42EF7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7A8B4-7B60-B199-E3B8-AD7F7C07877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6756962-DAF7-B8DB-AB0C-A6016D8F6BCC}"/>
              </a:ext>
            </a:extLst>
          </p:cNvPr>
          <p:cNvSpPr>
            <a:spLocks noGrp="1"/>
          </p:cNvSpPr>
          <p:nvPr>
            <p:ph type="dt" sz="half" idx="10"/>
          </p:nvPr>
        </p:nvSpPr>
        <p:spPr/>
        <p:txBody>
          <a:bodyPr/>
          <a:lstStyle/>
          <a:p>
            <a:fld id="{6B3B36CE-61C2-43B9-B735-3B980ADC96AD}" type="datetimeFigureOut">
              <a:rPr lang="en-GB" smtClean="0"/>
              <a:t>13/10/2023</a:t>
            </a:fld>
            <a:endParaRPr lang="en-GB"/>
          </a:p>
        </p:txBody>
      </p:sp>
      <p:sp>
        <p:nvSpPr>
          <p:cNvPr id="5" name="Footer Placeholder 4">
            <a:extLst>
              <a:ext uri="{FF2B5EF4-FFF2-40B4-BE49-F238E27FC236}">
                <a16:creationId xmlns:a16="http://schemas.microsoft.com/office/drawing/2014/main" id="{223C9898-F4DD-B295-65AC-8AA56193C1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6D5398B-E296-1DA1-705D-E7E7CFCB4F97}"/>
              </a:ext>
            </a:extLst>
          </p:cNvPr>
          <p:cNvSpPr>
            <a:spLocks noGrp="1"/>
          </p:cNvSpPr>
          <p:nvPr>
            <p:ph type="sldNum" sz="quarter" idx="12"/>
          </p:nvPr>
        </p:nvSpPr>
        <p:spPr/>
        <p:txBody>
          <a:bodyPr/>
          <a:lstStyle/>
          <a:p>
            <a:fld id="{952DDD84-E776-49FD-993B-0B402609C4C3}" type="slidenum">
              <a:rPr lang="en-GB" smtClean="0"/>
              <a:t>‹#›</a:t>
            </a:fld>
            <a:endParaRPr lang="en-GB"/>
          </a:p>
        </p:txBody>
      </p:sp>
    </p:spTree>
    <p:extLst>
      <p:ext uri="{BB962C8B-B14F-4D97-AF65-F5344CB8AC3E}">
        <p14:creationId xmlns:p14="http://schemas.microsoft.com/office/powerpoint/2010/main" val="13771925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C7484C-A57E-4052-8D1C-9CA7B23BF80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84D742D-9D28-2E08-F5DF-ED53EA889C2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C2F1E0F-03A7-D81E-AB8A-FF4C6A684FE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A635963-EA56-308B-EE5D-B41434EA1033}"/>
              </a:ext>
            </a:extLst>
          </p:cNvPr>
          <p:cNvSpPr>
            <a:spLocks noGrp="1"/>
          </p:cNvSpPr>
          <p:nvPr>
            <p:ph type="dt" sz="half" idx="10"/>
          </p:nvPr>
        </p:nvSpPr>
        <p:spPr/>
        <p:txBody>
          <a:bodyPr/>
          <a:lstStyle/>
          <a:p>
            <a:fld id="{6B3B36CE-61C2-43B9-B735-3B980ADC96AD}" type="datetimeFigureOut">
              <a:rPr lang="en-GB" smtClean="0"/>
              <a:t>13/10/2023</a:t>
            </a:fld>
            <a:endParaRPr lang="en-GB"/>
          </a:p>
        </p:txBody>
      </p:sp>
      <p:sp>
        <p:nvSpPr>
          <p:cNvPr id="6" name="Footer Placeholder 5">
            <a:extLst>
              <a:ext uri="{FF2B5EF4-FFF2-40B4-BE49-F238E27FC236}">
                <a16:creationId xmlns:a16="http://schemas.microsoft.com/office/drawing/2014/main" id="{C1EB91AF-FDC0-BC7D-0A79-B856D745926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7E80FD4-A192-DB0C-76DA-7AE1049EEA84}"/>
              </a:ext>
            </a:extLst>
          </p:cNvPr>
          <p:cNvSpPr>
            <a:spLocks noGrp="1"/>
          </p:cNvSpPr>
          <p:nvPr>
            <p:ph type="sldNum" sz="quarter" idx="12"/>
          </p:nvPr>
        </p:nvSpPr>
        <p:spPr/>
        <p:txBody>
          <a:bodyPr/>
          <a:lstStyle/>
          <a:p>
            <a:fld id="{952DDD84-E776-49FD-993B-0B402609C4C3}" type="slidenum">
              <a:rPr lang="en-GB" smtClean="0"/>
              <a:t>‹#›</a:t>
            </a:fld>
            <a:endParaRPr lang="en-GB"/>
          </a:p>
        </p:txBody>
      </p:sp>
    </p:spTree>
    <p:extLst>
      <p:ext uri="{BB962C8B-B14F-4D97-AF65-F5344CB8AC3E}">
        <p14:creationId xmlns:p14="http://schemas.microsoft.com/office/powerpoint/2010/main" val="20589384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BAFDAC-1181-7FF8-D166-149FE069720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ECCD51C-4250-F65C-45BE-0417EEA0EA9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771FEB8-C4D9-7D37-17D5-2AAB28888CD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904B838-6E02-1E1A-CFB6-3B5CED1E44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9B468F2-C271-5493-46D7-B22F95F5919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688B93F-546C-1271-4845-6B78B577B074}"/>
              </a:ext>
            </a:extLst>
          </p:cNvPr>
          <p:cNvSpPr>
            <a:spLocks noGrp="1"/>
          </p:cNvSpPr>
          <p:nvPr>
            <p:ph type="dt" sz="half" idx="10"/>
          </p:nvPr>
        </p:nvSpPr>
        <p:spPr/>
        <p:txBody>
          <a:bodyPr/>
          <a:lstStyle/>
          <a:p>
            <a:fld id="{6B3B36CE-61C2-43B9-B735-3B980ADC96AD}" type="datetimeFigureOut">
              <a:rPr lang="en-GB" smtClean="0"/>
              <a:t>13/10/2023</a:t>
            </a:fld>
            <a:endParaRPr lang="en-GB"/>
          </a:p>
        </p:txBody>
      </p:sp>
      <p:sp>
        <p:nvSpPr>
          <p:cNvPr id="8" name="Footer Placeholder 7">
            <a:extLst>
              <a:ext uri="{FF2B5EF4-FFF2-40B4-BE49-F238E27FC236}">
                <a16:creationId xmlns:a16="http://schemas.microsoft.com/office/drawing/2014/main" id="{A03EB31D-4F50-E366-6D38-21204727902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9C85AB6-CD08-A74D-AB90-E4A7F2C3B988}"/>
              </a:ext>
            </a:extLst>
          </p:cNvPr>
          <p:cNvSpPr>
            <a:spLocks noGrp="1"/>
          </p:cNvSpPr>
          <p:nvPr>
            <p:ph type="sldNum" sz="quarter" idx="12"/>
          </p:nvPr>
        </p:nvSpPr>
        <p:spPr/>
        <p:txBody>
          <a:bodyPr/>
          <a:lstStyle/>
          <a:p>
            <a:fld id="{952DDD84-E776-49FD-993B-0B402609C4C3}" type="slidenum">
              <a:rPr lang="en-GB" smtClean="0"/>
              <a:t>‹#›</a:t>
            </a:fld>
            <a:endParaRPr lang="en-GB"/>
          </a:p>
        </p:txBody>
      </p:sp>
    </p:spTree>
    <p:extLst>
      <p:ext uri="{BB962C8B-B14F-4D97-AF65-F5344CB8AC3E}">
        <p14:creationId xmlns:p14="http://schemas.microsoft.com/office/powerpoint/2010/main" val="8129174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5AFAC7-96F5-3AC0-DED9-4F1E02705BD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938C8F6-F6CE-1A9D-D2D3-749C7887D4D8}"/>
              </a:ext>
            </a:extLst>
          </p:cNvPr>
          <p:cNvSpPr>
            <a:spLocks noGrp="1"/>
          </p:cNvSpPr>
          <p:nvPr>
            <p:ph type="dt" sz="half" idx="10"/>
          </p:nvPr>
        </p:nvSpPr>
        <p:spPr/>
        <p:txBody>
          <a:bodyPr/>
          <a:lstStyle/>
          <a:p>
            <a:fld id="{6B3B36CE-61C2-43B9-B735-3B980ADC96AD}" type="datetimeFigureOut">
              <a:rPr lang="en-GB" smtClean="0"/>
              <a:t>13/10/2023</a:t>
            </a:fld>
            <a:endParaRPr lang="en-GB"/>
          </a:p>
        </p:txBody>
      </p:sp>
      <p:sp>
        <p:nvSpPr>
          <p:cNvPr id="4" name="Footer Placeholder 3">
            <a:extLst>
              <a:ext uri="{FF2B5EF4-FFF2-40B4-BE49-F238E27FC236}">
                <a16:creationId xmlns:a16="http://schemas.microsoft.com/office/drawing/2014/main" id="{2B8590CA-008C-D2D9-584D-B9E59EC4DCE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3F91275-C16D-D511-DC59-222DB6441ECA}"/>
              </a:ext>
            </a:extLst>
          </p:cNvPr>
          <p:cNvSpPr>
            <a:spLocks noGrp="1"/>
          </p:cNvSpPr>
          <p:nvPr>
            <p:ph type="sldNum" sz="quarter" idx="12"/>
          </p:nvPr>
        </p:nvSpPr>
        <p:spPr/>
        <p:txBody>
          <a:bodyPr/>
          <a:lstStyle/>
          <a:p>
            <a:fld id="{952DDD84-E776-49FD-993B-0B402609C4C3}" type="slidenum">
              <a:rPr lang="en-GB" smtClean="0"/>
              <a:t>‹#›</a:t>
            </a:fld>
            <a:endParaRPr lang="en-GB"/>
          </a:p>
        </p:txBody>
      </p:sp>
    </p:spTree>
    <p:extLst>
      <p:ext uri="{BB962C8B-B14F-4D97-AF65-F5344CB8AC3E}">
        <p14:creationId xmlns:p14="http://schemas.microsoft.com/office/powerpoint/2010/main" val="39761184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F331055-39B0-218B-DF85-BE42C0FC5177}"/>
              </a:ext>
            </a:extLst>
          </p:cNvPr>
          <p:cNvSpPr>
            <a:spLocks noGrp="1"/>
          </p:cNvSpPr>
          <p:nvPr>
            <p:ph type="dt" sz="half" idx="10"/>
          </p:nvPr>
        </p:nvSpPr>
        <p:spPr/>
        <p:txBody>
          <a:bodyPr/>
          <a:lstStyle/>
          <a:p>
            <a:fld id="{6B3B36CE-61C2-43B9-B735-3B980ADC96AD}" type="datetimeFigureOut">
              <a:rPr lang="en-GB" smtClean="0"/>
              <a:t>13/10/2023</a:t>
            </a:fld>
            <a:endParaRPr lang="en-GB"/>
          </a:p>
        </p:txBody>
      </p:sp>
      <p:sp>
        <p:nvSpPr>
          <p:cNvPr id="3" name="Footer Placeholder 2">
            <a:extLst>
              <a:ext uri="{FF2B5EF4-FFF2-40B4-BE49-F238E27FC236}">
                <a16:creationId xmlns:a16="http://schemas.microsoft.com/office/drawing/2014/main" id="{4A3171AA-2CB6-68B2-CF64-27B813F0D0A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69F2527-68A2-2D5E-1771-70531AD3EE9B}"/>
              </a:ext>
            </a:extLst>
          </p:cNvPr>
          <p:cNvSpPr>
            <a:spLocks noGrp="1"/>
          </p:cNvSpPr>
          <p:nvPr>
            <p:ph type="sldNum" sz="quarter" idx="12"/>
          </p:nvPr>
        </p:nvSpPr>
        <p:spPr/>
        <p:txBody>
          <a:bodyPr/>
          <a:lstStyle/>
          <a:p>
            <a:fld id="{952DDD84-E776-49FD-993B-0B402609C4C3}" type="slidenum">
              <a:rPr lang="en-GB" smtClean="0"/>
              <a:t>‹#›</a:t>
            </a:fld>
            <a:endParaRPr lang="en-GB"/>
          </a:p>
        </p:txBody>
      </p:sp>
    </p:spTree>
    <p:extLst>
      <p:ext uri="{BB962C8B-B14F-4D97-AF65-F5344CB8AC3E}">
        <p14:creationId xmlns:p14="http://schemas.microsoft.com/office/powerpoint/2010/main" val="2425436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3A08E-663E-FC62-8363-C5B6142CD8C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BFDBD5C-089B-78E6-5FA8-945D5879844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E643F35-CCD4-94E0-6A8C-71BE52869ED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43AEAEA-23F1-A0DE-E611-D413492344BA}"/>
              </a:ext>
            </a:extLst>
          </p:cNvPr>
          <p:cNvSpPr>
            <a:spLocks noGrp="1"/>
          </p:cNvSpPr>
          <p:nvPr>
            <p:ph type="dt" sz="half" idx="10"/>
          </p:nvPr>
        </p:nvSpPr>
        <p:spPr/>
        <p:txBody>
          <a:bodyPr/>
          <a:lstStyle/>
          <a:p>
            <a:fld id="{6B3B36CE-61C2-43B9-B735-3B980ADC96AD}" type="datetimeFigureOut">
              <a:rPr lang="en-GB" smtClean="0"/>
              <a:t>13/10/2023</a:t>
            </a:fld>
            <a:endParaRPr lang="en-GB"/>
          </a:p>
        </p:txBody>
      </p:sp>
      <p:sp>
        <p:nvSpPr>
          <p:cNvPr id="6" name="Footer Placeholder 5">
            <a:extLst>
              <a:ext uri="{FF2B5EF4-FFF2-40B4-BE49-F238E27FC236}">
                <a16:creationId xmlns:a16="http://schemas.microsoft.com/office/drawing/2014/main" id="{5913E072-5D1B-339F-CD12-0B94C231543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94713B6-C833-2120-18FC-9EC33464CC2E}"/>
              </a:ext>
            </a:extLst>
          </p:cNvPr>
          <p:cNvSpPr>
            <a:spLocks noGrp="1"/>
          </p:cNvSpPr>
          <p:nvPr>
            <p:ph type="sldNum" sz="quarter" idx="12"/>
          </p:nvPr>
        </p:nvSpPr>
        <p:spPr/>
        <p:txBody>
          <a:bodyPr/>
          <a:lstStyle/>
          <a:p>
            <a:fld id="{952DDD84-E776-49FD-993B-0B402609C4C3}" type="slidenum">
              <a:rPr lang="en-GB" smtClean="0"/>
              <a:t>‹#›</a:t>
            </a:fld>
            <a:endParaRPr lang="en-GB"/>
          </a:p>
        </p:txBody>
      </p:sp>
    </p:spTree>
    <p:extLst>
      <p:ext uri="{BB962C8B-B14F-4D97-AF65-F5344CB8AC3E}">
        <p14:creationId xmlns:p14="http://schemas.microsoft.com/office/powerpoint/2010/main" val="23070890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08FEEC-49ED-FD13-F98D-A7B96AB2D0F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FDBA935-CBD0-2DF1-30B6-64C061AAE8C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20C5C39-BE34-63B9-C4EB-3000777B23F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62D9784-19DA-60BB-B456-F8B87A996170}"/>
              </a:ext>
            </a:extLst>
          </p:cNvPr>
          <p:cNvSpPr>
            <a:spLocks noGrp="1"/>
          </p:cNvSpPr>
          <p:nvPr>
            <p:ph type="dt" sz="half" idx="10"/>
          </p:nvPr>
        </p:nvSpPr>
        <p:spPr/>
        <p:txBody>
          <a:bodyPr/>
          <a:lstStyle/>
          <a:p>
            <a:fld id="{6B3B36CE-61C2-43B9-B735-3B980ADC96AD}" type="datetimeFigureOut">
              <a:rPr lang="en-GB" smtClean="0"/>
              <a:t>13/10/2023</a:t>
            </a:fld>
            <a:endParaRPr lang="en-GB"/>
          </a:p>
        </p:txBody>
      </p:sp>
      <p:sp>
        <p:nvSpPr>
          <p:cNvPr id="6" name="Footer Placeholder 5">
            <a:extLst>
              <a:ext uri="{FF2B5EF4-FFF2-40B4-BE49-F238E27FC236}">
                <a16:creationId xmlns:a16="http://schemas.microsoft.com/office/drawing/2014/main" id="{49F9405F-2BA4-8DEB-E9ED-0D215826C74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E042B1C-7388-49CE-7620-989D1ED9C63B}"/>
              </a:ext>
            </a:extLst>
          </p:cNvPr>
          <p:cNvSpPr>
            <a:spLocks noGrp="1"/>
          </p:cNvSpPr>
          <p:nvPr>
            <p:ph type="sldNum" sz="quarter" idx="12"/>
          </p:nvPr>
        </p:nvSpPr>
        <p:spPr/>
        <p:txBody>
          <a:bodyPr/>
          <a:lstStyle/>
          <a:p>
            <a:fld id="{952DDD84-E776-49FD-993B-0B402609C4C3}" type="slidenum">
              <a:rPr lang="en-GB" smtClean="0"/>
              <a:t>‹#›</a:t>
            </a:fld>
            <a:endParaRPr lang="en-GB"/>
          </a:p>
        </p:txBody>
      </p:sp>
    </p:spTree>
    <p:extLst>
      <p:ext uri="{BB962C8B-B14F-4D97-AF65-F5344CB8AC3E}">
        <p14:creationId xmlns:p14="http://schemas.microsoft.com/office/powerpoint/2010/main" val="31323092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D3212F-19E4-2F49-1E46-401A1874F0A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2C4F52E-45C9-6763-469A-C9EB88790A3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F692940-A751-6526-8C2C-CE6473E6E794}"/>
              </a:ext>
            </a:extLst>
          </p:cNvPr>
          <p:cNvSpPr>
            <a:spLocks noGrp="1"/>
          </p:cNvSpPr>
          <p:nvPr>
            <p:ph type="dt" sz="half" idx="10"/>
          </p:nvPr>
        </p:nvSpPr>
        <p:spPr/>
        <p:txBody>
          <a:bodyPr/>
          <a:lstStyle/>
          <a:p>
            <a:fld id="{6B3B36CE-61C2-43B9-B735-3B980ADC96AD}" type="datetimeFigureOut">
              <a:rPr lang="en-GB" smtClean="0"/>
              <a:t>13/10/2023</a:t>
            </a:fld>
            <a:endParaRPr lang="en-GB"/>
          </a:p>
        </p:txBody>
      </p:sp>
      <p:sp>
        <p:nvSpPr>
          <p:cNvPr id="5" name="Footer Placeholder 4">
            <a:extLst>
              <a:ext uri="{FF2B5EF4-FFF2-40B4-BE49-F238E27FC236}">
                <a16:creationId xmlns:a16="http://schemas.microsoft.com/office/drawing/2014/main" id="{96745A6F-AC53-BAB4-DF51-E5EBB49A4B6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351D23-4593-250C-168C-4FC85C030BE1}"/>
              </a:ext>
            </a:extLst>
          </p:cNvPr>
          <p:cNvSpPr>
            <a:spLocks noGrp="1"/>
          </p:cNvSpPr>
          <p:nvPr>
            <p:ph type="sldNum" sz="quarter" idx="12"/>
          </p:nvPr>
        </p:nvSpPr>
        <p:spPr/>
        <p:txBody>
          <a:bodyPr/>
          <a:lstStyle/>
          <a:p>
            <a:fld id="{952DDD84-E776-49FD-993B-0B402609C4C3}" type="slidenum">
              <a:rPr lang="en-GB" smtClean="0"/>
              <a:t>‹#›</a:t>
            </a:fld>
            <a:endParaRPr lang="en-GB"/>
          </a:p>
        </p:txBody>
      </p:sp>
    </p:spTree>
    <p:extLst>
      <p:ext uri="{BB962C8B-B14F-4D97-AF65-F5344CB8AC3E}">
        <p14:creationId xmlns:p14="http://schemas.microsoft.com/office/powerpoint/2010/main" val="12133594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464163B-4B34-AA0B-6B36-63E7BDE2F0E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1A0F726-2541-D38D-E208-271EF2A19A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349B1B1-771D-EF26-B552-853C27C791FA}"/>
              </a:ext>
            </a:extLst>
          </p:cNvPr>
          <p:cNvSpPr>
            <a:spLocks noGrp="1"/>
          </p:cNvSpPr>
          <p:nvPr>
            <p:ph type="dt" sz="half" idx="10"/>
          </p:nvPr>
        </p:nvSpPr>
        <p:spPr/>
        <p:txBody>
          <a:bodyPr/>
          <a:lstStyle/>
          <a:p>
            <a:fld id="{6B3B36CE-61C2-43B9-B735-3B980ADC96AD}" type="datetimeFigureOut">
              <a:rPr lang="en-GB" smtClean="0"/>
              <a:t>13/10/2023</a:t>
            </a:fld>
            <a:endParaRPr lang="en-GB"/>
          </a:p>
        </p:txBody>
      </p:sp>
      <p:sp>
        <p:nvSpPr>
          <p:cNvPr id="5" name="Footer Placeholder 4">
            <a:extLst>
              <a:ext uri="{FF2B5EF4-FFF2-40B4-BE49-F238E27FC236}">
                <a16:creationId xmlns:a16="http://schemas.microsoft.com/office/drawing/2014/main" id="{CAAC0CAA-3901-14DB-6233-8B6C9C44F1A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E202C68-6B46-F026-1A0C-2E49FD845930}"/>
              </a:ext>
            </a:extLst>
          </p:cNvPr>
          <p:cNvSpPr>
            <a:spLocks noGrp="1"/>
          </p:cNvSpPr>
          <p:nvPr>
            <p:ph type="sldNum" sz="quarter" idx="12"/>
          </p:nvPr>
        </p:nvSpPr>
        <p:spPr/>
        <p:txBody>
          <a:bodyPr/>
          <a:lstStyle/>
          <a:p>
            <a:fld id="{952DDD84-E776-49FD-993B-0B402609C4C3}" type="slidenum">
              <a:rPr lang="en-GB" smtClean="0"/>
              <a:t>‹#›</a:t>
            </a:fld>
            <a:endParaRPr lang="en-GB"/>
          </a:p>
        </p:txBody>
      </p:sp>
    </p:spTree>
    <p:extLst>
      <p:ext uri="{BB962C8B-B14F-4D97-AF65-F5344CB8AC3E}">
        <p14:creationId xmlns:p14="http://schemas.microsoft.com/office/powerpoint/2010/main" val="13482336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C65A854-CE5E-96D3-A451-EF6FAD09783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4DC42A8-1B6C-A337-74FA-0555D925D61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C3D7AC9-AC41-5B17-6E21-8C306EE217B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B3B36CE-61C2-43B9-B735-3B980ADC96AD}" type="datetimeFigureOut">
              <a:rPr lang="en-GB" smtClean="0"/>
              <a:t>13/10/2023</a:t>
            </a:fld>
            <a:endParaRPr lang="en-GB"/>
          </a:p>
        </p:txBody>
      </p:sp>
      <p:sp>
        <p:nvSpPr>
          <p:cNvPr id="5" name="Footer Placeholder 4">
            <a:extLst>
              <a:ext uri="{FF2B5EF4-FFF2-40B4-BE49-F238E27FC236}">
                <a16:creationId xmlns:a16="http://schemas.microsoft.com/office/drawing/2014/main" id="{C6F8EB59-857A-0686-202C-05D065B04E8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323A51A-9A69-E8AA-7807-0295894D002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52DDD84-E776-49FD-993B-0B402609C4C3}" type="slidenum">
              <a:rPr lang="en-GB" smtClean="0"/>
              <a:t>‹#›</a:t>
            </a:fld>
            <a:endParaRPr lang="en-GB"/>
          </a:p>
        </p:txBody>
      </p:sp>
    </p:spTree>
    <p:extLst>
      <p:ext uri="{BB962C8B-B14F-4D97-AF65-F5344CB8AC3E}">
        <p14:creationId xmlns:p14="http://schemas.microsoft.com/office/powerpoint/2010/main" val="275285850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igital padlock art">
            <a:extLst>
              <a:ext uri="{FF2B5EF4-FFF2-40B4-BE49-F238E27FC236}">
                <a16:creationId xmlns:a16="http://schemas.microsoft.com/office/drawing/2014/main" id="{9A67DDB6-A1B2-CA76-A95E-D8ECAE714E37}"/>
              </a:ext>
            </a:extLst>
          </p:cNvPr>
          <p:cNvPicPr>
            <a:picLocks noChangeAspect="1"/>
          </p:cNvPicPr>
          <p:nvPr/>
        </p:nvPicPr>
        <p:blipFill rotWithShape="1">
          <a:blip r:embed="rId3">
            <a:alphaModFix amt="50000"/>
          </a:blip>
          <a:srcRect t="20308" b="3161"/>
          <a:stretch/>
        </p:blipFill>
        <p:spPr>
          <a:xfrm>
            <a:off x="20" y="1"/>
            <a:ext cx="12191980" cy="6857999"/>
          </a:xfrm>
          <a:prstGeom prst="rect">
            <a:avLst/>
          </a:prstGeom>
        </p:spPr>
      </p:pic>
      <p:sp>
        <p:nvSpPr>
          <p:cNvPr id="2" name="Title 1">
            <a:extLst>
              <a:ext uri="{FF2B5EF4-FFF2-40B4-BE49-F238E27FC236}">
                <a16:creationId xmlns:a16="http://schemas.microsoft.com/office/drawing/2014/main" id="{0F4EDD96-7F35-4075-9833-83DD100D85BE}"/>
              </a:ext>
            </a:extLst>
          </p:cNvPr>
          <p:cNvSpPr>
            <a:spLocks noGrp="1"/>
          </p:cNvSpPr>
          <p:nvPr>
            <p:ph type="ctrTitle"/>
          </p:nvPr>
        </p:nvSpPr>
        <p:spPr>
          <a:xfrm>
            <a:off x="1524000" y="1122362"/>
            <a:ext cx="9144000" cy="2900518"/>
          </a:xfrm>
        </p:spPr>
        <p:txBody>
          <a:bodyPr>
            <a:normAutofit/>
          </a:bodyPr>
          <a:lstStyle/>
          <a:p>
            <a:r>
              <a:rPr lang="en-GB">
                <a:solidFill>
                  <a:srgbClr val="FFFFFF"/>
                </a:solidFill>
              </a:rPr>
              <a:t>Privacy in InfoSec &amp; Role of Manager</a:t>
            </a:r>
          </a:p>
        </p:txBody>
      </p:sp>
      <p:sp>
        <p:nvSpPr>
          <p:cNvPr id="3" name="Subtitle 2">
            <a:extLst>
              <a:ext uri="{FF2B5EF4-FFF2-40B4-BE49-F238E27FC236}">
                <a16:creationId xmlns:a16="http://schemas.microsoft.com/office/drawing/2014/main" id="{982311C0-568F-6A4C-E808-14C59C891311}"/>
              </a:ext>
            </a:extLst>
          </p:cNvPr>
          <p:cNvSpPr>
            <a:spLocks noGrp="1"/>
          </p:cNvSpPr>
          <p:nvPr>
            <p:ph type="subTitle" idx="1"/>
          </p:nvPr>
        </p:nvSpPr>
        <p:spPr>
          <a:xfrm>
            <a:off x="1524000" y="4159404"/>
            <a:ext cx="9144000" cy="1098395"/>
          </a:xfrm>
        </p:spPr>
        <p:txBody>
          <a:bodyPr>
            <a:normAutofit/>
          </a:bodyPr>
          <a:lstStyle/>
          <a:p>
            <a:endParaRPr lang="en-GB">
              <a:solidFill>
                <a:srgbClr val="FFFFFF"/>
              </a:solidFill>
            </a:endParaRPr>
          </a:p>
        </p:txBody>
      </p:sp>
    </p:spTree>
    <p:extLst>
      <p:ext uri="{BB962C8B-B14F-4D97-AF65-F5344CB8AC3E}">
        <p14:creationId xmlns:p14="http://schemas.microsoft.com/office/powerpoint/2010/main" val="20051031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1940E3-97E3-0C70-5B19-7D5DDD3A020A}"/>
              </a:ext>
            </a:extLst>
          </p:cNvPr>
          <p:cNvSpPr>
            <a:spLocks noGrp="1"/>
          </p:cNvSpPr>
          <p:nvPr>
            <p:ph type="title"/>
          </p:nvPr>
        </p:nvSpPr>
        <p:spPr>
          <a:xfrm>
            <a:off x="761803" y="350196"/>
            <a:ext cx="4646904" cy="1624520"/>
          </a:xfrm>
        </p:spPr>
        <p:txBody>
          <a:bodyPr anchor="ctr">
            <a:normAutofit/>
          </a:bodyPr>
          <a:lstStyle/>
          <a:p>
            <a:r>
              <a:rPr lang="en-GB" sz="4000" b="1" i="0">
                <a:effectLst/>
                <a:latin typeface="Söhne"/>
              </a:rPr>
              <a:t>Outline</a:t>
            </a:r>
            <a:endParaRPr lang="en-GB" sz="4000"/>
          </a:p>
        </p:txBody>
      </p:sp>
      <p:sp>
        <p:nvSpPr>
          <p:cNvPr id="3" name="Content Placeholder 2">
            <a:extLst>
              <a:ext uri="{FF2B5EF4-FFF2-40B4-BE49-F238E27FC236}">
                <a16:creationId xmlns:a16="http://schemas.microsoft.com/office/drawing/2014/main" id="{8BE67807-B298-0148-C36F-94FA876C4DAA}"/>
              </a:ext>
            </a:extLst>
          </p:cNvPr>
          <p:cNvSpPr>
            <a:spLocks noGrp="1"/>
          </p:cNvSpPr>
          <p:nvPr>
            <p:ph idx="1"/>
          </p:nvPr>
        </p:nvSpPr>
        <p:spPr>
          <a:xfrm>
            <a:off x="761802" y="2743200"/>
            <a:ext cx="4646905" cy="3613149"/>
          </a:xfrm>
        </p:spPr>
        <p:txBody>
          <a:bodyPr anchor="ctr">
            <a:normAutofit/>
          </a:bodyPr>
          <a:lstStyle/>
          <a:p>
            <a:r>
              <a:rPr lang="en-GB" sz="2000"/>
              <a:t>Definition of "privacy" in InfoSec</a:t>
            </a:r>
          </a:p>
          <a:p>
            <a:r>
              <a:rPr lang="en-GB" sz="2000"/>
              <a:t>Contrast between everyday and InfoSec privacy</a:t>
            </a:r>
          </a:p>
          <a:p>
            <a:r>
              <a:rPr lang="en-GB" sz="2000"/>
              <a:t>Significance of the difference</a:t>
            </a:r>
          </a:p>
          <a:p>
            <a:r>
              <a:rPr lang="en-GB" sz="2000"/>
              <a:t>Understanding management</a:t>
            </a:r>
          </a:p>
          <a:p>
            <a:r>
              <a:rPr lang="en-GB" sz="2000"/>
              <a:t>Role of managers in InfoSec</a:t>
            </a:r>
          </a:p>
        </p:txBody>
      </p:sp>
      <p:pic>
        <p:nvPicPr>
          <p:cNvPr id="5" name="Picture 4" descr="Desk with productivity items">
            <a:extLst>
              <a:ext uri="{FF2B5EF4-FFF2-40B4-BE49-F238E27FC236}">
                <a16:creationId xmlns:a16="http://schemas.microsoft.com/office/drawing/2014/main" id="{FE98B0A0-F361-4A24-A62D-2FE48C158AAF}"/>
              </a:ext>
            </a:extLst>
          </p:cNvPr>
          <p:cNvPicPr>
            <a:picLocks noChangeAspect="1"/>
          </p:cNvPicPr>
          <p:nvPr/>
        </p:nvPicPr>
        <p:blipFill rotWithShape="1">
          <a:blip r:embed="rId3"/>
          <a:srcRect l="27925" r="12675" b="-2"/>
          <a:stretch/>
        </p:blipFill>
        <p:spPr>
          <a:xfrm>
            <a:off x="6096000" y="1"/>
            <a:ext cx="6102825" cy="6858000"/>
          </a:xfrm>
          <a:prstGeom prst="rect">
            <a:avLst/>
          </a:prstGeom>
        </p:spPr>
      </p:pic>
    </p:spTree>
    <p:extLst>
      <p:ext uri="{BB962C8B-B14F-4D97-AF65-F5344CB8AC3E}">
        <p14:creationId xmlns:p14="http://schemas.microsoft.com/office/powerpoint/2010/main" val="13607835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6232B2-C551-E9CA-10FF-45C09CD028D9}"/>
              </a:ext>
            </a:extLst>
          </p:cNvPr>
          <p:cNvSpPr>
            <a:spLocks noGrp="1"/>
          </p:cNvSpPr>
          <p:nvPr>
            <p:ph type="title"/>
          </p:nvPr>
        </p:nvSpPr>
        <p:spPr>
          <a:xfrm>
            <a:off x="761803" y="350196"/>
            <a:ext cx="4646904" cy="1624520"/>
          </a:xfrm>
        </p:spPr>
        <p:txBody>
          <a:bodyPr anchor="ctr">
            <a:normAutofit/>
          </a:bodyPr>
          <a:lstStyle/>
          <a:p>
            <a:r>
              <a:rPr lang="en-GB" sz="4000" b="0" i="0">
                <a:effectLst/>
                <a:latin typeface="Söhne"/>
              </a:rPr>
              <a:t>Privacy in InfoSec Defined</a:t>
            </a:r>
            <a:endParaRPr lang="en-GB" sz="4000"/>
          </a:p>
        </p:txBody>
      </p:sp>
      <p:sp>
        <p:nvSpPr>
          <p:cNvPr id="3" name="Content Placeholder 2">
            <a:extLst>
              <a:ext uri="{FF2B5EF4-FFF2-40B4-BE49-F238E27FC236}">
                <a16:creationId xmlns:a16="http://schemas.microsoft.com/office/drawing/2014/main" id="{9740B676-15E7-87C9-4C00-AC9BAC7714DC}"/>
              </a:ext>
            </a:extLst>
          </p:cNvPr>
          <p:cNvSpPr>
            <a:spLocks noGrp="1"/>
          </p:cNvSpPr>
          <p:nvPr>
            <p:ph idx="1"/>
          </p:nvPr>
        </p:nvSpPr>
        <p:spPr>
          <a:xfrm>
            <a:off x="761802" y="2743200"/>
            <a:ext cx="4646905" cy="3613149"/>
          </a:xfrm>
        </p:spPr>
        <p:txBody>
          <a:bodyPr anchor="ctr">
            <a:normAutofit/>
          </a:bodyPr>
          <a:lstStyle/>
          <a:p>
            <a:pPr>
              <a:buFont typeface="Arial" panose="020B0604020202020204" pitchFamily="34" charset="0"/>
              <a:buChar char="•"/>
            </a:pPr>
            <a:r>
              <a:rPr lang="en-GB" sz="2000" b="0" i="0">
                <a:effectLst/>
                <a:latin typeface="Söhne"/>
              </a:rPr>
              <a:t>Protection of personal and sensitive data</a:t>
            </a:r>
          </a:p>
          <a:p>
            <a:pPr>
              <a:buFont typeface="Arial" panose="020B0604020202020204" pitchFamily="34" charset="0"/>
              <a:buChar char="•"/>
            </a:pPr>
            <a:r>
              <a:rPr lang="en-GB" sz="2000" b="0" i="0">
                <a:effectLst/>
                <a:latin typeface="Söhne"/>
              </a:rPr>
              <a:t>Guarding against unauthorized access, use, disclosure, etc.</a:t>
            </a:r>
          </a:p>
          <a:p>
            <a:endParaRPr lang="en-GB" sz="2000"/>
          </a:p>
        </p:txBody>
      </p:sp>
      <p:pic>
        <p:nvPicPr>
          <p:cNvPr id="5" name="Picture 4" descr="Digital padlock art">
            <a:extLst>
              <a:ext uri="{FF2B5EF4-FFF2-40B4-BE49-F238E27FC236}">
                <a16:creationId xmlns:a16="http://schemas.microsoft.com/office/drawing/2014/main" id="{3377A05F-1595-EBB2-78BC-B5518164727D}"/>
              </a:ext>
            </a:extLst>
          </p:cNvPr>
          <p:cNvPicPr>
            <a:picLocks noChangeAspect="1"/>
          </p:cNvPicPr>
          <p:nvPr/>
        </p:nvPicPr>
        <p:blipFill rotWithShape="1">
          <a:blip r:embed="rId3"/>
          <a:srcRect l="110" r="34485" b="2"/>
          <a:stretch/>
        </p:blipFill>
        <p:spPr>
          <a:xfrm>
            <a:off x="6096000" y="1"/>
            <a:ext cx="6102825" cy="6858000"/>
          </a:xfrm>
          <a:prstGeom prst="rect">
            <a:avLst/>
          </a:prstGeom>
        </p:spPr>
      </p:pic>
    </p:spTree>
    <p:extLst>
      <p:ext uri="{BB962C8B-B14F-4D97-AF65-F5344CB8AC3E}">
        <p14:creationId xmlns:p14="http://schemas.microsoft.com/office/powerpoint/2010/main" val="32693227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A48F2B-4916-6E44-A1D8-A82CD87962FC}"/>
              </a:ext>
            </a:extLst>
          </p:cNvPr>
          <p:cNvSpPr>
            <a:spLocks noGrp="1"/>
          </p:cNvSpPr>
          <p:nvPr>
            <p:ph type="title"/>
          </p:nvPr>
        </p:nvSpPr>
        <p:spPr>
          <a:xfrm>
            <a:off x="761803" y="350196"/>
            <a:ext cx="4646904" cy="1624520"/>
          </a:xfrm>
        </p:spPr>
        <p:txBody>
          <a:bodyPr anchor="ctr">
            <a:normAutofit/>
          </a:bodyPr>
          <a:lstStyle/>
          <a:p>
            <a:r>
              <a:rPr lang="en-GB" sz="4000" b="1" i="0">
                <a:effectLst/>
                <a:latin typeface="Söhne"/>
              </a:rPr>
              <a:t>Everyday Privacy</a:t>
            </a:r>
            <a:endParaRPr lang="en-GB" sz="4000"/>
          </a:p>
        </p:txBody>
      </p:sp>
      <p:sp>
        <p:nvSpPr>
          <p:cNvPr id="3" name="Content Placeholder 2">
            <a:extLst>
              <a:ext uri="{FF2B5EF4-FFF2-40B4-BE49-F238E27FC236}">
                <a16:creationId xmlns:a16="http://schemas.microsoft.com/office/drawing/2014/main" id="{5297EB3F-51A1-53C6-BAB0-C49F8EC4DFAF}"/>
              </a:ext>
            </a:extLst>
          </p:cNvPr>
          <p:cNvSpPr>
            <a:spLocks noGrp="1"/>
          </p:cNvSpPr>
          <p:nvPr>
            <p:ph idx="1"/>
          </p:nvPr>
        </p:nvSpPr>
        <p:spPr>
          <a:xfrm>
            <a:off x="761802" y="2743200"/>
            <a:ext cx="4646905" cy="3613149"/>
          </a:xfrm>
        </p:spPr>
        <p:txBody>
          <a:bodyPr anchor="ctr">
            <a:normAutofit/>
          </a:bodyPr>
          <a:lstStyle/>
          <a:p>
            <a:pPr>
              <a:buFont typeface="Arial" panose="020B0604020202020204" pitchFamily="34" charset="0"/>
              <a:buChar char="•"/>
            </a:pPr>
            <a:r>
              <a:rPr lang="en-GB" sz="2000" b="0" i="0">
                <a:effectLst/>
                <a:latin typeface="Söhne"/>
              </a:rPr>
              <a:t>The right to keep personal lives private</a:t>
            </a:r>
          </a:p>
          <a:p>
            <a:pPr>
              <a:buFont typeface="Arial" panose="020B0604020202020204" pitchFamily="34" charset="0"/>
              <a:buChar char="•"/>
            </a:pPr>
            <a:r>
              <a:rPr lang="en-GB" sz="2000" b="0" i="0">
                <a:effectLst/>
                <a:latin typeface="Söhne"/>
              </a:rPr>
              <a:t>Shielding personal info from public view</a:t>
            </a:r>
          </a:p>
          <a:p>
            <a:endParaRPr lang="en-GB" sz="2000"/>
          </a:p>
        </p:txBody>
      </p:sp>
      <p:pic>
        <p:nvPicPr>
          <p:cNvPr id="5" name="Picture 4" descr="Desk with stethoscope and computer keyboard">
            <a:extLst>
              <a:ext uri="{FF2B5EF4-FFF2-40B4-BE49-F238E27FC236}">
                <a16:creationId xmlns:a16="http://schemas.microsoft.com/office/drawing/2014/main" id="{E21BA516-0173-DB8B-E229-5AE2072D34AF}"/>
              </a:ext>
            </a:extLst>
          </p:cNvPr>
          <p:cNvPicPr>
            <a:picLocks noChangeAspect="1"/>
          </p:cNvPicPr>
          <p:nvPr/>
        </p:nvPicPr>
        <p:blipFill rotWithShape="1">
          <a:blip r:embed="rId3"/>
          <a:srcRect l="40601" r="-2" b="-2"/>
          <a:stretch/>
        </p:blipFill>
        <p:spPr>
          <a:xfrm>
            <a:off x="6096000" y="1"/>
            <a:ext cx="6102825" cy="6858000"/>
          </a:xfrm>
          <a:prstGeom prst="rect">
            <a:avLst/>
          </a:prstGeom>
        </p:spPr>
      </p:pic>
    </p:spTree>
    <p:extLst>
      <p:ext uri="{BB962C8B-B14F-4D97-AF65-F5344CB8AC3E}">
        <p14:creationId xmlns:p14="http://schemas.microsoft.com/office/powerpoint/2010/main" val="25144211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AA8191-17F8-953E-7806-EC0821745E93}"/>
              </a:ext>
            </a:extLst>
          </p:cNvPr>
          <p:cNvSpPr>
            <a:spLocks noGrp="1"/>
          </p:cNvSpPr>
          <p:nvPr>
            <p:ph type="title"/>
          </p:nvPr>
        </p:nvSpPr>
        <p:spPr>
          <a:xfrm>
            <a:off x="761803" y="350196"/>
            <a:ext cx="4646904" cy="1624520"/>
          </a:xfrm>
        </p:spPr>
        <p:txBody>
          <a:bodyPr anchor="ctr">
            <a:normAutofit/>
          </a:bodyPr>
          <a:lstStyle/>
          <a:p>
            <a:r>
              <a:rPr lang="en-GB" sz="4000" b="0" i="0">
                <a:effectLst/>
                <a:latin typeface="Söhne"/>
              </a:rPr>
              <a:t>InfoSec vs. Everyday Privacy</a:t>
            </a:r>
            <a:endParaRPr lang="en-GB" sz="4000"/>
          </a:p>
        </p:txBody>
      </p:sp>
      <p:sp>
        <p:nvSpPr>
          <p:cNvPr id="3" name="Content Placeholder 2">
            <a:extLst>
              <a:ext uri="{FF2B5EF4-FFF2-40B4-BE49-F238E27FC236}">
                <a16:creationId xmlns:a16="http://schemas.microsoft.com/office/drawing/2014/main" id="{4D88B603-41E4-CF1F-7F85-0173EF1749BF}"/>
              </a:ext>
            </a:extLst>
          </p:cNvPr>
          <p:cNvSpPr>
            <a:spLocks noGrp="1"/>
          </p:cNvSpPr>
          <p:nvPr>
            <p:ph idx="1"/>
          </p:nvPr>
        </p:nvSpPr>
        <p:spPr>
          <a:xfrm>
            <a:off x="761802" y="2743200"/>
            <a:ext cx="4646905" cy="3613149"/>
          </a:xfrm>
        </p:spPr>
        <p:txBody>
          <a:bodyPr anchor="ctr">
            <a:normAutofit/>
          </a:bodyPr>
          <a:lstStyle/>
          <a:p>
            <a:pPr>
              <a:buFont typeface="Arial" panose="020B0604020202020204" pitchFamily="34" charset="0"/>
              <a:buChar char="•"/>
            </a:pPr>
            <a:r>
              <a:rPr lang="en-GB" sz="2000" b="0" i="0">
                <a:effectLst/>
                <a:latin typeface="Söhne"/>
              </a:rPr>
              <a:t>InfoSec: Emphasis on data protection</a:t>
            </a:r>
          </a:p>
          <a:p>
            <a:pPr>
              <a:buFont typeface="Arial" panose="020B0604020202020204" pitchFamily="34" charset="0"/>
              <a:buChar char="•"/>
            </a:pPr>
            <a:r>
              <a:rPr lang="en-GB" sz="2000" b="0" i="0">
                <a:effectLst/>
                <a:latin typeface="Söhne"/>
              </a:rPr>
              <a:t>Everyday: Emphasis on personal boundaries and rights</a:t>
            </a:r>
          </a:p>
          <a:p>
            <a:endParaRPr lang="en-GB" sz="2000"/>
          </a:p>
        </p:txBody>
      </p:sp>
      <p:pic>
        <p:nvPicPr>
          <p:cNvPr id="5" name="Picture 4" descr="Transparent padlock">
            <a:extLst>
              <a:ext uri="{FF2B5EF4-FFF2-40B4-BE49-F238E27FC236}">
                <a16:creationId xmlns:a16="http://schemas.microsoft.com/office/drawing/2014/main" id="{CA9E152B-40DF-1085-D1EE-79D838CEA2E1}"/>
              </a:ext>
            </a:extLst>
          </p:cNvPr>
          <p:cNvPicPr>
            <a:picLocks noChangeAspect="1"/>
          </p:cNvPicPr>
          <p:nvPr/>
        </p:nvPicPr>
        <p:blipFill rotWithShape="1">
          <a:blip r:embed="rId3"/>
          <a:srcRect l="7930" r="33784" b="2"/>
          <a:stretch/>
        </p:blipFill>
        <p:spPr>
          <a:xfrm>
            <a:off x="6096000" y="1"/>
            <a:ext cx="6102825" cy="6858000"/>
          </a:xfrm>
          <a:prstGeom prst="rect">
            <a:avLst/>
          </a:prstGeom>
        </p:spPr>
      </p:pic>
    </p:spTree>
    <p:extLst>
      <p:ext uri="{BB962C8B-B14F-4D97-AF65-F5344CB8AC3E}">
        <p14:creationId xmlns:p14="http://schemas.microsoft.com/office/powerpoint/2010/main" val="32475024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5A41A6-988F-7A12-1FAE-A6BBBC477328}"/>
              </a:ext>
            </a:extLst>
          </p:cNvPr>
          <p:cNvSpPr>
            <a:spLocks noGrp="1"/>
          </p:cNvSpPr>
          <p:nvPr>
            <p:ph type="title"/>
          </p:nvPr>
        </p:nvSpPr>
        <p:spPr>
          <a:xfrm>
            <a:off x="761803" y="350196"/>
            <a:ext cx="4646904" cy="1624520"/>
          </a:xfrm>
        </p:spPr>
        <p:txBody>
          <a:bodyPr anchor="ctr">
            <a:normAutofit/>
          </a:bodyPr>
          <a:lstStyle/>
          <a:p>
            <a:r>
              <a:rPr lang="en-GB" sz="4000" b="0" i="0">
                <a:effectLst/>
                <a:latin typeface="Söhne"/>
              </a:rPr>
              <a:t>Why This Difference Matters</a:t>
            </a:r>
            <a:endParaRPr lang="en-GB" sz="4000"/>
          </a:p>
        </p:txBody>
      </p:sp>
      <p:sp>
        <p:nvSpPr>
          <p:cNvPr id="3" name="Content Placeholder 2">
            <a:extLst>
              <a:ext uri="{FF2B5EF4-FFF2-40B4-BE49-F238E27FC236}">
                <a16:creationId xmlns:a16="http://schemas.microsoft.com/office/drawing/2014/main" id="{55FB7A52-1E76-91E2-A3DB-271B8645C393}"/>
              </a:ext>
            </a:extLst>
          </p:cNvPr>
          <p:cNvSpPr>
            <a:spLocks noGrp="1"/>
          </p:cNvSpPr>
          <p:nvPr>
            <p:ph idx="1"/>
          </p:nvPr>
        </p:nvSpPr>
        <p:spPr>
          <a:xfrm>
            <a:off x="761802" y="2743200"/>
            <a:ext cx="4646905" cy="3613149"/>
          </a:xfrm>
        </p:spPr>
        <p:txBody>
          <a:bodyPr anchor="ctr">
            <a:normAutofit/>
          </a:bodyPr>
          <a:lstStyle/>
          <a:p>
            <a:pPr>
              <a:buFont typeface="Arial" panose="020B0604020202020204" pitchFamily="34" charset="0"/>
              <a:buChar char="•"/>
            </a:pPr>
            <a:r>
              <a:rPr lang="en-GB" sz="2000" b="0" i="0">
                <a:effectLst/>
                <a:latin typeface="Söhne"/>
              </a:rPr>
              <a:t>Digital era blurs data &amp; personal lives</a:t>
            </a:r>
          </a:p>
          <a:p>
            <a:pPr>
              <a:buFont typeface="Arial" panose="020B0604020202020204" pitchFamily="34" charset="0"/>
              <a:buChar char="•"/>
            </a:pPr>
            <a:r>
              <a:rPr lang="en-GB" sz="2000" b="0" i="0">
                <a:effectLst/>
                <a:latin typeface="Söhne"/>
              </a:rPr>
              <a:t>Data breaches = personal privacy invasions</a:t>
            </a:r>
          </a:p>
          <a:p>
            <a:pPr>
              <a:buFont typeface="Arial" panose="020B0604020202020204" pitchFamily="34" charset="0"/>
              <a:buChar char="•"/>
            </a:pPr>
            <a:r>
              <a:rPr lang="en-GB" sz="2000" b="0" i="0">
                <a:effectLst/>
                <a:latin typeface="Söhne"/>
              </a:rPr>
              <a:t>Importance of data privacy in InfoSec</a:t>
            </a:r>
          </a:p>
          <a:p>
            <a:endParaRPr lang="en-GB" sz="2000"/>
          </a:p>
        </p:txBody>
      </p:sp>
      <p:pic>
        <p:nvPicPr>
          <p:cNvPr id="5" name="Picture 4" descr="A digital stock market graph">
            <a:extLst>
              <a:ext uri="{FF2B5EF4-FFF2-40B4-BE49-F238E27FC236}">
                <a16:creationId xmlns:a16="http://schemas.microsoft.com/office/drawing/2014/main" id="{5C92A9A3-C522-90EE-1098-35F75D123A3D}"/>
              </a:ext>
            </a:extLst>
          </p:cNvPr>
          <p:cNvPicPr>
            <a:picLocks noChangeAspect="1"/>
          </p:cNvPicPr>
          <p:nvPr/>
        </p:nvPicPr>
        <p:blipFill rotWithShape="1">
          <a:blip r:embed="rId3"/>
          <a:srcRect l="34880" r="4607" b="-1"/>
          <a:stretch/>
        </p:blipFill>
        <p:spPr>
          <a:xfrm>
            <a:off x="6096000" y="1"/>
            <a:ext cx="6102825" cy="6858000"/>
          </a:xfrm>
          <a:prstGeom prst="rect">
            <a:avLst/>
          </a:prstGeom>
        </p:spPr>
      </p:pic>
    </p:spTree>
    <p:extLst>
      <p:ext uri="{BB962C8B-B14F-4D97-AF65-F5344CB8AC3E}">
        <p14:creationId xmlns:p14="http://schemas.microsoft.com/office/powerpoint/2010/main" val="805880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E3DE3C-581D-00CF-85FA-8F142DC808E4}"/>
              </a:ext>
            </a:extLst>
          </p:cNvPr>
          <p:cNvSpPr>
            <a:spLocks noGrp="1"/>
          </p:cNvSpPr>
          <p:nvPr>
            <p:ph type="title"/>
          </p:nvPr>
        </p:nvSpPr>
        <p:spPr>
          <a:xfrm>
            <a:off x="761803" y="350196"/>
            <a:ext cx="4646904" cy="1624520"/>
          </a:xfrm>
        </p:spPr>
        <p:txBody>
          <a:bodyPr anchor="ctr">
            <a:normAutofit/>
          </a:bodyPr>
          <a:lstStyle/>
          <a:p>
            <a:r>
              <a:rPr lang="en-GB" sz="4000" b="0" i="0">
                <a:effectLst/>
                <a:latin typeface="Söhne"/>
              </a:rPr>
              <a:t>Defining Management</a:t>
            </a:r>
            <a:endParaRPr lang="en-GB" sz="4000"/>
          </a:p>
        </p:txBody>
      </p:sp>
      <p:sp>
        <p:nvSpPr>
          <p:cNvPr id="3" name="Content Placeholder 2">
            <a:extLst>
              <a:ext uri="{FF2B5EF4-FFF2-40B4-BE49-F238E27FC236}">
                <a16:creationId xmlns:a16="http://schemas.microsoft.com/office/drawing/2014/main" id="{2C3E0FFA-4FFF-F34F-911C-D53474C5AFC6}"/>
              </a:ext>
            </a:extLst>
          </p:cNvPr>
          <p:cNvSpPr>
            <a:spLocks noGrp="1"/>
          </p:cNvSpPr>
          <p:nvPr>
            <p:ph idx="1"/>
          </p:nvPr>
        </p:nvSpPr>
        <p:spPr>
          <a:xfrm>
            <a:off x="761802" y="2743200"/>
            <a:ext cx="4646905" cy="3613149"/>
          </a:xfrm>
        </p:spPr>
        <p:txBody>
          <a:bodyPr anchor="ctr">
            <a:normAutofit/>
          </a:bodyPr>
          <a:lstStyle/>
          <a:p>
            <a:pPr>
              <a:buFont typeface="Arial" panose="020B0604020202020204" pitchFamily="34" charset="0"/>
              <a:buChar char="•"/>
            </a:pPr>
            <a:r>
              <a:rPr lang="en-GB" sz="2000" b="0" i="0">
                <a:effectLst/>
                <a:latin typeface="Söhne"/>
              </a:rPr>
              <a:t>Process of dealing or controlling things/people</a:t>
            </a:r>
          </a:p>
          <a:p>
            <a:pPr>
              <a:buFont typeface="Arial" panose="020B0604020202020204" pitchFamily="34" charset="0"/>
              <a:buChar char="•"/>
            </a:pPr>
            <a:r>
              <a:rPr lang="en-GB" sz="2000" b="0" i="0">
                <a:effectLst/>
                <a:latin typeface="Söhne"/>
              </a:rPr>
              <a:t>Coordinating efforts to achieve goals</a:t>
            </a:r>
          </a:p>
          <a:p>
            <a:endParaRPr lang="en-GB" sz="2000"/>
          </a:p>
        </p:txBody>
      </p:sp>
      <p:pic>
        <p:nvPicPr>
          <p:cNvPr id="5" name="Picture 4" descr="A wall painted with an arrow and a dartboard">
            <a:extLst>
              <a:ext uri="{FF2B5EF4-FFF2-40B4-BE49-F238E27FC236}">
                <a16:creationId xmlns:a16="http://schemas.microsoft.com/office/drawing/2014/main" id="{665FEAED-EEF9-1E61-5F8A-EEC0EEB4F35D}"/>
              </a:ext>
            </a:extLst>
          </p:cNvPr>
          <p:cNvPicPr>
            <a:picLocks noChangeAspect="1"/>
          </p:cNvPicPr>
          <p:nvPr/>
        </p:nvPicPr>
        <p:blipFill rotWithShape="1">
          <a:blip r:embed="rId3"/>
          <a:srcRect l="36373"/>
          <a:stretch/>
        </p:blipFill>
        <p:spPr>
          <a:xfrm>
            <a:off x="6096000" y="1"/>
            <a:ext cx="6102825" cy="6858000"/>
          </a:xfrm>
          <a:prstGeom prst="rect">
            <a:avLst/>
          </a:prstGeom>
        </p:spPr>
      </p:pic>
    </p:spTree>
    <p:extLst>
      <p:ext uri="{BB962C8B-B14F-4D97-AF65-F5344CB8AC3E}">
        <p14:creationId xmlns:p14="http://schemas.microsoft.com/office/powerpoint/2010/main" val="27217516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C11CA3-499B-CAC4-D0D1-12EA849BFB68}"/>
              </a:ext>
            </a:extLst>
          </p:cNvPr>
          <p:cNvSpPr>
            <a:spLocks noGrp="1"/>
          </p:cNvSpPr>
          <p:nvPr>
            <p:ph type="title"/>
          </p:nvPr>
        </p:nvSpPr>
        <p:spPr>
          <a:xfrm>
            <a:off x="761803" y="350196"/>
            <a:ext cx="4646904" cy="1624520"/>
          </a:xfrm>
        </p:spPr>
        <p:txBody>
          <a:bodyPr anchor="ctr">
            <a:normAutofit/>
          </a:bodyPr>
          <a:lstStyle/>
          <a:p>
            <a:r>
              <a:rPr lang="en-GB" sz="4000" b="0" i="0">
                <a:effectLst/>
                <a:latin typeface="Söhne"/>
              </a:rPr>
              <a:t>Understanding a Manager's Role</a:t>
            </a:r>
            <a:endParaRPr lang="en-GB" sz="4000"/>
          </a:p>
        </p:txBody>
      </p:sp>
      <p:sp>
        <p:nvSpPr>
          <p:cNvPr id="3" name="Content Placeholder 2">
            <a:extLst>
              <a:ext uri="{FF2B5EF4-FFF2-40B4-BE49-F238E27FC236}">
                <a16:creationId xmlns:a16="http://schemas.microsoft.com/office/drawing/2014/main" id="{9F5C4317-DA24-7F00-B504-206C899B325F}"/>
              </a:ext>
            </a:extLst>
          </p:cNvPr>
          <p:cNvSpPr>
            <a:spLocks noGrp="1"/>
          </p:cNvSpPr>
          <p:nvPr>
            <p:ph idx="1"/>
          </p:nvPr>
        </p:nvSpPr>
        <p:spPr>
          <a:xfrm>
            <a:off x="761802" y="2743200"/>
            <a:ext cx="4646905" cy="3613149"/>
          </a:xfrm>
        </p:spPr>
        <p:txBody>
          <a:bodyPr anchor="ctr">
            <a:normAutofit/>
          </a:bodyPr>
          <a:lstStyle/>
          <a:p>
            <a:pPr>
              <a:buFont typeface="Arial" panose="020B0604020202020204" pitchFamily="34" charset="0"/>
              <a:buChar char="•"/>
            </a:pPr>
            <a:r>
              <a:rPr lang="en-GB" sz="2000" b="0" i="0">
                <a:effectLst/>
                <a:latin typeface="Söhne"/>
              </a:rPr>
              <a:t>Person overseeing parts or whole of an organization</a:t>
            </a:r>
          </a:p>
          <a:p>
            <a:pPr>
              <a:buFont typeface="Arial" panose="020B0604020202020204" pitchFamily="34" charset="0"/>
              <a:buChar char="•"/>
            </a:pPr>
            <a:r>
              <a:rPr lang="en-GB" sz="2000" b="0" i="0">
                <a:effectLst/>
                <a:latin typeface="Söhne"/>
              </a:rPr>
              <a:t>Administers and guides activities</a:t>
            </a:r>
          </a:p>
          <a:p>
            <a:endParaRPr lang="en-GB" sz="2000"/>
          </a:p>
        </p:txBody>
      </p:sp>
      <p:pic>
        <p:nvPicPr>
          <p:cNvPr id="5" name="Picture 4" descr="White paper ships being led by a yellow ship">
            <a:extLst>
              <a:ext uri="{FF2B5EF4-FFF2-40B4-BE49-F238E27FC236}">
                <a16:creationId xmlns:a16="http://schemas.microsoft.com/office/drawing/2014/main" id="{15239757-56EE-5B2C-FDBD-65DD91E6145D}"/>
              </a:ext>
            </a:extLst>
          </p:cNvPr>
          <p:cNvPicPr>
            <a:picLocks noChangeAspect="1"/>
          </p:cNvPicPr>
          <p:nvPr/>
        </p:nvPicPr>
        <p:blipFill rotWithShape="1">
          <a:blip r:embed="rId3"/>
          <a:srcRect l="34081" r="6519" b="-2"/>
          <a:stretch/>
        </p:blipFill>
        <p:spPr>
          <a:xfrm>
            <a:off x="6096000" y="1"/>
            <a:ext cx="6102825" cy="6858000"/>
          </a:xfrm>
          <a:prstGeom prst="rect">
            <a:avLst/>
          </a:prstGeom>
        </p:spPr>
      </p:pic>
    </p:spTree>
    <p:extLst>
      <p:ext uri="{BB962C8B-B14F-4D97-AF65-F5344CB8AC3E}">
        <p14:creationId xmlns:p14="http://schemas.microsoft.com/office/powerpoint/2010/main" val="17018620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A078DB-C2BC-85FD-C915-146885685DBA}"/>
              </a:ext>
            </a:extLst>
          </p:cNvPr>
          <p:cNvSpPr>
            <a:spLocks noGrp="1"/>
          </p:cNvSpPr>
          <p:nvPr>
            <p:ph type="title"/>
          </p:nvPr>
        </p:nvSpPr>
        <p:spPr>
          <a:xfrm>
            <a:off x="761803" y="350196"/>
            <a:ext cx="4646904" cy="1624520"/>
          </a:xfrm>
        </p:spPr>
        <p:txBody>
          <a:bodyPr anchor="ctr">
            <a:normAutofit/>
          </a:bodyPr>
          <a:lstStyle/>
          <a:p>
            <a:r>
              <a:rPr lang="en-GB" sz="4000" b="0" i="0">
                <a:effectLst/>
                <a:latin typeface="Söhne"/>
              </a:rPr>
              <a:t>InfoSec Managers' Context</a:t>
            </a:r>
            <a:endParaRPr lang="en-GB" sz="4000"/>
          </a:p>
        </p:txBody>
      </p:sp>
      <p:sp>
        <p:nvSpPr>
          <p:cNvPr id="3" name="Content Placeholder 2">
            <a:extLst>
              <a:ext uri="{FF2B5EF4-FFF2-40B4-BE49-F238E27FC236}">
                <a16:creationId xmlns:a16="http://schemas.microsoft.com/office/drawing/2014/main" id="{F808BCDD-F47C-4F73-F8C7-68106DFF0F38}"/>
              </a:ext>
            </a:extLst>
          </p:cNvPr>
          <p:cNvSpPr>
            <a:spLocks noGrp="1"/>
          </p:cNvSpPr>
          <p:nvPr>
            <p:ph idx="1"/>
          </p:nvPr>
        </p:nvSpPr>
        <p:spPr>
          <a:xfrm>
            <a:off x="761802" y="2743200"/>
            <a:ext cx="4646905" cy="3613149"/>
          </a:xfrm>
        </p:spPr>
        <p:txBody>
          <a:bodyPr anchor="ctr">
            <a:normAutofit/>
          </a:bodyPr>
          <a:lstStyle/>
          <a:p>
            <a:pPr>
              <a:buFont typeface="Arial" panose="020B0604020202020204" pitchFamily="34" charset="0"/>
              <a:buChar char="•"/>
            </a:pPr>
            <a:r>
              <a:rPr lang="en-GB" sz="2000" b="0" i="0">
                <a:effectLst/>
                <a:latin typeface="Söhne"/>
              </a:rPr>
              <a:t>Vital role amidst rising cyber threats</a:t>
            </a:r>
          </a:p>
          <a:p>
            <a:pPr>
              <a:buFont typeface="Arial" panose="020B0604020202020204" pitchFamily="34" charset="0"/>
              <a:buChar char="•"/>
            </a:pPr>
            <a:r>
              <a:rPr lang="en-GB" sz="2000" b="0" i="0">
                <a:effectLst/>
                <a:latin typeface="Söhne"/>
              </a:rPr>
              <a:t>Safeguards organizational assets</a:t>
            </a:r>
          </a:p>
          <a:p>
            <a:endParaRPr lang="en-GB" sz="2000"/>
          </a:p>
        </p:txBody>
      </p:sp>
      <p:pic>
        <p:nvPicPr>
          <p:cNvPr id="5" name="Picture 4" descr="Red ad gree bar graphs and numbers above the city skyline">
            <a:extLst>
              <a:ext uri="{FF2B5EF4-FFF2-40B4-BE49-F238E27FC236}">
                <a16:creationId xmlns:a16="http://schemas.microsoft.com/office/drawing/2014/main" id="{C9D9B232-5B0A-5E1B-7ED0-C21CE6E388D3}"/>
              </a:ext>
            </a:extLst>
          </p:cNvPr>
          <p:cNvPicPr>
            <a:picLocks noChangeAspect="1"/>
          </p:cNvPicPr>
          <p:nvPr/>
        </p:nvPicPr>
        <p:blipFill rotWithShape="1">
          <a:blip r:embed="rId3"/>
          <a:srcRect l="32835" r="1314"/>
          <a:stretch/>
        </p:blipFill>
        <p:spPr>
          <a:xfrm>
            <a:off x="6096000" y="1"/>
            <a:ext cx="6102825" cy="6858000"/>
          </a:xfrm>
          <a:prstGeom prst="rect">
            <a:avLst/>
          </a:prstGeom>
        </p:spPr>
      </p:pic>
    </p:spTree>
    <p:extLst>
      <p:ext uri="{BB962C8B-B14F-4D97-AF65-F5344CB8AC3E}">
        <p14:creationId xmlns:p14="http://schemas.microsoft.com/office/powerpoint/2010/main" val="35325520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F068F5-49F5-A224-24CA-E8783E67610E}"/>
              </a:ext>
            </a:extLst>
          </p:cNvPr>
          <p:cNvSpPr>
            <a:spLocks noGrp="1"/>
          </p:cNvSpPr>
          <p:nvPr>
            <p:ph type="title"/>
          </p:nvPr>
        </p:nvSpPr>
        <p:spPr>
          <a:xfrm>
            <a:off x="761803" y="350196"/>
            <a:ext cx="4646904" cy="1624520"/>
          </a:xfrm>
        </p:spPr>
        <p:txBody>
          <a:bodyPr anchor="ctr">
            <a:normAutofit/>
          </a:bodyPr>
          <a:lstStyle/>
          <a:p>
            <a:r>
              <a:rPr lang="en-GB" sz="4000" b="0" i="0">
                <a:effectLst/>
                <a:latin typeface="Söhne"/>
              </a:rPr>
              <a:t>Role 1: Risk Assessment</a:t>
            </a:r>
            <a:endParaRPr lang="en-GB" sz="4000"/>
          </a:p>
        </p:txBody>
      </p:sp>
      <p:sp>
        <p:nvSpPr>
          <p:cNvPr id="3" name="Content Placeholder 2">
            <a:extLst>
              <a:ext uri="{FF2B5EF4-FFF2-40B4-BE49-F238E27FC236}">
                <a16:creationId xmlns:a16="http://schemas.microsoft.com/office/drawing/2014/main" id="{8CB43B30-C311-74FE-4CEE-4BEF8DB0C8D7}"/>
              </a:ext>
            </a:extLst>
          </p:cNvPr>
          <p:cNvSpPr>
            <a:spLocks noGrp="1"/>
          </p:cNvSpPr>
          <p:nvPr>
            <p:ph idx="1"/>
          </p:nvPr>
        </p:nvSpPr>
        <p:spPr>
          <a:xfrm>
            <a:off x="761802" y="2743200"/>
            <a:ext cx="4646905" cy="3613149"/>
          </a:xfrm>
        </p:spPr>
        <p:txBody>
          <a:bodyPr anchor="ctr">
            <a:normAutofit/>
          </a:bodyPr>
          <a:lstStyle/>
          <a:p>
            <a:pPr>
              <a:buFont typeface="Arial" panose="020B0604020202020204" pitchFamily="34" charset="0"/>
              <a:buChar char="•"/>
            </a:pPr>
            <a:r>
              <a:rPr lang="en-GB" sz="2000" b="0" i="0">
                <a:effectLst/>
                <a:latin typeface="Söhne"/>
              </a:rPr>
              <a:t>Identify &amp; evaluate vulnerabilities</a:t>
            </a:r>
          </a:p>
          <a:p>
            <a:pPr>
              <a:buFont typeface="Arial" panose="020B0604020202020204" pitchFamily="34" charset="0"/>
              <a:buChar char="•"/>
            </a:pPr>
            <a:r>
              <a:rPr lang="en-GB" sz="2000" b="0" i="0">
                <a:effectLst/>
                <a:latin typeface="Söhne"/>
              </a:rPr>
              <a:t>Prioritize threats by potential impact</a:t>
            </a:r>
          </a:p>
          <a:p>
            <a:endParaRPr lang="en-GB" sz="2000"/>
          </a:p>
        </p:txBody>
      </p:sp>
      <p:pic>
        <p:nvPicPr>
          <p:cNvPr id="5" name="Picture 4" descr="Wood human figure">
            <a:extLst>
              <a:ext uri="{FF2B5EF4-FFF2-40B4-BE49-F238E27FC236}">
                <a16:creationId xmlns:a16="http://schemas.microsoft.com/office/drawing/2014/main" id="{C413C97E-AADB-DF07-2866-D072776EDB23}"/>
              </a:ext>
            </a:extLst>
          </p:cNvPr>
          <p:cNvPicPr>
            <a:picLocks noChangeAspect="1"/>
          </p:cNvPicPr>
          <p:nvPr/>
        </p:nvPicPr>
        <p:blipFill rotWithShape="1">
          <a:blip r:embed="rId3"/>
          <a:srcRect r="40599" b="-2"/>
          <a:stretch/>
        </p:blipFill>
        <p:spPr>
          <a:xfrm>
            <a:off x="6096000" y="1"/>
            <a:ext cx="6102825" cy="6858000"/>
          </a:xfrm>
          <a:prstGeom prst="rect">
            <a:avLst/>
          </a:prstGeom>
        </p:spPr>
      </p:pic>
    </p:spTree>
    <p:extLst>
      <p:ext uri="{BB962C8B-B14F-4D97-AF65-F5344CB8AC3E}">
        <p14:creationId xmlns:p14="http://schemas.microsoft.com/office/powerpoint/2010/main" val="241024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AA7809-9BD3-89E2-7AAA-26DE0F620FF8}"/>
              </a:ext>
            </a:extLst>
          </p:cNvPr>
          <p:cNvSpPr>
            <a:spLocks noGrp="1"/>
          </p:cNvSpPr>
          <p:nvPr>
            <p:ph type="title"/>
          </p:nvPr>
        </p:nvSpPr>
        <p:spPr>
          <a:xfrm>
            <a:off x="761803" y="350196"/>
            <a:ext cx="4646904" cy="1624520"/>
          </a:xfrm>
        </p:spPr>
        <p:txBody>
          <a:bodyPr anchor="ctr">
            <a:normAutofit/>
          </a:bodyPr>
          <a:lstStyle/>
          <a:p>
            <a:r>
              <a:rPr lang="en-GB" sz="4000" b="1" i="0">
                <a:effectLst/>
                <a:latin typeface="Söhne"/>
              </a:rPr>
              <a:t>Role 2 - Policy Formulation</a:t>
            </a:r>
            <a:endParaRPr lang="en-GB" sz="4000"/>
          </a:p>
        </p:txBody>
      </p:sp>
      <p:sp>
        <p:nvSpPr>
          <p:cNvPr id="3" name="Content Placeholder 2">
            <a:extLst>
              <a:ext uri="{FF2B5EF4-FFF2-40B4-BE49-F238E27FC236}">
                <a16:creationId xmlns:a16="http://schemas.microsoft.com/office/drawing/2014/main" id="{39F383CE-C4E7-46AA-892C-08830515771A}"/>
              </a:ext>
            </a:extLst>
          </p:cNvPr>
          <p:cNvSpPr>
            <a:spLocks noGrp="1"/>
          </p:cNvSpPr>
          <p:nvPr>
            <p:ph idx="1"/>
          </p:nvPr>
        </p:nvSpPr>
        <p:spPr>
          <a:xfrm>
            <a:off x="761802" y="2743200"/>
            <a:ext cx="4646905" cy="3613149"/>
          </a:xfrm>
        </p:spPr>
        <p:txBody>
          <a:bodyPr anchor="ctr">
            <a:normAutofit/>
          </a:bodyPr>
          <a:lstStyle/>
          <a:p>
            <a:pPr>
              <a:buFont typeface="Arial" panose="020B0604020202020204" pitchFamily="34" charset="0"/>
              <a:buChar char="•"/>
            </a:pPr>
            <a:r>
              <a:rPr lang="en-GB" sz="2000" b="0" i="0">
                <a:effectLst/>
                <a:latin typeface="Söhne"/>
              </a:rPr>
              <a:t>Develop &amp; implement security protocols</a:t>
            </a:r>
          </a:p>
          <a:p>
            <a:pPr>
              <a:buFont typeface="Arial" panose="020B0604020202020204" pitchFamily="34" charset="0"/>
              <a:buChar char="•"/>
            </a:pPr>
            <a:r>
              <a:rPr lang="en-GB" sz="2000" b="0" i="0">
                <a:effectLst/>
                <a:latin typeface="Söhne"/>
              </a:rPr>
              <a:t>Periodically update in light of new threats</a:t>
            </a:r>
          </a:p>
          <a:p>
            <a:endParaRPr lang="en-GB" sz="2000"/>
          </a:p>
        </p:txBody>
      </p:sp>
      <p:pic>
        <p:nvPicPr>
          <p:cNvPr id="5" name="Picture 4" descr="White bulbs with a yellow one standing out">
            <a:extLst>
              <a:ext uri="{FF2B5EF4-FFF2-40B4-BE49-F238E27FC236}">
                <a16:creationId xmlns:a16="http://schemas.microsoft.com/office/drawing/2014/main" id="{3DA871CF-5A87-A282-0B6C-18EE829ABF83}"/>
              </a:ext>
            </a:extLst>
          </p:cNvPr>
          <p:cNvPicPr>
            <a:picLocks noChangeAspect="1"/>
          </p:cNvPicPr>
          <p:nvPr/>
        </p:nvPicPr>
        <p:blipFill rotWithShape="1">
          <a:blip r:embed="rId3"/>
          <a:srcRect l="12365" r="28234" b="-2"/>
          <a:stretch/>
        </p:blipFill>
        <p:spPr>
          <a:xfrm>
            <a:off x="6096000" y="1"/>
            <a:ext cx="6102825" cy="6858000"/>
          </a:xfrm>
          <a:prstGeom prst="rect">
            <a:avLst/>
          </a:prstGeom>
        </p:spPr>
      </p:pic>
    </p:spTree>
    <p:extLst>
      <p:ext uri="{BB962C8B-B14F-4D97-AF65-F5344CB8AC3E}">
        <p14:creationId xmlns:p14="http://schemas.microsoft.com/office/powerpoint/2010/main" val="27471779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5C8223-7B1F-3E63-256A-0FFAB93BB765}"/>
              </a:ext>
            </a:extLst>
          </p:cNvPr>
          <p:cNvSpPr>
            <a:spLocks noGrp="1"/>
          </p:cNvSpPr>
          <p:nvPr>
            <p:ph type="title"/>
          </p:nvPr>
        </p:nvSpPr>
        <p:spPr>
          <a:xfrm>
            <a:off x="761803" y="350196"/>
            <a:ext cx="4646904" cy="1624520"/>
          </a:xfrm>
        </p:spPr>
        <p:txBody>
          <a:bodyPr anchor="ctr">
            <a:normAutofit/>
          </a:bodyPr>
          <a:lstStyle/>
          <a:p>
            <a:r>
              <a:rPr lang="en-GB" sz="4000" b="1" i="0">
                <a:effectLst/>
                <a:latin typeface="Söhne"/>
              </a:rPr>
              <a:t>Role 3 - Team Leadership</a:t>
            </a:r>
            <a:endParaRPr lang="en-GB" sz="4000"/>
          </a:p>
        </p:txBody>
      </p:sp>
      <p:sp>
        <p:nvSpPr>
          <p:cNvPr id="3" name="Content Placeholder 2">
            <a:extLst>
              <a:ext uri="{FF2B5EF4-FFF2-40B4-BE49-F238E27FC236}">
                <a16:creationId xmlns:a16="http://schemas.microsoft.com/office/drawing/2014/main" id="{605AA983-0137-1BF5-6A1D-7B3663E2D41C}"/>
              </a:ext>
            </a:extLst>
          </p:cNvPr>
          <p:cNvSpPr>
            <a:spLocks noGrp="1"/>
          </p:cNvSpPr>
          <p:nvPr>
            <p:ph idx="1"/>
          </p:nvPr>
        </p:nvSpPr>
        <p:spPr>
          <a:xfrm>
            <a:off x="761802" y="2743200"/>
            <a:ext cx="4646905" cy="3613149"/>
          </a:xfrm>
        </p:spPr>
        <p:txBody>
          <a:bodyPr anchor="ctr">
            <a:normAutofit/>
          </a:bodyPr>
          <a:lstStyle/>
          <a:p>
            <a:pPr>
              <a:buFont typeface="Arial" panose="020B0604020202020204" pitchFamily="34" charset="0"/>
              <a:buChar char="•"/>
            </a:pPr>
            <a:r>
              <a:rPr lang="en-GB" sz="2000" b="0" i="0">
                <a:effectLst/>
                <a:latin typeface="Söhne"/>
              </a:rPr>
              <a:t>Train and oversee a team of security experts</a:t>
            </a:r>
          </a:p>
          <a:p>
            <a:pPr>
              <a:buFont typeface="Arial" panose="020B0604020202020204" pitchFamily="34" charset="0"/>
              <a:buChar char="•"/>
            </a:pPr>
            <a:r>
              <a:rPr lang="en-GB" sz="2000" b="0" i="0">
                <a:effectLst/>
                <a:latin typeface="Söhne"/>
              </a:rPr>
              <a:t>Maintain knowledge of best practices &amp; tools</a:t>
            </a:r>
          </a:p>
          <a:p>
            <a:endParaRPr lang="en-GB" sz="2000"/>
          </a:p>
        </p:txBody>
      </p:sp>
      <p:pic>
        <p:nvPicPr>
          <p:cNvPr id="5" name="Picture 4" descr="Coach's whistle">
            <a:extLst>
              <a:ext uri="{FF2B5EF4-FFF2-40B4-BE49-F238E27FC236}">
                <a16:creationId xmlns:a16="http://schemas.microsoft.com/office/drawing/2014/main" id="{4C2679AB-6E90-1441-CE75-C530739D2E21}"/>
              </a:ext>
            </a:extLst>
          </p:cNvPr>
          <p:cNvPicPr>
            <a:picLocks noChangeAspect="1"/>
          </p:cNvPicPr>
          <p:nvPr/>
        </p:nvPicPr>
        <p:blipFill rotWithShape="1">
          <a:blip r:embed="rId3"/>
          <a:srcRect l="40284" r="316" b="-2"/>
          <a:stretch/>
        </p:blipFill>
        <p:spPr>
          <a:xfrm>
            <a:off x="6096000" y="1"/>
            <a:ext cx="6102825" cy="6858000"/>
          </a:xfrm>
          <a:prstGeom prst="rect">
            <a:avLst/>
          </a:prstGeom>
        </p:spPr>
      </p:pic>
    </p:spTree>
    <p:extLst>
      <p:ext uri="{BB962C8B-B14F-4D97-AF65-F5344CB8AC3E}">
        <p14:creationId xmlns:p14="http://schemas.microsoft.com/office/powerpoint/2010/main" val="14637916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Question mark on green pastel background">
            <a:extLst>
              <a:ext uri="{FF2B5EF4-FFF2-40B4-BE49-F238E27FC236}">
                <a16:creationId xmlns:a16="http://schemas.microsoft.com/office/drawing/2014/main" id="{5B89E3FE-A458-64B3-7735-832C8BE192BB}"/>
              </a:ext>
            </a:extLst>
          </p:cNvPr>
          <p:cNvPicPr>
            <a:picLocks noChangeAspect="1"/>
          </p:cNvPicPr>
          <p:nvPr/>
        </p:nvPicPr>
        <p:blipFill rotWithShape="1">
          <a:blip r:embed="rId3">
            <a:alphaModFix amt="50000"/>
          </a:blip>
          <a:srcRect t="3582" b="21418"/>
          <a:stretch/>
        </p:blipFill>
        <p:spPr>
          <a:xfrm>
            <a:off x="20" y="1"/>
            <a:ext cx="12191980" cy="6857999"/>
          </a:xfrm>
          <a:prstGeom prst="rect">
            <a:avLst/>
          </a:prstGeom>
        </p:spPr>
      </p:pic>
      <p:sp>
        <p:nvSpPr>
          <p:cNvPr id="2" name="Title 1">
            <a:extLst>
              <a:ext uri="{FF2B5EF4-FFF2-40B4-BE49-F238E27FC236}">
                <a16:creationId xmlns:a16="http://schemas.microsoft.com/office/drawing/2014/main" id="{9A6412D1-CA1B-F434-774F-DECA5EDC4BFE}"/>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a:solidFill>
                  <a:srgbClr val="FFFFFF"/>
                </a:solidFill>
              </a:rPr>
              <a:t>Q&amp;A</a:t>
            </a:r>
          </a:p>
        </p:txBody>
      </p:sp>
    </p:spTree>
    <p:extLst>
      <p:ext uri="{BB962C8B-B14F-4D97-AF65-F5344CB8AC3E}">
        <p14:creationId xmlns:p14="http://schemas.microsoft.com/office/powerpoint/2010/main" val="176047794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932</Words>
  <Application>Microsoft Office PowerPoint</Application>
  <PresentationFormat>Widescreen</PresentationFormat>
  <Paragraphs>65</Paragraphs>
  <Slides>13</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Calibri Light</vt:lpstr>
      <vt:lpstr>Söhne</vt:lpstr>
      <vt:lpstr>Office Theme</vt:lpstr>
      <vt:lpstr>Privacy in InfoSec &amp; Role of Manager</vt:lpstr>
      <vt:lpstr>Outline</vt:lpstr>
      <vt:lpstr>Privacy in InfoSec Defined</vt:lpstr>
      <vt:lpstr>Everyday Privacy</vt:lpstr>
      <vt:lpstr>InfoSec vs. Everyday Privacy</vt:lpstr>
      <vt:lpstr>Why This Difference Matters</vt:lpstr>
      <vt:lpstr>Defining Management</vt:lpstr>
      <vt:lpstr>Understanding a Manager's Role</vt:lpstr>
      <vt:lpstr>InfoSec Managers' Context</vt:lpstr>
      <vt:lpstr>Role 1: Risk Assessment</vt:lpstr>
      <vt:lpstr>Role 2 - Policy Formulation</vt:lpstr>
      <vt:lpstr>Role 3 - Team Leadership</vt:lpstr>
      <vt:lpstr>Q&amp;A</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Privacy in InfoSec &amp; Role of Manager</dc:title>
  <dc:creator>Ellis Bennett (2003893)</dc:creator>
  <cp:lastModifiedBy>Ellis Bennett (2003893)</cp:lastModifiedBy>
  <cp:revision>2</cp:revision>
  <dcterms:created xsi:type="dcterms:W3CDTF">2023-10-13T10:23:35Z</dcterms:created>
  <dcterms:modified xsi:type="dcterms:W3CDTF">2023-10-13T10:57:19Z</dcterms:modified>
</cp:coreProperties>
</file>