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73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72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7C9C06-69B3-43FF-BCAA-1D6A7D04DB88}" v="14" dt="2026-03-18T00:01:09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oon Lookman" userId="60c2d02bc23bdb1f" providerId="LiveId" clId="{CC8E55D3-0E76-49B5-B4B2-D777F8DDB9B1}"/>
    <pc:docChg chg="custSel addSld delSld modSld sldOrd">
      <pc:chgData name="Haroon Lookman" userId="60c2d02bc23bdb1f" providerId="LiveId" clId="{CC8E55D3-0E76-49B5-B4B2-D777F8DDB9B1}" dt="2026-03-18T00:03:45.899" v="160" actId="1076"/>
      <pc:docMkLst>
        <pc:docMk/>
      </pc:docMkLst>
      <pc:sldChg chg="modSp mod">
        <pc:chgData name="Haroon Lookman" userId="60c2d02bc23bdb1f" providerId="LiveId" clId="{CC8E55D3-0E76-49B5-B4B2-D777F8DDB9B1}" dt="2026-03-18T00:01:25.318" v="155" actId="1076"/>
        <pc:sldMkLst>
          <pc:docMk/>
          <pc:sldMk cId="903801426" sldId="256"/>
        </pc:sldMkLst>
        <pc:picChg chg="mod">
          <ac:chgData name="Haroon Lookman" userId="60c2d02bc23bdb1f" providerId="LiveId" clId="{CC8E55D3-0E76-49B5-B4B2-D777F8DDB9B1}" dt="2026-03-18T00:01:25.318" v="155" actId="1076"/>
          <ac:picMkLst>
            <pc:docMk/>
            <pc:sldMk cId="903801426" sldId="256"/>
            <ac:picMk id="5" creationId="{570B19A9-342E-96E0-EA83-AAFDAD6BE543}"/>
          </ac:picMkLst>
        </pc:picChg>
      </pc:sldChg>
      <pc:sldChg chg="modSp mod">
        <pc:chgData name="Haroon Lookman" userId="60c2d02bc23bdb1f" providerId="LiveId" clId="{CC8E55D3-0E76-49B5-B4B2-D777F8DDB9B1}" dt="2026-03-18T00:01:40.607" v="156" actId="1076"/>
        <pc:sldMkLst>
          <pc:docMk/>
          <pc:sldMk cId="1870038163" sldId="258"/>
        </pc:sldMkLst>
        <pc:picChg chg="mod">
          <ac:chgData name="Haroon Lookman" userId="60c2d02bc23bdb1f" providerId="LiveId" clId="{CC8E55D3-0E76-49B5-B4B2-D777F8DDB9B1}" dt="2026-03-18T00:01:40.607" v="156" actId="1076"/>
          <ac:picMkLst>
            <pc:docMk/>
            <pc:sldMk cId="1870038163" sldId="258"/>
            <ac:picMk id="3" creationId="{66A44601-3EC9-33CF-6A15-5C9E6A5ADBC8}"/>
          </ac:picMkLst>
        </pc:picChg>
      </pc:sldChg>
      <pc:sldChg chg="modSp mod">
        <pc:chgData name="Haroon Lookman" userId="60c2d02bc23bdb1f" providerId="LiveId" clId="{CC8E55D3-0E76-49B5-B4B2-D777F8DDB9B1}" dt="2026-03-17T23:50:37.571" v="148" actId="1076"/>
        <pc:sldMkLst>
          <pc:docMk/>
          <pc:sldMk cId="2488388514" sldId="259"/>
        </pc:sldMkLst>
        <pc:picChg chg="mod">
          <ac:chgData name="Haroon Lookman" userId="60c2d02bc23bdb1f" providerId="LiveId" clId="{CC8E55D3-0E76-49B5-B4B2-D777F8DDB9B1}" dt="2026-03-17T23:50:37.571" v="148" actId="1076"/>
          <ac:picMkLst>
            <pc:docMk/>
            <pc:sldMk cId="2488388514" sldId="259"/>
            <ac:picMk id="4" creationId="{8502AE45-91EE-634A-2D14-F5DA7F982353}"/>
          </ac:picMkLst>
        </pc:picChg>
      </pc:sldChg>
      <pc:sldChg chg="modSp mod">
        <pc:chgData name="Haroon Lookman" userId="60c2d02bc23bdb1f" providerId="LiveId" clId="{CC8E55D3-0E76-49B5-B4B2-D777F8DDB9B1}" dt="2026-03-18T00:02:19.613" v="157" actId="1076"/>
        <pc:sldMkLst>
          <pc:docMk/>
          <pc:sldMk cId="3978691717" sldId="260"/>
        </pc:sldMkLst>
        <pc:picChg chg="mod">
          <ac:chgData name="Haroon Lookman" userId="60c2d02bc23bdb1f" providerId="LiveId" clId="{CC8E55D3-0E76-49B5-B4B2-D777F8DDB9B1}" dt="2026-03-18T00:02:19.613" v="157" actId="1076"/>
          <ac:picMkLst>
            <pc:docMk/>
            <pc:sldMk cId="3978691717" sldId="260"/>
            <ac:picMk id="5" creationId="{8A72509D-5221-7C8E-BEFA-C1B65B60AC91}"/>
          </ac:picMkLst>
        </pc:picChg>
      </pc:sldChg>
      <pc:sldChg chg="modSp mod">
        <pc:chgData name="Haroon Lookman" userId="60c2d02bc23bdb1f" providerId="LiveId" clId="{CC8E55D3-0E76-49B5-B4B2-D777F8DDB9B1}" dt="2026-03-18T00:02:31.299" v="159" actId="1036"/>
        <pc:sldMkLst>
          <pc:docMk/>
          <pc:sldMk cId="1249606405" sldId="262"/>
        </pc:sldMkLst>
        <pc:picChg chg="mod">
          <ac:chgData name="Haroon Lookman" userId="60c2d02bc23bdb1f" providerId="LiveId" clId="{CC8E55D3-0E76-49B5-B4B2-D777F8DDB9B1}" dt="2026-03-18T00:02:31.299" v="159" actId="1036"/>
          <ac:picMkLst>
            <pc:docMk/>
            <pc:sldMk cId="1249606405" sldId="262"/>
            <ac:picMk id="5" creationId="{A93D6EFC-267E-2359-9B83-9866E1C93C16}"/>
          </ac:picMkLst>
        </pc:picChg>
      </pc:sldChg>
      <pc:sldChg chg="modSp mod">
        <pc:chgData name="Haroon Lookman" userId="60c2d02bc23bdb1f" providerId="LiveId" clId="{CC8E55D3-0E76-49B5-B4B2-D777F8DDB9B1}" dt="2026-03-17T23:53:16.402" v="152" actId="1076"/>
        <pc:sldMkLst>
          <pc:docMk/>
          <pc:sldMk cId="2030419150" sldId="263"/>
        </pc:sldMkLst>
        <pc:picChg chg="mod">
          <ac:chgData name="Haroon Lookman" userId="60c2d02bc23bdb1f" providerId="LiveId" clId="{CC8E55D3-0E76-49B5-B4B2-D777F8DDB9B1}" dt="2026-03-17T23:53:16.402" v="152" actId="1076"/>
          <ac:picMkLst>
            <pc:docMk/>
            <pc:sldMk cId="2030419150" sldId="263"/>
            <ac:picMk id="5" creationId="{AE95BD01-DAB7-1E63-E6E5-7734B970DE10}"/>
          </ac:picMkLst>
        </pc:picChg>
      </pc:sldChg>
      <pc:sldChg chg="modSp mod">
        <pc:chgData name="Haroon Lookman" userId="60c2d02bc23bdb1f" providerId="LiveId" clId="{CC8E55D3-0E76-49B5-B4B2-D777F8DDB9B1}" dt="2026-03-17T23:55:02.008" v="153" actId="1076"/>
        <pc:sldMkLst>
          <pc:docMk/>
          <pc:sldMk cId="2596982010" sldId="264"/>
        </pc:sldMkLst>
        <pc:picChg chg="mod">
          <ac:chgData name="Haroon Lookman" userId="60c2d02bc23bdb1f" providerId="LiveId" clId="{CC8E55D3-0E76-49B5-B4B2-D777F8DDB9B1}" dt="2026-03-17T23:55:02.008" v="153" actId="1076"/>
          <ac:picMkLst>
            <pc:docMk/>
            <pc:sldMk cId="2596982010" sldId="264"/>
            <ac:picMk id="4" creationId="{D4ABBCFC-A792-9418-BC54-F7AC13CFB9FB}"/>
          </ac:picMkLst>
        </pc:picChg>
      </pc:sldChg>
      <pc:sldChg chg="modSp mod">
        <pc:chgData name="Haroon Lookman" userId="60c2d02bc23bdb1f" providerId="LiveId" clId="{CC8E55D3-0E76-49B5-B4B2-D777F8DDB9B1}" dt="2026-03-18T00:03:45.899" v="160" actId="1076"/>
        <pc:sldMkLst>
          <pc:docMk/>
          <pc:sldMk cId="2965443613" sldId="269"/>
        </pc:sldMkLst>
        <pc:picChg chg="mod">
          <ac:chgData name="Haroon Lookman" userId="60c2d02bc23bdb1f" providerId="LiveId" clId="{CC8E55D3-0E76-49B5-B4B2-D777F8DDB9B1}" dt="2026-03-18T00:03:45.899" v="160" actId="1076"/>
          <ac:picMkLst>
            <pc:docMk/>
            <pc:sldMk cId="2965443613" sldId="269"/>
            <ac:picMk id="3" creationId="{EF433C3E-7530-A81A-E052-07F17675F1BE}"/>
          </ac:picMkLst>
        </pc:picChg>
      </pc:sldChg>
      <pc:sldChg chg="delSp modSp new mod ord">
        <pc:chgData name="Haroon Lookman" userId="60c2d02bc23bdb1f" providerId="LiveId" clId="{CC8E55D3-0E76-49B5-B4B2-D777F8DDB9B1}" dt="2026-03-18T00:01:14.718" v="154" actId="1076"/>
        <pc:sldMkLst>
          <pc:docMk/>
          <pc:sldMk cId="700979367" sldId="273"/>
        </pc:sldMkLst>
        <pc:spChg chg="del">
          <ac:chgData name="Haroon Lookman" userId="60c2d02bc23bdb1f" providerId="LiveId" clId="{CC8E55D3-0E76-49B5-B4B2-D777F8DDB9B1}" dt="2026-03-17T23:38:35.548" v="7" actId="478"/>
          <ac:spMkLst>
            <pc:docMk/>
            <pc:sldMk cId="700979367" sldId="273"/>
            <ac:spMk id="2" creationId="{CA35741D-8310-0999-4C7F-FEE487FE4D8E}"/>
          </ac:spMkLst>
        </pc:spChg>
        <pc:spChg chg="mod">
          <ac:chgData name="Haroon Lookman" userId="60c2d02bc23bdb1f" providerId="LiveId" clId="{CC8E55D3-0E76-49B5-B4B2-D777F8DDB9B1}" dt="2026-03-17T23:43:08.418" v="143" actId="20577"/>
          <ac:spMkLst>
            <pc:docMk/>
            <pc:sldMk cId="700979367" sldId="273"/>
            <ac:spMk id="3" creationId="{EFF0905B-240A-460D-6B78-A19E58942481}"/>
          </ac:spMkLst>
        </pc:spChg>
        <pc:picChg chg="mod">
          <ac:chgData name="Haroon Lookman" userId="60c2d02bc23bdb1f" providerId="LiveId" clId="{CC8E55D3-0E76-49B5-B4B2-D777F8DDB9B1}" dt="2026-03-18T00:01:14.718" v="154" actId="1076"/>
          <ac:picMkLst>
            <pc:docMk/>
            <pc:sldMk cId="700979367" sldId="273"/>
            <ac:picMk id="4" creationId="{9DA72009-DBB4-630C-7720-DB19B0E254EB}"/>
          </ac:picMkLst>
        </pc:picChg>
      </pc:sldChg>
      <pc:sldChg chg="new del ord">
        <pc:chgData name="Haroon Lookman" userId="60c2d02bc23bdb1f" providerId="LiveId" clId="{CC8E55D3-0E76-49B5-B4B2-D777F8DDB9B1}" dt="2026-03-17T23:38:16.601" v="3" actId="47"/>
        <pc:sldMkLst>
          <pc:docMk/>
          <pc:sldMk cId="711822963" sldId="27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53EE96-A27E-443E-9107-57048CFAEFE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92746C-70FD-4AEA-91F1-A1A3FED9308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GP monitors diagnosis and medication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350632-928C-483F-8C23-44E6D4DED171}" type="parTrans" cxnId="{D4B2E514-E769-4F85-8931-D4D614F72BB0}">
      <dgm:prSet/>
      <dgm:spPr/>
      <dgm:t>
        <a:bodyPr/>
        <a:lstStyle/>
        <a:p>
          <a:endParaRPr lang="en-US"/>
        </a:p>
      </dgm:t>
    </dgm:pt>
    <dgm:pt modelId="{0C0162E9-0936-400D-88F6-03EF6188A421}" type="sibTrans" cxnId="{D4B2E514-E769-4F85-8931-D4D614F72BB0}">
      <dgm:prSet/>
      <dgm:spPr/>
      <dgm:t>
        <a:bodyPr/>
        <a:lstStyle/>
        <a:p>
          <a:endParaRPr lang="en-US"/>
        </a:p>
      </dgm:t>
    </dgm:pt>
    <dgm:pt modelId="{229AE94F-47C1-4055-A917-42480FC551AB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Diabetes nurse provides education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2EB343-2772-44E1-A517-DAA8654BA43F}" type="parTrans" cxnId="{08518FD6-2F56-41CA-A055-1BB26A1F27E7}">
      <dgm:prSet/>
      <dgm:spPr/>
      <dgm:t>
        <a:bodyPr/>
        <a:lstStyle/>
        <a:p>
          <a:endParaRPr lang="en-US"/>
        </a:p>
      </dgm:t>
    </dgm:pt>
    <dgm:pt modelId="{2AAF8718-B953-4E83-AF9C-00447A190FA7}" type="sibTrans" cxnId="{08518FD6-2F56-41CA-A055-1BB26A1F27E7}">
      <dgm:prSet/>
      <dgm:spPr/>
      <dgm:t>
        <a:bodyPr/>
        <a:lstStyle/>
        <a:p>
          <a:endParaRPr lang="en-US"/>
        </a:p>
      </dgm:t>
    </dgm:pt>
    <dgm:pt modelId="{4A37B913-2464-42DE-B6ED-6450B6B172EA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Dietitian supports nutritional changes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2E0E2E-01A3-4072-A2E0-C0394743ADD6}" type="parTrans" cxnId="{66CC3F02-DB62-4918-9847-802E8BBD604B}">
      <dgm:prSet/>
      <dgm:spPr/>
      <dgm:t>
        <a:bodyPr/>
        <a:lstStyle/>
        <a:p>
          <a:endParaRPr lang="en-US"/>
        </a:p>
      </dgm:t>
    </dgm:pt>
    <dgm:pt modelId="{EAFA69D6-9FE3-42AF-B920-D9FB48372299}" type="sibTrans" cxnId="{66CC3F02-DB62-4918-9847-802E8BBD604B}">
      <dgm:prSet/>
      <dgm:spPr/>
      <dgm:t>
        <a:bodyPr/>
        <a:lstStyle/>
        <a:p>
          <a:endParaRPr lang="en-US"/>
        </a:p>
      </dgm:t>
    </dgm:pt>
    <dgm:pt modelId="{FE0F4D00-5B30-43CF-9D32-D3D78C497487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Podiatrist checks foot health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47C7A8-C1A1-4AD6-AAE0-1A35737F557E}" type="parTrans" cxnId="{631201B7-5587-43B3-B16D-551140354B89}">
      <dgm:prSet/>
      <dgm:spPr/>
      <dgm:t>
        <a:bodyPr/>
        <a:lstStyle/>
        <a:p>
          <a:endParaRPr lang="en-US"/>
        </a:p>
      </dgm:t>
    </dgm:pt>
    <dgm:pt modelId="{D9022DEE-4ECB-417E-A2CB-8E616E909053}" type="sibTrans" cxnId="{631201B7-5587-43B3-B16D-551140354B89}">
      <dgm:prSet/>
      <dgm:spPr/>
      <dgm:t>
        <a:bodyPr/>
        <a:lstStyle/>
        <a:p>
          <a:endParaRPr lang="en-US"/>
        </a:p>
      </dgm:t>
    </dgm:pt>
    <dgm:pt modelId="{16AAC576-ECB1-401A-A101-E43ED959E144}" type="pres">
      <dgm:prSet presAssocID="{8053EE96-A27E-443E-9107-57048CFAEFEE}" presName="root" presStyleCnt="0">
        <dgm:presLayoutVars>
          <dgm:dir/>
          <dgm:resizeHandles val="exact"/>
        </dgm:presLayoutVars>
      </dgm:prSet>
      <dgm:spPr/>
    </dgm:pt>
    <dgm:pt modelId="{06D90BCB-6559-42FF-8DC8-C2E160E5AA35}" type="pres">
      <dgm:prSet presAssocID="{AB92746C-70FD-4AEA-91F1-A1A3FED93085}" presName="compNode" presStyleCnt="0"/>
      <dgm:spPr/>
    </dgm:pt>
    <dgm:pt modelId="{BA984D6F-B055-4DB8-81BD-53067EC8F523}" type="pres">
      <dgm:prSet presAssocID="{AB92746C-70FD-4AEA-91F1-A1A3FED9308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3606DC1A-38C2-464C-A62E-C9116F62BBA8}" type="pres">
      <dgm:prSet presAssocID="{AB92746C-70FD-4AEA-91F1-A1A3FED93085}" presName="spaceRect" presStyleCnt="0"/>
      <dgm:spPr/>
    </dgm:pt>
    <dgm:pt modelId="{A250D9AF-3029-44BE-87D7-1F3E6668F8B4}" type="pres">
      <dgm:prSet presAssocID="{AB92746C-70FD-4AEA-91F1-A1A3FED93085}" presName="textRect" presStyleLbl="revTx" presStyleIdx="0" presStyleCnt="4">
        <dgm:presLayoutVars>
          <dgm:chMax val="1"/>
          <dgm:chPref val="1"/>
        </dgm:presLayoutVars>
      </dgm:prSet>
      <dgm:spPr/>
    </dgm:pt>
    <dgm:pt modelId="{63F281BB-C40F-4E24-94E3-1258FD392A6C}" type="pres">
      <dgm:prSet presAssocID="{0C0162E9-0936-400D-88F6-03EF6188A421}" presName="sibTrans" presStyleCnt="0"/>
      <dgm:spPr/>
    </dgm:pt>
    <dgm:pt modelId="{89DA4391-1911-4E1D-8DB4-0C1FE7FFA58E}" type="pres">
      <dgm:prSet presAssocID="{229AE94F-47C1-4055-A917-42480FC551AB}" presName="compNode" presStyleCnt="0"/>
      <dgm:spPr/>
    </dgm:pt>
    <dgm:pt modelId="{FE4AE8A1-53A0-4EA1-B0E8-77F04A73FA1A}" type="pres">
      <dgm:prSet presAssocID="{229AE94F-47C1-4055-A917-42480FC551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D17BFB5-6AC1-453B-935C-DDD8AF6CBEB1}" type="pres">
      <dgm:prSet presAssocID="{229AE94F-47C1-4055-A917-42480FC551AB}" presName="spaceRect" presStyleCnt="0"/>
      <dgm:spPr/>
    </dgm:pt>
    <dgm:pt modelId="{4B5EB3FA-6D45-4652-A031-65A4D9DE17CA}" type="pres">
      <dgm:prSet presAssocID="{229AE94F-47C1-4055-A917-42480FC551AB}" presName="textRect" presStyleLbl="revTx" presStyleIdx="1" presStyleCnt="4">
        <dgm:presLayoutVars>
          <dgm:chMax val="1"/>
          <dgm:chPref val="1"/>
        </dgm:presLayoutVars>
      </dgm:prSet>
      <dgm:spPr/>
    </dgm:pt>
    <dgm:pt modelId="{F51EC813-74E2-4934-8C9D-ECD547FF8225}" type="pres">
      <dgm:prSet presAssocID="{2AAF8718-B953-4E83-AF9C-00447A190FA7}" presName="sibTrans" presStyleCnt="0"/>
      <dgm:spPr/>
    </dgm:pt>
    <dgm:pt modelId="{3409A25C-0AAA-408C-A954-7675E6DD7BC3}" type="pres">
      <dgm:prSet presAssocID="{4A37B913-2464-42DE-B6ED-6450B6B172EA}" presName="compNode" presStyleCnt="0"/>
      <dgm:spPr/>
    </dgm:pt>
    <dgm:pt modelId="{C92B0E13-23C4-4B8E-AE9C-CD2872D4F553}" type="pres">
      <dgm:prSet presAssocID="{4A37B913-2464-42DE-B6ED-6450B6B172E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57B5FA37-1D06-49EE-BE21-921829A5BE6C}" type="pres">
      <dgm:prSet presAssocID="{4A37B913-2464-42DE-B6ED-6450B6B172EA}" presName="spaceRect" presStyleCnt="0"/>
      <dgm:spPr/>
    </dgm:pt>
    <dgm:pt modelId="{51043E53-CE31-49EB-8EC9-0EB5B56BDB65}" type="pres">
      <dgm:prSet presAssocID="{4A37B913-2464-42DE-B6ED-6450B6B172EA}" presName="textRect" presStyleLbl="revTx" presStyleIdx="2" presStyleCnt="4">
        <dgm:presLayoutVars>
          <dgm:chMax val="1"/>
          <dgm:chPref val="1"/>
        </dgm:presLayoutVars>
      </dgm:prSet>
      <dgm:spPr/>
    </dgm:pt>
    <dgm:pt modelId="{1456D949-0E4B-4204-9B33-2A06F03F74D4}" type="pres">
      <dgm:prSet presAssocID="{EAFA69D6-9FE3-42AF-B920-D9FB48372299}" presName="sibTrans" presStyleCnt="0"/>
      <dgm:spPr/>
    </dgm:pt>
    <dgm:pt modelId="{B262A2F8-8542-4FD3-B507-EA862C118DBA}" type="pres">
      <dgm:prSet presAssocID="{FE0F4D00-5B30-43CF-9D32-D3D78C497487}" presName="compNode" presStyleCnt="0"/>
      <dgm:spPr/>
    </dgm:pt>
    <dgm:pt modelId="{762E6D1F-C048-4CC1-B734-A6A403F5AB6A}" type="pres">
      <dgm:prSet presAssocID="{FE0F4D00-5B30-43CF-9D32-D3D78C4974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14D88AD2-99A3-4746-B5DA-6D78584878EB}" type="pres">
      <dgm:prSet presAssocID="{FE0F4D00-5B30-43CF-9D32-D3D78C497487}" presName="spaceRect" presStyleCnt="0"/>
      <dgm:spPr/>
    </dgm:pt>
    <dgm:pt modelId="{D24F6289-C4C0-4BE6-A91F-414848188A21}" type="pres">
      <dgm:prSet presAssocID="{FE0F4D00-5B30-43CF-9D32-D3D78C49748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6CC3F02-DB62-4918-9847-802E8BBD604B}" srcId="{8053EE96-A27E-443E-9107-57048CFAEFEE}" destId="{4A37B913-2464-42DE-B6ED-6450B6B172EA}" srcOrd="2" destOrd="0" parTransId="{012E0E2E-01A3-4072-A2E0-C0394743ADD6}" sibTransId="{EAFA69D6-9FE3-42AF-B920-D9FB48372299}"/>
    <dgm:cxn modelId="{9F503313-E6D8-4755-8A0E-1E624FDB9D68}" type="presOf" srcId="{FE0F4D00-5B30-43CF-9D32-D3D78C497487}" destId="{D24F6289-C4C0-4BE6-A91F-414848188A21}" srcOrd="0" destOrd="0" presId="urn:microsoft.com/office/officeart/2018/2/layout/IconLabelList"/>
    <dgm:cxn modelId="{D4B2E514-E769-4F85-8931-D4D614F72BB0}" srcId="{8053EE96-A27E-443E-9107-57048CFAEFEE}" destId="{AB92746C-70FD-4AEA-91F1-A1A3FED93085}" srcOrd="0" destOrd="0" parTransId="{D2350632-928C-483F-8C23-44E6D4DED171}" sibTransId="{0C0162E9-0936-400D-88F6-03EF6188A421}"/>
    <dgm:cxn modelId="{9B75AF1C-A5A4-4EFE-A2B9-763952B4B312}" type="presOf" srcId="{4A37B913-2464-42DE-B6ED-6450B6B172EA}" destId="{51043E53-CE31-49EB-8EC9-0EB5B56BDB65}" srcOrd="0" destOrd="0" presId="urn:microsoft.com/office/officeart/2018/2/layout/IconLabelList"/>
    <dgm:cxn modelId="{726E9A86-9007-4AA3-903F-ABADBF90AFEF}" type="presOf" srcId="{AB92746C-70FD-4AEA-91F1-A1A3FED93085}" destId="{A250D9AF-3029-44BE-87D7-1F3E6668F8B4}" srcOrd="0" destOrd="0" presId="urn:microsoft.com/office/officeart/2018/2/layout/IconLabelList"/>
    <dgm:cxn modelId="{631201B7-5587-43B3-B16D-551140354B89}" srcId="{8053EE96-A27E-443E-9107-57048CFAEFEE}" destId="{FE0F4D00-5B30-43CF-9D32-D3D78C497487}" srcOrd="3" destOrd="0" parTransId="{E347C7A8-C1A1-4AD6-AAE0-1A35737F557E}" sibTransId="{D9022DEE-4ECB-417E-A2CB-8E616E909053}"/>
    <dgm:cxn modelId="{46073FB7-8EDB-475D-B9CF-3AC083D8AA52}" type="presOf" srcId="{229AE94F-47C1-4055-A917-42480FC551AB}" destId="{4B5EB3FA-6D45-4652-A031-65A4D9DE17CA}" srcOrd="0" destOrd="0" presId="urn:microsoft.com/office/officeart/2018/2/layout/IconLabelList"/>
    <dgm:cxn modelId="{D0C6CEC6-B982-499D-BC23-2C23A94433E8}" type="presOf" srcId="{8053EE96-A27E-443E-9107-57048CFAEFEE}" destId="{16AAC576-ECB1-401A-A101-E43ED959E144}" srcOrd="0" destOrd="0" presId="urn:microsoft.com/office/officeart/2018/2/layout/IconLabelList"/>
    <dgm:cxn modelId="{08518FD6-2F56-41CA-A055-1BB26A1F27E7}" srcId="{8053EE96-A27E-443E-9107-57048CFAEFEE}" destId="{229AE94F-47C1-4055-A917-42480FC551AB}" srcOrd="1" destOrd="0" parTransId="{982EB343-2772-44E1-A517-DAA8654BA43F}" sibTransId="{2AAF8718-B953-4E83-AF9C-00447A190FA7}"/>
    <dgm:cxn modelId="{D2FA9594-5D2E-4BDB-8B47-0888CCE5CBF5}" type="presParOf" srcId="{16AAC576-ECB1-401A-A101-E43ED959E144}" destId="{06D90BCB-6559-42FF-8DC8-C2E160E5AA35}" srcOrd="0" destOrd="0" presId="urn:microsoft.com/office/officeart/2018/2/layout/IconLabelList"/>
    <dgm:cxn modelId="{28DFE9B1-C274-4D8E-9B39-505BB998CD75}" type="presParOf" srcId="{06D90BCB-6559-42FF-8DC8-C2E160E5AA35}" destId="{BA984D6F-B055-4DB8-81BD-53067EC8F523}" srcOrd="0" destOrd="0" presId="urn:microsoft.com/office/officeart/2018/2/layout/IconLabelList"/>
    <dgm:cxn modelId="{202B0D2A-15A5-4C60-8BCF-3F422467B133}" type="presParOf" srcId="{06D90BCB-6559-42FF-8DC8-C2E160E5AA35}" destId="{3606DC1A-38C2-464C-A62E-C9116F62BBA8}" srcOrd="1" destOrd="0" presId="urn:microsoft.com/office/officeart/2018/2/layout/IconLabelList"/>
    <dgm:cxn modelId="{18EC8261-2312-4BC9-B80C-B06F99F47B1D}" type="presParOf" srcId="{06D90BCB-6559-42FF-8DC8-C2E160E5AA35}" destId="{A250D9AF-3029-44BE-87D7-1F3E6668F8B4}" srcOrd="2" destOrd="0" presId="urn:microsoft.com/office/officeart/2018/2/layout/IconLabelList"/>
    <dgm:cxn modelId="{993B331F-4338-4163-BF21-773794FF00E3}" type="presParOf" srcId="{16AAC576-ECB1-401A-A101-E43ED959E144}" destId="{63F281BB-C40F-4E24-94E3-1258FD392A6C}" srcOrd="1" destOrd="0" presId="urn:microsoft.com/office/officeart/2018/2/layout/IconLabelList"/>
    <dgm:cxn modelId="{37E324EF-3BBD-47CB-BC69-285E7E497706}" type="presParOf" srcId="{16AAC576-ECB1-401A-A101-E43ED959E144}" destId="{89DA4391-1911-4E1D-8DB4-0C1FE7FFA58E}" srcOrd="2" destOrd="0" presId="urn:microsoft.com/office/officeart/2018/2/layout/IconLabelList"/>
    <dgm:cxn modelId="{60A9364F-4183-41D1-9BBF-63D80A2D0668}" type="presParOf" srcId="{89DA4391-1911-4E1D-8DB4-0C1FE7FFA58E}" destId="{FE4AE8A1-53A0-4EA1-B0E8-77F04A73FA1A}" srcOrd="0" destOrd="0" presId="urn:microsoft.com/office/officeart/2018/2/layout/IconLabelList"/>
    <dgm:cxn modelId="{6E636225-DCE4-43FC-B685-E96337BCC78D}" type="presParOf" srcId="{89DA4391-1911-4E1D-8DB4-0C1FE7FFA58E}" destId="{3D17BFB5-6AC1-453B-935C-DDD8AF6CBEB1}" srcOrd="1" destOrd="0" presId="urn:microsoft.com/office/officeart/2018/2/layout/IconLabelList"/>
    <dgm:cxn modelId="{0AF04C3B-4CC1-455A-8AC4-DBDDA342A84B}" type="presParOf" srcId="{89DA4391-1911-4E1D-8DB4-0C1FE7FFA58E}" destId="{4B5EB3FA-6D45-4652-A031-65A4D9DE17CA}" srcOrd="2" destOrd="0" presId="urn:microsoft.com/office/officeart/2018/2/layout/IconLabelList"/>
    <dgm:cxn modelId="{E09938B4-202A-4A2F-A568-4168DC3E92BD}" type="presParOf" srcId="{16AAC576-ECB1-401A-A101-E43ED959E144}" destId="{F51EC813-74E2-4934-8C9D-ECD547FF8225}" srcOrd="3" destOrd="0" presId="urn:microsoft.com/office/officeart/2018/2/layout/IconLabelList"/>
    <dgm:cxn modelId="{96AE83C2-293E-4D27-AABF-DB83AF63EF56}" type="presParOf" srcId="{16AAC576-ECB1-401A-A101-E43ED959E144}" destId="{3409A25C-0AAA-408C-A954-7675E6DD7BC3}" srcOrd="4" destOrd="0" presId="urn:microsoft.com/office/officeart/2018/2/layout/IconLabelList"/>
    <dgm:cxn modelId="{F328AA28-5989-422B-A409-392FA58A9806}" type="presParOf" srcId="{3409A25C-0AAA-408C-A954-7675E6DD7BC3}" destId="{C92B0E13-23C4-4B8E-AE9C-CD2872D4F553}" srcOrd="0" destOrd="0" presId="urn:microsoft.com/office/officeart/2018/2/layout/IconLabelList"/>
    <dgm:cxn modelId="{D6807873-A5C6-4E92-81CB-55F060CBA1A2}" type="presParOf" srcId="{3409A25C-0AAA-408C-A954-7675E6DD7BC3}" destId="{57B5FA37-1D06-49EE-BE21-921829A5BE6C}" srcOrd="1" destOrd="0" presId="urn:microsoft.com/office/officeart/2018/2/layout/IconLabelList"/>
    <dgm:cxn modelId="{E83F8FDC-FB67-463D-94DA-AF3B9E83217A}" type="presParOf" srcId="{3409A25C-0AAA-408C-A954-7675E6DD7BC3}" destId="{51043E53-CE31-49EB-8EC9-0EB5B56BDB65}" srcOrd="2" destOrd="0" presId="urn:microsoft.com/office/officeart/2018/2/layout/IconLabelList"/>
    <dgm:cxn modelId="{0981A012-8172-46E1-B2BB-E60D93E47C5D}" type="presParOf" srcId="{16AAC576-ECB1-401A-A101-E43ED959E144}" destId="{1456D949-0E4B-4204-9B33-2A06F03F74D4}" srcOrd="5" destOrd="0" presId="urn:microsoft.com/office/officeart/2018/2/layout/IconLabelList"/>
    <dgm:cxn modelId="{7012C86C-0F33-4C39-AACF-C964F1B8F294}" type="presParOf" srcId="{16AAC576-ECB1-401A-A101-E43ED959E144}" destId="{B262A2F8-8542-4FD3-B507-EA862C118DBA}" srcOrd="6" destOrd="0" presId="urn:microsoft.com/office/officeart/2018/2/layout/IconLabelList"/>
    <dgm:cxn modelId="{F46895FD-E7FD-4049-B208-C9A1F65E065C}" type="presParOf" srcId="{B262A2F8-8542-4FD3-B507-EA862C118DBA}" destId="{762E6D1F-C048-4CC1-B734-A6A403F5AB6A}" srcOrd="0" destOrd="0" presId="urn:microsoft.com/office/officeart/2018/2/layout/IconLabelList"/>
    <dgm:cxn modelId="{71FC90F4-2D81-4DC6-8C07-565B65CA7E04}" type="presParOf" srcId="{B262A2F8-8542-4FD3-B507-EA862C118DBA}" destId="{14D88AD2-99A3-4746-B5DA-6D78584878EB}" srcOrd="1" destOrd="0" presId="urn:microsoft.com/office/officeart/2018/2/layout/IconLabelList"/>
    <dgm:cxn modelId="{5FBA1AA4-536C-4F72-A323-A89B93DB7611}" type="presParOf" srcId="{B262A2F8-8542-4FD3-B507-EA862C118DBA}" destId="{D24F6289-C4C0-4BE6-A91F-414848188A2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84D6F-B055-4DB8-81BD-53067EC8F523}">
      <dsp:nvSpPr>
        <dsp:cNvPr id="0" name=""/>
        <dsp:cNvSpPr/>
      </dsp:nvSpPr>
      <dsp:spPr>
        <a:xfrm>
          <a:off x="663876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50D9AF-3029-44BE-87D7-1F3E6668F8B4}">
      <dsp:nvSpPr>
        <dsp:cNvPr id="0" name=""/>
        <dsp:cNvSpPr/>
      </dsp:nvSpPr>
      <dsp:spPr>
        <a:xfrm>
          <a:off x="16048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GP monitors diagnosis and medication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048" y="2197246"/>
        <a:ext cx="2355738" cy="720000"/>
      </dsp:txXfrm>
    </dsp:sp>
    <dsp:sp modelId="{FE4AE8A1-53A0-4EA1-B0E8-77F04A73FA1A}">
      <dsp:nvSpPr>
        <dsp:cNvPr id="0" name=""/>
        <dsp:cNvSpPr/>
      </dsp:nvSpPr>
      <dsp:spPr>
        <a:xfrm>
          <a:off x="3431868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EB3FA-6D45-4652-A031-65A4D9DE17CA}">
      <dsp:nvSpPr>
        <dsp:cNvPr id="0" name=""/>
        <dsp:cNvSpPr/>
      </dsp:nvSpPr>
      <dsp:spPr>
        <a:xfrm>
          <a:off x="2784040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Diabetes nurse provides education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4040" y="2197246"/>
        <a:ext cx="2355738" cy="720000"/>
      </dsp:txXfrm>
    </dsp:sp>
    <dsp:sp modelId="{C92B0E13-23C4-4B8E-AE9C-CD2872D4F553}">
      <dsp:nvSpPr>
        <dsp:cNvPr id="0" name=""/>
        <dsp:cNvSpPr/>
      </dsp:nvSpPr>
      <dsp:spPr>
        <a:xfrm>
          <a:off x="6199861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43E53-CE31-49EB-8EC9-0EB5B56BDB65}">
      <dsp:nvSpPr>
        <dsp:cNvPr id="0" name=""/>
        <dsp:cNvSpPr/>
      </dsp:nvSpPr>
      <dsp:spPr>
        <a:xfrm>
          <a:off x="5552033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Dietitian supports nutritional changes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52033" y="2197246"/>
        <a:ext cx="2355738" cy="720000"/>
      </dsp:txXfrm>
    </dsp:sp>
    <dsp:sp modelId="{762E6D1F-C048-4CC1-B734-A6A403F5AB6A}">
      <dsp:nvSpPr>
        <dsp:cNvPr id="0" name=""/>
        <dsp:cNvSpPr/>
      </dsp:nvSpPr>
      <dsp:spPr>
        <a:xfrm>
          <a:off x="8967853" y="822903"/>
          <a:ext cx="1060082" cy="10600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4F6289-C4C0-4BE6-A91F-414848188A21}">
      <dsp:nvSpPr>
        <dsp:cNvPr id="0" name=""/>
        <dsp:cNvSpPr/>
      </dsp:nvSpPr>
      <dsp:spPr>
        <a:xfrm>
          <a:off x="8320025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Podiatrist checks foot health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20025" y="2197246"/>
        <a:ext cx="235573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305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677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105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32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230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572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88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695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399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623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825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2697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" TargetMode="External"/><Relationship Id="rId2" Type="http://schemas.openxmlformats.org/officeDocument/2006/relationships/hyperlink" Target="https://www.cdc.gov/diabet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ph38" TargetMode="External"/><Relationship Id="rId4" Type="http://schemas.openxmlformats.org/officeDocument/2006/relationships/hyperlink" Target="https://www.nhs.uk/conditions/type-2-diabete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atient.info/" TargetMode="External"/><Relationship Id="rId2" Type="http://schemas.openxmlformats.org/officeDocument/2006/relationships/hyperlink" Target="https://www.nice.org.uk/guidance/ng2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who.int/news-room/fact-sheets/detail/diabet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0905B-240A-460D-6B78-A19E58942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261241"/>
            <a:ext cx="10691265" cy="4700647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Name: </a:t>
            </a:r>
            <a:r>
              <a:rPr lang="en-US" dirty="0" err="1"/>
              <a:t>Shabila</a:t>
            </a:r>
            <a:r>
              <a:rPr lang="en-US" dirty="0"/>
              <a:t> Hussain</a:t>
            </a:r>
          </a:p>
          <a:p>
            <a:pPr marL="0" indent="0" algn="ctr">
              <a:buNone/>
            </a:pPr>
            <a:r>
              <a:rPr lang="en-US" dirty="0"/>
              <a:t>Student Number: 2410302</a:t>
            </a:r>
          </a:p>
          <a:p>
            <a:pPr marL="0" indent="0" algn="ctr">
              <a:buNone/>
            </a:pPr>
            <a:r>
              <a:rPr lang="en-US" dirty="0"/>
              <a:t>Module Code: BMHP5023</a:t>
            </a:r>
          </a:p>
          <a:p>
            <a:pPr marL="0" indent="0" algn="ctr">
              <a:buNone/>
            </a:pPr>
            <a:r>
              <a:rPr lang="en-US" dirty="0"/>
              <a:t>Module Title: Introduction to physiology</a:t>
            </a:r>
          </a:p>
          <a:p>
            <a:pPr marL="0" indent="0" algn="ctr">
              <a:buNone/>
            </a:pPr>
            <a:r>
              <a:rPr lang="en-US" dirty="0"/>
              <a:t>Lecturer Name: Robert </a:t>
            </a:r>
            <a:r>
              <a:rPr lang="en-US" dirty="0" err="1"/>
              <a:t>Nartowski</a:t>
            </a:r>
            <a:endParaRPr lang="en-US" dirty="0"/>
          </a:p>
          <a:p>
            <a:pPr marL="0" indent="0" algn="ctr">
              <a:buNone/>
            </a:pPr>
            <a:r>
              <a:rPr lang="en-US" dirty="0"/>
              <a:t>Assignment Title: Presentation</a:t>
            </a:r>
          </a:p>
          <a:p>
            <a:endParaRPr lang="en-GB" dirty="0"/>
          </a:p>
        </p:txBody>
      </p:sp>
      <p:pic>
        <p:nvPicPr>
          <p:cNvPr id="4" name="cover slide">
            <a:hlinkClick r:id="" action="ppaction://media"/>
            <a:extLst>
              <a:ext uri="{FF2B5EF4-FFF2-40B4-BE49-F238E27FC236}">
                <a16:creationId xmlns:a16="http://schemas.microsoft.com/office/drawing/2014/main" id="{9DA72009-DBB4-630C-7720-DB19B0E254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36621" y="44273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97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966FF-A655-65DE-75BD-01674223D2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088" y="909637"/>
            <a:ext cx="64008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Introduction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41AA3D26-4CD1-AFA4-5A34-F62ED51FF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Type 2 Diabetes is a chronic metabolic disease where the body cannot properly regulate blood glucose levels.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occurs when the body becomes resistant to insulin or the pancreas does not produce enough insulin.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a major public health issue in the UK and is linked with complications such as cardiovascular disease, kidney disease, and nerve damage, (WHO, 2023)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management and lifestyle changes are essential to prevent complications. (NHS,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EE2CBA-4668-49EF-DEF9-1C9D5B5ECC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7920" y="3557753"/>
            <a:ext cx="3903980" cy="2448489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0B19A9-342E-96E0-EA83-AAFDAD6BE5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36844" y="12901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80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7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DE03D-08F0-18EF-0143-4493E7F3D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144" y="909637"/>
            <a:ext cx="5620642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Physiology: The Endocrine System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E778B7-AF2B-6D5F-D306-1F8F09DB2D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57" r="3481"/>
          <a:stretch>
            <a:fillRect/>
          </a:stretch>
        </p:blipFill>
        <p:spPr>
          <a:xfrm>
            <a:off x="20" y="10"/>
            <a:ext cx="5152400" cy="5846153"/>
          </a:xfrm>
          <a:prstGeom prst="rect">
            <a:avLst/>
          </a:prstGeom>
        </p:spPr>
      </p:pic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FD1B916D-3FA9-CCA4-E892-440C57B738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96262" y="2221992"/>
            <a:ext cx="5800524" cy="373989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endocrine system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produces hormones that regulate body functions.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pancreas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plays an important role in regulating blood glucose levels.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pancreas contains 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beta cells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which produce insulin.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Insulin allows glucose from the bloodstream to enter body cells where it is used for energy.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(Centers for Disease Control and Prevention, 2023)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66A44601-3EC9-33CF-6A15-5C9E6A5ADB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43882" y="294589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038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87386-DFA0-2099-1CB4-79B99A89B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Normal Blood Glucose Regulation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5BF28-D10D-C34E-169C-5B193E7A7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Normal glucose control occurs through the following process: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Carbohydrates are broken down into glucose during digestion.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Blood glucose levels rise.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pancreas releases insulin.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Insulin allows cells to absorb glucose for energy.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Blood glucose levels return to normal.</a:t>
            </a:r>
          </a:p>
          <a:p>
            <a:pPr>
              <a:lnSpc>
                <a:spcPct val="10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system helps maintain homeostasis in the body.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(Centers for Disease Control and Prevention, 2023).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</p:txBody>
      </p:sp>
      <p:pic>
        <p:nvPicPr>
          <p:cNvPr id="7" name="Graphic 6" descr="Coffee Beans">
            <a:extLst>
              <a:ext uri="{FF2B5EF4-FFF2-40B4-BE49-F238E27FC236}">
                <a16:creationId xmlns:a16="http://schemas.microsoft.com/office/drawing/2014/main" id="{92B4DBCE-8D1F-6A0F-3F6D-D7D2B08776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8502AE45-91EE-634A-2D14-F5DA7F9823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56378" y="405425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388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F0A07-0B90-A06C-72B1-1C2044A9E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Type 2 Diabetes Affects the Body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D1E011-120D-794D-2EF1-441A8478A4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374" b="-3"/>
          <a:stretch>
            <a:fillRect/>
          </a:stretch>
        </p:blipFill>
        <p:spPr>
          <a:xfrm>
            <a:off x="715383" y="3210560"/>
            <a:ext cx="3760385" cy="2959568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59B68-25BB-AED5-9FE6-0BE0B872C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5916168" cy="561441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Type 2 Diabetes: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Body cells become resistant to insulin.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cannot produce enough insulin to compensate.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Glucose remains in the bloodstream, causing hyperglycaemia.</a:t>
            </a:r>
          </a:p>
          <a:p>
            <a:pPr>
              <a:lnSpc>
                <a:spcPct val="10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Possible complications include: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Heart disease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Stroke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Kidney disease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Vision problems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Nerve damage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(NHS, 2024; WHO, 2023)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  <p:pic>
        <p:nvPicPr>
          <p:cNvPr id="5" name="slide 5">
            <a:hlinkClick r:id="" action="ppaction://media"/>
            <a:extLst>
              <a:ext uri="{FF2B5EF4-FFF2-40B4-BE49-F238E27FC236}">
                <a16:creationId xmlns:a16="http://schemas.microsoft.com/office/drawing/2014/main" id="{8A72509D-5221-7C8E-BEFA-C1B65B60AC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05421" y="42646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69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909C4-AD9C-6886-F952-96441176F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000" b="0" i="0" u="none" strike="noStrike" kern="1200" cap="all" spc="3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Fictional Patient Profile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CA4C8-4A97-D497-16D0-67ED48C28F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28600" marR="0" lvl="0" indent="-22860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Patient Name: 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John Smith</a:t>
            </a:r>
          </a:p>
          <a:p>
            <a:pPr marL="228600" marR="0" lvl="0" indent="-22860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r>
              <a:rPr lang="en-US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55</a:t>
            </a:r>
          </a:p>
          <a:p>
            <a:pPr marL="228600" marR="0" lvl="0" indent="-22860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  <a:r>
              <a:rPr lang="en-US" sz="1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Male</a:t>
            </a:r>
          </a:p>
          <a:p>
            <a:pPr marL="228600" marR="0" lvl="0" indent="-22860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Occupation: 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Office worker</a:t>
            </a:r>
          </a:p>
          <a:p>
            <a:pPr marL="228600" marR="0" lvl="0" indent="-22860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Living situation: 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Lives with wife</a:t>
            </a:r>
          </a:p>
          <a:p>
            <a:pPr marL="228600" marR="0" lvl="0" indent="-22860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Diagnosis: </a:t>
            </a:r>
            <a:r>
              <a:rPr kumimoji="0" 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Type 2 Diabetes (diagnosed 6 months ago)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8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03EDE-30E5-A8B2-8512-4087B50297C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Health status: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BMI: 31 (obese)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Smoker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Low physical activity levels</a:t>
            </a:r>
          </a:p>
          <a:p>
            <a:pPr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patient requires a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 plan to manage his condition.</a:t>
            </a:r>
          </a:p>
          <a:p>
            <a:pPr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A93D6EFC-267E-2359-9B83-9866E1C93C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45566" y="51894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60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579B0-7AD4-9362-E021-DAEDEC3BA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49DB1-9B97-C204-A083-0E8B3A0BD6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Lifestyle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diet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physical activity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FF1FC0-B3B9-9605-19A3-967E8310B5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Other risk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 over 45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Family history of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(Diabetes UK, 2024; Patient.info, 2023)</a:t>
            </a:r>
          </a:p>
        </p:txBody>
      </p:sp>
      <p:pic>
        <p:nvPicPr>
          <p:cNvPr id="5" name="slide 7">
            <a:hlinkClick r:id="" action="ppaction://media"/>
            <a:extLst>
              <a:ext uri="{FF2B5EF4-FFF2-40B4-BE49-F238E27FC236}">
                <a16:creationId xmlns:a16="http://schemas.microsoft.com/office/drawing/2014/main" id="{AE95BD01-DAB7-1E63-E6E5-7734B970DE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18579" y="47953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41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70ACF-1B35-0083-1937-BC7ACF7AB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Goals</a:t>
            </a:r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ED64A9B6-88E9-21D9-3843-B564F04F809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847" r="45321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08C0F-94A9-43F8-978D-F75E46260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1839743"/>
            <a:ext cx="6945281" cy="46509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main goals of the care plan 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Maintain healthy blood glucose levels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Prevent long-term complications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 a healthy lifestyle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patient self-management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overall quality of life</a:t>
            </a:r>
          </a:p>
          <a:p>
            <a:pPr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should follow evidence-based guidelines from the NHS and NICE. (National Institute for Health and Care Excellence, 2023)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D4ABBCFC-A792-9418-BC54-F7AC13CFB9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80331" y="47676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98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4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70F28-42B7-C104-CE1D-CD1999D9C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sz="3700">
                <a:latin typeface="Arial" panose="020B0604020202020204" pitchFamily="34" charset="0"/>
                <a:cs typeface="Arial" panose="020B0604020202020204" pitchFamily="34" charset="0"/>
              </a:rPr>
              <a:t>Care Routine and Lifestyle Management</a:t>
            </a:r>
            <a:endParaRPr lang="en-GB" sz="3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A90C630D-1062-4BA4-B73E-576E991856B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723" r="2344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4E56E-DD2C-DE3C-9735-84E4FB09C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1941" y="2221992"/>
            <a:ext cx="6832951" cy="41488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Recommended lifestyle interventions include:</a:t>
            </a:r>
          </a:p>
          <a:p>
            <a:pPr>
              <a:lnSpc>
                <a:spcPct val="10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Diet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Balanced diet rich in vegetables and whole grains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sugar and processed foods</a:t>
            </a:r>
          </a:p>
          <a:p>
            <a:pPr>
              <a:lnSpc>
                <a:spcPct val="10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Physical activity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 least 150 minutes of moderate exercise per week</a:t>
            </a:r>
          </a:p>
          <a:p>
            <a:pPr>
              <a:lnSpc>
                <a:spcPct val="10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Medication such as Metformin may be prescribed to control blood glucose levels.</a:t>
            </a:r>
          </a:p>
          <a:p>
            <a:pPr>
              <a:lnSpc>
                <a:spcPct val="10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Lifestyle changes play an important role in diabetes management. (National Institute for Health and Care Excellence, 2022; NHS, 2024)</a:t>
            </a:r>
          </a:p>
          <a:p>
            <a:pPr>
              <a:lnSpc>
                <a:spcPct val="10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699E62F2-7A50-A8D7-8927-3388F42E6D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0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9F50F-232A-D3DB-8E25-82D5DDB50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Monitoring and Health Checks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027733DE-A3C5-A671-4227-3F9E7B46F7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F4F0B-9DED-8056-CC20-06421B020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498" y="968377"/>
            <a:ext cx="6904222" cy="50109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monitoring is necessary to manage diabetes effectively.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Recommended monitoring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blood glucose testing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HbA1c tests every 3–6 months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Blood pressure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Weight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Annual eye screening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Foot examinations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(National Institute for Health and Care Excellence,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0">
            <a:hlinkClick r:id="" action="ppaction://media"/>
            <a:extLst>
              <a:ext uri="{FF2B5EF4-FFF2-40B4-BE49-F238E27FC236}">
                <a16:creationId xmlns:a16="http://schemas.microsoft.com/office/drawing/2014/main" id="{D69915C0-4F8A-6C1E-7AF1-02FBFC24A2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97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33474-41A1-BA39-752B-72EE833F9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ROLE OF HEALTHCARE PROFESSIONALS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Rectangle 1">
            <a:extLst>
              <a:ext uri="{FF2B5EF4-FFF2-40B4-BE49-F238E27FC236}">
                <a16:creationId xmlns:a16="http://schemas.microsoft.com/office/drawing/2014/main" id="{2494831E-8A17-7D60-F01A-C2E262878B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56192"/>
              </p:ext>
            </p:extLst>
          </p:nvPr>
        </p:nvGraphicFramePr>
        <p:xfrm>
          <a:off x="700088" y="219252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 11">
            <a:hlinkClick r:id="" action="ppaction://media"/>
            <a:extLst>
              <a:ext uri="{FF2B5EF4-FFF2-40B4-BE49-F238E27FC236}">
                <a16:creationId xmlns:a16="http://schemas.microsoft.com/office/drawing/2014/main" id="{211FCF2D-94ED-5F4B-77C3-E51F48F783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80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2FA070-E685-83EE-2BD7-97778AC99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  <a:t>Communication and Person-Centred Care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8C7782A4-6A73-7F56-20ED-52A169F400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D53D4-3F24-76AB-4290-BA3C99079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6793" y="968377"/>
            <a:ext cx="6588927" cy="5010912"/>
          </a:xfrm>
        </p:spPr>
        <p:txBody>
          <a:bodyPr>
            <a:normAutofit/>
          </a:bodyPr>
          <a:lstStyle/>
          <a:p>
            <a:pPr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should: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clear and effective communication.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Educate the patient about diabetes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patient participation in decision-making.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emotional support and counselling if required.</a:t>
            </a:r>
          </a:p>
          <a:p>
            <a:pPr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Family support and diabetes education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can improve patient outcomes.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(Diabetes UK, 2024)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46A2EA9D-0D9C-457E-6EED-1A373AE4B1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20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90CD8-02AC-6E71-E53B-31B9E71E3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FD132219-B3AF-B9B5-32DE-D235CEC370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529" r="32639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3E83F-6F63-DE32-E860-AF011B5AA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7089" y="2221992"/>
            <a:ext cx="7390150" cy="37398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Patient information must remain private.</a:t>
            </a:r>
          </a:p>
          <a:p>
            <a:pPr>
              <a:lnSpc>
                <a:spcPct val="10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Patients have the right to make decisions about their treatment.</a:t>
            </a:r>
          </a:p>
          <a:p>
            <a:pPr>
              <a:lnSpc>
                <a:spcPct val="10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Patients must understand and agree to treatments.</a:t>
            </a:r>
          </a:p>
          <a:p>
            <a:pPr>
              <a:lnSpc>
                <a:spcPct val="100000"/>
              </a:lnSpc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Respect and Dignity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must treat patients with respect at all times.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(NHS, 2024)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3">
            <a:hlinkClick r:id="" action="ppaction://media"/>
            <a:extLst>
              <a:ext uri="{FF2B5EF4-FFF2-40B4-BE49-F238E27FC236}">
                <a16:creationId xmlns:a16="http://schemas.microsoft.com/office/drawing/2014/main" id="{25D55D34-BA4F-7B19-15D6-3E7933B902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00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8984F-9621-C5DE-D365-651A282C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b="1" dirty="0"/>
            </a:br>
            <a:endParaRPr lang="en-GB"/>
          </a:p>
        </p:txBody>
      </p:sp>
      <p:pic>
        <p:nvPicPr>
          <p:cNvPr id="6" name="Picture 5" descr="Molecular structure and periodic table on a desk">
            <a:extLst>
              <a:ext uri="{FF2B5EF4-FFF2-40B4-BE49-F238E27FC236}">
                <a16:creationId xmlns:a16="http://schemas.microsoft.com/office/drawing/2014/main" id="{23EFB3D3-C874-A428-5B34-59C1BE05E2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25" r="46342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7A400428-B203-D08E-0DD9-CFA16C547F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66968" y="2221992"/>
            <a:ext cx="6627924" cy="373989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Type 2 Diabetes is a chronic condition affecting blood glucose regulation.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occurs due to insulin resistance and reduced insulin production.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Lifestyle factors play a major role in disease development.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 comprehensive care plan including monitoring, lifestyle changes, medication, and patient education can help manage the condition effectively.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Following </a:t>
            </a:r>
            <a:r>
              <a:rPr kumimoji="0" lang="en-US" altLang="en-US" sz="19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NHS and NICE guidelines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improves patient outcomes.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slide 14">
            <a:hlinkClick r:id="" action="ppaction://media"/>
            <a:extLst>
              <a:ext uri="{FF2B5EF4-FFF2-40B4-BE49-F238E27FC236}">
                <a16:creationId xmlns:a16="http://schemas.microsoft.com/office/drawing/2014/main" id="{EF433C3E-7530-A81A-E052-07F17675F1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01440" y="36759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44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E352-97FB-5EA6-9141-B8F472112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5D3B9-88DA-B724-69C5-9ED1BFEF4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Centers for Disease Control and Prevention (2023),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overview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https://www.cdc.gov/diabetes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Diabetes UK (2024),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risk factors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(2024),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Type 2 diabetes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https://www.nhs.uk/conditions/type-2-diabetes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prevention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https://www.nice.org.uk/guidance/ph38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43963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85650-05D4-9F1E-B3B5-84B1D88D1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356852"/>
            <a:ext cx="10691265" cy="4605036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https://www.nice.org.uk/guidance/ng28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Patient.info (2023),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Prevention of type 2 diabetes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https://patient.info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Diabetes fact sheet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https://www.who.int/news-room/fact-sheets/detail/diabetes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(2023),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Diabetes care and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22488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980</Words>
  <Application>Microsoft Office PowerPoint</Application>
  <PresentationFormat>Widescreen</PresentationFormat>
  <Paragraphs>129</Paragraphs>
  <Slides>16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Calisto MT</vt:lpstr>
      <vt:lpstr>Univers Condensed</vt:lpstr>
      <vt:lpstr>ChronicleVTI</vt:lpstr>
      <vt:lpstr>PowerPoint Presentation</vt:lpstr>
      <vt:lpstr>Introduction </vt:lpstr>
      <vt:lpstr>Anatomy and Physiology: The Endocrine System</vt:lpstr>
      <vt:lpstr>Normal Blood Glucose Regulation</vt:lpstr>
      <vt:lpstr>How Type 2 Diabetes Affects the Body</vt:lpstr>
      <vt:lpstr>Fictional Patient Profile</vt:lpstr>
      <vt:lpstr>Risk Factors</vt:lpstr>
      <vt:lpstr>Care Plan Goals</vt:lpstr>
      <vt:lpstr>Care Routine and Lifestyle Management</vt:lpstr>
      <vt:lpstr>Monitoring and Health Checks</vt:lpstr>
      <vt:lpstr>ROLE OF HEALTHCARE PROFESSIONALS</vt:lpstr>
      <vt:lpstr>Communication and Person-Centred Care</vt:lpstr>
      <vt:lpstr>Ethical Considerations</vt:lpstr>
      <vt:lpstr>Conclusion 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Haroon Lookman</dc:creator>
  <cp:lastModifiedBy>Haroon Lookman</cp:lastModifiedBy>
  <cp:revision>1</cp:revision>
  <dcterms:created xsi:type="dcterms:W3CDTF">2026-03-07T20:56:34Z</dcterms:created>
  <dcterms:modified xsi:type="dcterms:W3CDTF">2026-03-18T00:03:58Z</dcterms:modified>
</cp:coreProperties>
</file>