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7"/>
  </p:notesMasterIdLst>
  <p:handoutMasterIdLst>
    <p:handoutMasterId r:id="rId18"/>
  </p:handoutMasterIdLst>
  <p:sldIdLst>
    <p:sldId id="263" r:id="rId2"/>
    <p:sldId id="265" r:id="rId3"/>
    <p:sldId id="266" r:id="rId4"/>
    <p:sldId id="261" r:id="rId5"/>
    <p:sldId id="258" r:id="rId6"/>
    <p:sldId id="260" r:id="rId7"/>
    <p:sldId id="262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F1CA80-E9C2-40AC-A0F3-F3AA9C8C26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BA0724-CE97-4C8D-91CB-4AEBAA3326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F58F7E-16C5-43FC-968A-E053BC83F90C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385991-D12C-4E89-98E3-7C73248F7F4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6D1543-B16A-4BD4-B2E8-B2EFFFC113C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EF22F6-DF80-407D-A418-5EAA67DFF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071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6860F-A22E-496E-BCF4-C33FADD6BE55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091685-75C3-4730-A404-CA35EDF36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747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646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506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09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6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226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934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406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046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790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39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524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05CCF-3D2F-4786-9291-DE7C1C5F4A78}" type="datetimeFigureOut">
              <a:rPr lang="en-GB" smtClean="0"/>
              <a:t>03/02/2020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9F88F-F336-4827-8975-74A14B6ED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74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commons.wikimedia.org/w/index.php?search=Ulysses&amp;title=Special:Search&amp;ns0=1&amp;ns6=1&amp;ns12=1&amp;ns14=1&amp;ns100=1&amp;ns106=1&amp;searchToken=3np6r3mn12pi0u2ep4aw5jf8u#%2Fmedia%2FFile%3AJacob_Jordaens_%28I%29_-_Ulysses_threatening_Circe%2C_1630-35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madelinemiller.com/circe/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L%C3%A9on_Cogniet_Bris%C3%A9is.jp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aterstones.com/book/the-silence-of-the-girls/pat-barker/9780241983201" TargetMode="Externa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D780B-180A-48BC-AAFD-EB667AD2C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GB" sz="4000" u="sng" dirty="0">
                <a:solidFill>
                  <a:schemeClr val="bg1"/>
                </a:solidFill>
              </a:rPr>
              <a:t>Ancient Stories Reimagined: Is Reception of the Classical World a Help or Hindrance to the Classics Discipline?</a:t>
            </a:r>
            <a:br>
              <a:rPr lang="en-GB" sz="4000" u="sng" dirty="0">
                <a:solidFill>
                  <a:schemeClr val="bg1"/>
                </a:solidFill>
              </a:rPr>
            </a:br>
            <a:br>
              <a:rPr lang="en-GB" sz="1400" u="sng" dirty="0">
                <a:solidFill>
                  <a:schemeClr val="bg1"/>
                </a:solidFill>
              </a:rPr>
            </a:br>
            <a:br>
              <a:rPr lang="en-GB" sz="1400" u="sng" dirty="0">
                <a:solidFill>
                  <a:schemeClr val="bg1"/>
                </a:solidFill>
              </a:rPr>
            </a:br>
            <a:r>
              <a:rPr lang="en-GB" sz="2000" u="sng" dirty="0">
                <a:solidFill>
                  <a:schemeClr val="bg1"/>
                </a:solidFill>
              </a:rPr>
              <a:t>Sophie Taylor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0111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17699-519E-41BA-8A73-645A35AEB4DB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/>
          <a:lstStyle/>
          <a:p>
            <a:r>
              <a:rPr lang="en-GB" dirty="0"/>
              <a:t>Narrowing the Focus…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D296F-6336-4436-A3A3-C5DA253F83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7236"/>
            <a:ext cx="10515599" cy="4351338"/>
          </a:xfrm>
          <a:noFill/>
          <a:ln>
            <a:noFill/>
          </a:ln>
        </p:spPr>
        <p:txBody>
          <a:bodyPr>
            <a:normAutofit/>
          </a:bodyPr>
          <a:lstStyle/>
          <a:p>
            <a:pPr lvl="0"/>
            <a:r>
              <a:rPr lang="en-GB" dirty="0"/>
              <a:t>Criteria for research and evidence –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Feminist reception</a:t>
            </a:r>
            <a:endParaRPr lang="en-US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Literary format </a:t>
            </a:r>
            <a:endParaRPr lang="en-US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Produced from 2 – present</a:t>
            </a:r>
            <a:endParaRPr lang="en-US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Homeric poems, plots, characters or themes</a:t>
            </a:r>
          </a:p>
          <a:p>
            <a:r>
              <a:rPr lang="en-GB" dirty="0"/>
              <a:t> Aims - </a:t>
            </a:r>
            <a:endParaRPr lang="en-US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A careful analysis of both ancient sources and modern literature </a:t>
            </a:r>
            <a:endParaRPr lang="en-US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Similarities and Differences</a:t>
            </a:r>
            <a:endParaRPr lang="en-US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Relationship between “tradition” and “reception”</a:t>
            </a:r>
            <a:endParaRPr lang="en-US" dirty="0"/>
          </a:p>
          <a:p>
            <a:pPr lvl="0"/>
            <a:endParaRPr lang="en-US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lvl="1"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9675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17699-519E-41BA-8A73-645A35AEB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Outline and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D296F-6336-4436-A3A3-C5DA253F83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8" y="1825625"/>
            <a:ext cx="10515599" cy="4351338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Introduction</a:t>
            </a:r>
            <a:endParaRPr lang="en-US" dirty="0"/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dirty="0"/>
              <a:t>Set out the overall Dissertation, methodology and sources</a:t>
            </a:r>
            <a:endParaRPr lang="en-US" dirty="0"/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dirty="0"/>
              <a:t>Situate the work in context </a:t>
            </a:r>
            <a:endParaRPr lang="en-US" dirty="0"/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dirty="0"/>
              <a:t>Offer an Outline</a:t>
            </a:r>
            <a:endParaRPr lang="en-US" dirty="0"/>
          </a:p>
          <a:p>
            <a:r>
              <a:rPr lang="en-GB" dirty="0"/>
              <a:t>Chapter 1: Dealing with Debates</a:t>
            </a:r>
            <a:endParaRPr lang="en-US" dirty="0"/>
          </a:p>
          <a:p>
            <a:r>
              <a:rPr lang="en-GB" dirty="0"/>
              <a:t>Chapter 2: Example Analysis – Circe</a:t>
            </a:r>
            <a:endParaRPr lang="en-US" dirty="0"/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dirty="0"/>
              <a:t>Main ancient text [</a:t>
            </a:r>
            <a:r>
              <a:rPr lang="en-GB" i="1" dirty="0"/>
              <a:t>The Odyssey</a:t>
            </a:r>
            <a:r>
              <a:rPr lang="en-GB" dirty="0"/>
              <a:t>] </a:t>
            </a:r>
            <a:endParaRPr lang="en-US" dirty="0"/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dirty="0"/>
              <a:t>Reception [</a:t>
            </a:r>
            <a:r>
              <a:rPr lang="en-GB" i="1" dirty="0"/>
              <a:t>Circe, </a:t>
            </a:r>
            <a:r>
              <a:rPr lang="en-GB" dirty="0"/>
              <a:t>M. Miller; </a:t>
            </a:r>
            <a:r>
              <a:rPr lang="en-GB" i="1" dirty="0"/>
              <a:t>Circe</a:t>
            </a:r>
            <a:r>
              <a:rPr lang="en-GB" dirty="0"/>
              <a:t>, Carol Ann Duffy]</a:t>
            </a:r>
            <a:endParaRPr lang="en-US" dirty="0"/>
          </a:p>
          <a:p>
            <a:r>
              <a:rPr lang="en-GB" dirty="0"/>
              <a:t>Chapter 3: Example Analysis – Briseis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dirty="0"/>
              <a:t>Main ancient text  [</a:t>
            </a:r>
            <a:r>
              <a:rPr lang="en-GB" i="1" dirty="0"/>
              <a:t>The Iliad</a:t>
            </a:r>
            <a:r>
              <a:rPr lang="en-GB" dirty="0"/>
              <a:t>]</a:t>
            </a:r>
            <a:endParaRPr lang="en-US" dirty="0"/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dirty="0"/>
              <a:t>Reception [</a:t>
            </a:r>
            <a:r>
              <a:rPr lang="en-GB" i="1" dirty="0"/>
              <a:t>The Silence of the Girls, </a:t>
            </a:r>
            <a:r>
              <a:rPr lang="en-GB" dirty="0" err="1"/>
              <a:t>P.Barker</a:t>
            </a:r>
            <a:r>
              <a:rPr lang="en-GB" dirty="0"/>
              <a:t>; </a:t>
            </a:r>
            <a:r>
              <a:rPr lang="en-GB" i="1" dirty="0"/>
              <a:t>For the Most Beautiful</a:t>
            </a:r>
            <a:r>
              <a:rPr lang="en-GB" dirty="0"/>
              <a:t>, Emily Hauser]</a:t>
            </a:r>
          </a:p>
          <a:p>
            <a:r>
              <a:rPr lang="en-GB" dirty="0"/>
              <a:t>Chapter 4: Consideration of Impact</a:t>
            </a:r>
          </a:p>
          <a:p>
            <a:r>
              <a:rPr lang="en-GB" dirty="0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260617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D780B-180A-48BC-AAFD-EB667AD2C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</a:rPr>
              <a:t>Chapter 1: Dealing with Debates</a:t>
            </a:r>
          </a:p>
        </p:txBody>
      </p:sp>
      <p:pic>
        <p:nvPicPr>
          <p:cNvPr id="5" name="Graphic 4" descr="Group brainstorm">
            <a:extLst>
              <a:ext uri="{FF2B5EF4-FFF2-40B4-BE49-F238E27FC236}">
                <a16:creationId xmlns:a16="http://schemas.microsoft.com/office/drawing/2014/main" id="{1BC24DDB-6D37-4755-8194-A631BFCB6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89786">
            <a:off x="8995311" y="3429000"/>
            <a:ext cx="2792135" cy="2792135"/>
          </a:xfrm>
          <a:prstGeom prst="rect">
            <a:avLst/>
          </a:prstGeom>
        </p:spPr>
      </p:pic>
      <p:pic>
        <p:nvPicPr>
          <p:cNvPr id="8" name="Graphic 7" descr="Graduation cap">
            <a:extLst>
              <a:ext uri="{FF2B5EF4-FFF2-40B4-BE49-F238E27FC236}">
                <a16:creationId xmlns:a16="http://schemas.microsoft.com/office/drawing/2014/main" id="{55B8EFC1-E5F3-4ECE-AC0D-95926C1F50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057733">
            <a:off x="620785" y="325745"/>
            <a:ext cx="2232386" cy="223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9472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17699-519E-41BA-8A73-645A35AEB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Issues and Debates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D296F-6336-4436-A3A3-C5DA253F83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257800" cy="4351338"/>
          </a:xfrm>
          <a:noFill/>
          <a:ln>
            <a:noFill/>
          </a:ln>
        </p:spPr>
        <p:txBody>
          <a:bodyPr>
            <a:normAutofit lnSpcReduction="10000"/>
          </a:bodyPr>
          <a:lstStyle/>
          <a:p>
            <a:r>
              <a:rPr lang="en-GB" dirty="0"/>
              <a:t>“Reception”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What is it? How can we define it?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Origins and development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Approaches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Responses </a:t>
            </a:r>
          </a:p>
          <a:p>
            <a:r>
              <a:rPr lang="en-GB" dirty="0"/>
              <a:t>“Classical Tradition”?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What is the “Classical Tradition”?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How might it have led to / evolved into reception?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Do the two relate, utilise and/or rely upon one another?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3C85EEA-62B3-40FF-85DB-725191749A94}"/>
              </a:ext>
            </a:extLst>
          </p:cNvPr>
          <p:cNvSpPr txBox="1">
            <a:spLocks/>
          </p:cNvSpPr>
          <p:nvPr/>
        </p:nvSpPr>
        <p:spPr>
          <a:xfrm>
            <a:off x="6095999" y="1686800"/>
            <a:ext cx="5257800" cy="44862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dirty="0"/>
              <a:t>“The way in which Greek and Roman material has been transmitted, translated, excerpted, interpreted, rewritten, re-imagines and represented”</a:t>
            </a:r>
          </a:p>
          <a:p>
            <a:pPr marL="0" indent="0" algn="ctr">
              <a:buNone/>
            </a:pPr>
            <a:r>
              <a:rPr lang="en-GB" sz="1600" dirty="0"/>
              <a:t>(Hardwick; Stray. 2008. 1)</a:t>
            </a:r>
          </a:p>
          <a:p>
            <a:pPr marL="0" indent="0" algn="ctr">
              <a:buNone/>
            </a:pPr>
            <a:r>
              <a:rPr lang="en-GB" sz="1800" dirty="0"/>
              <a:t>“Concerned with the artistic or intellectual process involved in selecting, imitating or adapting ancient works”</a:t>
            </a:r>
          </a:p>
          <a:p>
            <a:pPr marL="0" indent="0" algn="ctr">
              <a:buNone/>
            </a:pPr>
            <a:r>
              <a:rPr lang="en-GB" sz="1600" dirty="0"/>
              <a:t>(Hardwick; Stray. 2011.)</a:t>
            </a:r>
          </a:p>
          <a:p>
            <a:pPr marL="0" indent="0" algn="ctr">
              <a:buNone/>
            </a:pPr>
            <a:r>
              <a:rPr lang="en-GB" sz="1800" dirty="0"/>
              <a:t>“Reception within classics encompasses all work concerned with postclassical material”</a:t>
            </a:r>
          </a:p>
          <a:p>
            <a:pPr marL="0" indent="0" algn="ctr">
              <a:buNone/>
            </a:pPr>
            <a:r>
              <a:rPr lang="en-GB" sz="1600" dirty="0"/>
              <a:t>(Martindale. 2006. 5.)</a:t>
            </a:r>
          </a:p>
          <a:p>
            <a:pPr marL="0" indent="0" algn="ctr">
              <a:buNone/>
            </a:pPr>
            <a:r>
              <a:rPr lang="en-GB" sz="1800" dirty="0"/>
              <a:t>“Studies of the reading, interpretation, (re)fashioning, appropriation, use, and abuse of past texts over the centuries”</a:t>
            </a:r>
          </a:p>
          <a:p>
            <a:pPr marL="0" indent="0" algn="ctr">
              <a:buNone/>
            </a:pPr>
            <a:r>
              <a:rPr lang="en-GB" sz="1600" dirty="0"/>
              <a:t>(Martindale. 2015.)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99150EE-09F2-45D0-B87A-E198055EF113}"/>
              </a:ext>
            </a:extLst>
          </p:cNvPr>
          <p:cNvCxnSpPr>
            <a:cxnSpLocks/>
            <a:stCxn id="2" idx="2"/>
          </p:cNvCxnSpPr>
          <p:nvPr/>
        </p:nvCxnSpPr>
        <p:spPr>
          <a:xfrm>
            <a:off x="6096000" y="1690688"/>
            <a:ext cx="0" cy="4550721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6772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BFF7E-181C-4E39-87B0-5802FB96F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</a:rPr>
              <a:t>Chapter 2: Example Analysis – Circe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2A7740-CB11-4A69-83AE-BB659E64C05B}"/>
              </a:ext>
            </a:extLst>
          </p:cNvPr>
          <p:cNvSpPr txBox="1"/>
          <p:nvPr/>
        </p:nvSpPr>
        <p:spPr>
          <a:xfrm>
            <a:off x="3470657" y="586758"/>
            <a:ext cx="6071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Jacob </a:t>
            </a:r>
            <a:r>
              <a:rPr lang="en-GB" dirty="0" err="1">
                <a:solidFill>
                  <a:schemeClr val="bg1"/>
                </a:solidFill>
              </a:rPr>
              <a:t>Jordaens</a:t>
            </a:r>
            <a:r>
              <a:rPr lang="en-GB" dirty="0">
                <a:solidFill>
                  <a:schemeClr val="bg1"/>
                </a:solidFill>
              </a:rPr>
              <a:t> I, (1630-35). ‘Ulysses threatening Circe’. Available at: </a:t>
            </a:r>
            <a:r>
              <a:rPr lang="en-GB" dirty="0">
                <a:solidFill>
                  <a:schemeClr val="bg1"/>
                </a:solidFill>
                <a:hlinkClick r:id="rId2"/>
              </a:rPr>
              <a:t>Wikimedia Commons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 descr="A picture containing dog, text, book, man&#10;&#10;Description automatically generated">
            <a:extLst>
              <a:ext uri="{FF2B5EF4-FFF2-40B4-BE49-F238E27FC236}">
                <a16:creationId xmlns:a16="http://schemas.microsoft.com/office/drawing/2014/main" id="{7328AF7B-D9FF-49E3-B023-F9CF7C772E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84" y="377909"/>
            <a:ext cx="3017573" cy="22489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6FF1A65-27F0-4453-9ADB-7485DFFF89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3385" y="3033160"/>
            <a:ext cx="2115531" cy="319566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178D2B0-DFC6-458D-A530-FA07FA1112DD}"/>
              </a:ext>
            </a:extLst>
          </p:cNvPr>
          <p:cNvSpPr txBox="1"/>
          <p:nvPr/>
        </p:nvSpPr>
        <p:spPr>
          <a:xfrm>
            <a:off x="4044836" y="5637778"/>
            <a:ext cx="6071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Madeline Miller, (2018). Front Cover. Available at: </a:t>
            </a:r>
            <a:r>
              <a:rPr lang="en-GB" i="1" dirty="0">
                <a:solidFill>
                  <a:schemeClr val="bg1"/>
                </a:solidFill>
                <a:hlinkClick r:id="rId5"/>
              </a:rPr>
              <a:t>Circe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3598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96E02-A671-4DD0-8CF1-2225167F7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612294"/>
            <a:ext cx="10648536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Main Source (Ancient)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4B7CF-7C94-4AB2-A741-36FDEC7C51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34000" cy="3375920"/>
          </a:xfrm>
        </p:spPr>
        <p:txBody>
          <a:bodyPr anchor="t">
            <a:normAutofit fontScale="85000" lnSpcReduction="10000"/>
          </a:bodyPr>
          <a:lstStyle/>
          <a:p>
            <a:r>
              <a:rPr lang="en-GB" sz="1800" i="1" dirty="0">
                <a:solidFill>
                  <a:schemeClr val="bg1"/>
                </a:solidFill>
              </a:rPr>
              <a:t>The Odyssey </a:t>
            </a:r>
            <a:r>
              <a:rPr lang="en-GB" sz="1800" dirty="0">
                <a:solidFill>
                  <a:schemeClr val="bg1"/>
                </a:solidFill>
              </a:rPr>
              <a:t>(books 10 and 12)</a:t>
            </a:r>
          </a:p>
          <a:p>
            <a:r>
              <a:rPr lang="en-GB" sz="1800" dirty="0">
                <a:solidFill>
                  <a:schemeClr val="bg1"/>
                </a:solidFill>
              </a:rPr>
              <a:t>Points: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Participates in reception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Circe - introduction, characterisation, use within poem, impact, what she might be used to represent etc.</a:t>
            </a:r>
          </a:p>
          <a:p>
            <a:r>
              <a:rPr lang="en-GB" sz="1800" dirty="0">
                <a:solidFill>
                  <a:schemeClr val="bg1"/>
                </a:solidFill>
              </a:rPr>
              <a:t>Other source: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Ovid,</a:t>
            </a:r>
            <a:r>
              <a:rPr lang="en-GB" sz="1800" i="1" dirty="0">
                <a:solidFill>
                  <a:schemeClr val="bg1"/>
                </a:solidFill>
              </a:rPr>
              <a:t> Metamorphoses </a:t>
            </a:r>
            <a:r>
              <a:rPr lang="en-GB" sz="1800" dirty="0">
                <a:solidFill>
                  <a:schemeClr val="bg1"/>
                </a:solidFill>
              </a:rPr>
              <a:t>(book 14)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Apollonius, </a:t>
            </a:r>
            <a:r>
              <a:rPr lang="en-GB" sz="1800" i="1" dirty="0">
                <a:solidFill>
                  <a:schemeClr val="bg1"/>
                </a:solidFill>
              </a:rPr>
              <a:t>Argonautica</a:t>
            </a:r>
            <a:r>
              <a:rPr lang="en-GB" sz="1800" dirty="0">
                <a:solidFill>
                  <a:schemeClr val="bg1"/>
                </a:solidFill>
              </a:rPr>
              <a:t> (book 4)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Plutarch, </a:t>
            </a:r>
            <a:r>
              <a:rPr lang="en-GB" sz="1800" i="1" dirty="0">
                <a:solidFill>
                  <a:schemeClr val="bg1"/>
                </a:solidFill>
              </a:rPr>
              <a:t>Morelia: Beasts and Rational. </a:t>
            </a:r>
            <a:endParaRPr lang="en-GB" sz="1800" dirty="0">
              <a:solidFill>
                <a:schemeClr val="bg1"/>
              </a:solidFill>
            </a:endParaRPr>
          </a:p>
          <a:p>
            <a:r>
              <a:rPr lang="en-GB" sz="1800" dirty="0">
                <a:solidFill>
                  <a:schemeClr val="bg1"/>
                </a:solidFill>
              </a:rPr>
              <a:t>Relation to overall argument?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How has this version of Circe been received?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Why might it have prompted feminist reception in particular?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747D266-0995-4655-B647-1DF776F5DB6F}"/>
              </a:ext>
            </a:extLst>
          </p:cNvPr>
          <p:cNvCxnSpPr>
            <a:cxnSpLocks/>
          </p:cNvCxnSpPr>
          <p:nvPr/>
        </p:nvCxnSpPr>
        <p:spPr>
          <a:xfrm flipH="1">
            <a:off x="6076536" y="1897285"/>
            <a:ext cx="1" cy="3914303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1C889CB-9D4F-41C8-920C-1FE8AC0DD556}"/>
              </a:ext>
            </a:extLst>
          </p:cNvPr>
          <p:cNvSpPr txBox="1">
            <a:spLocks/>
          </p:cNvSpPr>
          <p:nvPr/>
        </p:nvSpPr>
        <p:spPr>
          <a:xfrm>
            <a:off x="6076537" y="2279018"/>
            <a:ext cx="5334000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solidFill>
                  <a:schemeClr val="bg1"/>
                </a:solidFill>
              </a:rPr>
              <a:t>Scholarship to use: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 err="1">
                <a:solidFill>
                  <a:schemeClr val="bg1"/>
                </a:solidFill>
              </a:rPr>
              <a:t>McClymont</a:t>
            </a:r>
            <a:r>
              <a:rPr lang="en-GB" sz="1800" dirty="0">
                <a:solidFill>
                  <a:schemeClr val="bg1"/>
                </a:solidFill>
              </a:rPr>
              <a:t>, J.D. (2008). “The Character of Circe in the Odyssey”, </a:t>
            </a:r>
            <a:r>
              <a:rPr lang="en-GB" sz="1800" i="1" dirty="0" err="1">
                <a:solidFill>
                  <a:schemeClr val="bg1"/>
                </a:solidFill>
              </a:rPr>
              <a:t>Akroterion</a:t>
            </a:r>
            <a:r>
              <a:rPr lang="en-GB" sz="1800" i="1" dirty="0">
                <a:solidFill>
                  <a:schemeClr val="bg1"/>
                </a:solidFill>
              </a:rPr>
              <a:t>. </a:t>
            </a:r>
            <a:r>
              <a:rPr lang="en-GB" sz="1800" dirty="0">
                <a:solidFill>
                  <a:schemeClr val="bg1"/>
                </a:solidFill>
              </a:rPr>
              <a:t>53. 21-29.</a:t>
            </a:r>
            <a:r>
              <a:rPr lang="en-GB" sz="1800" i="1" dirty="0">
                <a:solidFill>
                  <a:schemeClr val="bg1"/>
                </a:solidFill>
              </a:rPr>
              <a:t> 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Nadel, I. B. (1990). “Circe: textual method and textual meaning”. </a:t>
            </a:r>
            <a:r>
              <a:rPr lang="en-GB" sz="1800" i="1" dirty="0">
                <a:solidFill>
                  <a:schemeClr val="bg1"/>
                </a:solidFill>
              </a:rPr>
              <a:t>Studies in the Novel. </a:t>
            </a:r>
            <a:r>
              <a:rPr lang="en-GB" sz="1800" dirty="0">
                <a:solidFill>
                  <a:schemeClr val="bg1"/>
                </a:solidFill>
              </a:rPr>
              <a:t>90. 22. 163-178.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 err="1">
                <a:solidFill>
                  <a:schemeClr val="bg1"/>
                </a:solidFill>
              </a:rPr>
              <a:t>Pantelia</a:t>
            </a:r>
            <a:r>
              <a:rPr lang="en-GB" sz="1800" dirty="0">
                <a:solidFill>
                  <a:schemeClr val="bg1"/>
                </a:solidFill>
              </a:rPr>
              <a:t>, M. (1993). “Spinning and Weaving: Ideas of Domestic Order in Homer”,</a:t>
            </a:r>
            <a:r>
              <a:rPr lang="en-GB" sz="1800" i="1" dirty="0">
                <a:solidFill>
                  <a:schemeClr val="bg1"/>
                </a:solidFill>
              </a:rPr>
              <a:t> The American Journal of Philology. </a:t>
            </a:r>
            <a:r>
              <a:rPr lang="en-GB" sz="1800" dirty="0">
                <a:solidFill>
                  <a:schemeClr val="bg1"/>
                </a:solidFill>
              </a:rPr>
              <a:t>114. 4. 493-501.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Scott, J. (1916). “The Sources of the Odyssey”, </a:t>
            </a:r>
            <a:r>
              <a:rPr lang="en-GB" sz="1800" i="1" dirty="0">
                <a:solidFill>
                  <a:schemeClr val="bg1"/>
                </a:solidFill>
              </a:rPr>
              <a:t>The Classical Journal. </a:t>
            </a:r>
            <a:r>
              <a:rPr lang="en-GB" sz="1800" dirty="0">
                <a:solidFill>
                  <a:schemeClr val="bg1"/>
                </a:solidFill>
              </a:rPr>
              <a:t>12. 2. 119-130.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1800" dirty="0">
                <a:solidFill>
                  <a:schemeClr val="bg1"/>
                </a:solidFill>
              </a:rPr>
              <a:t>Segal, C. (1968). “Circean Temptations: Homer, Vergil, Ovid”, </a:t>
            </a:r>
            <a:r>
              <a:rPr lang="en-GB" sz="1800" i="1" dirty="0">
                <a:solidFill>
                  <a:schemeClr val="bg1"/>
                </a:solidFill>
              </a:rPr>
              <a:t>Transactions and Proceedings of the American Philological Association. </a:t>
            </a:r>
            <a:r>
              <a:rPr lang="en-GB" sz="1800" dirty="0">
                <a:solidFill>
                  <a:schemeClr val="bg1"/>
                </a:solidFill>
              </a:rPr>
              <a:t>99. 419-442.</a:t>
            </a:r>
          </a:p>
        </p:txBody>
      </p:sp>
    </p:spTree>
    <p:extLst>
      <p:ext uri="{BB962C8B-B14F-4D97-AF65-F5344CB8AC3E}">
        <p14:creationId xmlns:p14="http://schemas.microsoft.com/office/powerpoint/2010/main" val="1312773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75EB-445E-4989-A4CD-F8B7AE6D8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 Source (Modern)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3E526-2EE9-4BB9-BF4D-EA42968756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i="1" dirty="0"/>
              <a:t>Circe </a:t>
            </a:r>
            <a:r>
              <a:rPr lang="en-GB" dirty="0"/>
              <a:t>by M. Miller</a:t>
            </a:r>
          </a:p>
          <a:p>
            <a:r>
              <a:rPr lang="en-GB" dirty="0"/>
              <a:t>Points: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Use of ancient sources, influence, similarities, differences etc.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Function and purpose of the work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Impact on ancient sources</a:t>
            </a:r>
          </a:p>
          <a:p>
            <a:r>
              <a:rPr lang="en-GB" dirty="0"/>
              <a:t>Other sources: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“Circe” by Carol Ann Duffy</a:t>
            </a:r>
          </a:p>
          <a:p>
            <a:r>
              <a:rPr lang="en-GB" dirty="0"/>
              <a:t>Relation to overall argument?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What does this work add to the ancient?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How might it impact newcomers to the ancient world?</a:t>
            </a:r>
          </a:p>
        </p:txBody>
      </p:sp>
    </p:spTree>
    <p:extLst>
      <p:ext uri="{BB962C8B-B14F-4D97-AF65-F5344CB8AC3E}">
        <p14:creationId xmlns:p14="http://schemas.microsoft.com/office/powerpoint/2010/main" val="2197837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C2E3E7A-0D0C-448E-BD06-42E093192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6286" y="4073236"/>
            <a:ext cx="3316019" cy="255078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DEB016F-5E33-4041-950B-2331E03CB034}"/>
              </a:ext>
            </a:extLst>
          </p:cNvPr>
          <p:cNvSpPr txBox="1">
            <a:spLocks/>
          </p:cNvSpPr>
          <p:nvPr/>
        </p:nvSpPr>
        <p:spPr>
          <a:xfrm>
            <a:off x="2555631" y="1441938"/>
            <a:ext cx="7080738" cy="397412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/>
              <a:t>Chapter 3: Example Analysis – Briseis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1B764C-A1A4-4730-B9C4-5F87CCAF5AA4}"/>
              </a:ext>
            </a:extLst>
          </p:cNvPr>
          <p:cNvSpPr/>
          <p:nvPr/>
        </p:nvSpPr>
        <p:spPr>
          <a:xfrm>
            <a:off x="2460286" y="5977689"/>
            <a:ext cx="6096000" cy="64633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r>
              <a:rPr lang="fr-FR" dirty="0"/>
              <a:t>Léon </a:t>
            </a:r>
            <a:r>
              <a:rPr lang="fr-FR" dirty="0" err="1"/>
              <a:t>Cogniet</a:t>
            </a:r>
            <a:r>
              <a:rPr lang="fr-FR" dirty="0"/>
              <a:t> (1815). ‘Briséis rendue à Achille découvre dans sa tente le corps de Patrocle’, Avalable at: </a:t>
            </a:r>
            <a:r>
              <a:rPr lang="fr-FR" dirty="0" err="1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Wikimedia</a:t>
            </a:r>
            <a:r>
              <a:rPr lang="fr-FR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Commons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6765A32-784E-4225-93D7-AB0B9CFDC9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785" y="233980"/>
            <a:ext cx="2893803" cy="443278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DA9AD39-05D7-4090-8201-FFFAD702EDDD}"/>
              </a:ext>
            </a:extLst>
          </p:cNvPr>
          <p:cNvSpPr/>
          <p:nvPr/>
        </p:nvSpPr>
        <p:spPr>
          <a:xfrm>
            <a:off x="3258588" y="233980"/>
            <a:ext cx="6096000" cy="64633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r>
              <a:rPr lang="en-GB" dirty="0"/>
              <a:t>Pat Barker, (2018). Front Cover. Available at: </a:t>
            </a:r>
            <a:r>
              <a:rPr lang="en-GB" i="1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Silence of the Girls.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475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C8C4E-EF4D-434F-ADC0-95969BDCF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 Source (Ancient)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4DCC4-60AF-4E10-944A-484221902F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 lnSpcReduction="10000"/>
          </a:bodyPr>
          <a:lstStyle/>
          <a:p>
            <a:r>
              <a:rPr lang="en-GB" i="1" dirty="0"/>
              <a:t>The Iliad</a:t>
            </a:r>
          </a:p>
          <a:p>
            <a:r>
              <a:rPr lang="en-GB" dirty="0"/>
              <a:t>Points: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How is she introduced and developed?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What purpose does she serve?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Importance of her character?</a:t>
            </a:r>
          </a:p>
          <a:p>
            <a:r>
              <a:rPr lang="en-GB" dirty="0"/>
              <a:t>Other sources: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Ovid, </a:t>
            </a:r>
            <a:r>
              <a:rPr lang="en-GB" i="1" dirty="0" err="1"/>
              <a:t>Heroides</a:t>
            </a:r>
            <a:r>
              <a:rPr lang="en-GB" i="1" dirty="0"/>
              <a:t> 3. </a:t>
            </a:r>
            <a:endParaRPr lang="en-GB" dirty="0"/>
          </a:p>
          <a:p>
            <a:r>
              <a:rPr lang="en-GB" dirty="0"/>
              <a:t>Relation to overall argument?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Major character with very little actual mention 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GB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AA85E1-44E4-4BFB-B22D-199756A80ED3}"/>
              </a:ext>
            </a:extLst>
          </p:cNvPr>
          <p:cNvCxnSpPr>
            <a:cxnSpLocks/>
            <a:stCxn id="2" idx="2"/>
          </p:cNvCxnSpPr>
          <p:nvPr/>
        </p:nvCxnSpPr>
        <p:spPr>
          <a:xfrm>
            <a:off x="6096000" y="1690688"/>
            <a:ext cx="0" cy="4486275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D5049CD-F92B-422F-AFE5-18180FF90C21}"/>
              </a:ext>
            </a:extLst>
          </p:cNvPr>
          <p:cNvSpPr txBox="1">
            <a:spLocks/>
          </p:cNvSpPr>
          <p:nvPr/>
        </p:nvSpPr>
        <p:spPr>
          <a:xfrm>
            <a:off x="6096000" y="1825625"/>
            <a:ext cx="5257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Scholarship to use: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Due, C. (2007). “Learning Lessons from the Trojan War: Briseis and the Theme of Force”, </a:t>
            </a:r>
            <a:r>
              <a:rPr lang="en-GB" i="1" dirty="0"/>
              <a:t>College Literature</a:t>
            </a:r>
            <a:r>
              <a:rPr lang="en-GB" dirty="0"/>
              <a:t>, 34. 2. 229-262.</a:t>
            </a:r>
            <a:endParaRPr lang="en-GB" i="1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Jacobson, H. (1971). “Ovid’s Briseis: A Study of </a:t>
            </a:r>
            <a:r>
              <a:rPr lang="en-GB" dirty="0" err="1"/>
              <a:t>Heroides</a:t>
            </a:r>
            <a:r>
              <a:rPr lang="en-GB" dirty="0"/>
              <a:t> 3”, </a:t>
            </a:r>
            <a:r>
              <a:rPr lang="en-GB" i="1" dirty="0"/>
              <a:t>Phoenix. </a:t>
            </a:r>
            <a:r>
              <a:rPr lang="en-GB" dirty="0"/>
              <a:t>25. 4. 331-356.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Skinner, M.B. (1982). “Briseis, the Trojan Women, and </a:t>
            </a:r>
            <a:r>
              <a:rPr lang="en-GB" dirty="0" err="1"/>
              <a:t>Erinna</a:t>
            </a:r>
            <a:r>
              <a:rPr lang="en-GB" dirty="0"/>
              <a:t>”, </a:t>
            </a:r>
            <a:r>
              <a:rPr lang="en-GB" i="1" dirty="0"/>
              <a:t>The Classical World. </a:t>
            </a:r>
            <a:r>
              <a:rPr lang="en-GB" dirty="0"/>
              <a:t>75. 5. 265-269.</a:t>
            </a:r>
            <a:endParaRPr lang="en-GB" i="1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 err="1"/>
              <a:t>Verducci</a:t>
            </a:r>
            <a:r>
              <a:rPr lang="en-GB" dirty="0"/>
              <a:t>, F. (2014). </a:t>
            </a:r>
            <a:r>
              <a:rPr lang="en-GB" i="1" dirty="0"/>
              <a:t>Ovid’s Toyshop of the Heart: </a:t>
            </a:r>
            <a:r>
              <a:rPr lang="en-GB" i="1" dirty="0" err="1"/>
              <a:t>Epistulae</a:t>
            </a:r>
            <a:r>
              <a:rPr lang="en-GB" i="1" dirty="0"/>
              <a:t> </a:t>
            </a:r>
            <a:r>
              <a:rPr lang="en-GB" i="1" dirty="0" err="1"/>
              <a:t>Heroidum</a:t>
            </a:r>
            <a:r>
              <a:rPr lang="en-GB" i="1" dirty="0"/>
              <a:t>. </a:t>
            </a:r>
            <a:r>
              <a:rPr lang="en-GB" dirty="0"/>
              <a:t>Princeton University Press.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Wilkinson, L.P. (2015). </a:t>
            </a:r>
            <a:r>
              <a:rPr lang="en-GB" i="1" dirty="0"/>
              <a:t>Ovid Recalled. </a:t>
            </a:r>
            <a:r>
              <a:rPr lang="en-GB" dirty="0" err="1"/>
              <a:t>Cambrige</a:t>
            </a:r>
            <a:r>
              <a:rPr lang="en-GB" dirty="0"/>
              <a:t> University Press.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Wright, I. (2016). “The Wife of Achilles”, </a:t>
            </a:r>
            <a:r>
              <a:rPr lang="en-GB" i="1" dirty="0"/>
              <a:t>Mnemosyne. </a:t>
            </a:r>
            <a:r>
              <a:rPr lang="en-GB" dirty="0"/>
              <a:t>69. 1. 113-118.</a:t>
            </a:r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85794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968FF-397D-4CFB-BB2F-E3B5808D4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 Source (Modern)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BA8AF6-3656-42A8-8A08-3415DE5C1795}"/>
              </a:ext>
            </a:extLst>
          </p:cNvPr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/>
          <a:lstStyle/>
          <a:p>
            <a:r>
              <a:rPr lang="en-GB" i="1" dirty="0"/>
              <a:t>The Silence of the Girls, </a:t>
            </a:r>
            <a:r>
              <a:rPr lang="en-GB" dirty="0"/>
              <a:t>by Pat Barker</a:t>
            </a:r>
          </a:p>
          <a:p>
            <a:r>
              <a:rPr lang="en-GB" dirty="0"/>
              <a:t>Points: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Use of sources, function and impact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Changing of narrative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Importance emphasised</a:t>
            </a:r>
          </a:p>
          <a:p>
            <a:r>
              <a:rPr lang="en-GB" dirty="0"/>
              <a:t>Other sources: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“For the Most Beautiful” by Emily Hauser</a:t>
            </a:r>
          </a:p>
          <a:p>
            <a:r>
              <a:rPr lang="en-GB" dirty="0"/>
              <a:t>Relation to overall argument?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Reception as a positive thing</a:t>
            </a:r>
          </a:p>
        </p:txBody>
      </p:sp>
    </p:spTree>
    <p:extLst>
      <p:ext uri="{BB962C8B-B14F-4D97-AF65-F5344CB8AC3E}">
        <p14:creationId xmlns:p14="http://schemas.microsoft.com/office/powerpoint/2010/main" val="2252584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7CDC5-73B5-4D92-B7BC-50320E727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  <a:noFill/>
          <a:ln>
            <a:noFill/>
          </a:ln>
        </p:spPr>
        <p:txBody>
          <a:bodyPr/>
          <a:lstStyle/>
          <a:p>
            <a:pPr algn="ctr"/>
            <a:r>
              <a:rPr lang="en-GB" dirty="0"/>
              <a:t>Chapter 4: Impact on the Discipline</a:t>
            </a:r>
          </a:p>
        </p:txBody>
      </p:sp>
      <p:pic>
        <p:nvPicPr>
          <p:cNvPr id="9" name="Graphic 8" descr="Books">
            <a:extLst>
              <a:ext uri="{FF2B5EF4-FFF2-40B4-BE49-F238E27FC236}">
                <a16:creationId xmlns:a16="http://schemas.microsoft.com/office/drawing/2014/main" id="{317A18D6-C83C-4E6F-A856-74E2D0673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59768">
            <a:off x="582335" y="446714"/>
            <a:ext cx="1959528" cy="1959528"/>
          </a:xfrm>
          <a:prstGeom prst="rect">
            <a:avLst/>
          </a:prstGeom>
        </p:spPr>
      </p:pic>
      <p:pic>
        <p:nvPicPr>
          <p:cNvPr id="11" name="Graphic 10" descr="Classroom">
            <a:extLst>
              <a:ext uri="{FF2B5EF4-FFF2-40B4-BE49-F238E27FC236}">
                <a16:creationId xmlns:a16="http://schemas.microsoft.com/office/drawing/2014/main" id="{88023B73-1CE7-480B-AAD6-7C63EBC8C1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060109">
            <a:off x="9244668" y="4260513"/>
            <a:ext cx="2341927" cy="234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081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0628A-8091-40D2-9E71-6E20A43C0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 consider: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FC3E57-7382-4494-AED8-AD95A9C64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  <a:noFill/>
          <a:ln>
            <a:noFill/>
          </a:ln>
        </p:spPr>
        <p:txBody>
          <a:bodyPr/>
          <a:lstStyle/>
          <a:p>
            <a:pPr lvl="0"/>
            <a:r>
              <a:rPr lang="en-GB" dirty="0"/>
              <a:t>Is there a place for Reception in the classical discipline?</a:t>
            </a:r>
          </a:p>
          <a:p>
            <a:pPr lvl="0"/>
            <a:r>
              <a:rPr lang="en-GB" dirty="0"/>
              <a:t>What impact has/can it have?</a:t>
            </a:r>
          </a:p>
          <a:p>
            <a:r>
              <a:rPr lang="en-GB" dirty="0"/>
              <a:t>Has it always been an essential aspect of Classics?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Shakespeare, Renaissance art, European architecture, political usage, modern media in other forms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D554931-0667-475E-B0AA-2E2BDCF4B9F5}"/>
              </a:ext>
            </a:extLst>
          </p:cNvPr>
          <p:cNvSpPr txBox="1">
            <a:spLocks/>
          </p:cNvSpPr>
          <p:nvPr/>
        </p:nvSpPr>
        <p:spPr>
          <a:xfrm>
            <a:off x="6096000" y="1825625"/>
            <a:ext cx="52578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Scholarship: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Beard, M. (2014). </a:t>
            </a:r>
            <a:r>
              <a:rPr lang="en-GB" i="1" dirty="0"/>
              <a:t>Confronting the Classics. </a:t>
            </a:r>
            <a:r>
              <a:rPr lang="en-GB" dirty="0"/>
              <a:t>Profile Books.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Cox, F.; </a:t>
            </a:r>
            <a:r>
              <a:rPr lang="en-GB" dirty="0" err="1"/>
              <a:t>Theodorakopoulos</a:t>
            </a:r>
            <a:r>
              <a:rPr lang="en-GB" dirty="0"/>
              <a:t>, E. (2019). </a:t>
            </a:r>
            <a:r>
              <a:rPr lang="en-GB" i="1" dirty="0"/>
              <a:t>Homer’s Daughters: Women’s Responses to Homer in the Twentieth Century and Beyond. </a:t>
            </a:r>
            <a:r>
              <a:rPr lang="en-GB" dirty="0"/>
              <a:t>Oxford University Press.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Hardwick, L; Harrison, S. (2013). </a:t>
            </a:r>
            <a:r>
              <a:rPr lang="en-GB" i="1" dirty="0"/>
              <a:t>Classics in the Modern World: A Democratic Turn?</a:t>
            </a:r>
            <a:r>
              <a:rPr lang="en-GB" dirty="0"/>
              <a:t>. Oxford University Press.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Hardwick, L; Stray, C. (2011). </a:t>
            </a:r>
            <a:r>
              <a:rPr lang="en-GB" i="1" dirty="0"/>
              <a:t>A Companion to Classical Receptions. </a:t>
            </a:r>
            <a:r>
              <a:rPr lang="en-GB" dirty="0"/>
              <a:t>John Wiley &amp; Sons.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Martindale, C.; Thomas,  R.F. (2006). </a:t>
            </a:r>
            <a:r>
              <a:rPr lang="en-GB" i="1" dirty="0"/>
              <a:t>Classics and the Uses of Reception. </a:t>
            </a:r>
            <a:r>
              <a:rPr lang="en-GB" dirty="0"/>
              <a:t>Wiley.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Tatum, J. (2014). ‘A Real Short Introduction to Classical Reception Theory’, </a:t>
            </a:r>
            <a:r>
              <a:rPr lang="en-GB" i="1" dirty="0"/>
              <a:t>Arion: A Journal of Humanities and the Classics. </a:t>
            </a:r>
            <a:r>
              <a:rPr lang="en-GB" dirty="0"/>
              <a:t>22. 2. 75-96.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GB" i="1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500A83-E884-4846-BB38-C667A4682B4F}"/>
              </a:ext>
            </a:extLst>
          </p:cNvPr>
          <p:cNvCxnSpPr>
            <a:cxnSpLocks/>
          </p:cNvCxnSpPr>
          <p:nvPr/>
        </p:nvCxnSpPr>
        <p:spPr>
          <a:xfrm>
            <a:off x="6096000" y="1527970"/>
            <a:ext cx="0" cy="4486275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1594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DE4D1-FBF4-4F55-99AC-F06A659E31E0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/>
          <a:lstStyle/>
          <a:p>
            <a:r>
              <a:rPr lang="en-GB" dirty="0"/>
              <a:t>Conclusion -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5C823-37DF-4EF3-9881-91A495B1D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9626"/>
            <a:ext cx="10515600" cy="4977337"/>
          </a:xfrm>
          <a:noFill/>
          <a:ln>
            <a:noFill/>
          </a:ln>
        </p:spPr>
        <p:txBody>
          <a:bodyPr anchor="ctr"/>
          <a:lstStyle/>
          <a:p>
            <a:pPr marL="0" indent="0" algn="ctr">
              <a:buNone/>
            </a:pPr>
            <a:r>
              <a:rPr lang="en-GB" dirty="0"/>
              <a:t>“Classics is not only the dialogue that we have with the culture of the classical world; it is also the dialogue that we have with those who have gone before us who were themselves in dialogue with the classical world. Classics are a series of ‘Dialogues with the Dead’.”</a:t>
            </a:r>
          </a:p>
          <a:p>
            <a:pPr marL="0" indent="0" algn="ctr">
              <a:buNone/>
            </a:pPr>
            <a:r>
              <a:rPr lang="en-GB" sz="2000" dirty="0"/>
              <a:t>(Mary Beard, (2014). </a:t>
            </a:r>
            <a:r>
              <a:rPr lang="en-GB" sz="2000" i="1" dirty="0"/>
              <a:t>Confronting the Classics. </a:t>
            </a:r>
            <a:r>
              <a:rPr lang="en-GB" sz="2000" dirty="0"/>
              <a:t>11).</a:t>
            </a:r>
          </a:p>
        </p:txBody>
      </p:sp>
    </p:spTree>
    <p:extLst>
      <p:ext uri="{BB962C8B-B14F-4D97-AF65-F5344CB8AC3E}">
        <p14:creationId xmlns:p14="http://schemas.microsoft.com/office/powerpoint/2010/main" val="33346976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1F7E5-05FF-423F-A4A5-22E947080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Bibliography: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4B2BC-45AE-4D14-B4E1-747D85CA84E5}"/>
              </a:ext>
            </a:extLst>
          </p:cNvPr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>
            <a:normAutofit fontScale="40000" lnSpcReduction="20000"/>
          </a:bodyPr>
          <a:lstStyle/>
          <a:p>
            <a:r>
              <a:rPr lang="en-GB" dirty="0"/>
              <a:t>Beard, M. (2014). </a:t>
            </a:r>
            <a:r>
              <a:rPr lang="en-GB" i="1" dirty="0"/>
              <a:t>Confronting the Classics. </a:t>
            </a:r>
            <a:r>
              <a:rPr lang="en-GB" dirty="0"/>
              <a:t>Profile Books.</a:t>
            </a:r>
          </a:p>
          <a:p>
            <a:r>
              <a:rPr lang="en-GB" dirty="0"/>
              <a:t>Cox, F.; </a:t>
            </a:r>
            <a:r>
              <a:rPr lang="en-GB" dirty="0" err="1"/>
              <a:t>Theodorakopoulos</a:t>
            </a:r>
            <a:r>
              <a:rPr lang="en-GB" dirty="0"/>
              <a:t>, E. (2019). </a:t>
            </a:r>
            <a:r>
              <a:rPr lang="en-GB" i="1" dirty="0"/>
              <a:t>Homer’s Daughters: Women’s Responses to Homer in the Twentieth Century and Beyond. </a:t>
            </a:r>
            <a:r>
              <a:rPr lang="en-GB" dirty="0"/>
              <a:t>Oxford University Press.</a:t>
            </a:r>
          </a:p>
          <a:p>
            <a:r>
              <a:rPr lang="en-GB" dirty="0"/>
              <a:t>Due, C. (2007). “Learning Lessons from the Trojan War: Briseis and the Theme of Force”, </a:t>
            </a:r>
            <a:r>
              <a:rPr lang="en-GB" i="1" dirty="0"/>
              <a:t>College Literature</a:t>
            </a:r>
            <a:r>
              <a:rPr lang="en-GB" dirty="0"/>
              <a:t>, 34. 2. 229-262.</a:t>
            </a:r>
          </a:p>
          <a:p>
            <a:r>
              <a:rPr lang="en-GB" dirty="0"/>
              <a:t>Hardwick, L; Harrison, S. (2013). </a:t>
            </a:r>
            <a:r>
              <a:rPr lang="en-GB" i="1" dirty="0"/>
              <a:t>Classics in the Modern World: A Democratic Turn?</a:t>
            </a:r>
            <a:r>
              <a:rPr lang="en-GB" dirty="0"/>
              <a:t>. Oxford University Press.</a:t>
            </a:r>
          </a:p>
          <a:p>
            <a:r>
              <a:rPr lang="en-GB" dirty="0"/>
              <a:t>Hardwick, L; Stray, C. (2011). </a:t>
            </a:r>
            <a:r>
              <a:rPr lang="en-GB" i="1" dirty="0"/>
              <a:t>A Companion to Classical Receptions. </a:t>
            </a:r>
            <a:r>
              <a:rPr lang="en-GB" dirty="0"/>
              <a:t>John Wiley &amp; Sons.</a:t>
            </a:r>
          </a:p>
          <a:p>
            <a:r>
              <a:rPr lang="en-GB" dirty="0"/>
              <a:t>Jacobson, H. (1971). “Ovid’s Briseis: A Study of </a:t>
            </a:r>
            <a:r>
              <a:rPr lang="en-GB" dirty="0" err="1"/>
              <a:t>Heroides</a:t>
            </a:r>
            <a:r>
              <a:rPr lang="en-GB" dirty="0"/>
              <a:t> 3”, </a:t>
            </a:r>
            <a:r>
              <a:rPr lang="en-GB" i="1" dirty="0"/>
              <a:t>Phoenix. </a:t>
            </a:r>
            <a:r>
              <a:rPr lang="en-GB" dirty="0"/>
              <a:t>25. 4. 331-356. </a:t>
            </a:r>
          </a:p>
          <a:p>
            <a:r>
              <a:rPr lang="en-GB" dirty="0"/>
              <a:t>Martindale, C.; Thomas,  R.F. (2006). </a:t>
            </a:r>
            <a:r>
              <a:rPr lang="en-GB" i="1" dirty="0"/>
              <a:t>Classics and the Uses of Reception. </a:t>
            </a:r>
            <a:r>
              <a:rPr lang="en-GB" dirty="0"/>
              <a:t>Wiley.</a:t>
            </a:r>
          </a:p>
          <a:p>
            <a:r>
              <a:rPr lang="en-GB" dirty="0" err="1"/>
              <a:t>McClymont</a:t>
            </a:r>
            <a:r>
              <a:rPr lang="en-GB" dirty="0"/>
              <a:t>, J.D. (2008). “The Character of Circe in the Odyssey”, </a:t>
            </a:r>
            <a:r>
              <a:rPr lang="en-GB" i="1" dirty="0" err="1"/>
              <a:t>Akroterion</a:t>
            </a:r>
            <a:r>
              <a:rPr lang="en-GB" i="1" dirty="0"/>
              <a:t>. </a:t>
            </a:r>
            <a:r>
              <a:rPr lang="en-GB" dirty="0"/>
              <a:t>53. 21-29.</a:t>
            </a:r>
            <a:r>
              <a:rPr lang="en-GB" i="1" dirty="0"/>
              <a:t>  </a:t>
            </a:r>
            <a:endParaRPr lang="en-GB" dirty="0"/>
          </a:p>
          <a:p>
            <a:r>
              <a:rPr lang="en-GB" dirty="0"/>
              <a:t>Nadel, I. B. (1990). “Circe: textual method and textual meaning”. </a:t>
            </a:r>
            <a:r>
              <a:rPr lang="en-GB" i="1" dirty="0"/>
              <a:t>Studies in the Novel. </a:t>
            </a:r>
            <a:r>
              <a:rPr lang="en-GB" dirty="0"/>
              <a:t>90. 22. 163-178.</a:t>
            </a:r>
          </a:p>
          <a:p>
            <a:r>
              <a:rPr lang="en-GB" dirty="0" err="1"/>
              <a:t>Pantelia</a:t>
            </a:r>
            <a:r>
              <a:rPr lang="en-GB" dirty="0"/>
              <a:t>, M. (1993). “Spinning and Weaving: Ideas of Domestic Order in Homer”,</a:t>
            </a:r>
            <a:r>
              <a:rPr lang="en-GB" i="1" dirty="0"/>
              <a:t> The American Journal of Philology. </a:t>
            </a:r>
            <a:r>
              <a:rPr lang="en-GB" dirty="0"/>
              <a:t>114. 4. 493-501.</a:t>
            </a:r>
          </a:p>
          <a:p>
            <a:r>
              <a:rPr lang="en-GB" dirty="0"/>
              <a:t>Scott, J. (1916). “The Sources of the Odyssey”, </a:t>
            </a:r>
            <a:r>
              <a:rPr lang="en-GB" i="1" dirty="0"/>
              <a:t>The Classical Journal. </a:t>
            </a:r>
            <a:r>
              <a:rPr lang="en-GB" dirty="0"/>
              <a:t>12. 2. 119-130.</a:t>
            </a:r>
          </a:p>
          <a:p>
            <a:r>
              <a:rPr lang="en-GB" dirty="0"/>
              <a:t>Segal, C. (1968). “Circean Temptations: Homer, Vergil, Ovid”, </a:t>
            </a:r>
            <a:r>
              <a:rPr lang="en-GB" i="1" dirty="0"/>
              <a:t>Transactions and Proceedings of the American Philological Association. </a:t>
            </a:r>
            <a:r>
              <a:rPr lang="en-GB" dirty="0"/>
              <a:t>99. 419-442.</a:t>
            </a:r>
          </a:p>
          <a:p>
            <a:r>
              <a:rPr lang="en-GB" dirty="0"/>
              <a:t>Skinner, M.B. (1982). “Briseis, the Trojan Women, and </a:t>
            </a:r>
            <a:r>
              <a:rPr lang="en-GB" dirty="0" err="1"/>
              <a:t>Erinna</a:t>
            </a:r>
            <a:r>
              <a:rPr lang="en-GB" dirty="0"/>
              <a:t>”, </a:t>
            </a:r>
            <a:r>
              <a:rPr lang="en-GB" i="1" dirty="0"/>
              <a:t>The Classical World. </a:t>
            </a:r>
            <a:r>
              <a:rPr lang="en-GB" dirty="0"/>
              <a:t>75. 5. 265-269.</a:t>
            </a:r>
          </a:p>
          <a:p>
            <a:r>
              <a:rPr lang="en-GB" dirty="0"/>
              <a:t>Tatum, J. (2014). ‘A Real Short Introduction to Classical Reception Theory’, </a:t>
            </a:r>
            <a:r>
              <a:rPr lang="en-GB" i="1" dirty="0"/>
              <a:t>Arion: A Journal of Humanities and the Classics. </a:t>
            </a:r>
            <a:r>
              <a:rPr lang="en-GB" dirty="0"/>
              <a:t>22. 2. 75-96.</a:t>
            </a:r>
          </a:p>
          <a:p>
            <a:r>
              <a:rPr lang="en-GB" dirty="0" err="1"/>
              <a:t>Verducci</a:t>
            </a:r>
            <a:r>
              <a:rPr lang="en-GB" dirty="0"/>
              <a:t>, F. (2014). </a:t>
            </a:r>
            <a:r>
              <a:rPr lang="en-GB" i="1" dirty="0"/>
              <a:t>Ovid’s Toyshop of the Heart: </a:t>
            </a:r>
            <a:r>
              <a:rPr lang="en-GB" i="1" dirty="0" err="1"/>
              <a:t>Epistulae</a:t>
            </a:r>
            <a:r>
              <a:rPr lang="en-GB" i="1" dirty="0"/>
              <a:t> </a:t>
            </a:r>
            <a:r>
              <a:rPr lang="en-GB" i="1" dirty="0" err="1"/>
              <a:t>Heroidum</a:t>
            </a:r>
            <a:r>
              <a:rPr lang="en-GB" i="1" dirty="0"/>
              <a:t>. </a:t>
            </a:r>
            <a:r>
              <a:rPr lang="en-GB" dirty="0"/>
              <a:t>Princeton University Press.</a:t>
            </a:r>
          </a:p>
          <a:p>
            <a:r>
              <a:rPr lang="en-GB" dirty="0"/>
              <a:t>Wilkinson, L.P. (2015). </a:t>
            </a:r>
            <a:r>
              <a:rPr lang="en-GB" i="1" dirty="0"/>
              <a:t>Ovid Recalled. </a:t>
            </a:r>
            <a:r>
              <a:rPr lang="en-GB" dirty="0" err="1"/>
              <a:t>Cambrige</a:t>
            </a:r>
            <a:r>
              <a:rPr lang="en-GB" dirty="0"/>
              <a:t> University Press. </a:t>
            </a:r>
          </a:p>
          <a:p>
            <a:r>
              <a:rPr lang="en-GB" dirty="0"/>
              <a:t>Wright, I. (2016). “The Wife of Achilles”, </a:t>
            </a:r>
            <a:r>
              <a:rPr lang="en-GB" i="1" dirty="0"/>
              <a:t>Mnemosyne. </a:t>
            </a:r>
            <a:r>
              <a:rPr lang="en-GB" dirty="0"/>
              <a:t>69. 1. 113-118.</a:t>
            </a:r>
          </a:p>
        </p:txBody>
      </p:sp>
    </p:spTree>
    <p:extLst>
      <p:ext uri="{BB962C8B-B14F-4D97-AF65-F5344CB8AC3E}">
        <p14:creationId xmlns:p14="http://schemas.microsoft.com/office/powerpoint/2010/main" val="2101142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260</TotalTime>
  <Words>1671</Words>
  <Application>Microsoft Office PowerPoint</Application>
  <PresentationFormat>Widescreen</PresentationFormat>
  <Paragraphs>144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Office Theme</vt:lpstr>
      <vt:lpstr>Ancient Stories Reimagined: Is Reception of the Classical World a Help or Hindrance to the Classics Discipline?   Sophie Taylor</vt:lpstr>
      <vt:lpstr>Narrowing the Focus…</vt:lpstr>
      <vt:lpstr>Outline and Summary</vt:lpstr>
      <vt:lpstr>Chapter 1: Dealing with Debates</vt:lpstr>
      <vt:lpstr>Key Issues and Debates</vt:lpstr>
      <vt:lpstr>Chapter 2: Example Analysis – Circe</vt:lpstr>
      <vt:lpstr>Main Source (Ancient)</vt:lpstr>
      <vt:lpstr>Main Source (Modern)</vt:lpstr>
      <vt:lpstr>PowerPoint Presentation</vt:lpstr>
      <vt:lpstr>Main Source (Ancient)</vt:lpstr>
      <vt:lpstr>Main Source (Modern)</vt:lpstr>
      <vt:lpstr>Chapter 4: Impact on the Discipline</vt:lpstr>
      <vt:lpstr>To consider:</vt:lpstr>
      <vt:lpstr>Conclusion - </vt:lpstr>
      <vt:lpstr>Bibliography: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Stories Reimagined: Is Reception of the Classical Wold a Help or Hindrance to the Classics Discipline?   Sophie Taylor</dc:title>
  <dc:creator>Sophie Sheep</dc:creator>
  <cp:lastModifiedBy>Sophie Sheep</cp:lastModifiedBy>
  <cp:revision>25</cp:revision>
  <dcterms:created xsi:type="dcterms:W3CDTF">2020-02-03T12:53:56Z</dcterms:created>
  <dcterms:modified xsi:type="dcterms:W3CDTF">2020-02-03T20:34:06Z</dcterms:modified>
</cp:coreProperties>
</file>