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20"/>
  </p:notesMasterIdLst>
  <p:handoutMasterIdLst>
    <p:handoutMasterId r:id="rId21"/>
  </p:handoutMasterIdLst>
  <p:sldIdLst>
    <p:sldId id="292" r:id="rId2"/>
    <p:sldId id="293" r:id="rId3"/>
    <p:sldId id="263" r:id="rId4"/>
    <p:sldId id="300" r:id="rId5"/>
    <p:sldId id="297" r:id="rId6"/>
    <p:sldId id="302" r:id="rId7"/>
    <p:sldId id="299" r:id="rId8"/>
    <p:sldId id="298" r:id="rId9"/>
    <p:sldId id="306" r:id="rId10"/>
    <p:sldId id="270" r:id="rId11"/>
    <p:sldId id="261" r:id="rId12"/>
    <p:sldId id="290" r:id="rId13"/>
    <p:sldId id="303" r:id="rId14"/>
    <p:sldId id="304" r:id="rId15"/>
    <p:sldId id="308" r:id="rId16"/>
    <p:sldId id="305" r:id="rId17"/>
    <p:sldId id="268" r:id="rId18"/>
    <p:sldId id="267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84" autoAdjust="0"/>
    <p:restoredTop sz="94660"/>
  </p:normalViewPr>
  <p:slideViewPr>
    <p:cSldViewPr>
      <p:cViewPr varScale="1">
        <p:scale>
          <a:sx n="74" d="100"/>
          <a:sy n="74" d="100"/>
        </p:scale>
        <p:origin x="76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4560"/>
    </p:cViewPr>
  </p:sorterViewPr>
  <p:notesViewPr>
    <p:cSldViewPr>
      <p:cViewPr varScale="1">
        <p:scale>
          <a:sx n="82" d="100"/>
          <a:sy n="82" d="100"/>
        </p:scale>
        <p:origin x="-2004" y="-10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D2BF04-0F2A-4ED8-ACAF-C3D301AD3CC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047457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D6A306-1554-4B2F-A9B0-2930561AE783}" type="datetimeFigureOut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1DB65-6F11-4BB2-B3A4-CCE9DAAEC85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172346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8101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6598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584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1153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stress that at its best performance management is a tool to ensure that managers manage effectively; that they ensure the people or teams they manage: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11DB65-6F11-4BB2-B3A4-CCE9DAAEC854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Ref:  ???? Unlocking Human Resource Management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82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D05F8A-CF99-497D-AB8F-BB174DF0F3B8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D7E76F-EE85-4808-A83C-0B5F8A585F78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81C4BC-B8F4-4E77-B74A-1D86D50F83BC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52DE1BE-FEB7-4E7B-A69D-3BBC530AE700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E94B325-5E14-4D99-9E54-102BDA26D4B1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C6637A-8717-47AB-AFA3-CD382AF5AF7E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A1B9A34-52C5-443F-94A0-B0EE1C3E959A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96DD86C-16F1-4DD8-A532-824CFF8285E8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153988-07A2-422F-A3D5-BC7F6AD3B4ED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B1413B-C54E-4769-BB2B-FBD2DE596025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A6E2A28-219A-4B54-9FDC-72B6BDA3917C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B626C57-E14E-4DDC-9A34-A5B0787A9F15}" type="datetime1">
              <a:rPr lang="en-US" smtClean="0"/>
              <a:pPr/>
              <a:t>2/10/2020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7068B8D-CE33-4E52-A707-72879DE38A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nmKnS5jPOc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785794"/>
            <a:ext cx="7772400" cy="1829761"/>
          </a:xfrm>
        </p:spPr>
        <p:txBody>
          <a:bodyPr>
            <a:normAutofit fontScale="90000"/>
          </a:bodyPr>
          <a:lstStyle/>
          <a:p>
            <a:pPr algn="l"/>
            <a:r>
              <a:rPr lang="en-GB" sz="3100" i="1" dirty="0" smtClean="0">
                <a:effectLst/>
                <a:latin typeface="Arial" pitchFamily="34" charset="0"/>
                <a:cs typeface="Arial" pitchFamily="34" charset="0"/>
              </a:rPr>
              <a:t>Personnel Resourcing &amp; Development: </a:t>
            </a:r>
            <a:br>
              <a:rPr lang="en-GB" sz="3100" i="1" dirty="0" smtClean="0">
                <a:effectLst/>
                <a:latin typeface="Arial" pitchFamily="34" charset="0"/>
                <a:cs typeface="Arial" pitchFamily="34" charset="0"/>
              </a:rPr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1412776"/>
            <a:ext cx="7056784" cy="3600400"/>
          </a:xfrm>
        </p:spPr>
        <p:txBody>
          <a:bodyPr>
            <a:normAutofit fontScale="92500" lnSpcReduction="20000"/>
          </a:bodyPr>
          <a:lstStyle/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33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Performance Management: significance &amp; systems</a:t>
            </a: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28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                  </a:t>
            </a:r>
            <a:r>
              <a:rPr lang="en-GB" sz="18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LETS  Level 5</a:t>
            </a:r>
            <a:endParaRPr lang="en-GB" b="1" i="1" dirty="0">
              <a:solidFill>
                <a:schemeClr val="tx1"/>
              </a:solidFill>
            </a:endParaRPr>
          </a:p>
        </p:txBody>
      </p:sp>
      <p:pic>
        <p:nvPicPr>
          <p:cNvPr id="6" name="Picture 5" descr="C:\Documents and Settings\Owner\Local Settings\Temporary Internet Files\Content.IE5\IDZHF1OT\MP900399871[1]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852936"/>
            <a:ext cx="3600401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669979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Aim:</a:t>
            </a:r>
          </a:p>
          <a:p>
            <a:pPr marL="266700" indent="-177800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To explore the concept of, and systems associated with, performance management</a:t>
            </a:r>
          </a:p>
          <a:p>
            <a:pPr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Objectives are to:</a:t>
            </a:r>
          </a:p>
          <a:p>
            <a:pPr marL="627063" indent="-517525">
              <a:buFont typeface="Wingdings" pitchFamily="2" charset="2"/>
              <a:buChar char="Ø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establish why performance management is important</a:t>
            </a:r>
          </a:p>
          <a:p>
            <a:pPr marL="627063" indent="-517525">
              <a:buFont typeface="Wingdings" pitchFamily="2" charset="2"/>
              <a:buChar char="Ø"/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consider key employer &amp; employee requirements &amp; expectations</a:t>
            </a:r>
          </a:p>
          <a:p>
            <a:pPr marL="627063" indent="-517525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identify &amp; review the different tools &amp; methods used to manage &amp; measure performance</a:t>
            </a:r>
          </a:p>
          <a:p>
            <a:pPr marL="627063" indent="-517525">
              <a:buFont typeface="Wingdings" pitchFamily="2" charset="2"/>
              <a:buChar char="Ø"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GB" sz="2400" dirty="0" smtClean="0"/>
              <a:t> 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720080"/>
          </a:xfrm>
        </p:spPr>
        <p:txBody>
          <a:bodyPr>
            <a:noAutofit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Performance management: </a:t>
            </a:r>
            <a:b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</a:br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significance &amp; systems</a:t>
            </a: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Performance management: </a:t>
            </a:r>
          </a:p>
          <a:p>
            <a:pPr>
              <a:buNone/>
            </a:pPr>
            <a:endParaRPr lang="en-GB" sz="900" b="1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has </a:t>
            </a:r>
            <a:r>
              <a:rPr lang="en-GB" sz="2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strategic significance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</a:t>
            </a: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is</a:t>
            </a:r>
            <a:r>
              <a:rPr lang="en-GB" sz="26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integrated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throughout organisation e.g. individuals and teams 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is a </a:t>
            </a:r>
            <a:r>
              <a:rPr lang="en-GB" sz="2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continuous process</a:t>
            </a:r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a tool to communicate </a:t>
            </a:r>
            <a:r>
              <a:rPr lang="en-GB" sz="2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targets, expectations and guidelines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for the workforce 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6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line manager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owned and driven e.g. team leaders</a:t>
            </a: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What is the significance of performance management (PM)?</a:t>
            </a:r>
            <a:endParaRPr lang="en-GB" sz="2800" i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95736" y="6021288"/>
            <a:ext cx="6624736" cy="360040"/>
          </a:xfrm>
        </p:spPr>
        <p:txBody>
          <a:bodyPr/>
          <a:lstStyle/>
          <a:p>
            <a:pPr algn="ctr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83768" y="2348880"/>
            <a:ext cx="4248472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Corporate &amp; HR Strategy 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627784" y="3068960"/>
            <a:ext cx="410445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Departmental Objectives 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95736" y="1484784"/>
            <a:ext cx="482453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Organisation’ values &amp; beliefs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699792" y="3861048"/>
            <a:ext cx="403244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Team Objectives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7784" y="4653136"/>
            <a:ext cx="4032448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Individual Objectives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11560" y="404664"/>
            <a:ext cx="777686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 smtClean="0">
                <a:latin typeface="Arial" pitchFamily="34" charset="0"/>
                <a:cs typeface="Arial" pitchFamily="34" charset="0"/>
              </a:rPr>
              <a:t>The Performance Management Process</a:t>
            </a:r>
            <a:endParaRPr lang="en-GB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71600" y="5517232"/>
            <a:ext cx="756084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HR policies &amp; practices to support performance 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Curved Down Arrow 9"/>
          <p:cNvSpPr/>
          <p:nvPr/>
        </p:nvSpPr>
        <p:spPr>
          <a:xfrm rot="16200000">
            <a:off x="1331640" y="1412776"/>
            <a:ext cx="864096" cy="115212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Curved Down Arrow 12"/>
          <p:cNvSpPr/>
          <p:nvPr/>
        </p:nvSpPr>
        <p:spPr>
          <a:xfrm rot="16200000">
            <a:off x="1511660" y="2312876"/>
            <a:ext cx="792088" cy="129614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Curved Down Arrow 13"/>
          <p:cNvSpPr/>
          <p:nvPr/>
        </p:nvSpPr>
        <p:spPr>
          <a:xfrm rot="16200000">
            <a:off x="1727684" y="3176972"/>
            <a:ext cx="648072" cy="1152128"/>
          </a:xfrm>
          <a:prstGeom prst="curvedDownArrow">
            <a:avLst>
              <a:gd name="adj1" fmla="val 25000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Curved Down Arrow 14"/>
          <p:cNvSpPr/>
          <p:nvPr/>
        </p:nvSpPr>
        <p:spPr>
          <a:xfrm rot="16200000">
            <a:off x="1763688" y="3861048"/>
            <a:ext cx="720080" cy="1152128"/>
          </a:xfrm>
          <a:prstGeom prst="curvedDownArrow">
            <a:avLst>
              <a:gd name="adj1" fmla="val 25000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7092280" y="1988840"/>
            <a:ext cx="1296144" cy="352839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6804248" y="2636912"/>
            <a:ext cx="1656184" cy="28820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6804248" y="3356992"/>
            <a:ext cx="1656184" cy="22596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6804248" y="4149080"/>
            <a:ext cx="1728192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>
            <a:stCxn id="6" idx="3"/>
          </p:cNvCxnSpPr>
          <p:nvPr/>
        </p:nvCxnSpPr>
        <p:spPr>
          <a:xfrm>
            <a:off x="6660232" y="4867450"/>
            <a:ext cx="1728192" cy="57777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3"/>
          <p:cNvSpPr txBox="1">
            <a:spLocks/>
          </p:cNvSpPr>
          <p:nvPr/>
        </p:nvSpPr>
        <p:spPr>
          <a:xfrm>
            <a:off x="2195736" y="6093296"/>
            <a:ext cx="6696744" cy="288032"/>
          </a:xfrm>
          <a:prstGeom prst="rect">
            <a:avLst/>
          </a:prstGeom>
        </p:spPr>
        <p:txBody>
          <a:bodyPr vert="horz" anchor="b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Ref: </a:t>
            </a:r>
            <a:r>
              <a:rPr kumimoji="0" lang="en-GB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Murton</a:t>
            </a:r>
            <a:r>
              <a:rPr kumimoji="0" lang="en-GB" sz="1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et al (2010)  Unlocking Human Resource Management, London: </a:t>
            </a:r>
            <a:r>
              <a:rPr kumimoji="0" lang="en-GB" sz="1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Hodder</a:t>
            </a:r>
            <a:r>
              <a:rPr kumimoji="0" lang="en-GB" sz="1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Education p181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SzPct val="100000"/>
              <a:buFont typeface="+mj-lt"/>
              <a:buAutoNum type="arabicPeriod"/>
            </a:pPr>
            <a:r>
              <a:rPr lang="en-GB" sz="24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To improve organisational performance  e.g.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Individual .</a:t>
            </a:r>
          </a:p>
          <a:p>
            <a:pPr marL="624078" indent="-514350">
              <a:buSzPct val="100000"/>
              <a:buFont typeface="+mj-lt"/>
              <a:buAutoNum type="arabicPeriod"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en-GB" sz="24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To encourage and initiate development e.g.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of teams</a:t>
            </a:r>
          </a:p>
          <a:p>
            <a:pPr marL="624078" indent="-514350">
              <a:buSzPct val="100000"/>
              <a:buFont typeface="+mj-lt"/>
              <a:buAutoNum type="arabicPeriod"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en-GB" sz="24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To manage </a:t>
            </a:r>
            <a:r>
              <a:rPr lang="en-GB" sz="2400" b="1" i="1" dirty="0">
                <a:latin typeface="Arial" pitchFamily="34" charset="0"/>
                <a:cs typeface="Arial" pitchFamily="34" charset="0"/>
              </a:rPr>
              <a:t>behaviour</a:t>
            </a:r>
            <a:r>
              <a:rPr lang="en-GB" sz="2400" b="1" i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of the workforce to aid improved individual, team and organisation performance.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Why are performance management systems necessary?</a:t>
            </a:r>
            <a:endParaRPr lang="en-GB" sz="2800" i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/>
          <a:lstStyle/>
          <a:p>
            <a:pPr marL="265113" indent="0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Performance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management is a process, not an event. It operates as a continuous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cycle.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Performance Management Process</a:t>
            </a:r>
            <a:endParaRPr lang="en-GB" sz="2800" i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6" name="Picture 2" descr="http://connect-hr.com/cms/thesite/public/uploads/uploadsbank/1208515529_7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5"/>
            <a:ext cx="6696744" cy="3847802"/>
          </a:xfrm>
          <a:prstGeom prst="rect">
            <a:avLst/>
          </a:prstGeom>
          <a:noFill/>
        </p:spPr>
      </p:pic>
      <p:pic>
        <p:nvPicPr>
          <p:cNvPr id="5" name="Picture 2" descr="http://connect-hr.com/cms/thesite/public/uploads/uploadsbank/1208515529_7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4"/>
            <a:ext cx="6696744" cy="3847802"/>
          </a:xfrm>
          <a:prstGeom prst="rect">
            <a:avLst/>
          </a:prstGeom>
          <a:noFill/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Armstrong and Baron 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026563"/>
          </a:xfrm>
        </p:spPr>
        <p:txBody>
          <a:bodyPr>
            <a:normAutofit/>
          </a:bodyPr>
          <a:lstStyle/>
          <a:p>
            <a:pPr marL="88900" indent="20638">
              <a:buSzPct val="100000"/>
              <a:buNone/>
            </a:pPr>
            <a:endParaRPr lang="en-GB" sz="1300" b="1" i="1" dirty="0" smtClean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  <a:p>
            <a:pPr marL="88900" indent="20638">
              <a:buSzPct val="100000"/>
              <a:buNone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The AMO theory suggests employees perform well and use their discretion when they have:</a:t>
            </a:r>
          </a:p>
          <a:p>
            <a:pPr marL="88900" indent="20638">
              <a:buSzPct val="100000"/>
              <a:buNone/>
            </a:pPr>
            <a:endParaRPr lang="en-GB" sz="1300" dirty="0" smtClean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  <a:p>
            <a:pPr marL="88900" indent="20638">
              <a:buSzPct val="100000"/>
              <a:buFont typeface="Wingdings" pitchFamily="2" charset="2"/>
              <a:buChar char="ü"/>
            </a:pPr>
            <a:r>
              <a:rPr lang="en-GB" sz="26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 Ability  e.g.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appropriate skills &amp; knowledge</a:t>
            </a:r>
          </a:p>
          <a:p>
            <a:pPr marL="88900" indent="20638">
              <a:buSzPct val="100000"/>
              <a:buFont typeface="Wingdings" pitchFamily="2" charset="2"/>
              <a:buChar char="ü"/>
            </a:pPr>
            <a:r>
              <a:rPr lang="en-GB" sz="2600" b="1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Motivation</a:t>
            </a:r>
            <a:r>
              <a:rPr lang="en-GB" sz="2600" b="1" i="1" dirty="0" smtClean="0">
                <a:latin typeface="Arial" pitchFamily="34" charset="0"/>
                <a:cs typeface="Arial" pitchFamily="34" charset="0"/>
              </a:rPr>
              <a:t> e.g.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are influenced by reward/recognition, training and development,  flexible working etc</a:t>
            </a:r>
          </a:p>
          <a:p>
            <a:pPr marL="88900" indent="20638">
              <a:buSzPct val="100000"/>
              <a:buFont typeface="Wingdings" pitchFamily="2" charset="2"/>
              <a:buChar char="ü"/>
            </a:pPr>
            <a:r>
              <a:rPr lang="en-GB" sz="2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600" b="1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Opportunities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- to demonstrate their skills, knowledge, expertise and ideas via team working, briefings </a:t>
            </a:r>
          </a:p>
          <a:p>
            <a:pPr marL="88900" indent="20638">
              <a:buSzPct val="100000"/>
              <a:buNone/>
            </a:pPr>
            <a:r>
              <a:rPr lang="en-GB" sz="26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   </a:t>
            </a:r>
            <a:endParaRPr lang="en-GB" sz="26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  <a:p>
            <a:pPr algn="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</a:br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The AMO theory- </a:t>
            </a:r>
            <a:r>
              <a:rPr lang="en-GB" sz="2800" i="1" dirty="0" err="1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Bartel</a:t>
            </a:r>
            <a: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 2004</a:t>
            </a:r>
            <a:br>
              <a:rPr lang="en-GB" sz="2800" i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</a:br>
            <a:endParaRPr lang="en-GB" sz="2800" i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43608" y="5805264"/>
            <a:ext cx="7392728" cy="365125"/>
          </a:xfrm>
        </p:spPr>
        <p:txBody>
          <a:bodyPr/>
          <a:lstStyle/>
          <a:p>
            <a:pPr algn="l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386603"/>
          </a:xfrm>
        </p:spPr>
        <p:txBody>
          <a:bodyPr>
            <a:normAutofit/>
          </a:bodyPr>
          <a:lstStyle/>
          <a:p>
            <a:pPr marL="633413" indent="-523875">
              <a:buSzPct val="100000"/>
              <a:buNone/>
            </a:pP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Employees should therefore: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633413" indent="-523875">
              <a:buSzPct val="100000"/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know and understand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what is expected of them </a:t>
            </a: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skills and ability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to deliver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expectations 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supported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by the organisation to develop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meet these expectations 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be given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feedback on their performance </a:t>
            </a:r>
          </a:p>
          <a:p>
            <a:pPr marL="633413" indent="-523875">
              <a:buSzPct val="100000"/>
              <a:buFont typeface="Wingdings" pitchFamily="2" charset="2"/>
              <a:buChar char="ü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have the opportunity to discuss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and contribute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to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individual, team and organisation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aims and objectives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en-GB" sz="1700" dirty="0" smtClean="0"/>
          </a:p>
          <a:p>
            <a:pPr>
              <a:buSzPct val="100000"/>
              <a:buNone/>
            </a:pPr>
            <a:r>
              <a:rPr lang="en-GB" sz="1700" dirty="0" smtClean="0"/>
              <a:t>						</a:t>
            </a:r>
            <a:r>
              <a:rPr lang="en-GB" sz="1200" dirty="0" smtClean="0"/>
              <a:t>(Armstrong and Baron,2004)</a:t>
            </a:r>
          </a:p>
          <a:p>
            <a:pPr>
              <a:buSzPct val="100000"/>
              <a:buNone/>
            </a:pPr>
            <a:endParaRPr lang="en-GB" sz="1200" dirty="0" smtClean="0"/>
          </a:p>
          <a:p>
            <a:pPr algn="ctr">
              <a:buSzPct val="100000"/>
              <a:buNone/>
            </a:pPr>
            <a:r>
              <a:rPr lang="en-GB" b="1" i="1" dirty="0" smtClean="0"/>
              <a:t> </a:t>
            </a:r>
            <a:endParaRPr lang="en-GB" b="1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Using an organisation you are familiar with describe how employees/managers could ensure the following:</a:t>
            </a:r>
          </a:p>
          <a:p>
            <a:r>
              <a:rPr lang="en-GB" dirty="0" smtClean="0"/>
              <a:t>Employees- Know what is expected of them before a performance review.</a:t>
            </a:r>
          </a:p>
          <a:p>
            <a:r>
              <a:rPr lang="en-GB" dirty="0" smtClean="0"/>
              <a:t>Managers- How could managers ensure skills levels will deliver expectations.</a:t>
            </a:r>
          </a:p>
          <a:p>
            <a:r>
              <a:rPr lang="en-GB" dirty="0" smtClean="0"/>
              <a:t>Employees-How can they develop their skills.</a:t>
            </a:r>
          </a:p>
          <a:p>
            <a:r>
              <a:rPr lang="en-GB" dirty="0" smtClean="0"/>
              <a:t>Managers- Ensure feedback on performance.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628800"/>
            <a:ext cx="8229600" cy="4754527"/>
          </a:xfrm>
        </p:spPr>
        <p:txBody>
          <a:bodyPr>
            <a:normAutofit/>
          </a:bodyPr>
          <a:lstStyle/>
          <a:p>
            <a:pPr marL="536575" indent="-427038"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Competence in job role activity .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536575" indent="-427038"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Skills e.g. communication, team working, problem solving etc</a:t>
            </a:r>
          </a:p>
          <a:p>
            <a:pPr marL="536575" indent="-427038"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Experience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536575" indent="-427038"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Potential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536575" indent="-427038">
              <a:buFont typeface="Wingdings" pitchFamily="2" charset="2"/>
              <a:buChar char="ü"/>
            </a:pPr>
            <a:r>
              <a:rPr lang="en-GB" dirty="0">
                <a:latin typeface="Arial" pitchFamily="34" charset="0"/>
                <a:cs typeface="Arial" pitchFamily="34" charset="0"/>
              </a:rPr>
              <a:t>Behaviours associated with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developing and  knowledge sharing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536575" indent="-427038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445624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Individual input measures </a:t>
            </a:r>
            <a:b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i.e. what will an individual need to demonstrate?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4571984"/>
            <a:ext cx="2143140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</p:spPr>
        <p:txBody>
          <a:bodyPr>
            <a:normAutofit/>
          </a:bodyPr>
          <a:lstStyle/>
          <a:p>
            <a:pPr marL="630238" indent="-520700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Achievement </a:t>
            </a:r>
            <a:r>
              <a:rPr lang="en-GB" dirty="0">
                <a:latin typeface="Arial" pitchFamily="34" charset="0"/>
                <a:cs typeface="Arial" pitchFamily="34" charset="0"/>
              </a:rPr>
              <a:t>of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objectives , standards of performance e.g. excellent to poor scale. 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630238" indent="-520700">
              <a:buFont typeface="Wingdings" pitchFamily="2" charset="2"/>
              <a:buChar char="§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Behaviour individuals </a:t>
            </a:r>
            <a:r>
              <a:rPr lang="en-GB" dirty="0">
                <a:latin typeface="Arial" pitchFamily="34" charset="0"/>
                <a:cs typeface="Arial" pitchFamily="34" charset="0"/>
              </a:rPr>
              <a:t>exhibit behaviours associated with performance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e.g. respect </a:t>
            </a:r>
            <a:r>
              <a:rPr lang="en-GB" dirty="0">
                <a:latin typeface="Arial" pitchFamily="34" charset="0"/>
                <a:cs typeface="Arial" pitchFamily="34" charset="0"/>
              </a:rPr>
              <a:t>for others, trust etc. </a:t>
            </a:r>
          </a:p>
          <a:p>
            <a:pPr marL="630238" indent="-520700">
              <a:buFont typeface="Wingdings" pitchFamily="2" charset="2"/>
              <a:buChar char="§"/>
            </a:pPr>
            <a:r>
              <a:rPr lang="en-GB" dirty="0">
                <a:latin typeface="Arial" pitchFamily="34" charset="0"/>
                <a:cs typeface="Arial" pitchFamily="34" charset="0"/>
              </a:rPr>
              <a:t>Specific instances of performance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e.g. commendations </a:t>
            </a:r>
            <a:r>
              <a:rPr lang="en-GB" dirty="0">
                <a:latin typeface="Arial" pitchFamily="34" charset="0"/>
                <a:cs typeface="Arial" pitchFamily="34" charset="0"/>
              </a:rPr>
              <a:t>for specific pieces of work.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Individual output measures </a:t>
            </a:r>
            <a:b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i.e. what will a manager want to assess?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5"/>
            <a:ext cx="8229600" cy="3960440"/>
          </a:xfrm>
        </p:spPr>
        <p:txBody>
          <a:bodyPr>
            <a:normAutofit/>
          </a:bodyPr>
          <a:lstStyle/>
          <a:p>
            <a:pPr marL="630238" indent="-520700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Understanding of team role </a:t>
            </a:r>
          </a:p>
          <a:p>
            <a:pPr marL="630238" indent="-520700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Individual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contribution to the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team. </a:t>
            </a: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630238" indent="-520700">
              <a:buFont typeface="Wingdings" pitchFamily="2" charset="2"/>
              <a:buChar char="Ø"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Support for other individuals to achieve their objectives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and participation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in cross organisation initiatives by providing timely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input .</a:t>
            </a: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630238" indent="-520700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Engagement scores in team activities.</a:t>
            </a:r>
            <a:endParaRPr lang="en-GB" sz="28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Team measures  </a:t>
            </a:r>
            <a:b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en-GB" sz="31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i.e. what will a manager want to assess?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36575" indent="-42703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Rating scales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KPIS-MBO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Behaviourally anchored scales (BARS)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Job analysis critical</a:t>
            </a:r>
          </a:p>
          <a:p>
            <a:pPr marL="536575" indent="-42703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Can be linked to pay and/or development opportunities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                             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i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Determining level of performance</a:t>
            </a:r>
            <a:endParaRPr lang="en-GB" sz="3200" i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3920979"/>
            <a:ext cx="3428992" cy="29370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KPIs are:</a:t>
            </a:r>
          </a:p>
          <a:p>
            <a:pPr marL="176213" indent="-66675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performance measures .... used to set targets and evaluate their success</a:t>
            </a:r>
          </a:p>
          <a:p>
            <a:pPr marL="176213" indent="-66675">
              <a:buNone/>
            </a:pPr>
            <a:endParaRPr lang="en-GB" sz="1100" dirty="0" smtClean="0">
              <a:latin typeface="Arial" pitchFamily="34" charset="0"/>
              <a:cs typeface="Arial" pitchFamily="34" charset="0"/>
            </a:endParaRPr>
          </a:p>
          <a:p>
            <a:pPr marL="176213" indent="-66675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4 KPIs: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Sales targets 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Absenteeism i.e.  “number of workers who miss work”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Labour turnover i.e. “rate at which individuals leave the organisation”</a:t>
            </a:r>
          </a:p>
          <a:p>
            <a:pPr marL="623888" indent="-514350">
              <a:buSzPct val="100000"/>
              <a:buFont typeface="+mj-lt"/>
              <a:buAutoNum type="arabi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Footfall </a:t>
            </a:r>
          </a:p>
          <a:p>
            <a:pPr marL="623888" indent="-514350">
              <a:buFont typeface="+mj-lt"/>
              <a:buAutoNum type="arabicPeriod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623888" indent="-514350">
              <a:buFont typeface="+mj-lt"/>
              <a:buAutoNum type="arabicPeriod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i="1" dirty="0" smtClean="0">
                <a:solidFill>
                  <a:srgbClr val="3333CC"/>
                </a:solidFill>
                <a:effectLst/>
                <a:latin typeface="Arial" pitchFamily="34" charset="0"/>
                <a:cs typeface="Arial" pitchFamily="34" charset="0"/>
              </a:rPr>
              <a:t>Key Performance Indicators (KPIs)?</a:t>
            </a:r>
            <a:endParaRPr lang="en-GB" sz="2800" dirty="0">
              <a:effectLst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View the following performance review </a:t>
            </a:r>
            <a:r>
              <a:rPr lang="en-GB" dirty="0" err="1" smtClean="0"/>
              <a:t>youtube</a:t>
            </a:r>
            <a:r>
              <a:rPr lang="en-GB" dirty="0" smtClean="0"/>
              <a:t> clip.</a:t>
            </a:r>
          </a:p>
          <a:p>
            <a:endParaRPr lang="en-GB" dirty="0" smtClean="0"/>
          </a:p>
          <a:p>
            <a:r>
              <a:rPr lang="en-GB" dirty="0" smtClean="0"/>
              <a:t>List the mistakes the manager makes whilst undertaking the performance review.</a:t>
            </a:r>
          </a:p>
          <a:p>
            <a:endParaRPr lang="en-GB" dirty="0" smtClean="0"/>
          </a:p>
          <a:p>
            <a:r>
              <a:rPr lang="en-GB" dirty="0" smtClean="0"/>
              <a:t>How could the employee have prepared for the performance </a:t>
            </a:r>
            <a:r>
              <a:rPr lang="en-GB" smtClean="0"/>
              <a:t>management review.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2"/>
              </a:rPr>
              <a:t>http://www.youtube.com/watch?v=unmKnS5jPOc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16</a:t>
            </a:fld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507288" cy="4237931"/>
          </a:xfrm>
        </p:spPr>
        <p:txBody>
          <a:bodyPr>
            <a:normAutofit/>
          </a:bodyPr>
          <a:lstStyle/>
          <a:p>
            <a:pPr marL="536575" indent="-427038"/>
            <a:r>
              <a:rPr lang="en-GB" sz="2400" dirty="0" smtClean="0">
                <a:latin typeface="Arial" pitchFamily="34" charset="0"/>
                <a:cs typeface="Arial" pitchFamily="34" charset="0"/>
              </a:rPr>
              <a:t>ARMSTRONG, M. &amp; BARON, A. (2004) </a:t>
            </a:r>
            <a:r>
              <a:rPr lang="en-GB" sz="2400" i="1" dirty="0" smtClean="0">
                <a:latin typeface="Arial" pitchFamily="34" charset="0"/>
                <a:cs typeface="Arial" pitchFamily="34" charset="0"/>
              </a:rPr>
              <a:t>Managing performance: performance management in action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 London: Chartered Institute of Personnel &amp; Development</a:t>
            </a:r>
          </a:p>
          <a:p>
            <a:pPr marL="536575" indent="-427038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536575" indent="-427038"/>
            <a:r>
              <a:rPr lang="en-GB" sz="2400" cap="all" dirty="0" smtClean="0">
                <a:latin typeface="Arial" pitchFamily="34" charset="0"/>
                <a:cs typeface="Arial" pitchFamily="34" charset="0"/>
              </a:rPr>
              <a:t>Martin, M., Whiting, F &amp; Jackson, T.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(2010) </a:t>
            </a:r>
            <a:r>
              <a:rPr lang="en-GB" sz="2400" i="1" dirty="0" smtClean="0">
                <a:latin typeface="Arial" pitchFamily="34" charset="0"/>
                <a:cs typeface="Arial" pitchFamily="34" charset="0"/>
              </a:rPr>
              <a:t>Human Resource Practice.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London</a:t>
            </a:r>
            <a:r>
              <a:rPr lang="en-GB" sz="24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Chartered Institute of Personnel &amp; Development</a:t>
            </a:r>
            <a:r>
              <a:rPr lang="en-GB" sz="2400" dirty="0" smtClean="0"/>
              <a:t> </a:t>
            </a:r>
          </a:p>
          <a:p>
            <a:pPr marL="536575" indent="-427038">
              <a:buNone/>
            </a:pPr>
            <a:endParaRPr lang="en-GB" sz="24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/>
          </a:bodyPr>
          <a:lstStyle/>
          <a:p>
            <a:r>
              <a:rPr lang="en-GB" sz="2800" i="1" dirty="0" smtClean="0">
                <a:effectLst/>
                <a:latin typeface="Arial" pitchFamily="34" charset="0"/>
                <a:cs typeface="Arial" pitchFamily="34" charset="0"/>
              </a:rPr>
              <a:t>References:</a:t>
            </a:r>
            <a:endParaRPr lang="en-GB" sz="2800" i="1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6200" b="1" dirty="0" smtClean="0">
                <a:latin typeface="Arial" pitchFamily="34" charset="0"/>
                <a:cs typeface="Arial" pitchFamily="34" charset="0"/>
              </a:rPr>
              <a:t>Books </a:t>
            </a:r>
            <a:r>
              <a:rPr lang="en-GB" sz="6200" b="1" dirty="0">
                <a:latin typeface="Arial" pitchFamily="34" charset="0"/>
                <a:cs typeface="Arial" pitchFamily="34" charset="0"/>
              </a:rPr>
              <a:t>and reports</a:t>
            </a:r>
          </a:p>
          <a:p>
            <a:r>
              <a:rPr lang="en-GB" sz="6200" dirty="0" smtClean="0">
                <a:latin typeface="Arial" pitchFamily="34" charset="0"/>
                <a:cs typeface="Arial" pitchFamily="34" charset="0"/>
              </a:rPr>
              <a:t>GILLEN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, T. (2007)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Performance management and appraisal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CIPD toolkit. 2nd ed. London: Chartered Institute of Personnel </a:t>
            </a:r>
            <a:r>
              <a:rPr lang="en-GB" sz="6200" dirty="0" smtClean="0">
                <a:latin typeface="Arial" pitchFamily="34" charset="0"/>
                <a:cs typeface="Arial" pitchFamily="34" charset="0"/>
              </a:rPr>
              <a:t>&amp;  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Development. 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HOULDSWORTH, E. </a:t>
            </a:r>
            <a:r>
              <a:rPr lang="en-GB" sz="6200" dirty="0" smtClean="0">
                <a:latin typeface="Arial" pitchFamily="34" charset="0"/>
                <a:cs typeface="Arial" pitchFamily="34" charset="0"/>
              </a:rPr>
              <a:t>&amp; 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JIRASINGHE, D. (2006)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Managing and measuring employee performance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London: Kogan Page.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INCOMES DATA SERVICES. (2009)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Performance management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HR Studies. London: IDS.</a:t>
            </a:r>
          </a:p>
          <a:p>
            <a:pPr>
              <a:buNone/>
            </a:pPr>
            <a:endParaRPr lang="en-GB" sz="3600" b="1" dirty="0" smtClean="0"/>
          </a:p>
          <a:p>
            <a:pPr>
              <a:buNone/>
            </a:pPr>
            <a:r>
              <a:rPr lang="en-GB" sz="6200" b="1" dirty="0" smtClean="0">
                <a:latin typeface="Arial" pitchFamily="34" charset="0"/>
                <a:cs typeface="Arial" pitchFamily="34" charset="0"/>
              </a:rPr>
              <a:t>Journal articles</a:t>
            </a:r>
          </a:p>
          <a:p>
            <a:pPr>
              <a:buNone/>
            </a:pPr>
            <a:r>
              <a:rPr lang="en-GB" sz="6200" b="1" dirty="0" smtClean="0">
                <a:latin typeface="Arial" pitchFamily="34" charset="0"/>
                <a:cs typeface="Arial" pitchFamily="34" charset="0"/>
              </a:rPr>
              <a:t>	PM Editorial 30 Oct.2008 Great Performance occurs when people know what is expected and why that matters.</a:t>
            </a:r>
          </a:p>
          <a:p>
            <a:pPr>
              <a:buNone/>
            </a:pPr>
            <a:r>
              <a:rPr lang="en-GB" sz="6200" b="1" dirty="0" smtClean="0">
                <a:latin typeface="Arial" pitchFamily="34" charset="0"/>
                <a:cs typeface="Arial" pitchFamily="34" charset="0"/>
              </a:rPr>
              <a:t>	CIPD-People Management Magazine Online.</a:t>
            </a:r>
          </a:p>
          <a:p>
            <a:pPr>
              <a:buNone/>
            </a:pPr>
            <a:r>
              <a:rPr lang="en-GB" sz="6200" b="1" dirty="0" smtClean="0">
                <a:latin typeface="Arial" pitchFamily="34" charset="0"/>
                <a:cs typeface="Arial" pitchFamily="34" charset="0"/>
              </a:rPr>
              <a:t>	CIPD Hot Topic Nov 2009 Performance Management in Action- Current trends and Practice.</a:t>
            </a:r>
          </a:p>
          <a:p>
            <a:r>
              <a:rPr lang="en-GB" sz="6200" dirty="0" smtClean="0">
                <a:latin typeface="Arial" pitchFamily="34" charset="0"/>
                <a:cs typeface="Arial" pitchFamily="34" charset="0"/>
              </a:rPr>
              <a:t>CUNNEEN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, P. (2006) How to improve performance management.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People Management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Vol 12, No 1, 12 January. pp42-43. </a:t>
            </a:r>
          </a:p>
          <a:p>
            <a:r>
              <a:rPr lang="en-GB" sz="6200" dirty="0">
                <a:latin typeface="Arial" pitchFamily="34" charset="0"/>
                <a:cs typeface="Arial" pitchFamily="34" charset="0"/>
              </a:rPr>
              <a:t>SUFF, R. (2009) Managing underperformance; the 2009 IRS survey. </a:t>
            </a:r>
            <a:r>
              <a:rPr lang="en-GB" sz="6200" i="1" dirty="0">
                <a:latin typeface="Arial" pitchFamily="34" charset="0"/>
                <a:cs typeface="Arial" pitchFamily="34" charset="0"/>
              </a:rPr>
              <a:t>IRS Employment Review</a:t>
            </a:r>
            <a:r>
              <a:rPr lang="en-GB" sz="6200" dirty="0">
                <a:latin typeface="Arial" pitchFamily="34" charset="0"/>
                <a:cs typeface="Arial" pitchFamily="34" charset="0"/>
              </a:rPr>
              <a:t>. No 915, 16 February. 10pp</a:t>
            </a:r>
            <a:r>
              <a:rPr lang="en-GB" sz="6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endParaRPr lang="en-GB" sz="2900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Further Reading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68B8D-CE33-4E52-A707-72879DE38A0C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1062</TotalTime>
  <Words>820</Words>
  <Application>Microsoft Office PowerPoint</Application>
  <PresentationFormat>On-screen Show (4:3)</PresentationFormat>
  <Paragraphs>159</Paragraphs>
  <Slides>18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Personnel Resourcing &amp; Development:   </vt:lpstr>
      <vt:lpstr>Performance management:  significance &amp; systems</vt:lpstr>
      <vt:lpstr>What is the significance of performance management (PM)?</vt:lpstr>
      <vt:lpstr>PowerPoint Presentation</vt:lpstr>
      <vt:lpstr>Why are performance management systems necessary?</vt:lpstr>
      <vt:lpstr>Performance Management Process</vt:lpstr>
      <vt:lpstr> The AMO theory- Bartel 2004 </vt:lpstr>
      <vt:lpstr>PowerPoint Presentation</vt:lpstr>
      <vt:lpstr>Group Activity</vt:lpstr>
      <vt:lpstr> Individual input measures  i.e. what will an individual need to demonstrate? </vt:lpstr>
      <vt:lpstr> Individual output measures  i.e. what will a manager want to assess? </vt:lpstr>
      <vt:lpstr>Team measures   i.e. what will a manager want to assess? </vt:lpstr>
      <vt:lpstr>Determining level of performance</vt:lpstr>
      <vt:lpstr>Key Performance Indicators (KPIs)?</vt:lpstr>
      <vt:lpstr>Individual Activity</vt:lpstr>
      <vt:lpstr>PowerPoint Presentation</vt:lpstr>
      <vt:lpstr>References:</vt:lpstr>
      <vt:lpstr>Further Reading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Performance Management</dc:title>
  <dc:creator>Samantha Morgan;P</dc:creator>
  <cp:lastModifiedBy>Marie Pitson</cp:lastModifiedBy>
  <cp:revision>131</cp:revision>
  <cp:lastPrinted>2018-02-19T09:34:30Z</cp:lastPrinted>
  <dcterms:created xsi:type="dcterms:W3CDTF">2011-02-03T13:12:14Z</dcterms:created>
  <dcterms:modified xsi:type="dcterms:W3CDTF">2020-02-10T08:58:56Z</dcterms:modified>
</cp:coreProperties>
</file>