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65" r:id="rId3"/>
    <p:sldId id="267" r:id="rId4"/>
    <p:sldId id="262" r:id="rId5"/>
    <p:sldId id="263" r:id="rId6"/>
    <p:sldId id="264" r:id="rId7"/>
    <p:sldId id="266" r:id="rId8"/>
    <p:sldId id="260" r:id="rId9"/>
    <p:sldId id="261" r:id="rId10"/>
    <p:sldId id="257" r:id="rId11"/>
    <p:sldId id="259" r:id="rId12"/>
    <p:sldId id="258"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1A608"/>
    <a:srgbClr val="741215"/>
    <a:srgbClr val="1F526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0748"/>
    <p:restoredTop sz="94648"/>
  </p:normalViewPr>
  <p:slideViewPr>
    <p:cSldViewPr>
      <p:cViewPr varScale="1">
        <p:scale>
          <a:sx n="63" d="100"/>
          <a:sy n="63" d="100"/>
        </p:scale>
        <p:origin x="200" y="112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9942569-5CD0-40E0-B6D2-8E08973E5041}" type="datetimeFigureOut">
              <a:rPr lang="en-GB" smtClean="0"/>
              <a:t>24/02/2021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BB9FB08-7001-46EB-A0C7-68712DF19601}" type="slidenum">
              <a:rPr lang="en-GB" smtClean="0"/>
              <a:t>‹#›</a:t>
            </a:fld>
            <a:endParaRPr lang="en-GB"/>
          </a:p>
        </p:txBody>
      </p:sp>
    </p:spTree>
    <p:extLst>
      <p:ext uri="{BB962C8B-B14F-4D97-AF65-F5344CB8AC3E}">
        <p14:creationId xmlns:p14="http://schemas.microsoft.com/office/powerpoint/2010/main" val="42306747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ESDGC is not just an additional subject. It should be regarded as a discipline that encompasses multiple values, attitudes, understandings, and skills. ESDGC could be regarded as an ethos that could be embedded in multiple learning opportunities, value systems, and ways of life. ESDGC focuses on connecting the environment and the individuals living in it. ESDGC considers the world and the way that living things are connected to each other. It recognizes the globe is unjust and unequal although it be improved and changed through attitudes, values, and behaviors of its residents. ESDGC encourages and promotes the development of critical thinking skills and ensures the engagement of youngsters in own learning.</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BB9FB08-7001-46EB-A0C7-68712DF19601}" type="slidenum">
              <a:rPr lang="en-GB" smtClean="0"/>
              <a:t>2</a:t>
            </a:fld>
            <a:endParaRPr lang="en-GB"/>
          </a:p>
        </p:txBody>
      </p:sp>
    </p:spTree>
    <p:extLst>
      <p:ext uri="{BB962C8B-B14F-4D97-AF65-F5344CB8AC3E}">
        <p14:creationId xmlns:p14="http://schemas.microsoft.com/office/powerpoint/2010/main" val="38817168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Education for Sustainability and Global Citizenship (ESDGC) is a learning system that will equip young students with crucial skills for living in the 21</a:t>
            </a:r>
            <a:r>
              <a:rPr lang="en-US" sz="1200" kern="1200" baseline="30000" dirty="0">
                <a:solidFill>
                  <a:schemeClr val="tx1"/>
                </a:solidFill>
                <a:effectLst/>
                <a:latin typeface="+mn-lt"/>
                <a:ea typeface="+mn-ea"/>
                <a:cs typeface="+mn-cs"/>
              </a:rPr>
              <a:t>st</a:t>
            </a:r>
            <a:r>
              <a:rPr lang="en-US" sz="1200" kern="1200" dirty="0">
                <a:solidFill>
                  <a:schemeClr val="tx1"/>
                </a:solidFill>
                <a:effectLst/>
                <a:latin typeface="+mn-lt"/>
                <a:ea typeface="+mn-ea"/>
                <a:cs typeface="+mn-cs"/>
              </a:rPr>
              <a:t> century. ESDGC should not be regarded as an additional subject as it is a body of knowledge encompassing multiple values, attitudes, understandings, and skills. ESDGC is about linking the society, economy and environment to the lives of individuals throughout the globe (Glover, Peters, &amp; Haslett, 2011). ESDGC focuses on the needs and rights of the present and future generations as well as the associations between power, resources, and human rights. It also encompasses the local and global implications for people’s actions and the measures that individuals and organizations can adopt to address the local and global issues.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BB9FB08-7001-46EB-A0C7-68712DF19601}" type="slidenum">
              <a:rPr lang="en-GB" smtClean="0"/>
              <a:t>3</a:t>
            </a:fld>
            <a:endParaRPr lang="en-GB"/>
          </a:p>
        </p:txBody>
      </p:sp>
    </p:spTree>
    <p:extLst>
      <p:ext uri="{BB962C8B-B14F-4D97-AF65-F5344CB8AC3E}">
        <p14:creationId xmlns:p14="http://schemas.microsoft.com/office/powerpoint/2010/main" val="23158724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ESDGC would promote adequate understanding of different global such as climate change and its causes. Overwhelming scientific evidence shows about adverse and rapid climate changes that result from the greenhouse effect and global warming (Glover, Peters, &amp; Haslett, 2011). ESDGC would enable learners to understand what they can do to make a difference, for example, by recognizing the importance of saving energy. This aspect would promote increased understanding of the causes, concerns, and implications of climate change. Climate change causes strain to both the human societies and ecosystem. ESDGC would enable learners to contribute positive social changes in their societies through their actions and behaviors.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BB9FB08-7001-46EB-A0C7-68712DF19601}" type="slidenum">
              <a:rPr lang="en-GB" smtClean="0"/>
              <a:t>4</a:t>
            </a:fld>
            <a:endParaRPr lang="en-GB"/>
          </a:p>
        </p:txBody>
      </p:sp>
    </p:spTree>
    <p:extLst>
      <p:ext uri="{BB962C8B-B14F-4D97-AF65-F5344CB8AC3E}">
        <p14:creationId xmlns:p14="http://schemas.microsoft.com/office/powerpoint/2010/main" val="31414748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BB9FB08-7001-46EB-A0C7-68712DF19601}" type="slidenum">
              <a:rPr lang="en-GB" smtClean="0"/>
              <a:t>5</a:t>
            </a:fld>
            <a:endParaRPr lang="en-GB"/>
          </a:p>
        </p:txBody>
      </p:sp>
    </p:spTree>
    <p:extLst>
      <p:ext uri="{BB962C8B-B14F-4D97-AF65-F5344CB8AC3E}">
        <p14:creationId xmlns:p14="http://schemas.microsoft.com/office/powerpoint/2010/main" val="7854213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BB9FB08-7001-46EB-A0C7-68712DF19601}" type="slidenum">
              <a:rPr lang="en-GB" smtClean="0"/>
              <a:t>6</a:t>
            </a:fld>
            <a:endParaRPr lang="en-GB"/>
          </a:p>
        </p:txBody>
      </p:sp>
    </p:spTree>
    <p:extLst>
      <p:ext uri="{BB962C8B-B14F-4D97-AF65-F5344CB8AC3E}">
        <p14:creationId xmlns:p14="http://schemas.microsoft.com/office/powerpoint/2010/main" val="3060568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BB9FB08-7001-46EB-A0C7-68712DF19601}" type="slidenum">
              <a:rPr lang="en-GB" smtClean="0"/>
              <a:t>7</a:t>
            </a:fld>
            <a:endParaRPr lang="en-GB"/>
          </a:p>
        </p:txBody>
      </p:sp>
    </p:spTree>
    <p:extLst>
      <p:ext uri="{BB962C8B-B14F-4D97-AF65-F5344CB8AC3E}">
        <p14:creationId xmlns:p14="http://schemas.microsoft.com/office/powerpoint/2010/main" val="4975221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BB9FB08-7001-46EB-A0C7-68712DF19601}" type="slidenum">
              <a:rPr lang="en-GB" smtClean="0"/>
              <a:t>8</a:t>
            </a:fld>
            <a:endParaRPr lang="en-GB"/>
          </a:p>
        </p:txBody>
      </p:sp>
    </p:spTree>
    <p:extLst>
      <p:ext uri="{BB962C8B-B14F-4D97-AF65-F5344CB8AC3E}">
        <p14:creationId xmlns:p14="http://schemas.microsoft.com/office/powerpoint/2010/main" val="1576667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BB9FB08-7001-46EB-A0C7-68712DF19601}" type="slidenum">
              <a:rPr lang="en-GB" smtClean="0"/>
              <a:t>9</a:t>
            </a:fld>
            <a:endParaRPr lang="en-GB"/>
          </a:p>
        </p:txBody>
      </p:sp>
    </p:spTree>
    <p:extLst>
      <p:ext uri="{BB962C8B-B14F-4D97-AF65-F5344CB8AC3E}">
        <p14:creationId xmlns:p14="http://schemas.microsoft.com/office/powerpoint/2010/main" val="4491742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BB9FB08-7001-46EB-A0C7-68712DF19601}" type="slidenum">
              <a:rPr lang="en-GB" smtClean="0"/>
              <a:t>10</a:t>
            </a:fld>
            <a:endParaRPr lang="en-GB"/>
          </a:p>
        </p:txBody>
      </p:sp>
    </p:spTree>
    <p:extLst>
      <p:ext uri="{BB962C8B-B14F-4D97-AF65-F5344CB8AC3E}">
        <p14:creationId xmlns:p14="http://schemas.microsoft.com/office/powerpoint/2010/main" val="17084810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BB9FB08-7001-46EB-A0C7-68712DF19601}" type="slidenum">
              <a:rPr lang="en-GB" smtClean="0"/>
              <a:t>11</a:t>
            </a:fld>
            <a:endParaRPr lang="en-GB"/>
          </a:p>
        </p:txBody>
      </p:sp>
    </p:spTree>
    <p:extLst>
      <p:ext uri="{BB962C8B-B14F-4D97-AF65-F5344CB8AC3E}">
        <p14:creationId xmlns:p14="http://schemas.microsoft.com/office/powerpoint/2010/main" val="22855235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E1253EF4-91EF-496C-9C73-718002714C7E}" type="datetimeFigureOut">
              <a:rPr lang="en-GB" smtClean="0"/>
              <a:t>24/02/2021</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7C4F8418-55A5-4BA7-95B8-E74ACA833FD3}" type="slidenum">
              <a:rPr lang="en-GB" smtClean="0"/>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1253EF4-91EF-496C-9C73-718002714C7E}" type="datetimeFigureOut">
              <a:rPr lang="en-GB" smtClean="0"/>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4F8418-55A5-4BA7-95B8-E74ACA833FD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E1253EF4-91EF-496C-9C73-718002714C7E}" type="datetimeFigureOut">
              <a:rPr lang="en-GB" smtClean="0"/>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7C4F8418-55A5-4BA7-95B8-E74ACA833FD3}"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E1253EF4-91EF-496C-9C73-718002714C7E}" type="datetimeFigureOut">
              <a:rPr lang="en-GB" smtClean="0"/>
              <a:t>24/02/2021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4F8418-55A5-4BA7-95B8-E74ACA833FD3}"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E1253EF4-91EF-496C-9C73-718002714C7E}" type="datetimeFigureOut">
              <a:rPr lang="en-GB" smtClean="0"/>
              <a:t>24/02/2021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C4F8418-55A5-4BA7-95B8-E74ACA833FD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1253EF4-91EF-496C-9C73-718002714C7E}" type="datetimeFigureOut">
              <a:rPr lang="en-GB" smtClean="0"/>
              <a:t>24/02/2021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C4F8418-55A5-4BA7-95B8-E74ACA833FD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1253EF4-91EF-496C-9C73-718002714C7E}" type="datetimeFigureOut">
              <a:rPr lang="en-GB" smtClean="0"/>
              <a:t>24/02/2021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C4F8418-55A5-4BA7-95B8-E74ACA833FD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E1253EF4-91EF-496C-9C73-718002714C7E}" type="datetimeFigureOut">
              <a:rPr lang="en-GB" smtClean="0"/>
              <a:t>24/02/2021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4F8418-55A5-4BA7-95B8-E74ACA833FD3}"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E1253EF4-91EF-496C-9C73-718002714C7E}" type="datetimeFigureOut">
              <a:rPr lang="en-GB" smtClean="0"/>
              <a:t>24/02/2021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4F8418-55A5-4BA7-95B8-E74ACA833FD3}"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1253EF4-91EF-496C-9C73-718002714C7E}" type="datetimeFigureOut">
              <a:rPr lang="en-GB" smtClean="0"/>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4F8418-55A5-4BA7-95B8-E74ACA833FD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1253EF4-91EF-496C-9C73-718002714C7E}" type="datetimeFigureOut">
              <a:rPr lang="en-GB" smtClean="0"/>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4F8418-55A5-4BA7-95B8-E74ACA833FD3}"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E1253EF4-91EF-496C-9C73-718002714C7E}" type="datetimeFigureOut">
              <a:rPr lang="en-GB" smtClean="0"/>
              <a:t>24/02/2021</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7C4F8418-55A5-4BA7-95B8-E74ACA833FD3}"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www.esdtoolkit.org/discussion/challenges.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Global Perspectives in Education</a:t>
            </a:r>
            <a:endParaRPr lang="en-GB" dirty="0"/>
          </a:p>
        </p:txBody>
      </p:sp>
      <p:sp>
        <p:nvSpPr>
          <p:cNvPr id="3" name="Subtitle 2"/>
          <p:cNvSpPr>
            <a:spLocks noGrp="1"/>
          </p:cNvSpPr>
          <p:nvPr>
            <p:ph type="subTitle" idx="1"/>
          </p:nvPr>
        </p:nvSpPr>
        <p:spPr/>
        <p:txBody>
          <a:bodyPr/>
          <a:lstStyle/>
          <a:p>
            <a:r>
              <a:rPr lang="en-GB" dirty="0"/>
              <a:t>Phoebe James </a:t>
            </a:r>
          </a:p>
          <a:p>
            <a:r>
              <a:rPr lang="en-GB" dirty="0"/>
              <a:t>SJIE6006</a:t>
            </a:r>
          </a:p>
          <a:p>
            <a:endParaRPr lang="en-GB" dirty="0"/>
          </a:p>
        </p:txBody>
      </p:sp>
    </p:spTree>
    <p:extLst>
      <p:ext uri="{BB962C8B-B14F-4D97-AF65-F5344CB8AC3E}">
        <p14:creationId xmlns:p14="http://schemas.microsoft.com/office/powerpoint/2010/main" val="7728870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What is ESDGC.. </a:t>
            </a:r>
            <a:endParaRPr lang="en-GB" dirty="0"/>
          </a:p>
        </p:txBody>
      </p:sp>
      <p:sp>
        <p:nvSpPr>
          <p:cNvPr id="3" name="Content Placeholder 2"/>
          <p:cNvSpPr>
            <a:spLocks noGrp="1"/>
          </p:cNvSpPr>
          <p:nvPr>
            <p:ph idx="1"/>
          </p:nvPr>
        </p:nvSpPr>
        <p:spPr/>
        <p:txBody>
          <a:bodyPr>
            <a:normAutofit/>
          </a:bodyPr>
          <a:lstStyle/>
          <a:p>
            <a:r>
              <a:rPr lang="en-US" dirty="0">
                <a:solidFill>
                  <a:srgbClr val="002060"/>
                </a:solidFill>
              </a:rPr>
              <a:t>ESDGC is not just an additional subject. It should be regarded as a discipline that encompasses multiple values, attitudes, understandings, and skills (Bourn, 2005). </a:t>
            </a:r>
          </a:p>
          <a:p>
            <a:r>
              <a:rPr lang="en-US" dirty="0">
                <a:solidFill>
                  <a:srgbClr val="002060"/>
                </a:solidFill>
              </a:rPr>
              <a:t>ESDGC focuses on connecting the environment and the individuals living in it.</a:t>
            </a:r>
          </a:p>
          <a:p>
            <a:r>
              <a:rPr lang="en-US" dirty="0">
                <a:solidFill>
                  <a:srgbClr val="002060"/>
                </a:solidFill>
              </a:rPr>
              <a:t>ESDGC encourages and promotes the development of critical thinking skills and ensures the engagement of youngsters in own learning (Bourn, 2005).</a:t>
            </a:r>
            <a:endParaRPr lang="en-GB" dirty="0">
              <a:solidFill>
                <a:srgbClr val="002060"/>
              </a:solidFill>
            </a:endParaRPr>
          </a:p>
          <a:p>
            <a:endParaRPr lang="en-GB" dirty="0"/>
          </a:p>
        </p:txBody>
      </p:sp>
    </p:spTree>
    <p:extLst>
      <p:ext uri="{BB962C8B-B14F-4D97-AF65-F5344CB8AC3E}">
        <p14:creationId xmlns:p14="http://schemas.microsoft.com/office/powerpoint/2010/main" val="3822834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a:t>How ESDGC can promote understanding of global issues?</a:t>
            </a:r>
            <a:endParaRPr lang="en-GB" sz="3600" dirty="0"/>
          </a:p>
        </p:txBody>
      </p:sp>
      <p:sp>
        <p:nvSpPr>
          <p:cNvPr id="3" name="Content Placeholder 2"/>
          <p:cNvSpPr>
            <a:spLocks noGrp="1"/>
          </p:cNvSpPr>
          <p:nvPr>
            <p:ph idx="1"/>
          </p:nvPr>
        </p:nvSpPr>
        <p:spPr/>
        <p:txBody>
          <a:bodyPr>
            <a:normAutofit fontScale="92500"/>
          </a:bodyPr>
          <a:lstStyle/>
          <a:p>
            <a:r>
              <a:rPr lang="en-US" dirty="0">
                <a:solidFill>
                  <a:srgbClr val="FF0000"/>
                </a:solidFill>
              </a:rPr>
              <a:t>Education for Sustainability and Global Citizenship (ESDGC) is a learning system that will equip young students with crucial skills for living in the 21</a:t>
            </a:r>
            <a:r>
              <a:rPr lang="en-US" baseline="30000" dirty="0">
                <a:solidFill>
                  <a:srgbClr val="FF0000"/>
                </a:solidFill>
              </a:rPr>
              <a:t>st</a:t>
            </a:r>
            <a:r>
              <a:rPr lang="en-US" dirty="0">
                <a:solidFill>
                  <a:srgbClr val="FF0000"/>
                </a:solidFill>
              </a:rPr>
              <a:t> century. </a:t>
            </a:r>
          </a:p>
          <a:p>
            <a:r>
              <a:rPr lang="en-US" dirty="0">
                <a:solidFill>
                  <a:srgbClr val="FF0000"/>
                </a:solidFill>
              </a:rPr>
              <a:t>ESDGC is about linking the society, economy and environment to the lives of individuals throughout the globe (Glover, Peters, &amp; Haslett, 2011).</a:t>
            </a:r>
          </a:p>
          <a:p>
            <a:r>
              <a:rPr lang="en-US" dirty="0">
                <a:solidFill>
                  <a:srgbClr val="FF0000"/>
                </a:solidFill>
              </a:rPr>
              <a:t>ESDGC focuses on the needs and rights of the present and future generations as well as the associations between power, resources, and human rights.</a:t>
            </a:r>
            <a:endParaRPr lang="en-GB" dirty="0">
              <a:solidFill>
                <a:srgbClr val="FF0000"/>
              </a:solidFill>
            </a:endParaRPr>
          </a:p>
        </p:txBody>
      </p:sp>
    </p:spTree>
    <p:extLst>
      <p:ext uri="{BB962C8B-B14F-4D97-AF65-F5344CB8AC3E}">
        <p14:creationId xmlns:p14="http://schemas.microsoft.com/office/powerpoint/2010/main" val="5576999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Global Issues: Climate Change</a:t>
            </a:r>
            <a:endParaRPr lang="en-GB" dirty="0"/>
          </a:p>
        </p:txBody>
      </p:sp>
      <p:sp>
        <p:nvSpPr>
          <p:cNvPr id="3" name="Content Placeholder 2"/>
          <p:cNvSpPr>
            <a:spLocks noGrp="1"/>
          </p:cNvSpPr>
          <p:nvPr>
            <p:ph idx="1"/>
          </p:nvPr>
        </p:nvSpPr>
        <p:spPr/>
        <p:txBody>
          <a:bodyPr>
            <a:normAutofit fontScale="92500" lnSpcReduction="20000"/>
          </a:bodyPr>
          <a:lstStyle/>
          <a:p>
            <a:r>
              <a:rPr lang="en-US" dirty="0">
                <a:solidFill>
                  <a:srgbClr val="FFC000"/>
                </a:solidFill>
              </a:rPr>
              <a:t>ESDGC would promote adequate understanding of different global such as climate change and its causes. </a:t>
            </a:r>
          </a:p>
          <a:p>
            <a:r>
              <a:rPr lang="en-US" dirty="0">
                <a:solidFill>
                  <a:srgbClr val="FFC000"/>
                </a:solidFill>
              </a:rPr>
              <a:t>Overwhelming scientific evidence shows about adverse and rapid climate changes that result from the greenhouse effect and global warming (Glover, Peters, &amp; Haslett, 2011). </a:t>
            </a:r>
          </a:p>
          <a:p>
            <a:r>
              <a:rPr lang="en-US" dirty="0">
                <a:solidFill>
                  <a:srgbClr val="FFC000"/>
                </a:solidFill>
              </a:rPr>
              <a:t>ESDGC would enable learners to understand what they can do to make a difference, for example, by recognizing the importance of saving energy. </a:t>
            </a:r>
          </a:p>
          <a:p>
            <a:r>
              <a:rPr lang="en-US" dirty="0">
                <a:solidFill>
                  <a:srgbClr val="FFC000"/>
                </a:solidFill>
              </a:rPr>
              <a:t>ESDGC would enable learners to contribute positive social changes in their societies through their actions and behaviors.</a:t>
            </a:r>
            <a:endParaRPr lang="en-GB" dirty="0">
              <a:solidFill>
                <a:srgbClr val="FFC000"/>
              </a:solidFill>
            </a:endParaRPr>
          </a:p>
          <a:p>
            <a:endParaRPr lang="en-GB" dirty="0"/>
          </a:p>
        </p:txBody>
      </p:sp>
    </p:spTree>
    <p:extLst>
      <p:ext uri="{BB962C8B-B14F-4D97-AF65-F5344CB8AC3E}">
        <p14:creationId xmlns:p14="http://schemas.microsoft.com/office/powerpoint/2010/main" val="2524056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Conflict</a:t>
            </a:r>
            <a:endParaRPr lang="en-GB" dirty="0"/>
          </a:p>
        </p:txBody>
      </p:sp>
      <p:sp>
        <p:nvSpPr>
          <p:cNvPr id="3" name="Content Placeholder 2"/>
          <p:cNvSpPr>
            <a:spLocks noGrp="1"/>
          </p:cNvSpPr>
          <p:nvPr>
            <p:ph idx="1"/>
          </p:nvPr>
        </p:nvSpPr>
        <p:spPr/>
        <p:txBody>
          <a:bodyPr>
            <a:normAutofit fontScale="92500" lnSpcReduction="10000"/>
          </a:bodyPr>
          <a:lstStyle/>
          <a:p>
            <a:r>
              <a:rPr lang="en-US" dirty="0">
                <a:solidFill>
                  <a:schemeClr val="accent5">
                    <a:lumMod val="75000"/>
                  </a:schemeClr>
                </a:solidFill>
              </a:rPr>
              <a:t>Conflicts are a common encounter in the contemporary contexts with competition for scarce resources as well as cultural and diplomatic issues.</a:t>
            </a:r>
          </a:p>
          <a:p>
            <a:r>
              <a:rPr lang="en-US" dirty="0">
                <a:solidFill>
                  <a:schemeClr val="accent5">
                    <a:lumMod val="75000"/>
                  </a:schemeClr>
                </a:solidFill>
              </a:rPr>
              <a:t>ESDGC would help individuals to understand about cultural diversity and the need for living within a global community where human rights and dignity are observed (Goren &amp; Yemini, 2017).</a:t>
            </a:r>
          </a:p>
          <a:p>
            <a:r>
              <a:rPr lang="en-US" dirty="0">
                <a:solidFill>
                  <a:schemeClr val="accent5">
                    <a:lumMod val="75000"/>
                  </a:schemeClr>
                </a:solidFill>
              </a:rPr>
              <a:t>ESDGC would enable learners to understand some of the models and approaches that would help evade or resolve conflict and the effective measures for mitigating the negative impacts of such experiences among individuals.</a:t>
            </a:r>
            <a:endParaRPr lang="en-GB" dirty="0">
              <a:solidFill>
                <a:schemeClr val="accent5">
                  <a:lumMod val="75000"/>
                </a:schemeClr>
              </a:solidFill>
            </a:endParaRPr>
          </a:p>
        </p:txBody>
      </p:sp>
    </p:spTree>
    <p:extLst>
      <p:ext uri="{BB962C8B-B14F-4D97-AF65-F5344CB8AC3E}">
        <p14:creationId xmlns:p14="http://schemas.microsoft.com/office/powerpoint/2010/main" val="37213645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Social Justice</a:t>
            </a:r>
            <a:endParaRPr lang="en-GB" dirty="0"/>
          </a:p>
        </p:txBody>
      </p:sp>
      <p:sp>
        <p:nvSpPr>
          <p:cNvPr id="3" name="Content Placeholder 2"/>
          <p:cNvSpPr>
            <a:spLocks noGrp="1"/>
          </p:cNvSpPr>
          <p:nvPr>
            <p:ph idx="1"/>
          </p:nvPr>
        </p:nvSpPr>
        <p:spPr/>
        <p:txBody>
          <a:bodyPr>
            <a:normAutofit lnSpcReduction="10000"/>
          </a:bodyPr>
          <a:lstStyle/>
          <a:p>
            <a:r>
              <a:rPr lang="en-US" dirty="0">
                <a:solidFill>
                  <a:srgbClr val="00B050"/>
                </a:solidFill>
              </a:rPr>
              <a:t>ESDGC encompasses important principles such as social justice, equal opportunities, and social cohesion (McNaughton, 2012). </a:t>
            </a:r>
          </a:p>
          <a:p>
            <a:r>
              <a:rPr lang="en-US" dirty="0">
                <a:solidFill>
                  <a:srgbClr val="00B050"/>
                </a:solidFill>
              </a:rPr>
              <a:t>ESDGC would help learners understand that their lives are inextricably connected with the lives of other individuals across the globe (McNaughton, 2012). </a:t>
            </a:r>
          </a:p>
          <a:p>
            <a:r>
              <a:rPr lang="en-US" dirty="0">
                <a:solidFill>
                  <a:srgbClr val="00B050"/>
                </a:solidFill>
              </a:rPr>
              <a:t>ESDGC stresses the role that individuals should play as global citizens and how best they can understand the connections and develop values, attitudes, and confidence.</a:t>
            </a:r>
            <a:endParaRPr lang="en-GB" dirty="0">
              <a:solidFill>
                <a:srgbClr val="00B050"/>
              </a:solidFill>
            </a:endParaRPr>
          </a:p>
        </p:txBody>
      </p:sp>
    </p:spTree>
    <p:extLst>
      <p:ext uri="{BB962C8B-B14F-4D97-AF65-F5344CB8AC3E}">
        <p14:creationId xmlns:p14="http://schemas.microsoft.com/office/powerpoint/2010/main" val="29937820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Examples of ESDGC in my setting.</a:t>
            </a:r>
            <a:endParaRPr lang="en-GB" dirty="0"/>
          </a:p>
        </p:txBody>
      </p:sp>
      <p:sp>
        <p:nvSpPr>
          <p:cNvPr id="3" name="Content Placeholder 2"/>
          <p:cNvSpPr>
            <a:spLocks noGrp="1"/>
          </p:cNvSpPr>
          <p:nvPr>
            <p:ph idx="1"/>
          </p:nvPr>
        </p:nvSpPr>
        <p:spPr/>
        <p:txBody>
          <a:bodyPr>
            <a:normAutofit fontScale="92500"/>
          </a:bodyPr>
          <a:lstStyle/>
          <a:p>
            <a:r>
              <a:rPr lang="en-US" dirty="0">
                <a:solidFill>
                  <a:srgbClr val="1F5263"/>
                </a:solidFill>
              </a:rPr>
              <a:t>Some of the examples of the ways that ESDGC is implemented in my setting include providing educators and learners with opportunities for exploring different global issues.</a:t>
            </a:r>
          </a:p>
          <a:p>
            <a:r>
              <a:rPr lang="en-US" dirty="0">
                <a:solidFill>
                  <a:srgbClr val="1F5263"/>
                </a:solidFill>
              </a:rPr>
              <a:t>The learning institution also implements ESDGC principles by enabling teachers and students to make connections between their personal, local, national, and global issues and experiences.</a:t>
            </a:r>
          </a:p>
          <a:p>
            <a:r>
              <a:rPr lang="en-US" dirty="0">
                <a:solidFill>
                  <a:srgbClr val="1F5263"/>
                </a:solidFill>
              </a:rPr>
              <a:t>ESDGC also involves learners engaging in culturally-diverse experiences to critically evaluate their values and attitudes.</a:t>
            </a:r>
            <a:endParaRPr lang="en-GB" dirty="0">
              <a:solidFill>
                <a:srgbClr val="1F5263"/>
              </a:solidFill>
            </a:endParaRPr>
          </a:p>
        </p:txBody>
      </p:sp>
    </p:spTree>
    <p:extLst>
      <p:ext uri="{BB962C8B-B14F-4D97-AF65-F5344CB8AC3E}">
        <p14:creationId xmlns:p14="http://schemas.microsoft.com/office/powerpoint/2010/main" val="13372944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Critically discuss the strengths in what my setting does..</a:t>
            </a:r>
            <a:endParaRPr lang="en-GB" dirty="0"/>
          </a:p>
        </p:txBody>
      </p:sp>
      <p:sp>
        <p:nvSpPr>
          <p:cNvPr id="3" name="Content Placeholder 2"/>
          <p:cNvSpPr>
            <a:spLocks noGrp="1"/>
          </p:cNvSpPr>
          <p:nvPr>
            <p:ph idx="1"/>
          </p:nvPr>
        </p:nvSpPr>
        <p:spPr/>
        <p:txBody>
          <a:bodyPr>
            <a:normAutofit fontScale="92500" lnSpcReduction="20000"/>
          </a:bodyPr>
          <a:lstStyle/>
          <a:p>
            <a:r>
              <a:rPr lang="en-US" dirty="0">
                <a:solidFill>
                  <a:srgbClr val="741215"/>
                </a:solidFill>
              </a:rPr>
              <a:t>One of the strengths in what my school does include taking action on social injustice.</a:t>
            </a:r>
          </a:p>
          <a:p>
            <a:r>
              <a:rPr lang="en-US" dirty="0">
                <a:solidFill>
                  <a:srgbClr val="741215"/>
                </a:solidFill>
              </a:rPr>
              <a:t>The school has recognized the need for empowering students from low socioeconomic backgrounds to help them attain their curriculum and career goals while ensuring that they become productive community members.</a:t>
            </a:r>
          </a:p>
          <a:p>
            <a:r>
              <a:rPr lang="en-US" dirty="0">
                <a:solidFill>
                  <a:srgbClr val="741215"/>
                </a:solidFill>
              </a:rPr>
              <a:t>Another of the strengths of the learning institution is recruiting students from diverse backgrounds to promote cultural diversity of its communities.</a:t>
            </a:r>
          </a:p>
          <a:p>
            <a:r>
              <a:rPr lang="en-US" dirty="0">
                <a:solidFill>
                  <a:srgbClr val="741215"/>
                </a:solidFill>
              </a:rPr>
              <a:t>It ensures that learners live healthy and interdependent lives where they support each other.</a:t>
            </a:r>
            <a:endParaRPr lang="en-GB" dirty="0">
              <a:solidFill>
                <a:srgbClr val="741215"/>
              </a:solidFill>
            </a:endParaRPr>
          </a:p>
          <a:p>
            <a:endParaRPr lang="en-GB" dirty="0"/>
          </a:p>
        </p:txBody>
      </p:sp>
    </p:spTree>
    <p:extLst>
      <p:ext uri="{BB962C8B-B14F-4D97-AF65-F5344CB8AC3E}">
        <p14:creationId xmlns:p14="http://schemas.microsoft.com/office/powerpoint/2010/main" val="26223866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a:t>The weaknesses in my setting.  </a:t>
            </a:r>
            <a:endParaRPr lang="en-GB" sz="3600" dirty="0"/>
          </a:p>
        </p:txBody>
      </p:sp>
      <p:sp>
        <p:nvSpPr>
          <p:cNvPr id="3" name="Content Placeholder 2"/>
          <p:cNvSpPr>
            <a:spLocks noGrp="1"/>
          </p:cNvSpPr>
          <p:nvPr>
            <p:ph idx="1"/>
          </p:nvPr>
        </p:nvSpPr>
        <p:spPr/>
        <p:txBody>
          <a:bodyPr>
            <a:normAutofit fontScale="85000" lnSpcReduction="10000"/>
          </a:bodyPr>
          <a:lstStyle/>
          <a:p>
            <a:r>
              <a:rPr lang="en-US" dirty="0">
                <a:solidFill>
                  <a:schemeClr val="accent1"/>
                </a:solidFill>
              </a:rPr>
              <a:t>One of the weaknesses in what my school does include failing to adopt the whole school approach. </a:t>
            </a:r>
          </a:p>
          <a:p>
            <a:r>
              <a:rPr lang="en-US" dirty="0">
                <a:solidFill>
                  <a:schemeClr val="accent1"/>
                </a:solidFill>
              </a:rPr>
              <a:t>Effective ESDGC would require the engagement of all stakeholders including the entire school community, and not just the instructors and learners. </a:t>
            </a:r>
          </a:p>
          <a:p>
            <a:r>
              <a:rPr lang="en-US" dirty="0">
                <a:solidFill>
                  <a:schemeClr val="accent1"/>
                </a:solidFill>
              </a:rPr>
              <a:t>Another weakness includes failing to implement ESDGC across all curriculum and life areas of the school.</a:t>
            </a:r>
          </a:p>
          <a:p>
            <a:r>
              <a:rPr lang="en-US" dirty="0">
                <a:solidFill>
                  <a:schemeClr val="accent1"/>
                </a:solidFill>
              </a:rPr>
              <a:t>Embedding ESDGC in all areas would ensure that the education process encompasses effective learning and thinking through consideration of real-life issues.</a:t>
            </a:r>
            <a:endParaRPr lang="en-GB" dirty="0">
              <a:solidFill>
                <a:schemeClr val="accent1"/>
              </a:solidFill>
            </a:endParaRPr>
          </a:p>
          <a:p>
            <a:endParaRPr lang="en-GB" dirty="0"/>
          </a:p>
        </p:txBody>
      </p:sp>
    </p:spTree>
    <p:extLst>
      <p:ext uri="{BB962C8B-B14F-4D97-AF65-F5344CB8AC3E}">
        <p14:creationId xmlns:p14="http://schemas.microsoft.com/office/powerpoint/2010/main" val="7912276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Benefits of ESDGC </a:t>
            </a:r>
            <a:endParaRPr lang="en-GB" dirty="0"/>
          </a:p>
        </p:txBody>
      </p:sp>
      <p:sp>
        <p:nvSpPr>
          <p:cNvPr id="3" name="Content Placeholder 2"/>
          <p:cNvSpPr>
            <a:spLocks noGrp="1"/>
          </p:cNvSpPr>
          <p:nvPr>
            <p:ph idx="1"/>
          </p:nvPr>
        </p:nvSpPr>
        <p:spPr/>
        <p:txBody>
          <a:bodyPr>
            <a:normAutofit/>
          </a:bodyPr>
          <a:lstStyle/>
          <a:p>
            <a:r>
              <a:rPr lang="en-US" dirty="0">
                <a:solidFill>
                  <a:srgbClr val="C00000"/>
                </a:solidFill>
              </a:rPr>
              <a:t>ESDGC has become an important component of courses content and learning institutions’ management (Glover, Peters, &amp; Haslett, 2011). </a:t>
            </a:r>
          </a:p>
          <a:p>
            <a:r>
              <a:rPr lang="en-US" dirty="0">
                <a:solidFill>
                  <a:srgbClr val="C00000"/>
                </a:solidFill>
              </a:rPr>
              <a:t>The values attributed with ESDGC could provide the basis for a common vision that would motivate educators and students.</a:t>
            </a:r>
          </a:p>
          <a:p>
            <a:r>
              <a:rPr lang="en-US" dirty="0">
                <a:solidFill>
                  <a:srgbClr val="C00000"/>
                </a:solidFill>
              </a:rPr>
              <a:t>ESDGC would help learning institutions move to new expertise areas and courses that would promote the realization of a sustainable future (Glover, Peters, &amp; Haslett, 2011).</a:t>
            </a:r>
            <a:endParaRPr lang="en-GB" dirty="0">
              <a:solidFill>
                <a:srgbClr val="C00000"/>
              </a:solidFill>
            </a:endParaRPr>
          </a:p>
          <a:p>
            <a:endParaRPr lang="en-GB" dirty="0"/>
          </a:p>
        </p:txBody>
      </p:sp>
    </p:spTree>
    <p:extLst>
      <p:ext uri="{BB962C8B-B14F-4D97-AF65-F5344CB8AC3E}">
        <p14:creationId xmlns:p14="http://schemas.microsoft.com/office/powerpoint/2010/main" val="17663120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Barriers of ESDGC </a:t>
            </a:r>
            <a:endParaRPr lang="en-GB" dirty="0"/>
          </a:p>
        </p:txBody>
      </p:sp>
      <p:sp>
        <p:nvSpPr>
          <p:cNvPr id="3" name="Content Placeholder 2"/>
          <p:cNvSpPr>
            <a:spLocks noGrp="1"/>
          </p:cNvSpPr>
          <p:nvPr>
            <p:ph idx="1"/>
          </p:nvPr>
        </p:nvSpPr>
        <p:spPr/>
        <p:txBody>
          <a:bodyPr>
            <a:normAutofit fontScale="92500" lnSpcReduction="20000"/>
          </a:bodyPr>
          <a:lstStyle/>
          <a:p>
            <a:r>
              <a:rPr lang="en-US" dirty="0">
                <a:solidFill>
                  <a:srgbClr val="21A608"/>
                </a:solidFill>
              </a:rPr>
              <a:t>Some of the barriers to ESDGC implementation include lack of awareness among government officials and school district administrators about the critical relationship between education, sustainable development, and redesigning education (McKeown, 2002). </a:t>
            </a:r>
          </a:p>
          <a:p>
            <a:r>
              <a:rPr lang="en-US" dirty="0">
                <a:solidFill>
                  <a:srgbClr val="21A608"/>
                </a:solidFill>
              </a:rPr>
              <a:t>Another challenge is associated with structuring and placing ESDGC in the curriculum (McKeown, 2002).</a:t>
            </a:r>
          </a:p>
          <a:p>
            <a:r>
              <a:rPr lang="en-US" dirty="0">
                <a:solidFill>
                  <a:srgbClr val="21A608"/>
                </a:solidFill>
              </a:rPr>
              <a:t>Another challenge results from the current recognition of constantly readjusting the educational systems to link them with existing and dynamic issues.</a:t>
            </a:r>
            <a:endParaRPr lang="en-GB" dirty="0">
              <a:solidFill>
                <a:srgbClr val="21A608"/>
              </a:solidFill>
            </a:endParaRPr>
          </a:p>
          <a:p>
            <a:endParaRPr lang="en-GB" dirty="0"/>
          </a:p>
        </p:txBody>
      </p:sp>
    </p:spTree>
    <p:extLst>
      <p:ext uri="{BB962C8B-B14F-4D97-AF65-F5344CB8AC3E}">
        <p14:creationId xmlns:p14="http://schemas.microsoft.com/office/powerpoint/2010/main" val="32864814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References</a:t>
            </a:r>
            <a:endParaRPr lang="en-GB" dirty="0"/>
          </a:p>
        </p:txBody>
      </p:sp>
      <p:sp>
        <p:nvSpPr>
          <p:cNvPr id="3" name="Content Placeholder 2"/>
          <p:cNvSpPr>
            <a:spLocks noGrp="1"/>
          </p:cNvSpPr>
          <p:nvPr>
            <p:ph idx="1"/>
          </p:nvPr>
        </p:nvSpPr>
        <p:spPr/>
        <p:txBody>
          <a:bodyPr>
            <a:normAutofit fontScale="70000" lnSpcReduction="20000"/>
          </a:bodyPr>
          <a:lstStyle/>
          <a:p>
            <a:r>
              <a:rPr lang="en-US" dirty="0"/>
              <a:t>Bourn, D. (2005). Education for sustainable development and global citizenship—The UK perspective. </a:t>
            </a:r>
            <a:r>
              <a:rPr lang="en-US" i="1" dirty="0"/>
              <a:t>Applied Environmental Education and Communication</a:t>
            </a:r>
            <a:r>
              <a:rPr lang="en-US" dirty="0"/>
              <a:t>, </a:t>
            </a:r>
            <a:r>
              <a:rPr lang="en-US" i="1" dirty="0"/>
              <a:t>4</a:t>
            </a:r>
            <a:r>
              <a:rPr lang="en-US" dirty="0"/>
              <a:t>(3), 233-237. </a:t>
            </a:r>
          </a:p>
          <a:p>
            <a:r>
              <a:rPr lang="en-US" dirty="0"/>
              <a:t>Goren, H., &amp; Yemini, M. (2017). Global citizenship education redefined–A systematic review of empirical studies on global citizenship education. </a:t>
            </a:r>
            <a:r>
              <a:rPr lang="en-US" i="1" dirty="0"/>
              <a:t>International Journal of Educational Research</a:t>
            </a:r>
            <a:r>
              <a:rPr lang="en-US" dirty="0"/>
              <a:t>, </a:t>
            </a:r>
            <a:r>
              <a:rPr lang="en-US" i="1" dirty="0"/>
              <a:t>82</a:t>
            </a:r>
            <a:r>
              <a:rPr lang="en-US" dirty="0"/>
              <a:t>, 170-183.</a:t>
            </a:r>
          </a:p>
          <a:p>
            <a:r>
              <a:rPr lang="en-US" dirty="0"/>
              <a:t>Glover, A., Peters, C., &amp; Haslett, S. K. (2011). Education for sustainable development and global citizenship. </a:t>
            </a:r>
            <a:r>
              <a:rPr lang="en-US" i="1" dirty="0"/>
              <a:t>International Journal of Sustainability in Higher Education</a:t>
            </a:r>
            <a:r>
              <a:rPr lang="en-US" dirty="0"/>
              <a:t>.</a:t>
            </a:r>
          </a:p>
          <a:p>
            <a:r>
              <a:rPr lang="en-US" dirty="0"/>
              <a:t>McKeown, R. (2002, May). Challenges and Barriers to ESD. Retrieved from </a:t>
            </a:r>
            <a:r>
              <a:rPr lang="en-US" dirty="0">
                <a:hlinkClick r:id="rId2"/>
              </a:rPr>
              <a:t>www.esdtoolkit.org/discussion/challenges.htm</a:t>
            </a:r>
            <a:endParaRPr lang="en-US" dirty="0"/>
          </a:p>
          <a:p>
            <a:r>
              <a:rPr lang="en-US" dirty="0"/>
              <a:t>McNaughton, M. J. (2012). Implementing Education for Sustainable Development in schools: learning from teachers’ reflections. </a:t>
            </a:r>
            <a:r>
              <a:rPr lang="en-US" i="1" dirty="0"/>
              <a:t>Environmental education research</a:t>
            </a:r>
            <a:r>
              <a:rPr lang="en-US" dirty="0"/>
              <a:t>, </a:t>
            </a:r>
            <a:r>
              <a:rPr lang="en-US" i="1" dirty="0"/>
              <a:t>18</a:t>
            </a:r>
            <a:r>
              <a:rPr lang="en-US" dirty="0"/>
              <a:t>(6), 765-782.</a:t>
            </a:r>
            <a:endParaRPr lang="en-GB" dirty="0"/>
          </a:p>
        </p:txBody>
      </p:sp>
    </p:spTree>
    <p:extLst>
      <p:ext uri="{BB962C8B-B14F-4D97-AF65-F5344CB8AC3E}">
        <p14:creationId xmlns:p14="http://schemas.microsoft.com/office/powerpoint/2010/main" val="17591043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77</TotalTime>
  <Words>1404</Words>
  <Application>Microsoft Macintosh PowerPoint</Application>
  <PresentationFormat>On-screen Show (4:3)</PresentationFormat>
  <Paragraphs>65</Paragraphs>
  <Slides>12</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Book Antiqua</vt:lpstr>
      <vt:lpstr>Calibri</vt:lpstr>
      <vt:lpstr>Lucida Sans</vt:lpstr>
      <vt:lpstr>Wingdings</vt:lpstr>
      <vt:lpstr>Wingdings 2</vt:lpstr>
      <vt:lpstr>Wingdings 3</vt:lpstr>
      <vt:lpstr>Apex</vt:lpstr>
      <vt:lpstr>Global Perspectives in Education</vt:lpstr>
      <vt:lpstr>What is ESDGC.. </vt:lpstr>
      <vt:lpstr>How ESDGC can promote understanding of global issues?</vt:lpstr>
      <vt:lpstr>Global Issues: Climate Change</vt:lpstr>
      <vt:lpstr>Conflict</vt:lpstr>
      <vt:lpstr>Social Justice</vt:lpstr>
      <vt:lpstr>Examples of ESDGC in my setting.</vt:lpstr>
      <vt:lpstr>Critically discuss the strengths in what my setting does..</vt:lpstr>
      <vt:lpstr>The weaknesses in my setting.  </vt:lpstr>
      <vt:lpstr>Benefits of ESDGC </vt:lpstr>
      <vt:lpstr>Barriers of ESDGC </vt:lpstr>
      <vt:lpstr>References</vt:lpstr>
    </vt:vector>
  </TitlesOfParts>
  <Company>Microsoft</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Phoebe Olivia James (1403115)</cp:lastModifiedBy>
  <cp:revision>7</cp:revision>
  <dcterms:created xsi:type="dcterms:W3CDTF">2021-02-22T12:43:30Z</dcterms:created>
  <dcterms:modified xsi:type="dcterms:W3CDTF">2021-02-24T11:51:42Z</dcterms:modified>
</cp:coreProperties>
</file>