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7"/>
  </p:notesMasterIdLst>
  <p:sldIdLst>
    <p:sldId id="304" r:id="rId2"/>
    <p:sldId id="306" r:id="rId3"/>
    <p:sldId id="309" r:id="rId4"/>
    <p:sldId id="258" r:id="rId5"/>
    <p:sldId id="305" r:id="rId6"/>
    <p:sldId id="314" r:id="rId7"/>
    <p:sldId id="346" r:id="rId8"/>
    <p:sldId id="312" r:id="rId9"/>
    <p:sldId id="347" r:id="rId10"/>
    <p:sldId id="348" r:id="rId11"/>
    <p:sldId id="349" r:id="rId12"/>
    <p:sldId id="307" r:id="rId13"/>
    <p:sldId id="308" r:id="rId14"/>
    <p:sldId id="342" r:id="rId15"/>
    <p:sldId id="333" r:id="rId16"/>
    <p:sldId id="335" r:id="rId17"/>
    <p:sldId id="336" r:id="rId18"/>
    <p:sldId id="337" r:id="rId19"/>
    <p:sldId id="334" r:id="rId20"/>
    <p:sldId id="338" r:id="rId21"/>
    <p:sldId id="339" r:id="rId22"/>
    <p:sldId id="340" r:id="rId23"/>
    <p:sldId id="341" r:id="rId24"/>
    <p:sldId id="315" r:id="rId25"/>
    <p:sldId id="298" r:id="rId26"/>
    <p:sldId id="343" r:id="rId27"/>
    <p:sldId id="316" r:id="rId28"/>
    <p:sldId id="318" r:id="rId29"/>
    <p:sldId id="297" r:id="rId30"/>
    <p:sldId id="344" r:id="rId31"/>
    <p:sldId id="319" r:id="rId32"/>
    <p:sldId id="313" r:id="rId33"/>
    <p:sldId id="260" r:id="rId34"/>
    <p:sldId id="320" r:id="rId35"/>
    <p:sldId id="263" r:id="rId36"/>
    <p:sldId id="332" r:id="rId37"/>
    <p:sldId id="321" r:id="rId38"/>
    <p:sldId id="311" r:id="rId39"/>
    <p:sldId id="326" r:id="rId40"/>
    <p:sldId id="324" r:id="rId41"/>
    <p:sldId id="325" r:id="rId42"/>
    <p:sldId id="268" r:id="rId43"/>
    <p:sldId id="269" r:id="rId44"/>
    <p:sldId id="270" r:id="rId45"/>
    <p:sldId id="317" r:id="rId4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5050" autoAdjust="0"/>
  </p:normalViewPr>
  <p:slideViewPr>
    <p:cSldViewPr snapToGrid="0">
      <p:cViewPr varScale="1">
        <p:scale>
          <a:sx n="92" d="100"/>
          <a:sy n="92" d="100"/>
        </p:scale>
        <p:origin x="84" y="354"/>
      </p:cViewPr>
      <p:guideLst/>
    </p:cSldViewPr>
  </p:slideViewPr>
  <p:notesTextViewPr>
    <p:cViewPr>
      <p:scale>
        <a:sx n="1" d="1"/>
        <a:sy n="1" d="1"/>
      </p:scale>
      <p:origin x="0" y="0"/>
    </p:cViewPr>
  </p:notesTextViewPr>
  <p:sorterViewPr>
    <p:cViewPr>
      <p:scale>
        <a:sx n="100" d="100"/>
        <a:sy n="100" d="100"/>
      </p:scale>
      <p:origin x="0" y="-5214"/>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15198A9-804D-40D1-8C60-0B231F52BBB0}" type="doc">
      <dgm:prSet loTypeId="urn:microsoft.com/office/officeart/2005/8/layout/default" loCatId="list" qsTypeId="urn:microsoft.com/office/officeart/2005/8/quickstyle/simple3" qsCatId="simple" csTypeId="urn:microsoft.com/office/officeart/2005/8/colors/colorful5" csCatId="colorful" phldr="1"/>
      <dgm:spPr/>
      <dgm:t>
        <a:bodyPr/>
        <a:lstStyle/>
        <a:p>
          <a:endParaRPr lang="en-US"/>
        </a:p>
      </dgm:t>
    </dgm:pt>
    <dgm:pt modelId="{D9C6B1EC-F041-4B83-A69A-B5B943AA88E7}">
      <dgm:prSet phldrT="[Text]"/>
      <dgm:spPr/>
      <dgm:t>
        <a:bodyPr/>
        <a:lstStyle/>
        <a:p>
          <a:r>
            <a:rPr lang="en-US" b="1" dirty="0"/>
            <a:t>Long Term Plans</a:t>
          </a:r>
        </a:p>
      </dgm:t>
    </dgm:pt>
    <dgm:pt modelId="{43E0D2A0-2B54-4E89-B257-203978BBCB33}" type="parTrans" cxnId="{5D837CD5-972D-4F68-8D14-49B2C6DFBCC4}">
      <dgm:prSet/>
      <dgm:spPr/>
      <dgm:t>
        <a:bodyPr/>
        <a:lstStyle/>
        <a:p>
          <a:endParaRPr lang="en-US"/>
        </a:p>
      </dgm:t>
    </dgm:pt>
    <dgm:pt modelId="{CE2C4236-4243-446E-BFFD-AA8B5A0CD954}" type="sibTrans" cxnId="{5D837CD5-972D-4F68-8D14-49B2C6DFBCC4}">
      <dgm:prSet/>
      <dgm:spPr/>
      <dgm:t>
        <a:bodyPr/>
        <a:lstStyle/>
        <a:p>
          <a:endParaRPr lang="en-US"/>
        </a:p>
      </dgm:t>
    </dgm:pt>
    <dgm:pt modelId="{3FAC046B-E5E6-43EA-A4BF-B3DD3FB398C8}">
      <dgm:prSet phldrT="[Text]"/>
      <dgm:spPr/>
      <dgm:t>
        <a:bodyPr/>
        <a:lstStyle/>
        <a:p>
          <a:r>
            <a:rPr lang="en-GB" b="1" dirty="0"/>
            <a:t>Strategic fit </a:t>
          </a:r>
          <a:r>
            <a:rPr lang="en-GB" dirty="0"/>
            <a:t>with the business environment</a:t>
          </a:r>
          <a:endParaRPr lang="en-US" dirty="0"/>
        </a:p>
      </dgm:t>
    </dgm:pt>
    <dgm:pt modelId="{5AC98259-79A7-4D45-81F5-CC90DA2584AF}" type="parTrans" cxnId="{98FCCF9E-C4A4-4E6C-9C13-83E29BFE2AA8}">
      <dgm:prSet/>
      <dgm:spPr/>
      <dgm:t>
        <a:bodyPr/>
        <a:lstStyle/>
        <a:p>
          <a:endParaRPr lang="en-US"/>
        </a:p>
      </dgm:t>
    </dgm:pt>
    <dgm:pt modelId="{56CCEB3E-B002-4F33-B984-830C9986B6A3}" type="sibTrans" cxnId="{98FCCF9E-C4A4-4E6C-9C13-83E29BFE2AA8}">
      <dgm:prSet/>
      <dgm:spPr/>
      <dgm:t>
        <a:bodyPr/>
        <a:lstStyle/>
        <a:p>
          <a:endParaRPr lang="en-US"/>
        </a:p>
      </dgm:t>
    </dgm:pt>
    <dgm:pt modelId="{F74E006C-BA16-4F33-A621-0C70996D4B14}">
      <dgm:prSet phldrT="[Text]"/>
      <dgm:spPr/>
      <dgm:t>
        <a:bodyPr/>
        <a:lstStyle/>
        <a:p>
          <a:r>
            <a:rPr lang="en-US" b="1" dirty="0"/>
            <a:t>Scope of Firm’s Activities</a:t>
          </a:r>
        </a:p>
      </dgm:t>
    </dgm:pt>
    <dgm:pt modelId="{7976D276-36C8-4C0F-99B9-4CC038625861}" type="parTrans" cxnId="{569A9506-5D75-4C87-8F52-46198511D97F}">
      <dgm:prSet/>
      <dgm:spPr/>
      <dgm:t>
        <a:bodyPr/>
        <a:lstStyle/>
        <a:p>
          <a:endParaRPr lang="en-US"/>
        </a:p>
      </dgm:t>
    </dgm:pt>
    <dgm:pt modelId="{333A4C13-D5E1-4CC9-9E95-CB331C0E2660}" type="sibTrans" cxnId="{569A9506-5D75-4C87-8F52-46198511D97F}">
      <dgm:prSet/>
      <dgm:spPr/>
      <dgm:t>
        <a:bodyPr/>
        <a:lstStyle/>
        <a:p>
          <a:endParaRPr lang="en-US"/>
        </a:p>
      </dgm:t>
    </dgm:pt>
    <dgm:pt modelId="{C309840C-906C-4436-B5DA-F725733CB1B6}">
      <dgm:prSet phldrT="[Text]"/>
      <dgm:spPr/>
      <dgm:t>
        <a:bodyPr/>
        <a:lstStyle/>
        <a:p>
          <a:r>
            <a:rPr lang="en-GB" dirty="0"/>
            <a:t>The firm’s </a:t>
          </a:r>
          <a:r>
            <a:rPr lang="en-GB" b="1" dirty="0"/>
            <a:t>resources and competences</a:t>
          </a:r>
          <a:r>
            <a:rPr lang="en-US" b="1" dirty="0"/>
            <a:t>. </a:t>
          </a:r>
        </a:p>
      </dgm:t>
    </dgm:pt>
    <dgm:pt modelId="{5EA30E3A-B788-4D8B-8559-45BA728E6904}" type="parTrans" cxnId="{8BB62F11-5BC3-44D7-99C5-249020F09161}">
      <dgm:prSet/>
      <dgm:spPr/>
      <dgm:t>
        <a:bodyPr/>
        <a:lstStyle/>
        <a:p>
          <a:endParaRPr lang="en-US"/>
        </a:p>
      </dgm:t>
    </dgm:pt>
    <dgm:pt modelId="{77A4ED98-39D2-4E58-8E35-5321ECE7C6DC}" type="sibTrans" cxnId="{8BB62F11-5BC3-44D7-99C5-249020F09161}">
      <dgm:prSet/>
      <dgm:spPr/>
      <dgm:t>
        <a:bodyPr/>
        <a:lstStyle/>
        <a:p>
          <a:endParaRPr lang="en-US"/>
        </a:p>
      </dgm:t>
    </dgm:pt>
    <dgm:pt modelId="{CBD6E7B8-A53B-46FD-94A0-9760A3F63570}">
      <dgm:prSet/>
      <dgm:spPr/>
      <dgm:t>
        <a:bodyPr/>
        <a:lstStyle/>
        <a:p>
          <a:r>
            <a:rPr lang="en-US" dirty="0"/>
            <a:t>The </a:t>
          </a:r>
          <a:r>
            <a:rPr lang="en-US" b="1" dirty="0"/>
            <a:t>values and expectations</a:t>
          </a:r>
        </a:p>
      </dgm:t>
    </dgm:pt>
    <dgm:pt modelId="{D5DE659B-9AC3-44E7-8175-742DFCE50668}" type="parTrans" cxnId="{2367ED2C-8EC4-43A5-938F-1E3E824BE50D}">
      <dgm:prSet/>
      <dgm:spPr/>
      <dgm:t>
        <a:bodyPr/>
        <a:lstStyle/>
        <a:p>
          <a:endParaRPr lang="en-US"/>
        </a:p>
      </dgm:t>
    </dgm:pt>
    <dgm:pt modelId="{466A45DC-4550-45DF-838D-06E4E337B5F8}" type="sibTrans" cxnId="{2367ED2C-8EC4-43A5-938F-1E3E824BE50D}">
      <dgm:prSet/>
      <dgm:spPr/>
      <dgm:t>
        <a:bodyPr/>
        <a:lstStyle/>
        <a:p>
          <a:endParaRPr lang="en-US"/>
        </a:p>
      </dgm:t>
    </dgm:pt>
    <dgm:pt modelId="{D6BC9C30-0D64-4DE0-9C2A-0F99D0EB706F}">
      <dgm:prSet phldrT="[Text]"/>
      <dgm:spPr/>
      <dgm:t>
        <a:bodyPr/>
        <a:lstStyle/>
        <a:p>
          <a:r>
            <a:rPr lang="en-US" b="1" dirty="0"/>
            <a:t>Advantage</a:t>
          </a:r>
          <a:r>
            <a:rPr lang="en-US" dirty="0"/>
            <a:t> over competition</a:t>
          </a:r>
        </a:p>
      </dgm:t>
    </dgm:pt>
    <dgm:pt modelId="{5A6918AF-54B7-4E5B-BC46-E2EAA01FDCC7}" type="parTrans" cxnId="{45ACEB34-EAFB-4292-9265-A0D813F5EC3A}">
      <dgm:prSet/>
      <dgm:spPr/>
      <dgm:t>
        <a:bodyPr/>
        <a:lstStyle/>
        <a:p>
          <a:endParaRPr lang="en-US"/>
        </a:p>
      </dgm:t>
    </dgm:pt>
    <dgm:pt modelId="{10946F29-8EA5-4251-BECA-889B8CD44045}" type="sibTrans" cxnId="{45ACEB34-EAFB-4292-9265-A0D813F5EC3A}">
      <dgm:prSet/>
      <dgm:spPr/>
      <dgm:t>
        <a:bodyPr/>
        <a:lstStyle/>
        <a:p>
          <a:endParaRPr lang="en-US"/>
        </a:p>
      </dgm:t>
    </dgm:pt>
    <dgm:pt modelId="{5F5E79E3-5C69-4F43-93AE-605170537949}" type="pres">
      <dgm:prSet presAssocID="{D15198A9-804D-40D1-8C60-0B231F52BBB0}" presName="diagram" presStyleCnt="0">
        <dgm:presLayoutVars>
          <dgm:dir/>
          <dgm:resizeHandles val="exact"/>
        </dgm:presLayoutVars>
      </dgm:prSet>
      <dgm:spPr/>
    </dgm:pt>
    <dgm:pt modelId="{C512B46F-4B5C-474C-83D7-03400CECC581}" type="pres">
      <dgm:prSet presAssocID="{D9C6B1EC-F041-4B83-A69A-B5B943AA88E7}" presName="node" presStyleLbl="node1" presStyleIdx="0" presStyleCnt="6">
        <dgm:presLayoutVars>
          <dgm:bulletEnabled val="1"/>
        </dgm:presLayoutVars>
      </dgm:prSet>
      <dgm:spPr/>
    </dgm:pt>
    <dgm:pt modelId="{AB3DE362-297D-48D1-A9B4-0B5037837298}" type="pres">
      <dgm:prSet presAssocID="{CE2C4236-4243-446E-BFFD-AA8B5A0CD954}" presName="sibTrans" presStyleCnt="0"/>
      <dgm:spPr/>
    </dgm:pt>
    <dgm:pt modelId="{E5E80A0E-FCA7-47DE-88C8-59E940A3F543}" type="pres">
      <dgm:prSet presAssocID="{F74E006C-BA16-4F33-A621-0C70996D4B14}" presName="node" presStyleLbl="node1" presStyleIdx="1" presStyleCnt="6">
        <dgm:presLayoutVars>
          <dgm:bulletEnabled val="1"/>
        </dgm:presLayoutVars>
      </dgm:prSet>
      <dgm:spPr/>
    </dgm:pt>
    <dgm:pt modelId="{A4AE15A6-C0C4-4FFF-9C2C-F6A04958D708}" type="pres">
      <dgm:prSet presAssocID="{333A4C13-D5E1-4CC9-9E95-CB331C0E2660}" presName="sibTrans" presStyleCnt="0"/>
      <dgm:spPr/>
    </dgm:pt>
    <dgm:pt modelId="{88C77FC3-5D2E-4418-954E-5D14A50A385F}" type="pres">
      <dgm:prSet presAssocID="{D6BC9C30-0D64-4DE0-9C2A-0F99D0EB706F}" presName="node" presStyleLbl="node1" presStyleIdx="2" presStyleCnt="6">
        <dgm:presLayoutVars>
          <dgm:bulletEnabled val="1"/>
        </dgm:presLayoutVars>
      </dgm:prSet>
      <dgm:spPr/>
    </dgm:pt>
    <dgm:pt modelId="{31D747F6-293D-4542-A743-0821CFD2F8B0}" type="pres">
      <dgm:prSet presAssocID="{10946F29-8EA5-4251-BECA-889B8CD44045}" presName="sibTrans" presStyleCnt="0"/>
      <dgm:spPr/>
    </dgm:pt>
    <dgm:pt modelId="{D3469AB8-B77D-4813-AF39-9A3B725DF555}" type="pres">
      <dgm:prSet presAssocID="{3FAC046B-E5E6-43EA-A4BF-B3DD3FB398C8}" presName="node" presStyleLbl="node1" presStyleIdx="3" presStyleCnt="6">
        <dgm:presLayoutVars>
          <dgm:bulletEnabled val="1"/>
        </dgm:presLayoutVars>
      </dgm:prSet>
      <dgm:spPr/>
    </dgm:pt>
    <dgm:pt modelId="{558B3024-17C0-415E-8580-45AB43CDE0F0}" type="pres">
      <dgm:prSet presAssocID="{56CCEB3E-B002-4F33-B984-830C9986B6A3}" presName="sibTrans" presStyleCnt="0"/>
      <dgm:spPr/>
    </dgm:pt>
    <dgm:pt modelId="{134497CD-A0F0-459F-8C2C-A559CC965ED6}" type="pres">
      <dgm:prSet presAssocID="{C309840C-906C-4436-B5DA-F725733CB1B6}" presName="node" presStyleLbl="node1" presStyleIdx="4" presStyleCnt="6">
        <dgm:presLayoutVars>
          <dgm:bulletEnabled val="1"/>
        </dgm:presLayoutVars>
      </dgm:prSet>
      <dgm:spPr/>
    </dgm:pt>
    <dgm:pt modelId="{C96EC923-2E34-4DF9-8236-1D5C48CC9EE4}" type="pres">
      <dgm:prSet presAssocID="{77A4ED98-39D2-4E58-8E35-5321ECE7C6DC}" presName="sibTrans" presStyleCnt="0"/>
      <dgm:spPr/>
    </dgm:pt>
    <dgm:pt modelId="{D6939720-D35A-4251-B053-ECE40866AAE0}" type="pres">
      <dgm:prSet presAssocID="{CBD6E7B8-A53B-46FD-94A0-9760A3F63570}" presName="node" presStyleLbl="node1" presStyleIdx="5" presStyleCnt="6">
        <dgm:presLayoutVars>
          <dgm:bulletEnabled val="1"/>
        </dgm:presLayoutVars>
      </dgm:prSet>
      <dgm:spPr/>
    </dgm:pt>
  </dgm:ptLst>
  <dgm:cxnLst>
    <dgm:cxn modelId="{569A9506-5D75-4C87-8F52-46198511D97F}" srcId="{D15198A9-804D-40D1-8C60-0B231F52BBB0}" destId="{F74E006C-BA16-4F33-A621-0C70996D4B14}" srcOrd="1" destOrd="0" parTransId="{7976D276-36C8-4C0F-99B9-4CC038625861}" sibTransId="{333A4C13-D5E1-4CC9-9E95-CB331C0E2660}"/>
    <dgm:cxn modelId="{8BB62F11-5BC3-44D7-99C5-249020F09161}" srcId="{D15198A9-804D-40D1-8C60-0B231F52BBB0}" destId="{C309840C-906C-4436-B5DA-F725733CB1B6}" srcOrd="4" destOrd="0" parTransId="{5EA30E3A-B788-4D8B-8559-45BA728E6904}" sibTransId="{77A4ED98-39D2-4E58-8E35-5321ECE7C6DC}"/>
    <dgm:cxn modelId="{682A3517-2E2D-42BC-A4DB-A0CDD5CBFF65}" type="presOf" srcId="{D15198A9-804D-40D1-8C60-0B231F52BBB0}" destId="{5F5E79E3-5C69-4F43-93AE-605170537949}" srcOrd="0" destOrd="0" presId="urn:microsoft.com/office/officeart/2005/8/layout/default"/>
    <dgm:cxn modelId="{2367ED2C-8EC4-43A5-938F-1E3E824BE50D}" srcId="{D15198A9-804D-40D1-8C60-0B231F52BBB0}" destId="{CBD6E7B8-A53B-46FD-94A0-9760A3F63570}" srcOrd="5" destOrd="0" parTransId="{D5DE659B-9AC3-44E7-8175-742DFCE50668}" sibTransId="{466A45DC-4550-45DF-838D-06E4E337B5F8}"/>
    <dgm:cxn modelId="{45ACEB34-EAFB-4292-9265-A0D813F5EC3A}" srcId="{D15198A9-804D-40D1-8C60-0B231F52BBB0}" destId="{D6BC9C30-0D64-4DE0-9C2A-0F99D0EB706F}" srcOrd="2" destOrd="0" parTransId="{5A6918AF-54B7-4E5B-BC46-E2EAA01FDCC7}" sibTransId="{10946F29-8EA5-4251-BECA-889B8CD44045}"/>
    <dgm:cxn modelId="{AD2CCB48-24C6-44D3-9AB0-ABF85E1E4B25}" type="presOf" srcId="{D9C6B1EC-F041-4B83-A69A-B5B943AA88E7}" destId="{C512B46F-4B5C-474C-83D7-03400CECC581}" srcOrd="0" destOrd="0" presId="urn:microsoft.com/office/officeart/2005/8/layout/default"/>
    <dgm:cxn modelId="{1E6EDC4E-03A2-4047-9041-FB71EAABA642}" type="presOf" srcId="{F74E006C-BA16-4F33-A621-0C70996D4B14}" destId="{E5E80A0E-FCA7-47DE-88C8-59E940A3F543}" srcOrd="0" destOrd="0" presId="urn:microsoft.com/office/officeart/2005/8/layout/default"/>
    <dgm:cxn modelId="{18E3616F-F77B-411E-A7DA-187BB231A381}" type="presOf" srcId="{D6BC9C30-0D64-4DE0-9C2A-0F99D0EB706F}" destId="{88C77FC3-5D2E-4418-954E-5D14A50A385F}" srcOrd="0" destOrd="0" presId="urn:microsoft.com/office/officeart/2005/8/layout/default"/>
    <dgm:cxn modelId="{6CCFF770-8B91-4A9D-96F9-5E2E01D819F2}" type="presOf" srcId="{3FAC046B-E5E6-43EA-A4BF-B3DD3FB398C8}" destId="{D3469AB8-B77D-4813-AF39-9A3B725DF555}" srcOrd="0" destOrd="0" presId="urn:microsoft.com/office/officeart/2005/8/layout/default"/>
    <dgm:cxn modelId="{F66F2B7F-2EA0-47B3-8A6C-676AB2F2FC78}" type="presOf" srcId="{C309840C-906C-4436-B5DA-F725733CB1B6}" destId="{134497CD-A0F0-459F-8C2C-A559CC965ED6}" srcOrd="0" destOrd="0" presId="urn:microsoft.com/office/officeart/2005/8/layout/default"/>
    <dgm:cxn modelId="{5DC4859D-E0E1-471C-B365-37A780CD75FC}" type="presOf" srcId="{CBD6E7B8-A53B-46FD-94A0-9760A3F63570}" destId="{D6939720-D35A-4251-B053-ECE40866AAE0}" srcOrd="0" destOrd="0" presId="urn:microsoft.com/office/officeart/2005/8/layout/default"/>
    <dgm:cxn modelId="{98FCCF9E-C4A4-4E6C-9C13-83E29BFE2AA8}" srcId="{D15198A9-804D-40D1-8C60-0B231F52BBB0}" destId="{3FAC046B-E5E6-43EA-A4BF-B3DD3FB398C8}" srcOrd="3" destOrd="0" parTransId="{5AC98259-79A7-4D45-81F5-CC90DA2584AF}" sibTransId="{56CCEB3E-B002-4F33-B984-830C9986B6A3}"/>
    <dgm:cxn modelId="{5D837CD5-972D-4F68-8D14-49B2C6DFBCC4}" srcId="{D15198A9-804D-40D1-8C60-0B231F52BBB0}" destId="{D9C6B1EC-F041-4B83-A69A-B5B943AA88E7}" srcOrd="0" destOrd="0" parTransId="{43E0D2A0-2B54-4E89-B257-203978BBCB33}" sibTransId="{CE2C4236-4243-446E-BFFD-AA8B5A0CD954}"/>
    <dgm:cxn modelId="{C5FC17EA-CB79-4951-B8CD-5F20F45A413C}" type="presParOf" srcId="{5F5E79E3-5C69-4F43-93AE-605170537949}" destId="{C512B46F-4B5C-474C-83D7-03400CECC581}" srcOrd="0" destOrd="0" presId="urn:microsoft.com/office/officeart/2005/8/layout/default"/>
    <dgm:cxn modelId="{66C60D29-1493-4F7B-9A8D-E9A37923F950}" type="presParOf" srcId="{5F5E79E3-5C69-4F43-93AE-605170537949}" destId="{AB3DE362-297D-48D1-A9B4-0B5037837298}" srcOrd="1" destOrd="0" presId="urn:microsoft.com/office/officeart/2005/8/layout/default"/>
    <dgm:cxn modelId="{92BB5C36-F3E4-44CA-B81A-3C967AA1FAD6}" type="presParOf" srcId="{5F5E79E3-5C69-4F43-93AE-605170537949}" destId="{E5E80A0E-FCA7-47DE-88C8-59E940A3F543}" srcOrd="2" destOrd="0" presId="urn:microsoft.com/office/officeart/2005/8/layout/default"/>
    <dgm:cxn modelId="{91C623F1-018E-44CF-9223-44116B1955B9}" type="presParOf" srcId="{5F5E79E3-5C69-4F43-93AE-605170537949}" destId="{A4AE15A6-C0C4-4FFF-9C2C-F6A04958D708}" srcOrd="3" destOrd="0" presId="urn:microsoft.com/office/officeart/2005/8/layout/default"/>
    <dgm:cxn modelId="{D7DB197D-D00F-45A4-A769-0777767F83B4}" type="presParOf" srcId="{5F5E79E3-5C69-4F43-93AE-605170537949}" destId="{88C77FC3-5D2E-4418-954E-5D14A50A385F}" srcOrd="4" destOrd="0" presId="urn:microsoft.com/office/officeart/2005/8/layout/default"/>
    <dgm:cxn modelId="{C3AA4A89-39CD-4941-8AD9-3A4112D70259}" type="presParOf" srcId="{5F5E79E3-5C69-4F43-93AE-605170537949}" destId="{31D747F6-293D-4542-A743-0821CFD2F8B0}" srcOrd="5" destOrd="0" presId="urn:microsoft.com/office/officeart/2005/8/layout/default"/>
    <dgm:cxn modelId="{D5B38E3F-169F-44BA-BA9D-BAE42473B9BC}" type="presParOf" srcId="{5F5E79E3-5C69-4F43-93AE-605170537949}" destId="{D3469AB8-B77D-4813-AF39-9A3B725DF555}" srcOrd="6" destOrd="0" presId="urn:microsoft.com/office/officeart/2005/8/layout/default"/>
    <dgm:cxn modelId="{6F6C0F00-74BD-4B7A-A9E3-61D4849BB973}" type="presParOf" srcId="{5F5E79E3-5C69-4F43-93AE-605170537949}" destId="{558B3024-17C0-415E-8580-45AB43CDE0F0}" srcOrd="7" destOrd="0" presId="urn:microsoft.com/office/officeart/2005/8/layout/default"/>
    <dgm:cxn modelId="{7E5EB411-AF9D-4F71-B65E-92744AED9FE8}" type="presParOf" srcId="{5F5E79E3-5C69-4F43-93AE-605170537949}" destId="{134497CD-A0F0-459F-8C2C-A559CC965ED6}" srcOrd="8" destOrd="0" presId="urn:microsoft.com/office/officeart/2005/8/layout/default"/>
    <dgm:cxn modelId="{46F77426-53B5-45CF-B95B-779690B598E5}" type="presParOf" srcId="{5F5E79E3-5C69-4F43-93AE-605170537949}" destId="{C96EC923-2E34-4DF9-8236-1D5C48CC9EE4}" srcOrd="9" destOrd="0" presId="urn:microsoft.com/office/officeart/2005/8/layout/default"/>
    <dgm:cxn modelId="{634B1B18-6732-49AE-A3BD-57FC351619FF}" type="presParOf" srcId="{5F5E79E3-5C69-4F43-93AE-605170537949}" destId="{D6939720-D35A-4251-B053-ECE40866AAE0}" srcOrd="1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3733D36-ED28-4877-B826-F04D933B9B52}" type="doc">
      <dgm:prSet loTypeId="urn:microsoft.com/office/officeart/2005/8/layout/vList6" loCatId="list" qsTypeId="urn:microsoft.com/office/officeart/2005/8/quickstyle/simple1" qsCatId="simple" csTypeId="urn:microsoft.com/office/officeart/2005/8/colors/colorful3" csCatId="colorful" phldr="1"/>
      <dgm:spPr/>
      <dgm:t>
        <a:bodyPr/>
        <a:lstStyle/>
        <a:p>
          <a:endParaRPr lang="en-US"/>
        </a:p>
      </dgm:t>
    </dgm:pt>
    <dgm:pt modelId="{E8665D2C-F180-47B3-8011-9F048238951B}">
      <dgm:prSet phldrT="[Text]"/>
      <dgm:spPr/>
      <dgm:t>
        <a:bodyPr/>
        <a:lstStyle/>
        <a:p>
          <a:r>
            <a:rPr lang="en-US" dirty="0"/>
            <a:t>Corporate Level Strategy</a:t>
          </a:r>
        </a:p>
      </dgm:t>
    </dgm:pt>
    <dgm:pt modelId="{90CCCE58-883D-4510-8A28-E7434C49B4A3}" type="parTrans" cxnId="{C21B37DB-AB63-4DA0-BE5A-6FE23E54CB62}">
      <dgm:prSet/>
      <dgm:spPr/>
      <dgm:t>
        <a:bodyPr/>
        <a:lstStyle/>
        <a:p>
          <a:endParaRPr lang="en-US"/>
        </a:p>
      </dgm:t>
    </dgm:pt>
    <dgm:pt modelId="{3C1762D7-B2DB-4D81-894D-25B07CC4964B}" type="sibTrans" cxnId="{C21B37DB-AB63-4DA0-BE5A-6FE23E54CB62}">
      <dgm:prSet/>
      <dgm:spPr/>
      <dgm:t>
        <a:bodyPr/>
        <a:lstStyle/>
        <a:p>
          <a:endParaRPr lang="en-US"/>
        </a:p>
      </dgm:t>
    </dgm:pt>
    <dgm:pt modelId="{242FA02F-0F9C-4ED6-849A-BFF04C00F522}">
      <dgm:prSet phldrT="[Text]"/>
      <dgm:spPr/>
      <dgm:t>
        <a:bodyPr/>
        <a:lstStyle/>
        <a:p>
          <a:pPr algn="just"/>
          <a:r>
            <a:rPr lang="en-US" dirty="0"/>
            <a:t>Overall purpose and scope of an organisation and </a:t>
          </a:r>
          <a:r>
            <a:rPr lang="en-GB" dirty="0"/>
            <a:t>how value will be added </a:t>
          </a:r>
          <a:r>
            <a:rPr lang="en-US" dirty="0"/>
            <a:t>to the different parts (business units) of the organisation</a:t>
          </a:r>
        </a:p>
      </dgm:t>
    </dgm:pt>
    <dgm:pt modelId="{6B12CB89-2730-443A-8922-F32FB6F9FD0F}" type="parTrans" cxnId="{3525F056-59B5-4873-9FA7-45D61C3C44A9}">
      <dgm:prSet/>
      <dgm:spPr/>
      <dgm:t>
        <a:bodyPr/>
        <a:lstStyle/>
        <a:p>
          <a:endParaRPr lang="en-US"/>
        </a:p>
      </dgm:t>
    </dgm:pt>
    <dgm:pt modelId="{2FB3BF2B-1CE4-457B-8484-BA4C43157882}" type="sibTrans" cxnId="{3525F056-59B5-4873-9FA7-45D61C3C44A9}">
      <dgm:prSet/>
      <dgm:spPr/>
      <dgm:t>
        <a:bodyPr/>
        <a:lstStyle/>
        <a:p>
          <a:endParaRPr lang="en-US"/>
        </a:p>
      </dgm:t>
    </dgm:pt>
    <dgm:pt modelId="{EB92B0D6-645C-4ECF-AD16-9F1041EE320B}">
      <dgm:prSet phldrT="[Text]"/>
      <dgm:spPr/>
      <dgm:t>
        <a:bodyPr/>
        <a:lstStyle/>
        <a:p>
          <a:r>
            <a:rPr lang="en-US" dirty="0"/>
            <a:t>Business-level strategy</a:t>
          </a:r>
        </a:p>
      </dgm:t>
    </dgm:pt>
    <dgm:pt modelId="{4A5BEDBF-26F0-4FFC-A04D-BC36C917BE1B}" type="parTrans" cxnId="{0AAE150D-F894-4CB4-A9DC-42F847829E42}">
      <dgm:prSet/>
      <dgm:spPr/>
      <dgm:t>
        <a:bodyPr/>
        <a:lstStyle/>
        <a:p>
          <a:endParaRPr lang="en-US"/>
        </a:p>
      </dgm:t>
    </dgm:pt>
    <dgm:pt modelId="{C6C49D30-BDE2-4C6E-AC4A-671ADBEFBCBF}" type="sibTrans" cxnId="{0AAE150D-F894-4CB4-A9DC-42F847829E42}">
      <dgm:prSet/>
      <dgm:spPr/>
      <dgm:t>
        <a:bodyPr/>
        <a:lstStyle/>
        <a:p>
          <a:endParaRPr lang="en-US"/>
        </a:p>
      </dgm:t>
    </dgm:pt>
    <dgm:pt modelId="{CDBA9CEE-0952-4449-B9E4-980DDA580D8E}">
      <dgm:prSet phldrT="[Text]"/>
      <dgm:spPr/>
      <dgm:t>
        <a:bodyPr/>
        <a:lstStyle/>
        <a:p>
          <a:r>
            <a:rPr lang="en-US" dirty="0"/>
            <a:t>How to compete in a particular market.</a:t>
          </a:r>
        </a:p>
      </dgm:t>
    </dgm:pt>
    <dgm:pt modelId="{419DBF38-B6D4-4F98-BEE5-D05E24F71B1A}" type="parTrans" cxnId="{D61CFA96-F76E-4A84-9A1A-3E8344B9E7FD}">
      <dgm:prSet/>
      <dgm:spPr/>
      <dgm:t>
        <a:bodyPr/>
        <a:lstStyle/>
        <a:p>
          <a:endParaRPr lang="en-US"/>
        </a:p>
      </dgm:t>
    </dgm:pt>
    <dgm:pt modelId="{097D0445-C7BD-4E11-B04D-842FBB957212}" type="sibTrans" cxnId="{D61CFA96-F76E-4A84-9A1A-3E8344B9E7FD}">
      <dgm:prSet/>
      <dgm:spPr/>
      <dgm:t>
        <a:bodyPr/>
        <a:lstStyle/>
        <a:p>
          <a:endParaRPr lang="en-US"/>
        </a:p>
      </dgm:t>
    </dgm:pt>
    <dgm:pt modelId="{113AA764-B588-45BC-955F-0085D653CE99}">
      <dgm:prSet phldrT="[Text]"/>
      <dgm:spPr/>
      <dgm:t>
        <a:bodyPr/>
        <a:lstStyle/>
        <a:p>
          <a:r>
            <a:rPr lang="en-US" dirty="0"/>
            <a:t>Operational strategies</a:t>
          </a:r>
        </a:p>
      </dgm:t>
    </dgm:pt>
    <dgm:pt modelId="{C7CFDED3-3301-4FC3-88C4-5774F854ADCF}" type="parTrans" cxnId="{705390F7-527E-4511-9490-D9B0FF9AD883}">
      <dgm:prSet/>
      <dgm:spPr/>
      <dgm:t>
        <a:bodyPr/>
        <a:lstStyle/>
        <a:p>
          <a:endParaRPr lang="en-US"/>
        </a:p>
      </dgm:t>
    </dgm:pt>
    <dgm:pt modelId="{8D08DE61-B904-4633-8371-687CC17E08B1}" type="sibTrans" cxnId="{705390F7-527E-4511-9490-D9B0FF9AD883}">
      <dgm:prSet/>
      <dgm:spPr/>
      <dgm:t>
        <a:bodyPr/>
        <a:lstStyle/>
        <a:p>
          <a:endParaRPr lang="en-US"/>
        </a:p>
      </dgm:t>
    </dgm:pt>
    <dgm:pt modelId="{3A9E8DC7-7245-403E-8970-200F5A77A24B}">
      <dgm:prSet/>
      <dgm:spPr/>
      <dgm:t>
        <a:bodyPr/>
        <a:lstStyle/>
        <a:p>
          <a:r>
            <a:rPr lang="en-US" dirty="0"/>
            <a:t>How the various parts of the organisation delivers the corporate and business-level strategies effectively. </a:t>
          </a:r>
        </a:p>
      </dgm:t>
    </dgm:pt>
    <dgm:pt modelId="{350E373A-A638-41BC-96C8-76B1D35FF2DB}" type="parTrans" cxnId="{780AE4D1-9B83-46D8-A265-FF3E8A035BF2}">
      <dgm:prSet/>
      <dgm:spPr/>
      <dgm:t>
        <a:bodyPr/>
        <a:lstStyle/>
        <a:p>
          <a:endParaRPr lang="en-US"/>
        </a:p>
      </dgm:t>
    </dgm:pt>
    <dgm:pt modelId="{F42B8CBC-6E12-46FD-ABB0-3551DCBFE64E}" type="sibTrans" cxnId="{780AE4D1-9B83-46D8-A265-FF3E8A035BF2}">
      <dgm:prSet/>
      <dgm:spPr/>
      <dgm:t>
        <a:bodyPr/>
        <a:lstStyle/>
        <a:p>
          <a:endParaRPr lang="en-US"/>
        </a:p>
      </dgm:t>
    </dgm:pt>
    <dgm:pt modelId="{F6B4CE29-E5F4-40C1-917A-71D8C4293ECE}">
      <dgm:prSet phldrT="[Text]"/>
      <dgm:spPr/>
      <dgm:t>
        <a:bodyPr/>
        <a:lstStyle/>
        <a:p>
          <a:pPr algn="just"/>
          <a:endParaRPr lang="en-US" dirty="0"/>
        </a:p>
      </dgm:t>
    </dgm:pt>
    <dgm:pt modelId="{DD4CA2F9-26C4-4E09-9180-CF894FB5F9C3}" type="parTrans" cxnId="{FD93C57B-8DD1-4382-957A-58470C0BABB3}">
      <dgm:prSet/>
      <dgm:spPr/>
      <dgm:t>
        <a:bodyPr/>
        <a:lstStyle/>
        <a:p>
          <a:endParaRPr lang="en-US"/>
        </a:p>
      </dgm:t>
    </dgm:pt>
    <dgm:pt modelId="{DDCEFA73-4E1D-44C3-AB76-46E5D0B02154}" type="sibTrans" cxnId="{FD93C57B-8DD1-4382-957A-58470C0BABB3}">
      <dgm:prSet/>
      <dgm:spPr/>
      <dgm:t>
        <a:bodyPr/>
        <a:lstStyle/>
        <a:p>
          <a:endParaRPr lang="en-US"/>
        </a:p>
      </dgm:t>
    </dgm:pt>
    <dgm:pt modelId="{09F24E4D-82A0-45E8-8BCE-5DC4760FA65B}">
      <dgm:prSet phldrT="[Text]"/>
      <dgm:spPr/>
      <dgm:t>
        <a:bodyPr/>
        <a:lstStyle/>
        <a:p>
          <a:endParaRPr lang="en-US" dirty="0"/>
        </a:p>
      </dgm:t>
    </dgm:pt>
    <dgm:pt modelId="{AB6D9198-05DA-4186-A239-10EF44E44AB7}" type="parTrans" cxnId="{D902D0AB-B172-4EF5-898D-42F4AA000C0A}">
      <dgm:prSet/>
      <dgm:spPr/>
      <dgm:t>
        <a:bodyPr/>
        <a:lstStyle/>
        <a:p>
          <a:endParaRPr lang="en-US"/>
        </a:p>
      </dgm:t>
    </dgm:pt>
    <dgm:pt modelId="{762E248A-13B6-4022-A78E-AE72512745AB}" type="sibTrans" cxnId="{D902D0AB-B172-4EF5-898D-42F4AA000C0A}">
      <dgm:prSet/>
      <dgm:spPr/>
      <dgm:t>
        <a:bodyPr/>
        <a:lstStyle/>
        <a:p>
          <a:endParaRPr lang="en-US"/>
        </a:p>
      </dgm:t>
    </dgm:pt>
    <dgm:pt modelId="{D710151D-2B27-4891-B8EF-D373AE2BAB02}">
      <dgm:prSet/>
      <dgm:spPr/>
      <dgm:t>
        <a:bodyPr/>
        <a:lstStyle/>
        <a:p>
          <a:endParaRPr lang="en-US" dirty="0"/>
        </a:p>
      </dgm:t>
    </dgm:pt>
    <dgm:pt modelId="{12490310-F053-4E3B-9A4D-56A2F7FD7013}" type="parTrans" cxnId="{C4CAEBA2-45AB-4EA7-91D4-CF2762C799E5}">
      <dgm:prSet/>
      <dgm:spPr/>
      <dgm:t>
        <a:bodyPr/>
        <a:lstStyle/>
        <a:p>
          <a:endParaRPr lang="en-US"/>
        </a:p>
      </dgm:t>
    </dgm:pt>
    <dgm:pt modelId="{E5C03E00-EA9B-40C3-82B3-2622E9BEDB38}" type="sibTrans" cxnId="{C4CAEBA2-45AB-4EA7-91D4-CF2762C799E5}">
      <dgm:prSet/>
      <dgm:spPr/>
      <dgm:t>
        <a:bodyPr/>
        <a:lstStyle/>
        <a:p>
          <a:endParaRPr lang="en-US"/>
        </a:p>
      </dgm:t>
    </dgm:pt>
    <dgm:pt modelId="{041AD54C-C5E5-4EAA-BC3C-ADE6273AA838}" type="pres">
      <dgm:prSet presAssocID="{13733D36-ED28-4877-B826-F04D933B9B52}" presName="Name0" presStyleCnt="0">
        <dgm:presLayoutVars>
          <dgm:dir/>
          <dgm:animLvl val="lvl"/>
          <dgm:resizeHandles/>
        </dgm:presLayoutVars>
      </dgm:prSet>
      <dgm:spPr/>
    </dgm:pt>
    <dgm:pt modelId="{900FC758-DE95-4D01-A498-FCE1732EBE15}" type="pres">
      <dgm:prSet presAssocID="{E8665D2C-F180-47B3-8011-9F048238951B}" presName="linNode" presStyleCnt="0"/>
      <dgm:spPr/>
    </dgm:pt>
    <dgm:pt modelId="{7FD98EDD-06B5-407C-B6DA-B011C78A9335}" type="pres">
      <dgm:prSet presAssocID="{E8665D2C-F180-47B3-8011-9F048238951B}" presName="parentShp" presStyleLbl="node1" presStyleIdx="0" presStyleCnt="3">
        <dgm:presLayoutVars>
          <dgm:bulletEnabled val="1"/>
        </dgm:presLayoutVars>
      </dgm:prSet>
      <dgm:spPr/>
    </dgm:pt>
    <dgm:pt modelId="{55651AF8-7FE7-4857-8DDD-AE26EBE43510}" type="pres">
      <dgm:prSet presAssocID="{E8665D2C-F180-47B3-8011-9F048238951B}" presName="childShp" presStyleLbl="bgAccFollowNode1" presStyleIdx="0" presStyleCnt="3">
        <dgm:presLayoutVars>
          <dgm:bulletEnabled val="1"/>
        </dgm:presLayoutVars>
      </dgm:prSet>
      <dgm:spPr/>
    </dgm:pt>
    <dgm:pt modelId="{0B4014C6-D88A-4173-B332-5074E7098074}" type="pres">
      <dgm:prSet presAssocID="{3C1762D7-B2DB-4D81-894D-25B07CC4964B}" presName="spacing" presStyleCnt="0"/>
      <dgm:spPr/>
    </dgm:pt>
    <dgm:pt modelId="{12404FF5-6A28-4065-9931-3B7FDC81B5F6}" type="pres">
      <dgm:prSet presAssocID="{EB92B0D6-645C-4ECF-AD16-9F1041EE320B}" presName="linNode" presStyleCnt="0"/>
      <dgm:spPr/>
    </dgm:pt>
    <dgm:pt modelId="{EAA473EB-BBDE-46BC-AF37-B28B1A23EDFE}" type="pres">
      <dgm:prSet presAssocID="{EB92B0D6-645C-4ECF-AD16-9F1041EE320B}" presName="parentShp" presStyleLbl="node1" presStyleIdx="1" presStyleCnt="3">
        <dgm:presLayoutVars>
          <dgm:bulletEnabled val="1"/>
        </dgm:presLayoutVars>
      </dgm:prSet>
      <dgm:spPr/>
    </dgm:pt>
    <dgm:pt modelId="{D4EF4575-456F-4108-A1F3-EC60BDA62602}" type="pres">
      <dgm:prSet presAssocID="{EB92B0D6-645C-4ECF-AD16-9F1041EE320B}" presName="childShp" presStyleLbl="bgAccFollowNode1" presStyleIdx="1" presStyleCnt="3">
        <dgm:presLayoutVars>
          <dgm:bulletEnabled val="1"/>
        </dgm:presLayoutVars>
      </dgm:prSet>
      <dgm:spPr/>
    </dgm:pt>
    <dgm:pt modelId="{18243233-8E2A-44BA-B6FC-6690327DC43F}" type="pres">
      <dgm:prSet presAssocID="{C6C49D30-BDE2-4C6E-AC4A-671ADBEFBCBF}" presName="spacing" presStyleCnt="0"/>
      <dgm:spPr/>
    </dgm:pt>
    <dgm:pt modelId="{9C06DC1F-A773-4C8F-8A64-267328B6636A}" type="pres">
      <dgm:prSet presAssocID="{113AA764-B588-45BC-955F-0085D653CE99}" presName="linNode" presStyleCnt="0"/>
      <dgm:spPr/>
    </dgm:pt>
    <dgm:pt modelId="{28622E81-B71D-4255-A75C-9CA7D6F88DE2}" type="pres">
      <dgm:prSet presAssocID="{113AA764-B588-45BC-955F-0085D653CE99}" presName="parentShp" presStyleLbl="node1" presStyleIdx="2" presStyleCnt="3">
        <dgm:presLayoutVars>
          <dgm:bulletEnabled val="1"/>
        </dgm:presLayoutVars>
      </dgm:prSet>
      <dgm:spPr/>
    </dgm:pt>
    <dgm:pt modelId="{60D69BA7-F705-4F89-835B-80C777D703AF}" type="pres">
      <dgm:prSet presAssocID="{113AA764-B588-45BC-955F-0085D653CE99}" presName="childShp" presStyleLbl="bgAccFollowNode1" presStyleIdx="2" presStyleCnt="3">
        <dgm:presLayoutVars>
          <dgm:bulletEnabled val="1"/>
        </dgm:presLayoutVars>
      </dgm:prSet>
      <dgm:spPr/>
    </dgm:pt>
  </dgm:ptLst>
  <dgm:cxnLst>
    <dgm:cxn modelId="{85EAE105-7624-451B-829F-518361C5F5D6}" type="presOf" srcId="{113AA764-B588-45BC-955F-0085D653CE99}" destId="{28622E81-B71D-4255-A75C-9CA7D6F88DE2}" srcOrd="0" destOrd="0" presId="urn:microsoft.com/office/officeart/2005/8/layout/vList6"/>
    <dgm:cxn modelId="{0AAE150D-F894-4CB4-A9DC-42F847829E42}" srcId="{13733D36-ED28-4877-B826-F04D933B9B52}" destId="{EB92B0D6-645C-4ECF-AD16-9F1041EE320B}" srcOrd="1" destOrd="0" parTransId="{4A5BEDBF-26F0-4FFC-A04D-BC36C917BE1B}" sibTransId="{C6C49D30-BDE2-4C6E-AC4A-671ADBEFBCBF}"/>
    <dgm:cxn modelId="{2731F223-71FE-4D56-B51F-B27346D83685}" type="presOf" srcId="{CDBA9CEE-0952-4449-B9E4-980DDA580D8E}" destId="{D4EF4575-456F-4108-A1F3-EC60BDA62602}" srcOrd="0" destOrd="1" presId="urn:microsoft.com/office/officeart/2005/8/layout/vList6"/>
    <dgm:cxn modelId="{5A94EC2A-C69F-46F5-A5A9-CE01B5DE4BE3}" type="presOf" srcId="{3A9E8DC7-7245-403E-8970-200F5A77A24B}" destId="{60D69BA7-F705-4F89-835B-80C777D703AF}" srcOrd="0" destOrd="1" presId="urn:microsoft.com/office/officeart/2005/8/layout/vList6"/>
    <dgm:cxn modelId="{22BC9132-171D-43F7-8FBC-FE1F46986F28}" type="presOf" srcId="{09F24E4D-82A0-45E8-8BCE-5DC4760FA65B}" destId="{D4EF4575-456F-4108-A1F3-EC60BDA62602}" srcOrd="0" destOrd="0" presId="urn:microsoft.com/office/officeart/2005/8/layout/vList6"/>
    <dgm:cxn modelId="{FF91DE4A-50F8-462E-AD57-09373606C0E3}" type="presOf" srcId="{E8665D2C-F180-47B3-8011-9F048238951B}" destId="{7FD98EDD-06B5-407C-B6DA-B011C78A9335}" srcOrd="0" destOrd="0" presId="urn:microsoft.com/office/officeart/2005/8/layout/vList6"/>
    <dgm:cxn modelId="{3525F056-59B5-4873-9FA7-45D61C3C44A9}" srcId="{E8665D2C-F180-47B3-8011-9F048238951B}" destId="{242FA02F-0F9C-4ED6-849A-BFF04C00F522}" srcOrd="1" destOrd="0" parTransId="{6B12CB89-2730-443A-8922-F32FB6F9FD0F}" sibTransId="{2FB3BF2B-1CE4-457B-8484-BA4C43157882}"/>
    <dgm:cxn modelId="{FD93C57B-8DD1-4382-957A-58470C0BABB3}" srcId="{E8665D2C-F180-47B3-8011-9F048238951B}" destId="{F6B4CE29-E5F4-40C1-917A-71D8C4293ECE}" srcOrd="0" destOrd="0" parTransId="{DD4CA2F9-26C4-4E09-9180-CF894FB5F9C3}" sibTransId="{DDCEFA73-4E1D-44C3-AB76-46E5D0B02154}"/>
    <dgm:cxn modelId="{16C5447D-6805-4CDB-A894-7DA5B88A2843}" type="presOf" srcId="{D710151D-2B27-4891-B8EF-D373AE2BAB02}" destId="{60D69BA7-F705-4F89-835B-80C777D703AF}" srcOrd="0" destOrd="0" presId="urn:microsoft.com/office/officeart/2005/8/layout/vList6"/>
    <dgm:cxn modelId="{B7826088-CAA6-48A0-A3EF-27737CB45E45}" type="presOf" srcId="{242FA02F-0F9C-4ED6-849A-BFF04C00F522}" destId="{55651AF8-7FE7-4857-8DDD-AE26EBE43510}" srcOrd="0" destOrd="1" presId="urn:microsoft.com/office/officeart/2005/8/layout/vList6"/>
    <dgm:cxn modelId="{D61CFA96-F76E-4A84-9A1A-3E8344B9E7FD}" srcId="{EB92B0D6-645C-4ECF-AD16-9F1041EE320B}" destId="{CDBA9CEE-0952-4449-B9E4-980DDA580D8E}" srcOrd="1" destOrd="0" parTransId="{419DBF38-B6D4-4F98-BEE5-D05E24F71B1A}" sibTransId="{097D0445-C7BD-4E11-B04D-842FBB957212}"/>
    <dgm:cxn modelId="{C4CAEBA2-45AB-4EA7-91D4-CF2762C799E5}" srcId="{113AA764-B588-45BC-955F-0085D653CE99}" destId="{D710151D-2B27-4891-B8EF-D373AE2BAB02}" srcOrd="0" destOrd="0" parTransId="{12490310-F053-4E3B-9A4D-56A2F7FD7013}" sibTransId="{E5C03E00-EA9B-40C3-82B3-2622E9BEDB38}"/>
    <dgm:cxn modelId="{340B3BA5-33B7-4B6E-9B53-B1462AE6A623}" type="presOf" srcId="{13733D36-ED28-4877-B826-F04D933B9B52}" destId="{041AD54C-C5E5-4EAA-BC3C-ADE6273AA838}" srcOrd="0" destOrd="0" presId="urn:microsoft.com/office/officeart/2005/8/layout/vList6"/>
    <dgm:cxn modelId="{CF5C94A8-E232-4F53-90F9-58925F73F009}" type="presOf" srcId="{F6B4CE29-E5F4-40C1-917A-71D8C4293ECE}" destId="{55651AF8-7FE7-4857-8DDD-AE26EBE43510}" srcOrd="0" destOrd="0" presId="urn:microsoft.com/office/officeart/2005/8/layout/vList6"/>
    <dgm:cxn modelId="{D902D0AB-B172-4EF5-898D-42F4AA000C0A}" srcId="{EB92B0D6-645C-4ECF-AD16-9F1041EE320B}" destId="{09F24E4D-82A0-45E8-8BCE-5DC4760FA65B}" srcOrd="0" destOrd="0" parTransId="{AB6D9198-05DA-4186-A239-10EF44E44AB7}" sibTransId="{762E248A-13B6-4022-A78E-AE72512745AB}"/>
    <dgm:cxn modelId="{780AE4D1-9B83-46D8-A265-FF3E8A035BF2}" srcId="{113AA764-B588-45BC-955F-0085D653CE99}" destId="{3A9E8DC7-7245-403E-8970-200F5A77A24B}" srcOrd="1" destOrd="0" parTransId="{350E373A-A638-41BC-96C8-76B1D35FF2DB}" sibTransId="{F42B8CBC-6E12-46FD-ABB0-3551DCBFE64E}"/>
    <dgm:cxn modelId="{C21B37DB-AB63-4DA0-BE5A-6FE23E54CB62}" srcId="{13733D36-ED28-4877-B826-F04D933B9B52}" destId="{E8665D2C-F180-47B3-8011-9F048238951B}" srcOrd="0" destOrd="0" parTransId="{90CCCE58-883D-4510-8A28-E7434C49B4A3}" sibTransId="{3C1762D7-B2DB-4D81-894D-25B07CC4964B}"/>
    <dgm:cxn modelId="{6327EDEA-2898-418D-8414-CEBD1349D3A2}" type="presOf" srcId="{EB92B0D6-645C-4ECF-AD16-9F1041EE320B}" destId="{EAA473EB-BBDE-46BC-AF37-B28B1A23EDFE}" srcOrd="0" destOrd="0" presId="urn:microsoft.com/office/officeart/2005/8/layout/vList6"/>
    <dgm:cxn modelId="{705390F7-527E-4511-9490-D9B0FF9AD883}" srcId="{13733D36-ED28-4877-B826-F04D933B9B52}" destId="{113AA764-B588-45BC-955F-0085D653CE99}" srcOrd="2" destOrd="0" parTransId="{C7CFDED3-3301-4FC3-88C4-5774F854ADCF}" sibTransId="{8D08DE61-B904-4633-8371-687CC17E08B1}"/>
    <dgm:cxn modelId="{1F4562D1-B4F0-4A0E-BB7D-2266B390FB57}" type="presParOf" srcId="{041AD54C-C5E5-4EAA-BC3C-ADE6273AA838}" destId="{900FC758-DE95-4D01-A498-FCE1732EBE15}" srcOrd="0" destOrd="0" presId="urn:microsoft.com/office/officeart/2005/8/layout/vList6"/>
    <dgm:cxn modelId="{B904FAF7-AF7D-4FDD-B265-7072663EB0BD}" type="presParOf" srcId="{900FC758-DE95-4D01-A498-FCE1732EBE15}" destId="{7FD98EDD-06B5-407C-B6DA-B011C78A9335}" srcOrd="0" destOrd="0" presId="urn:microsoft.com/office/officeart/2005/8/layout/vList6"/>
    <dgm:cxn modelId="{C784B2EE-2E4D-4CCD-B318-3941BC34ACCA}" type="presParOf" srcId="{900FC758-DE95-4D01-A498-FCE1732EBE15}" destId="{55651AF8-7FE7-4857-8DDD-AE26EBE43510}" srcOrd="1" destOrd="0" presId="urn:microsoft.com/office/officeart/2005/8/layout/vList6"/>
    <dgm:cxn modelId="{B42FEE61-BF34-49D7-8DA5-33D4EFDAFC6A}" type="presParOf" srcId="{041AD54C-C5E5-4EAA-BC3C-ADE6273AA838}" destId="{0B4014C6-D88A-4173-B332-5074E7098074}" srcOrd="1" destOrd="0" presId="urn:microsoft.com/office/officeart/2005/8/layout/vList6"/>
    <dgm:cxn modelId="{54AE21EA-ECEE-492C-933B-C39227DF5183}" type="presParOf" srcId="{041AD54C-C5E5-4EAA-BC3C-ADE6273AA838}" destId="{12404FF5-6A28-4065-9931-3B7FDC81B5F6}" srcOrd="2" destOrd="0" presId="urn:microsoft.com/office/officeart/2005/8/layout/vList6"/>
    <dgm:cxn modelId="{1184250D-1852-4F58-A13D-4446B3B474E9}" type="presParOf" srcId="{12404FF5-6A28-4065-9931-3B7FDC81B5F6}" destId="{EAA473EB-BBDE-46BC-AF37-B28B1A23EDFE}" srcOrd="0" destOrd="0" presId="urn:microsoft.com/office/officeart/2005/8/layout/vList6"/>
    <dgm:cxn modelId="{83C51A94-F85E-410F-ABEE-49B511A59E73}" type="presParOf" srcId="{12404FF5-6A28-4065-9931-3B7FDC81B5F6}" destId="{D4EF4575-456F-4108-A1F3-EC60BDA62602}" srcOrd="1" destOrd="0" presId="urn:microsoft.com/office/officeart/2005/8/layout/vList6"/>
    <dgm:cxn modelId="{5976DAAB-7C04-47F7-AA44-35AE7C166FD7}" type="presParOf" srcId="{041AD54C-C5E5-4EAA-BC3C-ADE6273AA838}" destId="{18243233-8E2A-44BA-B6FC-6690327DC43F}" srcOrd="3" destOrd="0" presId="urn:microsoft.com/office/officeart/2005/8/layout/vList6"/>
    <dgm:cxn modelId="{C923BF30-4653-484E-B124-BBC478E5570B}" type="presParOf" srcId="{041AD54C-C5E5-4EAA-BC3C-ADE6273AA838}" destId="{9C06DC1F-A773-4C8F-8A64-267328B6636A}" srcOrd="4" destOrd="0" presId="urn:microsoft.com/office/officeart/2005/8/layout/vList6"/>
    <dgm:cxn modelId="{B7DC0C54-49FB-4DD1-8C94-A857D76FEA99}" type="presParOf" srcId="{9C06DC1F-A773-4C8F-8A64-267328B6636A}" destId="{28622E81-B71D-4255-A75C-9CA7D6F88DE2}" srcOrd="0" destOrd="0" presId="urn:microsoft.com/office/officeart/2005/8/layout/vList6"/>
    <dgm:cxn modelId="{077C9D77-E12E-4F8E-8BCD-785A5DFEB9C2}" type="presParOf" srcId="{9C06DC1F-A773-4C8F-8A64-267328B6636A}" destId="{60D69BA7-F705-4F89-835B-80C777D703AF}"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179DBCF-48DE-4805-B0DF-16F707CCA182}" type="doc">
      <dgm:prSet loTypeId="urn:microsoft.com/office/officeart/2005/8/layout/default" loCatId="list" qsTypeId="urn:microsoft.com/office/officeart/2005/8/quickstyle/simple4" qsCatId="simple" csTypeId="urn:microsoft.com/office/officeart/2005/8/colors/colorful5" csCatId="colorful" phldr="1"/>
      <dgm:spPr/>
      <dgm:t>
        <a:bodyPr/>
        <a:lstStyle/>
        <a:p>
          <a:endParaRPr lang="en-US"/>
        </a:p>
      </dgm:t>
    </dgm:pt>
    <dgm:pt modelId="{206F0DB3-FF46-48CD-AF61-288A5C2EB91C}">
      <dgm:prSet phldrT="[Text]"/>
      <dgm:spPr/>
      <dgm:t>
        <a:bodyPr/>
        <a:lstStyle/>
        <a:p>
          <a:r>
            <a:rPr lang="en-GB" b="1" dirty="0">
              <a:solidFill>
                <a:schemeClr val="tx1"/>
              </a:solidFill>
            </a:rPr>
            <a:t>Low-cost provider, </a:t>
          </a:r>
          <a:r>
            <a:rPr lang="en-GB" b="1" dirty="0">
              <a:solidFill>
                <a:schemeClr val="bg1"/>
              </a:solidFill>
            </a:rPr>
            <a:t>e.g</a:t>
          </a:r>
          <a:r>
            <a:rPr lang="en-GB" dirty="0">
              <a:solidFill>
                <a:schemeClr val="bg1"/>
              </a:solidFill>
            </a:rPr>
            <a:t>.</a:t>
          </a:r>
          <a:r>
            <a:rPr lang="en-GB" dirty="0"/>
            <a:t> Walmart, Ryanair </a:t>
          </a:r>
          <a:endParaRPr lang="en-US" dirty="0"/>
        </a:p>
      </dgm:t>
    </dgm:pt>
    <dgm:pt modelId="{530017C7-B120-4FDC-9BF3-6C5722DA508E}" type="parTrans" cxnId="{3B077A41-F973-45E2-8430-8135F986A46B}">
      <dgm:prSet/>
      <dgm:spPr/>
      <dgm:t>
        <a:bodyPr/>
        <a:lstStyle/>
        <a:p>
          <a:endParaRPr lang="en-US"/>
        </a:p>
      </dgm:t>
    </dgm:pt>
    <dgm:pt modelId="{506F3078-488A-4B5C-A77E-71C4F56F0812}" type="sibTrans" cxnId="{3B077A41-F973-45E2-8430-8135F986A46B}">
      <dgm:prSet/>
      <dgm:spPr/>
      <dgm:t>
        <a:bodyPr/>
        <a:lstStyle/>
        <a:p>
          <a:endParaRPr lang="en-US"/>
        </a:p>
      </dgm:t>
    </dgm:pt>
    <dgm:pt modelId="{01C0CA74-FA14-45DE-9541-D3161F67564D}">
      <dgm:prSet phldrT="[Text]"/>
      <dgm:spPr/>
      <dgm:t>
        <a:bodyPr/>
        <a:lstStyle/>
        <a:p>
          <a:r>
            <a:rPr lang="en-GB" b="1" dirty="0">
              <a:solidFill>
                <a:schemeClr val="tx1"/>
              </a:solidFill>
            </a:rPr>
            <a:t>Broad differentiation strategy</a:t>
          </a:r>
          <a:r>
            <a:rPr lang="en-GB" dirty="0"/>
            <a:t>, e.g., Johnson &amp; Johnson in baby products, Apple (innovative products)</a:t>
          </a:r>
          <a:endParaRPr lang="en-US" dirty="0"/>
        </a:p>
      </dgm:t>
    </dgm:pt>
    <dgm:pt modelId="{8F30F42B-4DF5-4A6E-85E0-5B8533250AE3}" type="parTrans" cxnId="{491BFFBF-5900-49FE-AC98-6DC4959B5910}">
      <dgm:prSet/>
      <dgm:spPr/>
      <dgm:t>
        <a:bodyPr/>
        <a:lstStyle/>
        <a:p>
          <a:endParaRPr lang="en-US"/>
        </a:p>
      </dgm:t>
    </dgm:pt>
    <dgm:pt modelId="{0BB14631-F700-4407-885C-241FD98E6FBF}" type="sibTrans" cxnId="{491BFFBF-5900-49FE-AC98-6DC4959B5910}">
      <dgm:prSet/>
      <dgm:spPr/>
      <dgm:t>
        <a:bodyPr/>
        <a:lstStyle/>
        <a:p>
          <a:endParaRPr lang="en-US"/>
        </a:p>
      </dgm:t>
    </dgm:pt>
    <dgm:pt modelId="{55558772-313D-4087-B7DA-479A35FA2107}">
      <dgm:prSet phldrT="[Text]"/>
      <dgm:spPr/>
      <dgm:t>
        <a:bodyPr/>
        <a:lstStyle/>
        <a:p>
          <a:r>
            <a:rPr lang="en-GB" b="1" dirty="0"/>
            <a:t>Focused low-cost strategy </a:t>
          </a:r>
          <a:endParaRPr lang="en-US" b="1" dirty="0"/>
        </a:p>
      </dgm:t>
    </dgm:pt>
    <dgm:pt modelId="{DD796BF2-3484-4B98-A9B3-7985F39F5E55}" type="parTrans" cxnId="{04AE0647-EC66-4103-82AF-54D2148BD243}">
      <dgm:prSet/>
      <dgm:spPr/>
      <dgm:t>
        <a:bodyPr/>
        <a:lstStyle/>
        <a:p>
          <a:endParaRPr lang="en-US"/>
        </a:p>
      </dgm:t>
    </dgm:pt>
    <dgm:pt modelId="{AB8A7E31-C134-4F23-827C-212FD5864958}" type="sibTrans" cxnId="{04AE0647-EC66-4103-82AF-54D2148BD243}">
      <dgm:prSet/>
      <dgm:spPr/>
      <dgm:t>
        <a:bodyPr/>
        <a:lstStyle/>
        <a:p>
          <a:endParaRPr lang="en-US"/>
        </a:p>
      </dgm:t>
    </dgm:pt>
    <dgm:pt modelId="{CAC36ED6-690D-4423-A92A-E48CF548B8AD}">
      <dgm:prSet phldrT="[Text]"/>
      <dgm:spPr/>
      <dgm:t>
        <a:bodyPr/>
        <a:lstStyle/>
        <a:p>
          <a:r>
            <a:rPr lang="en-GB" b="1" dirty="0">
              <a:solidFill>
                <a:schemeClr val="tx1"/>
              </a:solidFill>
            </a:rPr>
            <a:t>Focused Differentiation Strategy</a:t>
          </a:r>
          <a:r>
            <a:rPr lang="en-GB" dirty="0"/>
            <a:t>, e.g., Louis Vuitton and Rolex</a:t>
          </a:r>
          <a:endParaRPr lang="en-US" dirty="0"/>
        </a:p>
      </dgm:t>
    </dgm:pt>
    <dgm:pt modelId="{908094DB-23C2-4DBC-8D41-06650E2923F7}" type="parTrans" cxnId="{14C10C5D-886F-4A95-A4EB-21191DE564BF}">
      <dgm:prSet/>
      <dgm:spPr/>
      <dgm:t>
        <a:bodyPr/>
        <a:lstStyle/>
        <a:p>
          <a:endParaRPr lang="en-US"/>
        </a:p>
      </dgm:t>
    </dgm:pt>
    <dgm:pt modelId="{3DC10F50-0BFF-4E15-A9F1-A560DA56B0F2}" type="sibTrans" cxnId="{14C10C5D-886F-4A95-A4EB-21191DE564BF}">
      <dgm:prSet/>
      <dgm:spPr/>
      <dgm:t>
        <a:bodyPr/>
        <a:lstStyle/>
        <a:p>
          <a:endParaRPr lang="en-US"/>
        </a:p>
      </dgm:t>
    </dgm:pt>
    <dgm:pt modelId="{7442E9BE-02E4-4E51-9F03-246D009BBBCE}">
      <dgm:prSet phldrT="[Text]"/>
      <dgm:spPr/>
      <dgm:t>
        <a:bodyPr/>
        <a:lstStyle/>
        <a:p>
          <a:r>
            <a:rPr lang="en-GB" b="1" dirty="0"/>
            <a:t>Best-cost provider </a:t>
          </a:r>
          <a:endParaRPr lang="en-US" b="1" dirty="0"/>
        </a:p>
      </dgm:t>
    </dgm:pt>
    <dgm:pt modelId="{8CA4DD77-AB9F-432A-A9BC-0A727E867CFA}" type="parTrans" cxnId="{64881200-7AA9-46A1-87AE-F8522B2D297B}">
      <dgm:prSet/>
      <dgm:spPr/>
      <dgm:t>
        <a:bodyPr/>
        <a:lstStyle/>
        <a:p>
          <a:endParaRPr lang="en-US"/>
        </a:p>
      </dgm:t>
    </dgm:pt>
    <dgm:pt modelId="{6C20B13C-C229-437E-8B9D-2CC0C08A6DC4}" type="sibTrans" cxnId="{64881200-7AA9-46A1-87AE-F8522B2D297B}">
      <dgm:prSet/>
      <dgm:spPr/>
      <dgm:t>
        <a:bodyPr/>
        <a:lstStyle/>
        <a:p>
          <a:endParaRPr lang="en-US"/>
        </a:p>
      </dgm:t>
    </dgm:pt>
    <dgm:pt modelId="{797595CF-3805-452F-8571-DC4E3C5BE36A}" type="pres">
      <dgm:prSet presAssocID="{D179DBCF-48DE-4805-B0DF-16F707CCA182}" presName="diagram" presStyleCnt="0">
        <dgm:presLayoutVars>
          <dgm:dir/>
          <dgm:resizeHandles val="exact"/>
        </dgm:presLayoutVars>
      </dgm:prSet>
      <dgm:spPr/>
    </dgm:pt>
    <dgm:pt modelId="{0FA55181-D9A8-490E-A6A6-1CB1F6A8B257}" type="pres">
      <dgm:prSet presAssocID="{206F0DB3-FF46-48CD-AF61-288A5C2EB91C}" presName="node" presStyleLbl="node1" presStyleIdx="0" presStyleCnt="5">
        <dgm:presLayoutVars>
          <dgm:bulletEnabled val="1"/>
        </dgm:presLayoutVars>
      </dgm:prSet>
      <dgm:spPr/>
    </dgm:pt>
    <dgm:pt modelId="{6FEFB39A-F899-41F9-B61A-3928572929A7}" type="pres">
      <dgm:prSet presAssocID="{506F3078-488A-4B5C-A77E-71C4F56F0812}" presName="sibTrans" presStyleCnt="0"/>
      <dgm:spPr/>
    </dgm:pt>
    <dgm:pt modelId="{648A2BA5-CCA9-4A00-9CDD-7F339BFAC4D3}" type="pres">
      <dgm:prSet presAssocID="{01C0CA74-FA14-45DE-9541-D3161F67564D}" presName="node" presStyleLbl="node1" presStyleIdx="1" presStyleCnt="5">
        <dgm:presLayoutVars>
          <dgm:bulletEnabled val="1"/>
        </dgm:presLayoutVars>
      </dgm:prSet>
      <dgm:spPr/>
    </dgm:pt>
    <dgm:pt modelId="{13A4CFE3-97D0-4842-B4C8-31ADF2559619}" type="pres">
      <dgm:prSet presAssocID="{0BB14631-F700-4407-885C-241FD98E6FBF}" presName="sibTrans" presStyleCnt="0"/>
      <dgm:spPr/>
    </dgm:pt>
    <dgm:pt modelId="{7A65820E-5314-4FA8-8538-ACB0B3984F5E}" type="pres">
      <dgm:prSet presAssocID="{55558772-313D-4087-B7DA-479A35FA2107}" presName="node" presStyleLbl="node1" presStyleIdx="2" presStyleCnt="5">
        <dgm:presLayoutVars>
          <dgm:bulletEnabled val="1"/>
        </dgm:presLayoutVars>
      </dgm:prSet>
      <dgm:spPr/>
    </dgm:pt>
    <dgm:pt modelId="{D8B572A6-3531-4E1F-89B8-533515F6C861}" type="pres">
      <dgm:prSet presAssocID="{AB8A7E31-C134-4F23-827C-212FD5864958}" presName="sibTrans" presStyleCnt="0"/>
      <dgm:spPr/>
    </dgm:pt>
    <dgm:pt modelId="{D81F3DEE-0D55-4155-8825-EBD0BAE572CA}" type="pres">
      <dgm:prSet presAssocID="{CAC36ED6-690D-4423-A92A-E48CF548B8AD}" presName="node" presStyleLbl="node1" presStyleIdx="3" presStyleCnt="5">
        <dgm:presLayoutVars>
          <dgm:bulletEnabled val="1"/>
        </dgm:presLayoutVars>
      </dgm:prSet>
      <dgm:spPr/>
    </dgm:pt>
    <dgm:pt modelId="{59ED996A-4435-43E4-8751-22DFCF2EC23C}" type="pres">
      <dgm:prSet presAssocID="{3DC10F50-0BFF-4E15-A9F1-A560DA56B0F2}" presName="sibTrans" presStyleCnt="0"/>
      <dgm:spPr/>
    </dgm:pt>
    <dgm:pt modelId="{3CF6337F-F26F-41FD-9E8D-208B715DF527}" type="pres">
      <dgm:prSet presAssocID="{7442E9BE-02E4-4E51-9F03-246D009BBBCE}" presName="node" presStyleLbl="node1" presStyleIdx="4" presStyleCnt="5">
        <dgm:presLayoutVars>
          <dgm:bulletEnabled val="1"/>
        </dgm:presLayoutVars>
      </dgm:prSet>
      <dgm:spPr/>
    </dgm:pt>
  </dgm:ptLst>
  <dgm:cxnLst>
    <dgm:cxn modelId="{64881200-7AA9-46A1-87AE-F8522B2D297B}" srcId="{D179DBCF-48DE-4805-B0DF-16F707CCA182}" destId="{7442E9BE-02E4-4E51-9F03-246D009BBBCE}" srcOrd="4" destOrd="0" parTransId="{8CA4DD77-AB9F-432A-A9BC-0A727E867CFA}" sibTransId="{6C20B13C-C229-437E-8B9D-2CC0C08A6DC4}"/>
    <dgm:cxn modelId="{BC41E01E-A401-4B6E-AFB1-80C800A30DA7}" type="presOf" srcId="{206F0DB3-FF46-48CD-AF61-288A5C2EB91C}" destId="{0FA55181-D9A8-490E-A6A6-1CB1F6A8B257}" srcOrd="0" destOrd="0" presId="urn:microsoft.com/office/officeart/2005/8/layout/default"/>
    <dgm:cxn modelId="{14C10C5D-886F-4A95-A4EB-21191DE564BF}" srcId="{D179DBCF-48DE-4805-B0DF-16F707CCA182}" destId="{CAC36ED6-690D-4423-A92A-E48CF548B8AD}" srcOrd="3" destOrd="0" parTransId="{908094DB-23C2-4DBC-8D41-06650E2923F7}" sibTransId="{3DC10F50-0BFF-4E15-A9F1-A560DA56B0F2}"/>
    <dgm:cxn modelId="{3B077A41-F973-45E2-8430-8135F986A46B}" srcId="{D179DBCF-48DE-4805-B0DF-16F707CCA182}" destId="{206F0DB3-FF46-48CD-AF61-288A5C2EB91C}" srcOrd="0" destOrd="0" parTransId="{530017C7-B120-4FDC-9BF3-6C5722DA508E}" sibTransId="{506F3078-488A-4B5C-A77E-71C4F56F0812}"/>
    <dgm:cxn modelId="{39F87163-6797-4386-827F-F2CE452BD53D}" type="presOf" srcId="{CAC36ED6-690D-4423-A92A-E48CF548B8AD}" destId="{D81F3DEE-0D55-4155-8825-EBD0BAE572CA}" srcOrd="0" destOrd="0" presId="urn:microsoft.com/office/officeart/2005/8/layout/default"/>
    <dgm:cxn modelId="{04AE0647-EC66-4103-82AF-54D2148BD243}" srcId="{D179DBCF-48DE-4805-B0DF-16F707CCA182}" destId="{55558772-313D-4087-B7DA-479A35FA2107}" srcOrd="2" destOrd="0" parTransId="{DD796BF2-3484-4B98-A9B3-7985F39F5E55}" sibTransId="{AB8A7E31-C134-4F23-827C-212FD5864958}"/>
    <dgm:cxn modelId="{F83C4456-63B5-49D5-AD19-7B12E0124175}" type="presOf" srcId="{55558772-313D-4087-B7DA-479A35FA2107}" destId="{7A65820E-5314-4FA8-8538-ACB0B3984F5E}" srcOrd="0" destOrd="0" presId="urn:microsoft.com/office/officeart/2005/8/layout/default"/>
    <dgm:cxn modelId="{491BFFBF-5900-49FE-AC98-6DC4959B5910}" srcId="{D179DBCF-48DE-4805-B0DF-16F707CCA182}" destId="{01C0CA74-FA14-45DE-9541-D3161F67564D}" srcOrd="1" destOrd="0" parTransId="{8F30F42B-4DF5-4A6E-85E0-5B8533250AE3}" sibTransId="{0BB14631-F700-4407-885C-241FD98E6FBF}"/>
    <dgm:cxn modelId="{1C6663EF-DD02-47C1-95A9-E2D304B9B743}" type="presOf" srcId="{7442E9BE-02E4-4E51-9F03-246D009BBBCE}" destId="{3CF6337F-F26F-41FD-9E8D-208B715DF527}" srcOrd="0" destOrd="0" presId="urn:microsoft.com/office/officeart/2005/8/layout/default"/>
    <dgm:cxn modelId="{3B4C18F0-A7B8-4653-BDA4-4F3EE8A2AB6E}" type="presOf" srcId="{D179DBCF-48DE-4805-B0DF-16F707CCA182}" destId="{797595CF-3805-452F-8571-DC4E3C5BE36A}" srcOrd="0" destOrd="0" presId="urn:microsoft.com/office/officeart/2005/8/layout/default"/>
    <dgm:cxn modelId="{000DF6F7-E051-49D2-A3D3-F1AAC94E184B}" type="presOf" srcId="{01C0CA74-FA14-45DE-9541-D3161F67564D}" destId="{648A2BA5-CCA9-4A00-9CDD-7F339BFAC4D3}" srcOrd="0" destOrd="0" presId="urn:microsoft.com/office/officeart/2005/8/layout/default"/>
    <dgm:cxn modelId="{EE588A0F-563F-4B49-8FFF-E2B59732602E}" type="presParOf" srcId="{797595CF-3805-452F-8571-DC4E3C5BE36A}" destId="{0FA55181-D9A8-490E-A6A6-1CB1F6A8B257}" srcOrd="0" destOrd="0" presId="urn:microsoft.com/office/officeart/2005/8/layout/default"/>
    <dgm:cxn modelId="{48F46724-FE11-41A6-81F9-55FBD9605F8D}" type="presParOf" srcId="{797595CF-3805-452F-8571-DC4E3C5BE36A}" destId="{6FEFB39A-F899-41F9-B61A-3928572929A7}" srcOrd="1" destOrd="0" presId="urn:microsoft.com/office/officeart/2005/8/layout/default"/>
    <dgm:cxn modelId="{C32A1382-C390-4F35-A675-866861FA146E}" type="presParOf" srcId="{797595CF-3805-452F-8571-DC4E3C5BE36A}" destId="{648A2BA5-CCA9-4A00-9CDD-7F339BFAC4D3}" srcOrd="2" destOrd="0" presId="urn:microsoft.com/office/officeart/2005/8/layout/default"/>
    <dgm:cxn modelId="{234BC0FB-4C4D-479B-97A2-A8A7769FE87A}" type="presParOf" srcId="{797595CF-3805-452F-8571-DC4E3C5BE36A}" destId="{13A4CFE3-97D0-4842-B4C8-31ADF2559619}" srcOrd="3" destOrd="0" presId="urn:microsoft.com/office/officeart/2005/8/layout/default"/>
    <dgm:cxn modelId="{246EAED0-15BC-4444-894A-D8EE518F1401}" type="presParOf" srcId="{797595CF-3805-452F-8571-DC4E3C5BE36A}" destId="{7A65820E-5314-4FA8-8538-ACB0B3984F5E}" srcOrd="4" destOrd="0" presId="urn:microsoft.com/office/officeart/2005/8/layout/default"/>
    <dgm:cxn modelId="{2C297123-31B0-4A61-98AC-FAF516F94F72}" type="presParOf" srcId="{797595CF-3805-452F-8571-DC4E3C5BE36A}" destId="{D8B572A6-3531-4E1F-89B8-533515F6C861}" srcOrd="5" destOrd="0" presId="urn:microsoft.com/office/officeart/2005/8/layout/default"/>
    <dgm:cxn modelId="{78D8E9E5-FEFF-462C-BCD9-5F85381646CD}" type="presParOf" srcId="{797595CF-3805-452F-8571-DC4E3C5BE36A}" destId="{D81F3DEE-0D55-4155-8825-EBD0BAE572CA}" srcOrd="6" destOrd="0" presId="urn:microsoft.com/office/officeart/2005/8/layout/default"/>
    <dgm:cxn modelId="{9F326D79-0328-4A1C-874B-BBC8EAD95EF0}" type="presParOf" srcId="{797595CF-3805-452F-8571-DC4E3C5BE36A}" destId="{59ED996A-4435-43E4-8751-22DFCF2EC23C}" srcOrd="7" destOrd="0" presId="urn:microsoft.com/office/officeart/2005/8/layout/default"/>
    <dgm:cxn modelId="{7FFBF4EF-7DC0-415D-99BD-1FC136B05B32}" type="presParOf" srcId="{797595CF-3805-452F-8571-DC4E3C5BE36A}" destId="{3CF6337F-F26F-41FD-9E8D-208B715DF527}"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15198A9-804D-40D1-8C60-0B231F52BBB0}" type="doc">
      <dgm:prSet loTypeId="urn:microsoft.com/office/officeart/2005/8/layout/default" loCatId="list" qsTypeId="urn:microsoft.com/office/officeart/2005/8/quickstyle/simple3" qsCatId="simple" csTypeId="urn:microsoft.com/office/officeart/2005/8/colors/colorful5" csCatId="colorful" phldr="1"/>
      <dgm:spPr/>
      <dgm:t>
        <a:bodyPr/>
        <a:lstStyle/>
        <a:p>
          <a:endParaRPr lang="en-US"/>
        </a:p>
      </dgm:t>
    </dgm:pt>
    <dgm:pt modelId="{D9C6B1EC-F041-4B83-A69A-B5B943AA88E7}">
      <dgm:prSet phldrT="[Text]"/>
      <dgm:spPr/>
      <dgm:t>
        <a:bodyPr/>
        <a:lstStyle/>
        <a:p>
          <a:r>
            <a:rPr lang="en-US" dirty="0"/>
            <a:t>Improved Communication </a:t>
          </a:r>
        </a:p>
      </dgm:t>
    </dgm:pt>
    <dgm:pt modelId="{43E0D2A0-2B54-4E89-B257-203978BBCB33}" type="parTrans" cxnId="{5D837CD5-972D-4F68-8D14-49B2C6DFBCC4}">
      <dgm:prSet/>
      <dgm:spPr/>
      <dgm:t>
        <a:bodyPr/>
        <a:lstStyle/>
        <a:p>
          <a:endParaRPr lang="en-US"/>
        </a:p>
      </dgm:t>
    </dgm:pt>
    <dgm:pt modelId="{CE2C4236-4243-446E-BFFD-AA8B5A0CD954}" type="sibTrans" cxnId="{5D837CD5-972D-4F68-8D14-49B2C6DFBCC4}">
      <dgm:prSet/>
      <dgm:spPr/>
      <dgm:t>
        <a:bodyPr/>
        <a:lstStyle/>
        <a:p>
          <a:endParaRPr lang="en-US"/>
        </a:p>
      </dgm:t>
    </dgm:pt>
    <dgm:pt modelId="{3FAC046B-E5E6-43EA-A4BF-B3DD3FB398C8}">
      <dgm:prSet phldrT="[Text]"/>
      <dgm:spPr/>
      <dgm:t>
        <a:bodyPr/>
        <a:lstStyle/>
        <a:p>
          <a:r>
            <a:rPr lang="en-US" dirty="0"/>
            <a:t>Improved Understanding the organisation</a:t>
          </a:r>
        </a:p>
      </dgm:t>
    </dgm:pt>
    <dgm:pt modelId="{5AC98259-79A7-4D45-81F5-CC90DA2584AF}" type="parTrans" cxnId="{98FCCF9E-C4A4-4E6C-9C13-83E29BFE2AA8}">
      <dgm:prSet/>
      <dgm:spPr/>
      <dgm:t>
        <a:bodyPr/>
        <a:lstStyle/>
        <a:p>
          <a:endParaRPr lang="en-US"/>
        </a:p>
      </dgm:t>
    </dgm:pt>
    <dgm:pt modelId="{56CCEB3E-B002-4F33-B984-830C9986B6A3}" type="sibTrans" cxnId="{98FCCF9E-C4A4-4E6C-9C13-83E29BFE2AA8}">
      <dgm:prSet/>
      <dgm:spPr/>
      <dgm:t>
        <a:bodyPr/>
        <a:lstStyle/>
        <a:p>
          <a:endParaRPr lang="en-US"/>
        </a:p>
      </dgm:t>
    </dgm:pt>
    <dgm:pt modelId="{F74E006C-BA16-4F33-A621-0C70996D4B14}">
      <dgm:prSet phldrT="[Text]"/>
      <dgm:spPr/>
      <dgm:t>
        <a:bodyPr/>
        <a:lstStyle/>
        <a:p>
          <a:r>
            <a:rPr lang="en-US" dirty="0"/>
            <a:t>Integrated approach for solving problems</a:t>
          </a:r>
        </a:p>
      </dgm:t>
    </dgm:pt>
    <dgm:pt modelId="{7976D276-36C8-4C0F-99B9-4CC038625861}" type="parTrans" cxnId="{569A9506-5D75-4C87-8F52-46198511D97F}">
      <dgm:prSet/>
      <dgm:spPr/>
      <dgm:t>
        <a:bodyPr/>
        <a:lstStyle/>
        <a:p>
          <a:endParaRPr lang="en-US"/>
        </a:p>
      </dgm:t>
    </dgm:pt>
    <dgm:pt modelId="{333A4C13-D5E1-4CC9-9E95-CB331C0E2660}" type="sibTrans" cxnId="{569A9506-5D75-4C87-8F52-46198511D97F}">
      <dgm:prSet/>
      <dgm:spPr/>
      <dgm:t>
        <a:bodyPr/>
        <a:lstStyle/>
        <a:p>
          <a:endParaRPr lang="en-US"/>
        </a:p>
      </dgm:t>
    </dgm:pt>
    <dgm:pt modelId="{C309840C-906C-4436-B5DA-F725733CB1B6}">
      <dgm:prSet phldrT="[Text]"/>
      <dgm:spPr/>
      <dgm:t>
        <a:bodyPr/>
        <a:lstStyle/>
        <a:p>
          <a:r>
            <a:rPr lang="en-US" dirty="0"/>
            <a:t>Improved Commitment from staff and other stakeholders. </a:t>
          </a:r>
        </a:p>
      </dgm:t>
    </dgm:pt>
    <dgm:pt modelId="{5EA30E3A-B788-4D8B-8559-45BA728E6904}" type="parTrans" cxnId="{8BB62F11-5BC3-44D7-99C5-249020F09161}">
      <dgm:prSet/>
      <dgm:spPr/>
      <dgm:t>
        <a:bodyPr/>
        <a:lstStyle/>
        <a:p>
          <a:endParaRPr lang="en-US"/>
        </a:p>
      </dgm:t>
    </dgm:pt>
    <dgm:pt modelId="{77A4ED98-39D2-4E58-8E35-5321ECE7C6DC}" type="sibTrans" cxnId="{8BB62F11-5BC3-44D7-99C5-249020F09161}">
      <dgm:prSet/>
      <dgm:spPr/>
      <dgm:t>
        <a:bodyPr/>
        <a:lstStyle/>
        <a:p>
          <a:endParaRPr lang="en-US"/>
        </a:p>
      </dgm:t>
    </dgm:pt>
    <dgm:pt modelId="{CBD6E7B8-A53B-46FD-94A0-9760A3F63570}">
      <dgm:prSet/>
      <dgm:spPr/>
      <dgm:t>
        <a:bodyPr/>
        <a:lstStyle/>
        <a:p>
          <a:r>
            <a:rPr lang="en-US" dirty="0"/>
            <a:t>Expected Outcomes</a:t>
          </a:r>
        </a:p>
      </dgm:t>
    </dgm:pt>
    <dgm:pt modelId="{D5DE659B-9AC3-44E7-8175-742DFCE50668}" type="parTrans" cxnId="{2367ED2C-8EC4-43A5-938F-1E3E824BE50D}">
      <dgm:prSet/>
      <dgm:spPr/>
      <dgm:t>
        <a:bodyPr/>
        <a:lstStyle/>
        <a:p>
          <a:endParaRPr lang="en-US"/>
        </a:p>
      </dgm:t>
    </dgm:pt>
    <dgm:pt modelId="{466A45DC-4550-45DF-838D-06E4E337B5F8}" type="sibTrans" cxnId="{2367ED2C-8EC4-43A5-938F-1E3E824BE50D}">
      <dgm:prSet/>
      <dgm:spPr/>
      <dgm:t>
        <a:bodyPr/>
        <a:lstStyle/>
        <a:p>
          <a:endParaRPr lang="en-US"/>
        </a:p>
      </dgm:t>
    </dgm:pt>
    <dgm:pt modelId="{10B249CB-1C83-479F-A34B-B60F5E6CBE28}">
      <dgm:prSet/>
      <dgm:spPr/>
      <dgm:t>
        <a:bodyPr/>
        <a:lstStyle/>
        <a:p>
          <a:r>
            <a:rPr lang="en-US" dirty="0"/>
            <a:t>Exploitation of Opportunities</a:t>
          </a:r>
        </a:p>
      </dgm:t>
    </dgm:pt>
    <dgm:pt modelId="{E004B141-8734-4CEA-A7E0-0805356FAC3E}" type="parTrans" cxnId="{583BD6F3-F640-4B4F-80A7-AA2691330BB0}">
      <dgm:prSet/>
      <dgm:spPr/>
      <dgm:t>
        <a:bodyPr/>
        <a:lstStyle/>
        <a:p>
          <a:endParaRPr lang="en-US"/>
        </a:p>
      </dgm:t>
    </dgm:pt>
    <dgm:pt modelId="{98722E64-4115-4561-91BE-00F7D2AE2CCC}" type="sibTrans" cxnId="{583BD6F3-F640-4B4F-80A7-AA2691330BB0}">
      <dgm:prSet/>
      <dgm:spPr/>
      <dgm:t>
        <a:bodyPr/>
        <a:lstStyle/>
        <a:p>
          <a:endParaRPr lang="en-US"/>
        </a:p>
      </dgm:t>
    </dgm:pt>
    <dgm:pt modelId="{7C17708D-1C3F-4D43-BD9B-A187674C4B0B}">
      <dgm:prSet/>
      <dgm:spPr/>
      <dgm:t>
        <a:bodyPr/>
        <a:lstStyle/>
        <a:p>
          <a:r>
            <a:rPr lang="en-US" dirty="0"/>
            <a:t>Encourages forward thinking </a:t>
          </a:r>
        </a:p>
      </dgm:t>
    </dgm:pt>
    <dgm:pt modelId="{78045A50-E341-4649-807A-EE96DD1702A9}" type="parTrans" cxnId="{C0007ECF-B66A-4494-909B-B421E7BEC5B9}">
      <dgm:prSet/>
      <dgm:spPr/>
      <dgm:t>
        <a:bodyPr/>
        <a:lstStyle/>
        <a:p>
          <a:endParaRPr lang="en-US"/>
        </a:p>
      </dgm:t>
    </dgm:pt>
    <dgm:pt modelId="{34AA8179-DE86-4EDA-8D45-2F1BF9BB47D3}" type="sibTrans" cxnId="{C0007ECF-B66A-4494-909B-B421E7BEC5B9}">
      <dgm:prSet/>
      <dgm:spPr/>
      <dgm:t>
        <a:bodyPr/>
        <a:lstStyle/>
        <a:p>
          <a:endParaRPr lang="en-US"/>
        </a:p>
      </dgm:t>
    </dgm:pt>
    <dgm:pt modelId="{AC4A84F8-4A4A-42BC-A33B-183FA38A1988}">
      <dgm:prSet/>
      <dgm:spPr/>
      <dgm:t>
        <a:bodyPr/>
        <a:lstStyle/>
        <a:p>
          <a:r>
            <a:rPr lang="en-US" dirty="0"/>
            <a:t>Effective allocation and management of Resources</a:t>
          </a:r>
        </a:p>
      </dgm:t>
    </dgm:pt>
    <dgm:pt modelId="{A12FD71F-C877-4D87-8B0C-C3C5D65FD3C1}" type="parTrans" cxnId="{BD5789D2-6DF8-4BB1-BB9C-A4005E6EA691}">
      <dgm:prSet/>
      <dgm:spPr/>
      <dgm:t>
        <a:bodyPr/>
        <a:lstStyle/>
        <a:p>
          <a:endParaRPr lang="en-US"/>
        </a:p>
      </dgm:t>
    </dgm:pt>
    <dgm:pt modelId="{A71A95D7-A7E7-4904-A021-85372E9581E7}" type="sibTrans" cxnId="{BD5789D2-6DF8-4BB1-BB9C-A4005E6EA691}">
      <dgm:prSet/>
      <dgm:spPr/>
      <dgm:t>
        <a:bodyPr/>
        <a:lstStyle/>
        <a:p>
          <a:endParaRPr lang="en-US"/>
        </a:p>
      </dgm:t>
    </dgm:pt>
    <dgm:pt modelId="{D6BC9C30-0D64-4DE0-9C2A-0F99D0EB706F}">
      <dgm:prSet phldrT="[Text]"/>
      <dgm:spPr/>
      <dgm:t>
        <a:bodyPr/>
        <a:lstStyle/>
        <a:p>
          <a:r>
            <a:rPr lang="en-US" dirty="0"/>
            <a:t>Alignment of behaviour towards company goals</a:t>
          </a:r>
        </a:p>
      </dgm:t>
    </dgm:pt>
    <dgm:pt modelId="{5A6918AF-54B7-4E5B-BC46-E2EAA01FDCC7}" type="parTrans" cxnId="{45ACEB34-EAFB-4292-9265-A0D813F5EC3A}">
      <dgm:prSet/>
      <dgm:spPr/>
      <dgm:t>
        <a:bodyPr/>
        <a:lstStyle/>
        <a:p>
          <a:endParaRPr lang="en-US"/>
        </a:p>
      </dgm:t>
    </dgm:pt>
    <dgm:pt modelId="{10946F29-8EA5-4251-BECA-889B8CD44045}" type="sibTrans" cxnId="{45ACEB34-EAFB-4292-9265-A0D813F5EC3A}">
      <dgm:prSet/>
      <dgm:spPr/>
      <dgm:t>
        <a:bodyPr/>
        <a:lstStyle/>
        <a:p>
          <a:endParaRPr lang="en-US"/>
        </a:p>
      </dgm:t>
    </dgm:pt>
    <dgm:pt modelId="{DBC5D17B-62F1-4C55-BA53-C933CE96288D}">
      <dgm:prSet/>
      <dgm:spPr/>
      <dgm:t>
        <a:bodyPr/>
        <a:lstStyle/>
        <a:p>
          <a:r>
            <a:rPr lang="en-US" dirty="0"/>
            <a:t>Reduces impact of adverse conditions on business</a:t>
          </a:r>
        </a:p>
      </dgm:t>
    </dgm:pt>
    <dgm:pt modelId="{820F47CD-F11C-440C-93F7-E79F4D28BCF7}" type="parTrans" cxnId="{C5AE6C02-AD7E-4136-B2CF-E18A97F49F60}">
      <dgm:prSet/>
      <dgm:spPr/>
      <dgm:t>
        <a:bodyPr/>
        <a:lstStyle/>
        <a:p>
          <a:endParaRPr lang="en-US"/>
        </a:p>
      </dgm:t>
    </dgm:pt>
    <dgm:pt modelId="{1E5DCA2F-1825-4951-A60F-981F0090CB6D}" type="sibTrans" cxnId="{C5AE6C02-AD7E-4136-B2CF-E18A97F49F60}">
      <dgm:prSet/>
      <dgm:spPr/>
      <dgm:t>
        <a:bodyPr/>
        <a:lstStyle/>
        <a:p>
          <a:endParaRPr lang="en-US"/>
        </a:p>
      </dgm:t>
    </dgm:pt>
    <dgm:pt modelId="{7FF84B85-C694-4847-9202-20772AA404CE}">
      <dgm:prSet/>
      <dgm:spPr/>
      <dgm:t>
        <a:bodyPr/>
        <a:lstStyle/>
        <a:p>
          <a:r>
            <a:rPr lang="en-US" dirty="0"/>
            <a:t>Framework for coordination of activities and efforts</a:t>
          </a:r>
        </a:p>
      </dgm:t>
    </dgm:pt>
    <dgm:pt modelId="{DFCA2568-DE2C-4EC5-B2BD-E5D35447AE63}" type="parTrans" cxnId="{39698571-B6FE-4D09-B199-D3AB9F647EF4}">
      <dgm:prSet/>
      <dgm:spPr/>
      <dgm:t>
        <a:bodyPr/>
        <a:lstStyle/>
        <a:p>
          <a:endParaRPr lang="en-US"/>
        </a:p>
      </dgm:t>
    </dgm:pt>
    <dgm:pt modelId="{D36F1C8A-0113-4E30-9FB6-5B3A3C4386A9}" type="sibTrans" cxnId="{39698571-B6FE-4D09-B199-D3AB9F647EF4}">
      <dgm:prSet/>
      <dgm:spPr/>
      <dgm:t>
        <a:bodyPr/>
        <a:lstStyle/>
        <a:p>
          <a:endParaRPr lang="en-US"/>
        </a:p>
      </dgm:t>
    </dgm:pt>
    <dgm:pt modelId="{5F5E79E3-5C69-4F43-93AE-605170537949}" type="pres">
      <dgm:prSet presAssocID="{D15198A9-804D-40D1-8C60-0B231F52BBB0}" presName="diagram" presStyleCnt="0">
        <dgm:presLayoutVars>
          <dgm:dir/>
          <dgm:resizeHandles val="exact"/>
        </dgm:presLayoutVars>
      </dgm:prSet>
      <dgm:spPr/>
    </dgm:pt>
    <dgm:pt modelId="{C512B46F-4B5C-474C-83D7-03400CECC581}" type="pres">
      <dgm:prSet presAssocID="{D9C6B1EC-F041-4B83-A69A-B5B943AA88E7}" presName="node" presStyleLbl="node1" presStyleIdx="0" presStyleCnt="11">
        <dgm:presLayoutVars>
          <dgm:bulletEnabled val="1"/>
        </dgm:presLayoutVars>
      </dgm:prSet>
      <dgm:spPr/>
    </dgm:pt>
    <dgm:pt modelId="{AB3DE362-297D-48D1-A9B4-0B5037837298}" type="pres">
      <dgm:prSet presAssocID="{CE2C4236-4243-446E-BFFD-AA8B5A0CD954}" presName="sibTrans" presStyleCnt="0"/>
      <dgm:spPr/>
    </dgm:pt>
    <dgm:pt modelId="{E5E80A0E-FCA7-47DE-88C8-59E940A3F543}" type="pres">
      <dgm:prSet presAssocID="{F74E006C-BA16-4F33-A621-0C70996D4B14}" presName="node" presStyleLbl="node1" presStyleIdx="1" presStyleCnt="11">
        <dgm:presLayoutVars>
          <dgm:bulletEnabled val="1"/>
        </dgm:presLayoutVars>
      </dgm:prSet>
      <dgm:spPr/>
    </dgm:pt>
    <dgm:pt modelId="{A4AE15A6-C0C4-4FFF-9C2C-F6A04958D708}" type="pres">
      <dgm:prSet presAssocID="{333A4C13-D5E1-4CC9-9E95-CB331C0E2660}" presName="sibTrans" presStyleCnt="0"/>
      <dgm:spPr/>
    </dgm:pt>
    <dgm:pt modelId="{88C77FC3-5D2E-4418-954E-5D14A50A385F}" type="pres">
      <dgm:prSet presAssocID="{D6BC9C30-0D64-4DE0-9C2A-0F99D0EB706F}" presName="node" presStyleLbl="node1" presStyleIdx="2" presStyleCnt="11">
        <dgm:presLayoutVars>
          <dgm:bulletEnabled val="1"/>
        </dgm:presLayoutVars>
      </dgm:prSet>
      <dgm:spPr/>
    </dgm:pt>
    <dgm:pt modelId="{31D747F6-293D-4542-A743-0821CFD2F8B0}" type="pres">
      <dgm:prSet presAssocID="{10946F29-8EA5-4251-BECA-889B8CD44045}" presName="sibTrans" presStyleCnt="0"/>
      <dgm:spPr/>
    </dgm:pt>
    <dgm:pt modelId="{D3469AB8-B77D-4813-AF39-9A3B725DF555}" type="pres">
      <dgm:prSet presAssocID="{3FAC046B-E5E6-43EA-A4BF-B3DD3FB398C8}" presName="node" presStyleLbl="node1" presStyleIdx="3" presStyleCnt="11">
        <dgm:presLayoutVars>
          <dgm:bulletEnabled val="1"/>
        </dgm:presLayoutVars>
      </dgm:prSet>
      <dgm:spPr/>
    </dgm:pt>
    <dgm:pt modelId="{558B3024-17C0-415E-8580-45AB43CDE0F0}" type="pres">
      <dgm:prSet presAssocID="{56CCEB3E-B002-4F33-B984-830C9986B6A3}" presName="sibTrans" presStyleCnt="0"/>
      <dgm:spPr/>
    </dgm:pt>
    <dgm:pt modelId="{134497CD-A0F0-459F-8C2C-A559CC965ED6}" type="pres">
      <dgm:prSet presAssocID="{C309840C-906C-4436-B5DA-F725733CB1B6}" presName="node" presStyleLbl="node1" presStyleIdx="4" presStyleCnt="11">
        <dgm:presLayoutVars>
          <dgm:bulletEnabled val="1"/>
        </dgm:presLayoutVars>
      </dgm:prSet>
      <dgm:spPr/>
    </dgm:pt>
    <dgm:pt modelId="{C96EC923-2E34-4DF9-8236-1D5C48CC9EE4}" type="pres">
      <dgm:prSet presAssocID="{77A4ED98-39D2-4E58-8E35-5321ECE7C6DC}" presName="sibTrans" presStyleCnt="0"/>
      <dgm:spPr/>
    </dgm:pt>
    <dgm:pt modelId="{D6939720-D35A-4251-B053-ECE40866AAE0}" type="pres">
      <dgm:prSet presAssocID="{CBD6E7B8-A53B-46FD-94A0-9760A3F63570}" presName="node" presStyleLbl="node1" presStyleIdx="5" presStyleCnt="11">
        <dgm:presLayoutVars>
          <dgm:bulletEnabled val="1"/>
        </dgm:presLayoutVars>
      </dgm:prSet>
      <dgm:spPr/>
    </dgm:pt>
    <dgm:pt modelId="{B05D4CC8-0A80-47CC-B73D-21D0DEBB0232}" type="pres">
      <dgm:prSet presAssocID="{466A45DC-4550-45DF-838D-06E4E337B5F8}" presName="sibTrans" presStyleCnt="0"/>
      <dgm:spPr/>
    </dgm:pt>
    <dgm:pt modelId="{25B2C4DF-C36B-4BE5-AC06-E77A2A0B9A48}" type="pres">
      <dgm:prSet presAssocID="{10B249CB-1C83-479F-A34B-B60F5E6CBE28}" presName="node" presStyleLbl="node1" presStyleIdx="6" presStyleCnt="11">
        <dgm:presLayoutVars>
          <dgm:bulletEnabled val="1"/>
        </dgm:presLayoutVars>
      </dgm:prSet>
      <dgm:spPr/>
    </dgm:pt>
    <dgm:pt modelId="{4D93578A-1CD6-4116-A47E-474F5B8CF18E}" type="pres">
      <dgm:prSet presAssocID="{98722E64-4115-4561-91BE-00F7D2AE2CCC}" presName="sibTrans" presStyleCnt="0"/>
      <dgm:spPr/>
    </dgm:pt>
    <dgm:pt modelId="{B2CC97F2-9154-4E82-8444-4D1C24BF535D}" type="pres">
      <dgm:prSet presAssocID="{7C17708D-1C3F-4D43-BD9B-A187674C4B0B}" presName="node" presStyleLbl="node1" presStyleIdx="7" presStyleCnt="11">
        <dgm:presLayoutVars>
          <dgm:bulletEnabled val="1"/>
        </dgm:presLayoutVars>
      </dgm:prSet>
      <dgm:spPr/>
    </dgm:pt>
    <dgm:pt modelId="{5E336E04-A8AB-4DB6-8065-5E001A520AE9}" type="pres">
      <dgm:prSet presAssocID="{34AA8179-DE86-4EDA-8D45-2F1BF9BB47D3}" presName="sibTrans" presStyleCnt="0"/>
      <dgm:spPr/>
    </dgm:pt>
    <dgm:pt modelId="{3B76DE87-B939-4FE3-9AB9-532D008FB950}" type="pres">
      <dgm:prSet presAssocID="{AC4A84F8-4A4A-42BC-A33B-183FA38A1988}" presName="node" presStyleLbl="node1" presStyleIdx="8" presStyleCnt="11">
        <dgm:presLayoutVars>
          <dgm:bulletEnabled val="1"/>
        </dgm:presLayoutVars>
      </dgm:prSet>
      <dgm:spPr/>
    </dgm:pt>
    <dgm:pt modelId="{E5A11F19-CFE3-4EC3-B405-77FA56173037}" type="pres">
      <dgm:prSet presAssocID="{A71A95D7-A7E7-4904-A021-85372E9581E7}" presName="sibTrans" presStyleCnt="0"/>
      <dgm:spPr/>
    </dgm:pt>
    <dgm:pt modelId="{64E70CCB-5A4E-4505-BE37-CEF63B3CFD74}" type="pres">
      <dgm:prSet presAssocID="{DBC5D17B-62F1-4C55-BA53-C933CE96288D}" presName="node" presStyleLbl="node1" presStyleIdx="9" presStyleCnt="11">
        <dgm:presLayoutVars>
          <dgm:bulletEnabled val="1"/>
        </dgm:presLayoutVars>
      </dgm:prSet>
      <dgm:spPr/>
    </dgm:pt>
    <dgm:pt modelId="{808864FB-0E47-40F0-8853-DC55085AA2F8}" type="pres">
      <dgm:prSet presAssocID="{1E5DCA2F-1825-4951-A60F-981F0090CB6D}" presName="sibTrans" presStyleCnt="0"/>
      <dgm:spPr/>
    </dgm:pt>
    <dgm:pt modelId="{2E550AF4-0147-4836-9BD9-A986ADB72290}" type="pres">
      <dgm:prSet presAssocID="{7FF84B85-C694-4847-9202-20772AA404CE}" presName="node" presStyleLbl="node1" presStyleIdx="10" presStyleCnt="11">
        <dgm:presLayoutVars>
          <dgm:bulletEnabled val="1"/>
        </dgm:presLayoutVars>
      </dgm:prSet>
      <dgm:spPr/>
    </dgm:pt>
  </dgm:ptLst>
  <dgm:cxnLst>
    <dgm:cxn modelId="{C5AE6C02-AD7E-4136-B2CF-E18A97F49F60}" srcId="{D15198A9-804D-40D1-8C60-0B231F52BBB0}" destId="{DBC5D17B-62F1-4C55-BA53-C933CE96288D}" srcOrd="9" destOrd="0" parTransId="{820F47CD-F11C-440C-93F7-E79F4D28BCF7}" sibTransId="{1E5DCA2F-1825-4951-A60F-981F0090CB6D}"/>
    <dgm:cxn modelId="{569A9506-5D75-4C87-8F52-46198511D97F}" srcId="{D15198A9-804D-40D1-8C60-0B231F52BBB0}" destId="{F74E006C-BA16-4F33-A621-0C70996D4B14}" srcOrd="1" destOrd="0" parTransId="{7976D276-36C8-4C0F-99B9-4CC038625861}" sibTransId="{333A4C13-D5E1-4CC9-9E95-CB331C0E2660}"/>
    <dgm:cxn modelId="{24EEAB0D-41A0-4A29-BED5-D9FC75DE397F}" type="presOf" srcId="{7C17708D-1C3F-4D43-BD9B-A187674C4B0B}" destId="{B2CC97F2-9154-4E82-8444-4D1C24BF535D}" srcOrd="0" destOrd="0" presId="urn:microsoft.com/office/officeart/2005/8/layout/default"/>
    <dgm:cxn modelId="{8BB62F11-5BC3-44D7-99C5-249020F09161}" srcId="{D15198A9-804D-40D1-8C60-0B231F52BBB0}" destId="{C309840C-906C-4436-B5DA-F725733CB1B6}" srcOrd="4" destOrd="0" parTransId="{5EA30E3A-B788-4D8B-8559-45BA728E6904}" sibTransId="{77A4ED98-39D2-4E58-8E35-5321ECE7C6DC}"/>
    <dgm:cxn modelId="{682A3517-2E2D-42BC-A4DB-A0CDD5CBFF65}" type="presOf" srcId="{D15198A9-804D-40D1-8C60-0B231F52BBB0}" destId="{5F5E79E3-5C69-4F43-93AE-605170537949}" srcOrd="0" destOrd="0" presId="urn:microsoft.com/office/officeart/2005/8/layout/default"/>
    <dgm:cxn modelId="{2367ED2C-8EC4-43A5-938F-1E3E824BE50D}" srcId="{D15198A9-804D-40D1-8C60-0B231F52BBB0}" destId="{CBD6E7B8-A53B-46FD-94A0-9760A3F63570}" srcOrd="5" destOrd="0" parTransId="{D5DE659B-9AC3-44E7-8175-742DFCE50668}" sibTransId="{466A45DC-4550-45DF-838D-06E4E337B5F8}"/>
    <dgm:cxn modelId="{45ACEB34-EAFB-4292-9265-A0D813F5EC3A}" srcId="{D15198A9-804D-40D1-8C60-0B231F52BBB0}" destId="{D6BC9C30-0D64-4DE0-9C2A-0F99D0EB706F}" srcOrd="2" destOrd="0" parTransId="{5A6918AF-54B7-4E5B-BC46-E2EAA01FDCC7}" sibTransId="{10946F29-8EA5-4251-BECA-889B8CD44045}"/>
    <dgm:cxn modelId="{124D7E37-94F2-45AC-914C-D94DA2322556}" type="presOf" srcId="{DBC5D17B-62F1-4C55-BA53-C933CE96288D}" destId="{64E70CCB-5A4E-4505-BE37-CEF63B3CFD74}" srcOrd="0" destOrd="0" presId="urn:microsoft.com/office/officeart/2005/8/layout/default"/>
    <dgm:cxn modelId="{9BF8B164-0EDC-4049-B764-48F3715C10D2}" type="presOf" srcId="{7FF84B85-C694-4847-9202-20772AA404CE}" destId="{2E550AF4-0147-4836-9BD9-A986ADB72290}" srcOrd="0" destOrd="0" presId="urn:microsoft.com/office/officeart/2005/8/layout/default"/>
    <dgm:cxn modelId="{AD2CCB48-24C6-44D3-9AB0-ABF85E1E4B25}" type="presOf" srcId="{D9C6B1EC-F041-4B83-A69A-B5B943AA88E7}" destId="{C512B46F-4B5C-474C-83D7-03400CECC581}" srcOrd="0" destOrd="0" presId="urn:microsoft.com/office/officeart/2005/8/layout/default"/>
    <dgm:cxn modelId="{71CF554B-C3B0-49B5-B4BD-94430985C6A6}" type="presOf" srcId="{10B249CB-1C83-479F-A34B-B60F5E6CBE28}" destId="{25B2C4DF-C36B-4BE5-AC06-E77A2A0B9A48}" srcOrd="0" destOrd="0" presId="urn:microsoft.com/office/officeart/2005/8/layout/default"/>
    <dgm:cxn modelId="{1E6EDC4E-03A2-4047-9041-FB71EAABA642}" type="presOf" srcId="{F74E006C-BA16-4F33-A621-0C70996D4B14}" destId="{E5E80A0E-FCA7-47DE-88C8-59E940A3F543}" srcOrd="0" destOrd="0" presId="urn:microsoft.com/office/officeart/2005/8/layout/default"/>
    <dgm:cxn modelId="{18E3616F-F77B-411E-A7DA-187BB231A381}" type="presOf" srcId="{D6BC9C30-0D64-4DE0-9C2A-0F99D0EB706F}" destId="{88C77FC3-5D2E-4418-954E-5D14A50A385F}" srcOrd="0" destOrd="0" presId="urn:microsoft.com/office/officeart/2005/8/layout/default"/>
    <dgm:cxn modelId="{6CCFF770-8B91-4A9D-96F9-5E2E01D819F2}" type="presOf" srcId="{3FAC046B-E5E6-43EA-A4BF-B3DD3FB398C8}" destId="{D3469AB8-B77D-4813-AF39-9A3B725DF555}" srcOrd="0" destOrd="0" presId="urn:microsoft.com/office/officeart/2005/8/layout/default"/>
    <dgm:cxn modelId="{39698571-B6FE-4D09-B199-D3AB9F647EF4}" srcId="{D15198A9-804D-40D1-8C60-0B231F52BBB0}" destId="{7FF84B85-C694-4847-9202-20772AA404CE}" srcOrd="10" destOrd="0" parTransId="{DFCA2568-DE2C-4EC5-B2BD-E5D35447AE63}" sibTransId="{D36F1C8A-0113-4E30-9FB6-5B3A3C4386A9}"/>
    <dgm:cxn modelId="{F66F2B7F-2EA0-47B3-8A6C-676AB2F2FC78}" type="presOf" srcId="{C309840C-906C-4436-B5DA-F725733CB1B6}" destId="{134497CD-A0F0-459F-8C2C-A559CC965ED6}" srcOrd="0" destOrd="0" presId="urn:microsoft.com/office/officeart/2005/8/layout/default"/>
    <dgm:cxn modelId="{4BC32F83-F3D9-4FDD-B9B6-5B6669BE84BC}" type="presOf" srcId="{AC4A84F8-4A4A-42BC-A33B-183FA38A1988}" destId="{3B76DE87-B939-4FE3-9AB9-532D008FB950}" srcOrd="0" destOrd="0" presId="urn:microsoft.com/office/officeart/2005/8/layout/default"/>
    <dgm:cxn modelId="{5DC4859D-E0E1-471C-B365-37A780CD75FC}" type="presOf" srcId="{CBD6E7B8-A53B-46FD-94A0-9760A3F63570}" destId="{D6939720-D35A-4251-B053-ECE40866AAE0}" srcOrd="0" destOrd="0" presId="urn:microsoft.com/office/officeart/2005/8/layout/default"/>
    <dgm:cxn modelId="{98FCCF9E-C4A4-4E6C-9C13-83E29BFE2AA8}" srcId="{D15198A9-804D-40D1-8C60-0B231F52BBB0}" destId="{3FAC046B-E5E6-43EA-A4BF-B3DD3FB398C8}" srcOrd="3" destOrd="0" parTransId="{5AC98259-79A7-4D45-81F5-CC90DA2584AF}" sibTransId="{56CCEB3E-B002-4F33-B984-830C9986B6A3}"/>
    <dgm:cxn modelId="{C0007ECF-B66A-4494-909B-B421E7BEC5B9}" srcId="{D15198A9-804D-40D1-8C60-0B231F52BBB0}" destId="{7C17708D-1C3F-4D43-BD9B-A187674C4B0B}" srcOrd="7" destOrd="0" parTransId="{78045A50-E341-4649-807A-EE96DD1702A9}" sibTransId="{34AA8179-DE86-4EDA-8D45-2F1BF9BB47D3}"/>
    <dgm:cxn modelId="{BD5789D2-6DF8-4BB1-BB9C-A4005E6EA691}" srcId="{D15198A9-804D-40D1-8C60-0B231F52BBB0}" destId="{AC4A84F8-4A4A-42BC-A33B-183FA38A1988}" srcOrd="8" destOrd="0" parTransId="{A12FD71F-C877-4D87-8B0C-C3C5D65FD3C1}" sibTransId="{A71A95D7-A7E7-4904-A021-85372E9581E7}"/>
    <dgm:cxn modelId="{5D837CD5-972D-4F68-8D14-49B2C6DFBCC4}" srcId="{D15198A9-804D-40D1-8C60-0B231F52BBB0}" destId="{D9C6B1EC-F041-4B83-A69A-B5B943AA88E7}" srcOrd="0" destOrd="0" parTransId="{43E0D2A0-2B54-4E89-B257-203978BBCB33}" sibTransId="{CE2C4236-4243-446E-BFFD-AA8B5A0CD954}"/>
    <dgm:cxn modelId="{583BD6F3-F640-4B4F-80A7-AA2691330BB0}" srcId="{D15198A9-804D-40D1-8C60-0B231F52BBB0}" destId="{10B249CB-1C83-479F-A34B-B60F5E6CBE28}" srcOrd="6" destOrd="0" parTransId="{E004B141-8734-4CEA-A7E0-0805356FAC3E}" sibTransId="{98722E64-4115-4561-91BE-00F7D2AE2CCC}"/>
    <dgm:cxn modelId="{C5FC17EA-CB79-4951-B8CD-5F20F45A413C}" type="presParOf" srcId="{5F5E79E3-5C69-4F43-93AE-605170537949}" destId="{C512B46F-4B5C-474C-83D7-03400CECC581}" srcOrd="0" destOrd="0" presId="urn:microsoft.com/office/officeart/2005/8/layout/default"/>
    <dgm:cxn modelId="{66C60D29-1493-4F7B-9A8D-E9A37923F950}" type="presParOf" srcId="{5F5E79E3-5C69-4F43-93AE-605170537949}" destId="{AB3DE362-297D-48D1-A9B4-0B5037837298}" srcOrd="1" destOrd="0" presId="urn:microsoft.com/office/officeart/2005/8/layout/default"/>
    <dgm:cxn modelId="{92BB5C36-F3E4-44CA-B81A-3C967AA1FAD6}" type="presParOf" srcId="{5F5E79E3-5C69-4F43-93AE-605170537949}" destId="{E5E80A0E-FCA7-47DE-88C8-59E940A3F543}" srcOrd="2" destOrd="0" presId="urn:microsoft.com/office/officeart/2005/8/layout/default"/>
    <dgm:cxn modelId="{91C623F1-018E-44CF-9223-44116B1955B9}" type="presParOf" srcId="{5F5E79E3-5C69-4F43-93AE-605170537949}" destId="{A4AE15A6-C0C4-4FFF-9C2C-F6A04958D708}" srcOrd="3" destOrd="0" presId="urn:microsoft.com/office/officeart/2005/8/layout/default"/>
    <dgm:cxn modelId="{D7DB197D-D00F-45A4-A769-0777767F83B4}" type="presParOf" srcId="{5F5E79E3-5C69-4F43-93AE-605170537949}" destId="{88C77FC3-5D2E-4418-954E-5D14A50A385F}" srcOrd="4" destOrd="0" presId="urn:microsoft.com/office/officeart/2005/8/layout/default"/>
    <dgm:cxn modelId="{C3AA4A89-39CD-4941-8AD9-3A4112D70259}" type="presParOf" srcId="{5F5E79E3-5C69-4F43-93AE-605170537949}" destId="{31D747F6-293D-4542-A743-0821CFD2F8B0}" srcOrd="5" destOrd="0" presId="urn:microsoft.com/office/officeart/2005/8/layout/default"/>
    <dgm:cxn modelId="{D5B38E3F-169F-44BA-BA9D-BAE42473B9BC}" type="presParOf" srcId="{5F5E79E3-5C69-4F43-93AE-605170537949}" destId="{D3469AB8-B77D-4813-AF39-9A3B725DF555}" srcOrd="6" destOrd="0" presId="urn:microsoft.com/office/officeart/2005/8/layout/default"/>
    <dgm:cxn modelId="{6F6C0F00-74BD-4B7A-A9E3-61D4849BB973}" type="presParOf" srcId="{5F5E79E3-5C69-4F43-93AE-605170537949}" destId="{558B3024-17C0-415E-8580-45AB43CDE0F0}" srcOrd="7" destOrd="0" presId="urn:microsoft.com/office/officeart/2005/8/layout/default"/>
    <dgm:cxn modelId="{7E5EB411-AF9D-4F71-B65E-92744AED9FE8}" type="presParOf" srcId="{5F5E79E3-5C69-4F43-93AE-605170537949}" destId="{134497CD-A0F0-459F-8C2C-A559CC965ED6}" srcOrd="8" destOrd="0" presId="urn:microsoft.com/office/officeart/2005/8/layout/default"/>
    <dgm:cxn modelId="{46F77426-53B5-45CF-B95B-779690B598E5}" type="presParOf" srcId="{5F5E79E3-5C69-4F43-93AE-605170537949}" destId="{C96EC923-2E34-4DF9-8236-1D5C48CC9EE4}" srcOrd="9" destOrd="0" presId="urn:microsoft.com/office/officeart/2005/8/layout/default"/>
    <dgm:cxn modelId="{634B1B18-6732-49AE-A3BD-57FC351619FF}" type="presParOf" srcId="{5F5E79E3-5C69-4F43-93AE-605170537949}" destId="{D6939720-D35A-4251-B053-ECE40866AAE0}" srcOrd="10" destOrd="0" presId="urn:microsoft.com/office/officeart/2005/8/layout/default"/>
    <dgm:cxn modelId="{5A3344F7-6055-4238-A585-E27D90C54F9C}" type="presParOf" srcId="{5F5E79E3-5C69-4F43-93AE-605170537949}" destId="{B05D4CC8-0A80-47CC-B73D-21D0DEBB0232}" srcOrd="11" destOrd="0" presId="urn:microsoft.com/office/officeart/2005/8/layout/default"/>
    <dgm:cxn modelId="{DF7751CA-7599-4D9B-898B-2AE4A59ABD7A}" type="presParOf" srcId="{5F5E79E3-5C69-4F43-93AE-605170537949}" destId="{25B2C4DF-C36B-4BE5-AC06-E77A2A0B9A48}" srcOrd="12" destOrd="0" presId="urn:microsoft.com/office/officeart/2005/8/layout/default"/>
    <dgm:cxn modelId="{754D6E17-54A9-4BEF-B144-58C1D141F48D}" type="presParOf" srcId="{5F5E79E3-5C69-4F43-93AE-605170537949}" destId="{4D93578A-1CD6-4116-A47E-474F5B8CF18E}" srcOrd="13" destOrd="0" presId="urn:microsoft.com/office/officeart/2005/8/layout/default"/>
    <dgm:cxn modelId="{C201233C-851A-49CA-92DF-A80EE8861B49}" type="presParOf" srcId="{5F5E79E3-5C69-4F43-93AE-605170537949}" destId="{B2CC97F2-9154-4E82-8444-4D1C24BF535D}" srcOrd="14" destOrd="0" presId="urn:microsoft.com/office/officeart/2005/8/layout/default"/>
    <dgm:cxn modelId="{F672B3B0-0211-4122-B65F-B9ECD3F406B9}" type="presParOf" srcId="{5F5E79E3-5C69-4F43-93AE-605170537949}" destId="{5E336E04-A8AB-4DB6-8065-5E001A520AE9}" srcOrd="15" destOrd="0" presId="urn:microsoft.com/office/officeart/2005/8/layout/default"/>
    <dgm:cxn modelId="{91968B94-FEF5-4408-9D2D-59A8E11889E2}" type="presParOf" srcId="{5F5E79E3-5C69-4F43-93AE-605170537949}" destId="{3B76DE87-B939-4FE3-9AB9-532D008FB950}" srcOrd="16" destOrd="0" presId="urn:microsoft.com/office/officeart/2005/8/layout/default"/>
    <dgm:cxn modelId="{D5385529-B3C7-4CC0-842A-B2F870A63BA3}" type="presParOf" srcId="{5F5E79E3-5C69-4F43-93AE-605170537949}" destId="{E5A11F19-CFE3-4EC3-B405-77FA56173037}" srcOrd="17" destOrd="0" presId="urn:microsoft.com/office/officeart/2005/8/layout/default"/>
    <dgm:cxn modelId="{516D99CF-0108-4292-A6E2-7B2590664EBC}" type="presParOf" srcId="{5F5E79E3-5C69-4F43-93AE-605170537949}" destId="{64E70CCB-5A4E-4505-BE37-CEF63B3CFD74}" srcOrd="18" destOrd="0" presId="urn:microsoft.com/office/officeart/2005/8/layout/default"/>
    <dgm:cxn modelId="{0F70CA5B-8D50-4C45-9BCD-4DA4E2250E91}" type="presParOf" srcId="{5F5E79E3-5C69-4F43-93AE-605170537949}" destId="{808864FB-0E47-40F0-8853-DC55085AA2F8}" srcOrd="19" destOrd="0" presId="urn:microsoft.com/office/officeart/2005/8/layout/default"/>
    <dgm:cxn modelId="{82E923E0-F41D-4F73-BABD-0BF95A8412EB}" type="presParOf" srcId="{5F5E79E3-5C69-4F43-93AE-605170537949}" destId="{2E550AF4-0147-4836-9BD9-A986ADB72290}" srcOrd="2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12B46F-4B5C-474C-83D7-03400CECC581}">
      <dsp:nvSpPr>
        <dsp:cNvPr id="0" name=""/>
        <dsp:cNvSpPr/>
      </dsp:nvSpPr>
      <dsp:spPr>
        <a:xfrm>
          <a:off x="0" y="456510"/>
          <a:ext cx="2516305" cy="1509783"/>
        </a:xfrm>
        <a:prstGeom prst="rect">
          <a:avLst/>
        </a:prstGeom>
        <a:gradFill rotWithShape="0">
          <a:gsLst>
            <a:gs pos="0">
              <a:schemeClr val="accent5">
                <a:hueOff val="0"/>
                <a:satOff val="0"/>
                <a:lumOff val="0"/>
                <a:alphaOff val="0"/>
                <a:tint val="50000"/>
                <a:satMod val="300000"/>
              </a:schemeClr>
            </a:gs>
            <a:gs pos="35000">
              <a:schemeClr val="accent5">
                <a:hueOff val="0"/>
                <a:satOff val="0"/>
                <a:lumOff val="0"/>
                <a:alphaOff val="0"/>
                <a:tint val="37000"/>
                <a:satMod val="300000"/>
              </a:schemeClr>
            </a:gs>
            <a:gs pos="100000">
              <a:schemeClr val="accent5">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1" kern="1200" dirty="0"/>
            <a:t>Long Term Plans</a:t>
          </a:r>
        </a:p>
      </dsp:txBody>
      <dsp:txXfrm>
        <a:off x="0" y="456510"/>
        <a:ext cx="2516305" cy="1509783"/>
      </dsp:txXfrm>
    </dsp:sp>
    <dsp:sp modelId="{E5E80A0E-FCA7-47DE-88C8-59E940A3F543}">
      <dsp:nvSpPr>
        <dsp:cNvPr id="0" name=""/>
        <dsp:cNvSpPr/>
      </dsp:nvSpPr>
      <dsp:spPr>
        <a:xfrm>
          <a:off x="2767936" y="456510"/>
          <a:ext cx="2516305" cy="1509783"/>
        </a:xfrm>
        <a:prstGeom prst="rect">
          <a:avLst/>
        </a:prstGeom>
        <a:gradFill rotWithShape="0">
          <a:gsLst>
            <a:gs pos="0">
              <a:schemeClr val="accent5">
                <a:hueOff val="-1986775"/>
                <a:satOff val="7962"/>
                <a:lumOff val="1726"/>
                <a:alphaOff val="0"/>
                <a:tint val="50000"/>
                <a:satMod val="300000"/>
              </a:schemeClr>
            </a:gs>
            <a:gs pos="35000">
              <a:schemeClr val="accent5">
                <a:hueOff val="-1986775"/>
                <a:satOff val="7962"/>
                <a:lumOff val="1726"/>
                <a:alphaOff val="0"/>
                <a:tint val="37000"/>
                <a:satMod val="300000"/>
              </a:schemeClr>
            </a:gs>
            <a:gs pos="100000">
              <a:schemeClr val="accent5">
                <a:hueOff val="-1986775"/>
                <a:satOff val="7962"/>
                <a:lumOff val="1726"/>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1" kern="1200" dirty="0"/>
            <a:t>Scope of Firm’s Activities</a:t>
          </a:r>
        </a:p>
      </dsp:txBody>
      <dsp:txXfrm>
        <a:off x="2767936" y="456510"/>
        <a:ext cx="2516305" cy="1509783"/>
      </dsp:txXfrm>
    </dsp:sp>
    <dsp:sp modelId="{88C77FC3-5D2E-4418-954E-5D14A50A385F}">
      <dsp:nvSpPr>
        <dsp:cNvPr id="0" name=""/>
        <dsp:cNvSpPr/>
      </dsp:nvSpPr>
      <dsp:spPr>
        <a:xfrm>
          <a:off x="5535873" y="456510"/>
          <a:ext cx="2516305" cy="1509783"/>
        </a:xfrm>
        <a:prstGeom prst="rect">
          <a:avLst/>
        </a:prstGeom>
        <a:gradFill rotWithShape="0">
          <a:gsLst>
            <a:gs pos="0">
              <a:schemeClr val="accent5">
                <a:hueOff val="-3973551"/>
                <a:satOff val="15924"/>
                <a:lumOff val="3451"/>
                <a:alphaOff val="0"/>
                <a:tint val="50000"/>
                <a:satMod val="300000"/>
              </a:schemeClr>
            </a:gs>
            <a:gs pos="35000">
              <a:schemeClr val="accent5">
                <a:hueOff val="-3973551"/>
                <a:satOff val="15924"/>
                <a:lumOff val="3451"/>
                <a:alphaOff val="0"/>
                <a:tint val="37000"/>
                <a:satMod val="300000"/>
              </a:schemeClr>
            </a:gs>
            <a:gs pos="100000">
              <a:schemeClr val="accent5">
                <a:hueOff val="-3973551"/>
                <a:satOff val="15924"/>
                <a:lumOff val="3451"/>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1" kern="1200" dirty="0"/>
            <a:t>Advantage</a:t>
          </a:r>
          <a:r>
            <a:rPr lang="en-US" sz="2400" kern="1200" dirty="0"/>
            <a:t> over competition</a:t>
          </a:r>
        </a:p>
      </dsp:txBody>
      <dsp:txXfrm>
        <a:off x="5535873" y="456510"/>
        <a:ext cx="2516305" cy="1509783"/>
      </dsp:txXfrm>
    </dsp:sp>
    <dsp:sp modelId="{D3469AB8-B77D-4813-AF39-9A3B725DF555}">
      <dsp:nvSpPr>
        <dsp:cNvPr id="0" name=""/>
        <dsp:cNvSpPr/>
      </dsp:nvSpPr>
      <dsp:spPr>
        <a:xfrm>
          <a:off x="0" y="2217924"/>
          <a:ext cx="2516305" cy="1509783"/>
        </a:xfrm>
        <a:prstGeom prst="rect">
          <a:avLst/>
        </a:prstGeom>
        <a:gradFill rotWithShape="0">
          <a:gsLst>
            <a:gs pos="0">
              <a:schemeClr val="accent5">
                <a:hueOff val="-5960326"/>
                <a:satOff val="23887"/>
                <a:lumOff val="5177"/>
                <a:alphaOff val="0"/>
                <a:tint val="50000"/>
                <a:satMod val="300000"/>
              </a:schemeClr>
            </a:gs>
            <a:gs pos="35000">
              <a:schemeClr val="accent5">
                <a:hueOff val="-5960326"/>
                <a:satOff val="23887"/>
                <a:lumOff val="5177"/>
                <a:alphaOff val="0"/>
                <a:tint val="37000"/>
                <a:satMod val="300000"/>
              </a:schemeClr>
            </a:gs>
            <a:gs pos="100000">
              <a:schemeClr val="accent5">
                <a:hueOff val="-5960326"/>
                <a:satOff val="23887"/>
                <a:lumOff val="5177"/>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1" kern="1200" dirty="0"/>
            <a:t>Strategic fit </a:t>
          </a:r>
          <a:r>
            <a:rPr lang="en-GB" sz="2400" kern="1200" dirty="0"/>
            <a:t>with the business environment</a:t>
          </a:r>
          <a:endParaRPr lang="en-US" sz="2400" kern="1200" dirty="0"/>
        </a:p>
      </dsp:txBody>
      <dsp:txXfrm>
        <a:off x="0" y="2217924"/>
        <a:ext cx="2516305" cy="1509783"/>
      </dsp:txXfrm>
    </dsp:sp>
    <dsp:sp modelId="{134497CD-A0F0-459F-8C2C-A559CC965ED6}">
      <dsp:nvSpPr>
        <dsp:cNvPr id="0" name=""/>
        <dsp:cNvSpPr/>
      </dsp:nvSpPr>
      <dsp:spPr>
        <a:xfrm>
          <a:off x="2767936" y="2217924"/>
          <a:ext cx="2516305" cy="1509783"/>
        </a:xfrm>
        <a:prstGeom prst="rect">
          <a:avLst/>
        </a:prstGeom>
        <a:gradFill rotWithShape="0">
          <a:gsLst>
            <a:gs pos="0">
              <a:schemeClr val="accent5">
                <a:hueOff val="-7947101"/>
                <a:satOff val="31849"/>
                <a:lumOff val="6902"/>
                <a:alphaOff val="0"/>
                <a:tint val="50000"/>
                <a:satMod val="300000"/>
              </a:schemeClr>
            </a:gs>
            <a:gs pos="35000">
              <a:schemeClr val="accent5">
                <a:hueOff val="-7947101"/>
                <a:satOff val="31849"/>
                <a:lumOff val="6902"/>
                <a:alphaOff val="0"/>
                <a:tint val="37000"/>
                <a:satMod val="300000"/>
              </a:schemeClr>
            </a:gs>
            <a:gs pos="100000">
              <a:schemeClr val="accent5">
                <a:hueOff val="-7947101"/>
                <a:satOff val="31849"/>
                <a:lumOff val="6902"/>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The firm’s </a:t>
          </a:r>
          <a:r>
            <a:rPr lang="en-GB" sz="2400" b="1" kern="1200" dirty="0"/>
            <a:t>resources and competences</a:t>
          </a:r>
          <a:r>
            <a:rPr lang="en-US" sz="2400" b="1" kern="1200" dirty="0"/>
            <a:t>. </a:t>
          </a:r>
        </a:p>
      </dsp:txBody>
      <dsp:txXfrm>
        <a:off x="2767936" y="2217924"/>
        <a:ext cx="2516305" cy="1509783"/>
      </dsp:txXfrm>
    </dsp:sp>
    <dsp:sp modelId="{D6939720-D35A-4251-B053-ECE40866AAE0}">
      <dsp:nvSpPr>
        <dsp:cNvPr id="0" name=""/>
        <dsp:cNvSpPr/>
      </dsp:nvSpPr>
      <dsp:spPr>
        <a:xfrm>
          <a:off x="5535873" y="2217924"/>
          <a:ext cx="2516305" cy="1509783"/>
        </a:xfrm>
        <a:prstGeom prst="rect">
          <a:avLst/>
        </a:prstGeom>
        <a:gradFill rotWithShape="0">
          <a:gsLst>
            <a:gs pos="0">
              <a:schemeClr val="accent5">
                <a:hueOff val="-9933876"/>
                <a:satOff val="39811"/>
                <a:lumOff val="8628"/>
                <a:alphaOff val="0"/>
                <a:tint val="50000"/>
                <a:satMod val="300000"/>
              </a:schemeClr>
            </a:gs>
            <a:gs pos="35000">
              <a:schemeClr val="accent5">
                <a:hueOff val="-9933876"/>
                <a:satOff val="39811"/>
                <a:lumOff val="8628"/>
                <a:alphaOff val="0"/>
                <a:tint val="37000"/>
                <a:satMod val="300000"/>
              </a:schemeClr>
            </a:gs>
            <a:gs pos="100000">
              <a:schemeClr val="accent5">
                <a:hueOff val="-9933876"/>
                <a:satOff val="39811"/>
                <a:lumOff val="8628"/>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The </a:t>
          </a:r>
          <a:r>
            <a:rPr lang="en-US" sz="2400" b="1" kern="1200" dirty="0"/>
            <a:t>values and expectations</a:t>
          </a:r>
        </a:p>
      </dsp:txBody>
      <dsp:txXfrm>
        <a:off x="5535873" y="2217924"/>
        <a:ext cx="2516305" cy="150978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651AF8-7FE7-4857-8DDD-AE26EBE43510}">
      <dsp:nvSpPr>
        <dsp:cNvPr id="0" name=""/>
        <dsp:cNvSpPr/>
      </dsp:nvSpPr>
      <dsp:spPr>
        <a:xfrm>
          <a:off x="3291839" y="0"/>
          <a:ext cx="4937760" cy="1223863"/>
        </a:xfrm>
        <a:prstGeom prst="rightArrow">
          <a:avLst>
            <a:gd name="adj1" fmla="val 75000"/>
            <a:gd name="adj2" fmla="val 50000"/>
          </a:avLst>
        </a:prstGeom>
        <a:solidFill>
          <a:schemeClr val="accent3">
            <a:tint val="40000"/>
            <a:alpha val="90000"/>
            <a:hueOff val="0"/>
            <a:satOff val="0"/>
            <a:lumOff val="0"/>
            <a:alphaOff val="0"/>
          </a:schemeClr>
        </a:solidFill>
        <a:ln w="25400" cap="flat"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t" anchorCtr="0">
          <a:noAutofit/>
        </a:bodyPr>
        <a:lstStyle/>
        <a:p>
          <a:pPr marL="114300" lvl="1" indent="-114300" algn="just" defTabSz="622300">
            <a:lnSpc>
              <a:spcPct val="90000"/>
            </a:lnSpc>
            <a:spcBef>
              <a:spcPct val="0"/>
            </a:spcBef>
            <a:spcAft>
              <a:spcPct val="15000"/>
            </a:spcAft>
            <a:buChar char="•"/>
          </a:pPr>
          <a:endParaRPr lang="en-US" sz="1400" kern="1200" dirty="0"/>
        </a:p>
        <a:p>
          <a:pPr marL="114300" lvl="1" indent="-114300" algn="just" defTabSz="622300">
            <a:lnSpc>
              <a:spcPct val="90000"/>
            </a:lnSpc>
            <a:spcBef>
              <a:spcPct val="0"/>
            </a:spcBef>
            <a:spcAft>
              <a:spcPct val="15000"/>
            </a:spcAft>
            <a:buChar char="•"/>
          </a:pPr>
          <a:r>
            <a:rPr lang="en-US" sz="1400" kern="1200" dirty="0"/>
            <a:t>Overall purpose and scope of an organisation and </a:t>
          </a:r>
          <a:r>
            <a:rPr lang="en-GB" sz="1400" kern="1200" dirty="0"/>
            <a:t>how value will be added </a:t>
          </a:r>
          <a:r>
            <a:rPr lang="en-US" sz="1400" kern="1200" dirty="0"/>
            <a:t>to the different parts (business units) of the organisation</a:t>
          </a:r>
        </a:p>
      </dsp:txBody>
      <dsp:txXfrm>
        <a:off x="3291839" y="152983"/>
        <a:ext cx="4478811" cy="917897"/>
      </dsp:txXfrm>
    </dsp:sp>
    <dsp:sp modelId="{7FD98EDD-06B5-407C-B6DA-B011C78A9335}">
      <dsp:nvSpPr>
        <dsp:cNvPr id="0" name=""/>
        <dsp:cNvSpPr/>
      </dsp:nvSpPr>
      <dsp:spPr>
        <a:xfrm>
          <a:off x="0" y="0"/>
          <a:ext cx="3291840" cy="1223863"/>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en-US" sz="3200" kern="1200" dirty="0"/>
            <a:t>Corporate Level Strategy</a:t>
          </a:r>
        </a:p>
      </dsp:txBody>
      <dsp:txXfrm>
        <a:off x="59744" y="59744"/>
        <a:ext cx="3172352" cy="1104375"/>
      </dsp:txXfrm>
    </dsp:sp>
    <dsp:sp modelId="{D4EF4575-456F-4108-A1F3-EC60BDA62602}">
      <dsp:nvSpPr>
        <dsp:cNvPr id="0" name=""/>
        <dsp:cNvSpPr/>
      </dsp:nvSpPr>
      <dsp:spPr>
        <a:xfrm>
          <a:off x="3291839" y="1346249"/>
          <a:ext cx="4937760" cy="1223863"/>
        </a:xfrm>
        <a:prstGeom prst="rightArrow">
          <a:avLst>
            <a:gd name="adj1" fmla="val 75000"/>
            <a:gd name="adj2" fmla="val 50000"/>
          </a:avLst>
        </a:prstGeom>
        <a:solidFill>
          <a:schemeClr val="accent3">
            <a:tint val="40000"/>
            <a:alpha val="90000"/>
            <a:hueOff val="5358427"/>
            <a:satOff val="-6896"/>
            <a:lumOff val="-537"/>
            <a:alphaOff val="0"/>
          </a:schemeClr>
        </a:solidFill>
        <a:ln w="25400" cap="flat" cmpd="sng" algn="ctr">
          <a:solidFill>
            <a:schemeClr val="accent3">
              <a:tint val="40000"/>
              <a:alpha val="90000"/>
              <a:hueOff val="5358427"/>
              <a:satOff val="-6896"/>
              <a:lumOff val="-537"/>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t" anchorCtr="0">
          <a:noAutofit/>
        </a:bodyPr>
        <a:lstStyle/>
        <a:p>
          <a:pPr marL="114300" lvl="1" indent="-114300" algn="l" defTabSz="622300">
            <a:lnSpc>
              <a:spcPct val="90000"/>
            </a:lnSpc>
            <a:spcBef>
              <a:spcPct val="0"/>
            </a:spcBef>
            <a:spcAft>
              <a:spcPct val="15000"/>
            </a:spcAft>
            <a:buChar char="•"/>
          </a:pPr>
          <a:endParaRPr lang="en-US" sz="1400" kern="1200" dirty="0"/>
        </a:p>
        <a:p>
          <a:pPr marL="114300" lvl="1" indent="-114300" algn="l" defTabSz="622300">
            <a:lnSpc>
              <a:spcPct val="90000"/>
            </a:lnSpc>
            <a:spcBef>
              <a:spcPct val="0"/>
            </a:spcBef>
            <a:spcAft>
              <a:spcPct val="15000"/>
            </a:spcAft>
            <a:buChar char="•"/>
          </a:pPr>
          <a:r>
            <a:rPr lang="en-US" sz="1400" kern="1200" dirty="0"/>
            <a:t>How to compete in a particular market.</a:t>
          </a:r>
        </a:p>
      </dsp:txBody>
      <dsp:txXfrm>
        <a:off x="3291839" y="1499232"/>
        <a:ext cx="4478811" cy="917897"/>
      </dsp:txXfrm>
    </dsp:sp>
    <dsp:sp modelId="{EAA473EB-BBDE-46BC-AF37-B28B1A23EDFE}">
      <dsp:nvSpPr>
        <dsp:cNvPr id="0" name=""/>
        <dsp:cNvSpPr/>
      </dsp:nvSpPr>
      <dsp:spPr>
        <a:xfrm>
          <a:off x="0" y="1346249"/>
          <a:ext cx="3291840" cy="1223863"/>
        </a:xfrm>
        <a:prstGeom prst="roundRect">
          <a:avLst/>
        </a:prstGeom>
        <a:solidFill>
          <a:schemeClr val="accent3">
            <a:hueOff val="5625132"/>
            <a:satOff val="-8440"/>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en-US" sz="3200" kern="1200" dirty="0"/>
            <a:t>Business-level strategy</a:t>
          </a:r>
        </a:p>
      </dsp:txBody>
      <dsp:txXfrm>
        <a:off x="59744" y="1405993"/>
        <a:ext cx="3172352" cy="1104375"/>
      </dsp:txXfrm>
    </dsp:sp>
    <dsp:sp modelId="{60D69BA7-F705-4F89-835B-80C777D703AF}">
      <dsp:nvSpPr>
        <dsp:cNvPr id="0" name=""/>
        <dsp:cNvSpPr/>
      </dsp:nvSpPr>
      <dsp:spPr>
        <a:xfrm>
          <a:off x="3291839" y="2692499"/>
          <a:ext cx="4937760" cy="1223863"/>
        </a:xfrm>
        <a:prstGeom prst="rightArrow">
          <a:avLst>
            <a:gd name="adj1" fmla="val 75000"/>
            <a:gd name="adj2" fmla="val 50000"/>
          </a:avLst>
        </a:prstGeom>
        <a:solidFill>
          <a:schemeClr val="accent3">
            <a:tint val="40000"/>
            <a:alpha val="90000"/>
            <a:hueOff val="10716854"/>
            <a:satOff val="-13793"/>
            <a:lumOff val="-1075"/>
            <a:alphaOff val="0"/>
          </a:schemeClr>
        </a:solidFill>
        <a:ln w="25400" cap="flat" cmpd="sng" algn="ctr">
          <a:solidFill>
            <a:schemeClr val="accent3">
              <a:tint val="40000"/>
              <a:alpha val="90000"/>
              <a:hueOff val="10716854"/>
              <a:satOff val="-13793"/>
              <a:lumOff val="-107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t" anchorCtr="0">
          <a:noAutofit/>
        </a:bodyPr>
        <a:lstStyle/>
        <a:p>
          <a:pPr marL="114300" lvl="1" indent="-114300" algn="l" defTabSz="622300">
            <a:lnSpc>
              <a:spcPct val="90000"/>
            </a:lnSpc>
            <a:spcBef>
              <a:spcPct val="0"/>
            </a:spcBef>
            <a:spcAft>
              <a:spcPct val="15000"/>
            </a:spcAft>
            <a:buChar char="•"/>
          </a:pPr>
          <a:endParaRPr lang="en-US" sz="1400" kern="1200" dirty="0"/>
        </a:p>
        <a:p>
          <a:pPr marL="114300" lvl="1" indent="-114300" algn="l" defTabSz="622300">
            <a:lnSpc>
              <a:spcPct val="90000"/>
            </a:lnSpc>
            <a:spcBef>
              <a:spcPct val="0"/>
            </a:spcBef>
            <a:spcAft>
              <a:spcPct val="15000"/>
            </a:spcAft>
            <a:buChar char="•"/>
          </a:pPr>
          <a:r>
            <a:rPr lang="en-US" sz="1400" kern="1200" dirty="0"/>
            <a:t>How the various parts of the organisation delivers the corporate and business-level strategies effectively. </a:t>
          </a:r>
        </a:p>
      </dsp:txBody>
      <dsp:txXfrm>
        <a:off x="3291839" y="2845482"/>
        <a:ext cx="4478811" cy="917897"/>
      </dsp:txXfrm>
    </dsp:sp>
    <dsp:sp modelId="{28622E81-B71D-4255-A75C-9CA7D6F88DE2}">
      <dsp:nvSpPr>
        <dsp:cNvPr id="0" name=""/>
        <dsp:cNvSpPr/>
      </dsp:nvSpPr>
      <dsp:spPr>
        <a:xfrm>
          <a:off x="0" y="2692499"/>
          <a:ext cx="3291840" cy="1223863"/>
        </a:xfrm>
        <a:prstGeom prst="roundRect">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en-US" sz="3200" kern="1200" dirty="0"/>
            <a:t>Operational strategies</a:t>
          </a:r>
        </a:p>
      </dsp:txBody>
      <dsp:txXfrm>
        <a:off x="59744" y="2752243"/>
        <a:ext cx="3172352" cy="110437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A55181-D9A8-490E-A6A6-1CB1F6A8B257}">
      <dsp:nvSpPr>
        <dsp:cNvPr id="0" name=""/>
        <dsp:cNvSpPr/>
      </dsp:nvSpPr>
      <dsp:spPr>
        <a:xfrm>
          <a:off x="0" y="681641"/>
          <a:ext cx="2531233" cy="1518739"/>
        </a:xfrm>
        <a:prstGeom prst="rect">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kern="1200" dirty="0">
              <a:solidFill>
                <a:schemeClr val="tx1"/>
              </a:solidFill>
            </a:rPr>
            <a:t>Low-cost provider, </a:t>
          </a:r>
          <a:r>
            <a:rPr lang="en-GB" sz="1800" b="1" kern="1200" dirty="0">
              <a:solidFill>
                <a:schemeClr val="bg1"/>
              </a:solidFill>
            </a:rPr>
            <a:t>e.g</a:t>
          </a:r>
          <a:r>
            <a:rPr lang="en-GB" sz="1800" kern="1200" dirty="0">
              <a:solidFill>
                <a:schemeClr val="bg1"/>
              </a:solidFill>
            </a:rPr>
            <a:t>.</a:t>
          </a:r>
          <a:r>
            <a:rPr lang="en-GB" sz="1800" kern="1200" dirty="0"/>
            <a:t> Walmart, Ryanair </a:t>
          </a:r>
          <a:endParaRPr lang="en-US" sz="1800" kern="1200" dirty="0"/>
        </a:p>
      </dsp:txBody>
      <dsp:txXfrm>
        <a:off x="0" y="681641"/>
        <a:ext cx="2531233" cy="1518739"/>
      </dsp:txXfrm>
    </dsp:sp>
    <dsp:sp modelId="{648A2BA5-CCA9-4A00-9CDD-7F339BFAC4D3}">
      <dsp:nvSpPr>
        <dsp:cNvPr id="0" name=""/>
        <dsp:cNvSpPr/>
      </dsp:nvSpPr>
      <dsp:spPr>
        <a:xfrm>
          <a:off x="2784356" y="681641"/>
          <a:ext cx="2531233" cy="1518739"/>
        </a:xfrm>
        <a:prstGeom prst="rect">
          <a:avLst/>
        </a:prstGeom>
        <a:gradFill rotWithShape="0">
          <a:gsLst>
            <a:gs pos="0">
              <a:schemeClr val="accent5">
                <a:hueOff val="-2483469"/>
                <a:satOff val="9953"/>
                <a:lumOff val="2157"/>
                <a:alphaOff val="0"/>
                <a:shade val="51000"/>
                <a:satMod val="130000"/>
              </a:schemeClr>
            </a:gs>
            <a:gs pos="80000">
              <a:schemeClr val="accent5">
                <a:hueOff val="-2483469"/>
                <a:satOff val="9953"/>
                <a:lumOff val="2157"/>
                <a:alphaOff val="0"/>
                <a:shade val="93000"/>
                <a:satMod val="130000"/>
              </a:schemeClr>
            </a:gs>
            <a:gs pos="100000">
              <a:schemeClr val="accent5">
                <a:hueOff val="-2483469"/>
                <a:satOff val="9953"/>
                <a:lumOff val="2157"/>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kern="1200" dirty="0">
              <a:solidFill>
                <a:schemeClr val="tx1"/>
              </a:solidFill>
            </a:rPr>
            <a:t>Broad differentiation strategy</a:t>
          </a:r>
          <a:r>
            <a:rPr lang="en-GB" sz="1800" kern="1200" dirty="0"/>
            <a:t>, e.g., Johnson &amp; Johnson in baby products, Apple (innovative products)</a:t>
          </a:r>
          <a:endParaRPr lang="en-US" sz="1800" kern="1200" dirty="0"/>
        </a:p>
      </dsp:txBody>
      <dsp:txXfrm>
        <a:off x="2784356" y="681641"/>
        <a:ext cx="2531233" cy="1518739"/>
      </dsp:txXfrm>
    </dsp:sp>
    <dsp:sp modelId="{7A65820E-5314-4FA8-8538-ACB0B3984F5E}">
      <dsp:nvSpPr>
        <dsp:cNvPr id="0" name=""/>
        <dsp:cNvSpPr/>
      </dsp:nvSpPr>
      <dsp:spPr>
        <a:xfrm>
          <a:off x="5568712" y="681641"/>
          <a:ext cx="2531233" cy="1518739"/>
        </a:xfrm>
        <a:prstGeom prst="rect">
          <a:avLst/>
        </a:prstGeom>
        <a:gradFill rotWithShape="0">
          <a:gsLst>
            <a:gs pos="0">
              <a:schemeClr val="accent5">
                <a:hueOff val="-4966938"/>
                <a:satOff val="19906"/>
                <a:lumOff val="4314"/>
                <a:alphaOff val="0"/>
                <a:shade val="51000"/>
                <a:satMod val="130000"/>
              </a:schemeClr>
            </a:gs>
            <a:gs pos="80000">
              <a:schemeClr val="accent5">
                <a:hueOff val="-4966938"/>
                <a:satOff val="19906"/>
                <a:lumOff val="4314"/>
                <a:alphaOff val="0"/>
                <a:shade val="93000"/>
                <a:satMod val="130000"/>
              </a:schemeClr>
            </a:gs>
            <a:gs pos="100000">
              <a:schemeClr val="accent5">
                <a:hueOff val="-4966938"/>
                <a:satOff val="19906"/>
                <a:lumOff val="4314"/>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kern="1200" dirty="0"/>
            <a:t>Focused low-cost strategy </a:t>
          </a:r>
          <a:endParaRPr lang="en-US" sz="1800" b="1" kern="1200" dirty="0"/>
        </a:p>
      </dsp:txBody>
      <dsp:txXfrm>
        <a:off x="5568712" y="681641"/>
        <a:ext cx="2531233" cy="1518739"/>
      </dsp:txXfrm>
    </dsp:sp>
    <dsp:sp modelId="{D81F3DEE-0D55-4155-8825-EBD0BAE572CA}">
      <dsp:nvSpPr>
        <dsp:cNvPr id="0" name=""/>
        <dsp:cNvSpPr/>
      </dsp:nvSpPr>
      <dsp:spPr>
        <a:xfrm>
          <a:off x="1392178" y="2453505"/>
          <a:ext cx="2531233" cy="1518739"/>
        </a:xfrm>
        <a:prstGeom prst="rect">
          <a:avLst/>
        </a:prstGeom>
        <a:gradFill rotWithShape="0">
          <a:gsLst>
            <a:gs pos="0">
              <a:schemeClr val="accent5">
                <a:hueOff val="-7450407"/>
                <a:satOff val="29858"/>
                <a:lumOff val="6471"/>
                <a:alphaOff val="0"/>
                <a:shade val="51000"/>
                <a:satMod val="130000"/>
              </a:schemeClr>
            </a:gs>
            <a:gs pos="80000">
              <a:schemeClr val="accent5">
                <a:hueOff val="-7450407"/>
                <a:satOff val="29858"/>
                <a:lumOff val="6471"/>
                <a:alphaOff val="0"/>
                <a:shade val="93000"/>
                <a:satMod val="130000"/>
              </a:schemeClr>
            </a:gs>
            <a:gs pos="100000">
              <a:schemeClr val="accent5">
                <a:hueOff val="-7450407"/>
                <a:satOff val="29858"/>
                <a:lumOff val="6471"/>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kern="1200" dirty="0">
              <a:solidFill>
                <a:schemeClr val="tx1"/>
              </a:solidFill>
            </a:rPr>
            <a:t>Focused Differentiation Strategy</a:t>
          </a:r>
          <a:r>
            <a:rPr lang="en-GB" sz="1800" kern="1200" dirty="0"/>
            <a:t>, e.g., Louis Vuitton and Rolex</a:t>
          </a:r>
          <a:endParaRPr lang="en-US" sz="1800" kern="1200" dirty="0"/>
        </a:p>
      </dsp:txBody>
      <dsp:txXfrm>
        <a:off x="1392178" y="2453505"/>
        <a:ext cx="2531233" cy="1518739"/>
      </dsp:txXfrm>
    </dsp:sp>
    <dsp:sp modelId="{3CF6337F-F26F-41FD-9E8D-208B715DF527}">
      <dsp:nvSpPr>
        <dsp:cNvPr id="0" name=""/>
        <dsp:cNvSpPr/>
      </dsp:nvSpPr>
      <dsp:spPr>
        <a:xfrm>
          <a:off x="4176534" y="2453505"/>
          <a:ext cx="2531233" cy="1518739"/>
        </a:xfrm>
        <a:prstGeom prst="rect">
          <a:avLst/>
        </a:prstGeom>
        <a:gradFill rotWithShape="0">
          <a:gsLst>
            <a:gs pos="0">
              <a:schemeClr val="accent5">
                <a:hueOff val="-9933876"/>
                <a:satOff val="39811"/>
                <a:lumOff val="8628"/>
                <a:alphaOff val="0"/>
                <a:shade val="51000"/>
                <a:satMod val="130000"/>
              </a:schemeClr>
            </a:gs>
            <a:gs pos="80000">
              <a:schemeClr val="accent5">
                <a:hueOff val="-9933876"/>
                <a:satOff val="39811"/>
                <a:lumOff val="8628"/>
                <a:alphaOff val="0"/>
                <a:shade val="93000"/>
                <a:satMod val="130000"/>
              </a:schemeClr>
            </a:gs>
            <a:gs pos="100000">
              <a:schemeClr val="accent5">
                <a:hueOff val="-9933876"/>
                <a:satOff val="39811"/>
                <a:lumOff val="8628"/>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kern="1200" dirty="0"/>
            <a:t>Best-cost provider </a:t>
          </a:r>
          <a:endParaRPr lang="en-US" sz="1800" b="1" kern="1200" dirty="0"/>
        </a:p>
      </dsp:txBody>
      <dsp:txXfrm>
        <a:off x="4176534" y="2453505"/>
        <a:ext cx="2531233" cy="151873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12B46F-4B5C-474C-83D7-03400CECC581}">
      <dsp:nvSpPr>
        <dsp:cNvPr id="0" name=""/>
        <dsp:cNvSpPr/>
      </dsp:nvSpPr>
      <dsp:spPr>
        <a:xfrm>
          <a:off x="2387" y="371821"/>
          <a:ext cx="1893706" cy="1136224"/>
        </a:xfrm>
        <a:prstGeom prst="rect">
          <a:avLst/>
        </a:prstGeom>
        <a:gradFill rotWithShape="0">
          <a:gsLst>
            <a:gs pos="0">
              <a:schemeClr val="accent5">
                <a:hueOff val="0"/>
                <a:satOff val="0"/>
                <a:lumOff val="0"/>
                <a:alphaOff val="0"/>
                <a:tint val="50000"/>
                <a:satMod val="300000"/>
              </a:schemeClr>
            </a:gs>
            <a:gs pos="35000">
              <a:schemeClr val="accent5">
                <a:hueOff val="0"/>
                <a:satOff val="0"/>
                <a:lumOff val="0"/>
                <a:alphaOff val="0"/>
                <a:tint val="37000"/>
                <a:satMod val="300000"/>
              </a:schemeClr>
            </a:gs>
            <a:gs pos="100000">
              <a:schemeClr val="accent5">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t>Improved Communication </a:t>
          </a:r>
        </a:p>
      </dsp:txBody>
      <dsp:txXfrm>
        <a:off x="2387" y="371821"/>
        <a:ext cx="1893706" cy="1136224"/>
      </dsp:txXfrm>
    </dsp:sp>
    <dsp:sp modelId="{E5E80A0E-FCA7-47DE-88C8-59E940A3F543}">
      <dsp:nvSpPr>
        <dsp:cNvPr id="0" name=""/>
        <dsp:cNvSpPr/>
      </dsp:nvSpPr>
      <dsp:spPr>
        <a:xfrm>
          <a:off x="2085464" y="371821"/>
          <a:ext cx="1893706" cy="1136224"/>
        </a:xfrm>
        <a:prstGeom prst="rect">
          <a:avLst/>
        </a:prstGeom>
        <a:gradFill rotWithShape="0">
          <a:gsLst>
            <a:gs pos="0">
              <a:schemeClr val="accent5">
                <a:hueOff val="-993388"/>
                <a:satOff val="3981"/>
                <a:lumOff val="863"/>
                <a:alphaOff val="0"/>
                <a:tint val="50000"/>
                <a:satMod val="300000"/>
              </a:schemeClr>
            </a:gs>
            <a:gs pos="35000">
              <a:schemeClr val="accent5">
                <a:hueOff val="-993388"/>
                <a:satOff val="3981"/>
                <a:lumOff val="863"/>
                <a:alphaOff val="0"/>
                <a:tint val="37000"/>
                <a:satMod val="300000"/>
              </a:schemeClr>
            </a:gs>
            <a:gs pos="100000">
              <a:schemeClr val="accent5">
                <a:hueOff val="-993388"/>
                <a:satOff val="3981"/>
                <a:lumOff val="863"/>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t>Integrated approach for solving problems</a:t>
          </a:r>
        </a:p>
      </dsp:txBody>
      <dsp:txXfrm>
        <a:off x="2085464" y="371821"/>
        <a:ext cx="1893706" cy="1136224"/>
      </dsp:txXfrm>
    </dsp:sp>
    <dsp:sp modelId="{88C77FC3-5D2E-4418-954E-5D14A50A385F}">
      <dsp:nvSpPr>
        <dsp:cNvPr id="0" name=""/>
        <dsp:cNvSpPr/>
      </dsp:nvSpPr>
      <dsp:spPr>
        <a:xfrm>
          <a:off x="4168541" y="371821"/>
          <a:ext cx="1893706" cy="1136224"/>
        </a:xfrm>
        <a:prstGeom prst="rect">
          <a:avLst/>
        </a:prstGeom>
        <a:gradFill rotWithShape="0">
          <a:gsLst>
            <a:gs pos="0">
              <a:schemeClr val="accent5">
                <a:hueOff val="-1986775"/>
                <a:satOff val="7962"/>
                <a:lumOff val="1726"/>
                <a:alphaOff val="0"/>
                <a:tint val="50000"/>
                <a:satMod val="300000"/>
              </a:schemeClr>
            </a:gs>
            <a:gs pos="35000">
              <a:schemeClr val="accent5">
                <a:hueOff val="-1986775"/>
                <a:satOff val="7962"/>
                <a:lumOff val="1726"/>
                <a:alphaOff val="0"/>
                <a:tint val="37000"/>
                <a:satMod val="300000"/>
              </a:schemeClr>
            </a:gs>
            <a:gs pos="100000">
              <a:schemeClr val="accent5">
                <a:hueOff val="-1986775"/>
                <a:satOff val="7962"/>
                <a:lumOff val="1726"/>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t>Alignment of behaviour towards company goals</a:t>
          </a:r>
        </a:p>
      </dsp:txBody>
      <dsp:txXfrm>
        <a:off x="4168541" y="371821"/>
        <a:ext cx="1893706" cy="1136224"/>
      </dsp:txXfrm>
    </dsp:sp>
    <dsp:sp modelId="{D3469AB8-B77D-4813-AF39-9A3B725DF555}">
      <dsp:nvSpPr>
        <dsp:cNvPr id="0" name=""/>
        <dsp:cNvSpPr/>
      </dsp:nvSpPr>
      <dsp:spPr>
        <a:xfrm>
          <a:off x="6251619" y="371821"/>
          <a:ext cx="1893706" cy="1136224"/>
        </a:xfrm>
        <a:prstGeom prst="rect">
          <a:avLst/>
        </a:prstGeom>
        <a:gradFill rotWithShape="0">
          <a:gsLst>
            <a:gs pos="0">
              <a:schemeClr val="accent5">
                <a:hueOff val="-2980163"/>
                <a:satOff val="11943"/>
                <a:lumOff val="2588"/>
                <a:alphaOff val="0"/>
                <a:tint val="50000"/>
                <a:satMod val="300000"/>
              </a:schemeClr>
            </a:gs>
            <a:gs pos="35000">
              <a:schemeClr val="accent5">
                <a:hueOff val="-2980163"/>
                <a:satOff val="11943"/>
                <a:lumOff val="2588"/>
                <a:alphaOff val="0"/>
                <a:tint val="37000"/>
                <a:satMod val="300000"/>
              </a:schemeClr>
            </a:gs>
            <a:gs pos="100000">
              <a:schemeClr val="accent5">
                <a:hueOff val="-2980163"/>
                <a:satOff val="11943"/>
                <a:lumOff val="2588"/>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t>Improved Understanding the organisation</a:t>
          </a:r>
        </a:p>
      </dsp:txBody>
      <dsp:txXfrm>
        <a:off x="6251619" y="371821"/>
        <a:ext cx="1893706" cy="1136224"/>
      </dsp:txXfrm>
    </dsp:sp>
    <dsp:sp modelId="{134497CD-A0F0-459F-8C2C-A559CC965ED6}">
      <dsp:nvSpPr>
        <dsp:cNvPr id="0" name=""/>
        <dsp:cNvSpPr/>
      </dsp:nvSpPr>
      <dsp:spPr>
        <a:xfrm>
          <a:off x="2387" y="1697415"/>
          <a:ext cx="1893706" cy="1136224"/>
        </a:xfrm>
        <a:prstGeom prst="rect">
          <a:avLst/>
        </a:prstGeom>
        <a:gradFill rotWithShape="0">
          <a:gsLst>
            <a:gs pos="0">
              <a:schemeClr val="accent5">
                <a:hueOff val="-3973551"/>
                <a:satOff val="15924"/>
                <a:lumOff val="3451"/>
                <a:alphaOff val="0"/>
                <a:tint val="50000"/>
                <a:satMod val="300000"/>
              </a:schemeClr>
            </a:gs>
            <a:gs pos="35000">
              <a:schemeClr val="accent5">
                <a:hueOff val="-3973551"/>
                <a:satOff val="15924"/>
                <a:lumOff val="3451"/>
                <a:alphaOff val="0"/>
                <a:tint val="37000"/>
                <a:satMod val="300000"/>
              </a:schemeClr>
            </a:gs>
            <a:gs pos="100000">
              <a:schemeClr val="accent5">
                <a:hueOff val="-3973551"/>
                <a:satOff val="15924"/>
                <a:lumOff val="3451"/>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t>Improved Commitment from staff and other stakeholders. </a:t>
          </a:r>
        </a:p>
      </dsp:txBody>
      <dsp:txXfrm>
        <a:off x="2387" y="1697415"/>
        <a:ext cx="1893706" cy="1136224"/>
      </dsp:txXfrm>
    </dsp:sp>
    <dsp:sp modelId="{D6939720-D35A-4251-B053-ECE40866AAE0}">
      <dsp:nvSpPr>
        <dsp:cNvPr id="0" name=""/>
        <dsp:cNvSpPr/>
      </dsp:nvSpPr>
      <dsp:spPr>
        <a:xfrm>
          <a:off x="2085464" y="1697415"/>
          <a:ext cx="1893706" cy="1136224"/>
        </a:xfrm>
        <a:prstGeom prst="rect">
          <a:avLst/>
        </a:prstGeom>
        <a:gradFill rotWithShape="0">
          <a:gsLst>
            <a:gs pos="0">
              <a:schemeClr val="accent5">
                <a:hueOff val="-4966938"/>
                <a:satOff val="19906"/>
                <a:lumOff val="4314"/>
                <a:alphaOff val="0"/>
                <a:tint val="50000"/>
                <a:satMod val="300000"/>
              </a:schemeClr>
            </a:gs>
            <a:gs pos="35000">
              <a:schemeClr val="accent5">
                <a:hueOff val="-4966938"/>
                <a:satOff val="19906"/>
                <a:lumOff val="4314"/>
                <a:alphaOff val="0"/>
                <a:tint val="37000"/>
                <a:satMod val="300000"/>
              </a:schemeClr>
            </a:gs>
            <a:gs pos="100000">
              <a:schemeClr val="accent5">
                <a:hueOff val="-4966938"/>
                <a:satOff val="19906"/>
                <a:lumOff val="4314"/>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t>Expected Outcomes</a:t>
          </a:r>
        </a:p>
      </dsp:txBody>
      <dsp:txXfrm>
        <a:off x="2085464" y="1697415"/>
        <a:ext cx="1893706" cy="1136224"/>
      </dsp:txXfrm>
    </dsp:sp>
    <dsp:sp modelId="{25B2C4DF-C36B-4BE5-AC06-E77A2A0B9A48}">
      <dsp:nvSpPr>
        <dsp:cNvPr id="0" name=""/>
        <dsp:cNvSpPr/>
      </dsp:nvSpPr>
      <dsp:spPr>
        <a:xfrm>
          <a:off x="4168541" y="1697415"/>
          <a:ext cx="1893706" cy="1136224"/>
        </a:xfrm>
        <a:prstGeom prst="rect">
          <a:avLst/>
        </a:prstGeom>
        <a:gradFill rotWithShape="0">
          <a:gsLst>
            <a:gs pos="0">
              <a:schemeClr val="accent5">
                <a:hueOff val="-5960326"/>
                <a:satOff val="23887"/>
                <a:lumOff val="5177"/>
                <a:alphaOff val="0"/>
                <a:tint val="50000"/>
                <a:satMod val="300000"/>
              </a:schemeClr>
            </a:gs>
            <a:gs pos="35000">
              <a:schemeClr val="accent5">
                <a:hueOff val="-5960326"/>
                <a:satOff val="23887"/>
                <a:lumOff val="5177"/>
                <a:alphaOff val="0"/>
                <a:tint val="37000"/>
                <a:satMod val="300000"/>
              </a:schemeClr>
            </a:gs>
            <a:gs pos="100000">
              <a:schemeClr val="accent5">
                <a:hueOff val="-5960326"/>
                <a:satOff val="23887"/>
                <a:lumOff val="5177"/>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t>Exploitation of Opportunities</a:t>
          </a:r>
        </a:p>
      </dsp:txBody>
      <dsp:txXfrm>
        <a:off x="4168541" y="1697415"/>
        <a:ext cx="1893706" cy="1136224"/>
      </dsp:txXfrm>
    </dsp:sp>
    <dsp:sp modelId="{B2CC97F2-9154-4E82-8444-4D1C24BF535D}">
      <dsp:nvSpPr>
        <dsp:cNvPr id="0" name=""/>
        <dsp:cNvSpPr/>
      </dsp:nvSpPr>
      <dsp:spPr>
        <a:xfrm>
          <a:off x="6251619" y="1697415"/>
          <a:ext cx="1893706" cy="1136224"/>
        </a:xfrm>
        <a:prstGeom prst="rect">
          <a:avLst/>
        </a:prstGeom>
        <a:gradFill rotWithShape="0">
          <a:gsLst>
            <a:gs pos="0">
              <a:schemeClr val="accent5">
                <a:hueOff val="-6953714"/>
                <a:satOff val="27868"/>
                <a:lumOff val="6040"/>
                <a:alphaOff val="0"/>
                <a:tint val="50000"/>
                <a:satMod val="300000"/>
              </a:schemeClr>
            </a:gs>
            <a:gs pos="35000">
              <a:schemeClr val="accent5">
                <a:hueOff val="-6953714"/>
                <a:satOff val="27868"/>
                <a:lumOff val="6040"/>
                <a:alphaOff val="0"/>
                <a:tint val="37000"/>
                <a:satMod val="300000"/>
              </a:schemeClr>
            </a:gs>
            <a:gs pos="100000">
              <a:schemeClr val="accent5">
                <a:hueOff val="-6953714"/>
                <a:satOff val="27868"/>
                <a:lumOff val="604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t>Encourages forward thinking </a:t>
          </a:r>
        </a:p>
      </dsp:txBody>
      <dsp:txXfrm>
        <a:off x="6251619" y="1697415"/>
        <a:ext cx="1893706" cy="1136224"/>
      </dsp:txXfrm>
    </dsp:sp>
    <dsp:sp modelId="{3B76DE87-B939-4FE3-9AB9-532D008FB950}">
      <dsp:nvSpPr>
        <dsp:cNvPr id="0" name=""/>
        <dsp:cNvSpPr/>
      </dsp:nvSpPr>
      <dsp:spPr>
        <a:xfrm>
          <a:off x="1043925" y="3023010"/>
          <a:ext cx="1893706" cy="1136224"/>
        </a:xfrm>
        <a:prstGeom prst="rect">
          <a:avLst/>
        </a:prstGeom>
        <a:gradFill rotWithShape="0">
          <a:gsLst>
            <a:gs pos="0">
              <a:schemeClr val="accent5">
                <a:hueOff val="-7947101"/>
                <a:satOff val="31849"/>
                <a:lumOff val="6902"/>
                <a:alphaOff val="0"/>
                <a:tint val="50000"/>
                <a:satMod val="300000"/>
              </a:schemeClr>
            </a:gs>
            <a:gs pos="35000">
              <a:schemeClr val="accent5">
                <a:hueOff val="-7947101"/>
                <a:satOff val="31849"/>
                <a:lumOff val="6902"/>
                <a:alphaOff val="0"/>
                <a:tint val="37000"/>
                <a:satMod val="300000"/>
              </a:schemeClr>
            </a:gs>
            <a:gs pos="100000">
              <a:schemeClr val="accent5">
                <a:hueOff val="-7947101"/>
                <a:satOff val="31849"/>
                <a:lumOff val="6902"/>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t>Effective allocation and management of Resources</a:t>
          </a:r>
        </a:p>
      </dsp:txBody>
      <dsp:txXfrm>
        <a:off x="1043925" y="3023010"/>
        <a:ext cx="1893706" cy="1136224"/>
      </dsp:txXfrm>
    </dsp:sp>
    <dsp:sp modelId="{64E70CCB-5A4E-4505-BE37-CEF63B3CFD74}">
      <dsp:nvSpPr>
        <dsp:cNvPr id="0" name=""/>
        <dsp:cNvSpPr/>
      </dsp:nvSpPr>
      <dsp:spPr>
        <a:xfrm>
          <a:off x="3127003" y="3023010"/>
          <a:ext cx="1893706" cy="1136224"/>
        </a:xfrm>
        <a:prstGeom prst="rect">
          <a:avLst/>
        </a:prstGeom>
        <a:gradFill rotWithShape="0">
          <a:gsLst>
            <a:gs pos="0">
              <a:schemeClr val="accent5">
                <a:hueOff val="-8940489"/>
                <a:satOff val="35830"/>
                <a:lumOff val="7765"/>
                <a:alphaOff val="0"/>
                <a:tint val="50000"/>
                <a:satMod val="300000"/>
              </a:schemeClr>
            </a:gs>
            <a:gs pos="35000">
              <a:schemeClr val="accent5">
                <a:hueOff val="-8940489"/>
                <a:satOff val="35830"/>
                <a:lumOff val="7765"/>
                <a:alphaOff val="0"/>
                <a:tint val="37000"/>
                <a:satMod val="300000"/>
              </a:schemeClr>
            </a:gs>
            <a:gs pos="100000">
              <a:schemeClr val="accent5">
                <a:hueOff val="-8940489"/>
                <a:satOff val="35830"/>
                <a:lumOff val="7765"/>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t>Reduces impact of adverse conditions on business</a:t>
          </a:r>
        </a:p>
      </dsp:txBody>
      <dsp:txXfrm>
        <a:off x="3127003" y="3023010"/>
        <a:ext cx="1893706" cy="1136224"/>
      </dsp:txXfrm>
    </dsp:sp>
    <dsp:sp modelId="{2E550AF4-0147-4836-9BD9-A986ADB72290}">
      <dsp:nvSpPr>
        <dsp:cNvPr id="0" name=""/>
        <dsp:cNvSpPr/>
      </dsp:nvSpPr>
      <dsp:spPr>
        <a:xfrm>
          <a:off x="5210080" y="3023010"/>
          <a:ext cx="1893706" cy="1136224"/>
        </a:xfrm>
        <a:prstGeom prst="rect">
          <a:avLst/>
        </a:prstGeom>
        <a:gradFill rotWithShape="0">
          <a:gsLst>
            <a:gs pos="0">
              <a:schemeClr val="accent5">
                <a:hueOff val="-9933876"/>
                <a:satOff val="39811"/>
                <a:lumOff val="8628"/>
                <a:alphaOff val="0"/>
                <a:tint val="50000"/>
                <a:satMod val="300000"/>
              </a:schemeClr>
            </a:gs>
            <a:gs pos="35000">
              <a:schemeClr val="accent5">
                <a:hueOff val="-9933876"/>
                <a:satOff val="39811"/>
                <a:lumOff val="8628"/>
                <a:alphaOff val="0"/>
                <a:tint val="37000"/>
                <a:satMod val="300000"/>
              </a:schemeClr>
            </a:gs>
            <a:gs pos="100000">
              <a:schemeClr val="accent5">
                <a:hueOff val="-9933876"/>
                <a:satOff val="39811"/>
                <a:lumOff val="8628"/>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t>Framework for coordination of activities and efforts</a:t>
          </a:r>
        </a:p>
      </dsp:txBody>
      <dsp:txXfrm>
        <a:off x="5210080" y="3023010"/>
        <a:ext cx="1893706" cy="1136224"/>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8766B7-B700-4666-AD23-C190CB418E05}" type="datetimeFigureOut">
              <a:rPr lang="en-GB" smtClean="0"/>
              <a:t>12/05/2025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0734E38-5C84-4E2A-B31C-B42A5A9DBFF7}" type="slidenum">
              <a:rPr lang="en-GB" smtClean="0"/>
              <a:t>‹#›</a:t>
            </a:fld>
            <a:endParaRPr lang="en-GB"/>
          </a:p>
        </p:txBody>
      </p:sp>
    </p:spTree>
    <p:extLst>
      <p:ext uri="{BB962C8B-B14F-4D97-AF65-F5344CB8AC3E}">
        <p14:creationId xmlns:p14="http://schemas.microsoft.com/office/powerpoint/2010/main" val="41226388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b="1" dirty="0"/>
          </a:p>
        </p:txBody>
      </p:sp>
      <p:sp>
        <p:nvSpPr>
          <p:cNvPr id="4" name="Slide Number Placeholder 3"/>
          <p:cNvSpPr>
            <a:spLocks noGrp="1"/>
          </p:cNvSpPr>
          <p:nvPr>
            <p:ph type="sldNum" sz="quarter" idx="10"/>
          </p:nvPr>
        </p:nvSpPr>
        <p:spPr/>
        <p:txBody>
          <a:bodyPr/>
          <a:lstStyle/>
          <a:p>
            <a:fld id="{90734E38-5C84-4E2A-B31C-B42A5A9DBFF7}" type="slidenum">
              <a:rPr lang="en-GB" smtClean="0"/>
              <a:t>4</a:t>
            </a:fld>
            <a:endParaRPr lang="en-GB"/>
          </a:p>
        </p:txBody>
      </p:sp>
    </p:spTree>
    <p:extLst>
      <p:ext uri="{BB962C8B-B14F-4D97-AF65-F5344CB8AC3E}">
        <p14:creationId xmlns:p14="http://schemas.microsoft.com/office/powerpoint/2010/main" val="4281610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sz="1200" b="1" dirty="0"/>
              <a:t>Trait:</a:t>
            </a:r>
            <a:r>
              <a:rPr lang="en-US" sz="1200" dirty="0"/>
              <a:t> Bringing influencing qualities: </a:t>
            </a:r>
            <a:r>
              <a:rPr lang="en-US" b="0" i="1" dirty="0"/>
              <a:t>Trait</a:t>
            </a:r>
            <a:r>
              <a:rPr lang="en-US" b="1" dirty="0"/>
              <a:t> </a:t>
            </a:r>
            <a:r>
              <a:rPr lang="en-US" baseline="0" dirty="0"/>
              <a:t>is </a:t>
            </a:r>
            <a:r>
              <a:rPr lang="en-US" sz="1200" kern="1200" dirty="0">
                <a:solidFill>
                  <a:schemeClr val="tx1"/>
                </a:solidFill>
                <a:effectLst/>
                <a:latin typeface="+mn-lt"/>
                <a:ea typeface="+mn-ea"/>
                <a:cs typeface="+mn-cs"/>
              </a:rPr>
              <a:t>a distinguishing quality of an individual and defining leadership as a trait means that each individual brings to the table certain qualities that influence the way he or she leads.</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Belief that traits are innate: Saying that leadership is a trait places a great deal of emphasis on the leader and on the leader’s special gifts. It follows the often-expressed belief “leaders are born, not made,” that leadership traits are innate rather than learned. </a:t>
            </a:r>
          </a:p>
          <a:p>
            <a:endParaRPr lang="en-US" sz="1200" kern="1200" baseline="0" dirty="0">
              <a:solidFill>
                <a:schemeClr val="tx1"/>
              </a:solidFill>
              <a:effectLst/>
              <a:latin typeface="+mn-lt"/>
              <a:ea typeface="+mn-ea"/>
              <a:cs typeface="+mn-cs"/>
            </a:endParaRPr>
          </a:p>
          <a:p>
            <a:r>
              <a:rPr lang="en-US" sz="1200" kern="1200" baseline="0" dirty="0">
                <a:solidFill>
                  <a:schemeClr val="tx1"/>
                </a:solidFill>
                <a:effectLst/>
                <a:latin typeface="+mn-lt"/>
                <a:ea typeface="+mn-ea"/>
                <a:cs typeface="+mn-cs"/>
              </a:rPr>
              <a:t>All have unique traits: A</a:t>
            </a:r>
            <a:r>
              <a:rPr lang="en-US" sz="1200" kern="1200" dirty="0">
                <a:solidFill>
                  <a:schemeClr val="tx1"/>
                </a:solidFill>
                <a:effectLst/>
                <a:latin typeface="+mn-lt"/>
                <a:ea typeface="+mn-ea"/>
                <a:cs typeface="+mn-cs"/>
              </a:rPr>
              <a:t>ll of us are born with a wide array of unique traits and that many of these traits can have a positive impact on our leadership. </a:t>
            </a:r>
            <a:r>
              <a:rPr lang="en-US" sz="1200" kern="1200" baseline="0" dirty="0">
                <a:solidFill>
                  <a:schemeClr val="tx1"/>
                </a:solidFill>
                <a:effectLst/>
                <a:latin typeface="+mn-lt"/>
                <a:ea typeface="+mn-ea"/>
                <a:cs typeface="+mn-cs"/>
              </a:rPr>
              <a:t>It is possible to modify or change these traits to become an effective leader.</a:t>
            </a:r>
          </a:p>
          <a:p>
            <a:endParaRPr lang="en-US" sz="1200" kern="1200" baseline="0" dirty="0">
              <a:solidFill>
                <a:schemeClr val="tx1"/>
              </a:solidFill>
              <a:effectLst/>
              <a:latin typeface="+mn-lt"/>
              <a:ea typeface="+mn-ea"/>
              <a:cs typeface="+mn-cs"/>
            </a:endParaRPr>
          </a:p>
          <a:p>
            <a:r>
              <a:rPr lang="en-US" sz="1200" kern="1200" baseline="0" dirty="0">
                <a:solidFill>
                  <a:schemeClr val="tx1"/>
                </a:solidFill>
                <a:effectLst/>
                <a:latin typeface="+mn-lt"/>
                <a:ea typeface="+mn-ea"/>
                <a:cs typeface="+mn-cs"/>
              </a:rPr>
              <a:t>Right trait in right situation: </a:t>
            </a:r>
            <a:r>
              <a:rPr lang="en-US" sz="1200" kern="1200" dirty="0">
                <a:solidFill>
                  <a:schemeClr val="tx1"/>
                </a:solidFill>
                <a:effectLst/>
                <a:latin typeface="+mn-lt"/>
                <a:ea typeface="+mn-ea"/>
                <a:cs typeface="+mn-cs"/>
              </a:rPr>
              <a:t>Although there are many important leadership traits, what is most important for leaders is having the required traits that a particular situation demands. Effective leadership results when the leader engages the right traits in the right place at the right time.</a:t>
            </a:r>
            <a:endParaRPr lang="en-US"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39974C31-EB4A-4B21-8134-CB5741A1DC5F}" type="slidenum">
              <a:rPr lang="en-US" smtClean="0"/>
              <a:t>16</a:t>
            </a:fld>
            <a:endParaRPr lang="en-US" dirty="0"/>
          </a:p>
        </p:txBody>
      </p:sp>
    </p:spTree>
    <p:extLst>
      <p:ext uri="{BB962C8B-B14F-4D97-AF65-F5344CB8AC3E}">
        <p14:creationId xmlns:p14="http://schemas.microsoft.com/office/powerpoint/2010/main" val="22704017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sz="1200" b="1" dirty="0"/>
              <a:t>Trait:</a:t>
            </a:r>
            <a:r>
              <a:rPr lang="en-US" sz="1200" dirty="0"/>
              <a:t> Bringing influencing qualities: </a:t>
            </a:r>
            <a:r>
              <a:rPr lang="en-US" b="0" i="1" dirty="0"/>
              <a:t>Trait</a:t>
            </a:r>
            <a:r>
              <a:rPr lang="en-US" b="1" dirty="0"/>
              <a:t> </a:t>
            </a:r>
            <a:r>
              <a:rPr lang="en-US" baseline="0" dirty="0"/>
              <a:t>is </a:t>
            </a:r>
            <a:r>
              <a:rPr lang="en-US" sz="1200" kern="1200" dirty="0">
                <a:solidFill>
                  <a:schemeClr val="tx1"/>
                </a:solidFill>
                <a:effectLst/>
                <a:latin typeface="+mn-lt"/>
                <a:ea typeface="+mn-ea"/>
                <a:cs typeface="+mn-cs"/>
              </a:rPr>
              <a:t>a distinguishing quality of an individual and defining leadership as a trait means that each individual brings to the table certain qualities that influence the way he or she leads.</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Belief that traits are innate: Saying that leadership is a trait places a great deal of emphasis on the leader and on the leader’s special gifts. It follows the often-expressed belief “leaders are born, not made,” that leadership traits are innate rather than learned. </a:t>
            </a:r>
          </a:p>
          <a:p>
            <a:endParaRPr lang="en-US" sz="1200" kern="1200" baseline="0" dirty="0">
              <a:solidFill>
                <a:schemeClr val="tx1"/>
              </a:solidFill>
              <a:effectLst/>
              <a:latin typeface="+mn-lt"/>
              <a:ea typeface="+mn-ea"/>
              <a:cs typeface="+mn-cs"/>
            </a:endParaRPr>
          </a:p>
          <a:p>
            <a:r>
              <a:rPr lang="en-US" sz="1200" kern="1200" baseline="0" dirty="0">
                <a:solidFill>
                  <a:schemeClr val="tx1"/>
                </a:solidFill>
                <a:effectLst/>
                <a:latin typeface="+mn-lt"/>
                <a:ea typeface="+mn-ea"/>
                <a:cs typeface="+mn-cs"/>
              </a:rPr>
              <a:t>All have unique traits: A</a:t>
            </a:r>
            <a:r>
              <a:rPr lang="en-US" sz="1200" kern="1200" dirty="0">
                <a:solidFill>
                  <a:schemeClr val="tx1"/>
                </a:solidFill>
                <a:effectLst/>
                <a:latin typeface="+mn-lt"/>
                <a:ea typeface="+mn-ea"/>
                <a:cs typeface="+mn-cs"/>
              </a:rPr>
              <a:t>ll of us are born with a wide array of unique traits and that many of these traits can have a positive impact on our leadership. </a:t>
            </a:r>
            <a:r>
              <a:rPr lang="en-US" sz="1200" kern="1200" baseline="0" dirty="0">
                <a:solidFill>
                  <a:schemeClr val="tx1"/>
                </a:solidFill>
                <a:effectLst/>
                <a:latin typeface="+mn-lt"/>
                <a:ea typeface="+mn-ea"/>
                <a:cs typeface="+mn-cs"/>
              </a:rPr>
              <a:t>It is possible to modify or change these traits to become an effective leader.</a:t>
            </a:r>
          </a:p>
          <a:p>
            <a:endParaRPr lang="en-US" sz="1200" kern="1200" baseline="0" dirty="0">
              <a:solidFill>
                <a:schemeClr val="tx1"/>
              </a:solidFill>
              <a:effectLst/>
              <a:latin typeface="+mn-lt"/>
              <a:ea typeface="+mn-ea"/>
              <a:cs typeface="+mn-cs"/>
            </a:endParaRPr>
          </a:p>
          <a:p>
            <a:r>
              <a:rPr lang="en-US" sz="1200" kern="1200" baseline="0" dirty="0">
                <a:solidFill>
                  <a:schemeClr val="tx1"/>
                </a:solidFill>
                <a:effectLst/>
                <a:latin typeface="+mn-lt"/>
                <a:ea typeface="+mn-ea"/>
                <a:cs typeface="+mn-cs"/>
              </a:rPr>
              <a:t>Right trait in right situation: </a:t>
            </a:r>
            <a:r>
              <a:rPr lang="en-US" sz="1200" kern="1200" dirty="0">
                <a:solidFill>
                  <a:schemeClr val="tx1"/>
                </a:solidFill>
                <a:effectLst/>
                <a:latin typeface="+mn-lt"/>
                <a:ea typeface="+mn-ea"/>
                <a:cs typeface="+mn-cs"/>
              </a:rPr>
              <a:t>Although there are many important leadership traits, what is most important for leaders is having the required traits that a particular situation demands. Effective leadership results when the leader engages the right traits in the right place at the right time.</a:t>
            </a:r>
            <a:endParaRPr lang="en-US"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39974C31-EB4A-4B21-8134-CB5741A1DC5F}" type="slidenum">
              <a:rPr lang="en-US" smtClean="0"/>
              <a:t>17</a:t>
            </a:fld>
            <a:endParaRPr lang="en-US" dirty="0"/>
          </a:p>
        </p:txBody>
      </p:sp>
    </p:spTree>
    <p:extLst>
      <p:ext uri="{BB962C8B-B14F-4D97-AF65-F5344CB8AC3E}">
        <p14:creationId xmlns:p14="http://schemas.microsoft.com/office/powerpoint/2010/main" val="22021891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sz="1200" b="1" dirty="0"/>
              <a:t>Trait:</a:t>
            </a:r>
            <a:r>
              <a:rPr lang="en-US" sz="1200" dirty="0"/>
              <a:t> Bringing influencing qualities: </a:t>
            </a:r>
            <a:r>
              <a:rPr lang="en-US" b="0" i="1" dirty="0"/>
              <a:t>Trait</a:t>
            </a:r>
            <a:r>
              <a:rPr lang="en-US" b="1" dirty="0"/>
              <a:t> </a:t>
            </a:r>
            <a:r>
              <a:rPr lang="en-US" baseline="0" dirty="0"/>
              <a:t>is </a:t>
            </a:r>
            <a:r>
              <a:rPr lang="en-US" sz="1200" kern="1200" dirty="0">
                <a:solidFill>
                  <a:schemeClr val="tx1"/>
                </a:solidFill>
                <a:effectLst/>
                <a:latin typeface="+mn-lt"/>
                <a:ea typeface="+mn-ea"/>
                <a:cs typeface="+mn-cs"/>
              </a:rPr>
              <a:t>a distinguishing quality of an individual and defining leadership as a trait means that each individual brings to the table certain qualities that influence the way he or she leads.</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Belief that traits are innate: Saying that leadership is a trait places a great deal of emphasis on the leader and on the leader’s special gifts. It follows the often-expressed belief “leaders are born, not made,” that leadership traits are innate rather than learned. </a:t>
            </a:r>
          </a:p>
          <a:p>
            <a:endParaRPr lang="en-US" sz="1200" kern="1200" baseline="0" dirty="0">
              <a:solidFill>
                <a:schemeClr val="tx1"/>
              </a:solidFill>
              <a:effectLst/>
              <a:latin typeface="+mn-lt"/>
              <a:ea typeface="+mn-ea"/>
              <a:cs typeface="+mn-cs"/>
            </a:endParaRPr>
          </a:p>
          <a:p>
            <a:r>
              <a:rPr lang="en-US" sz="1200" kern="1200" baseline="0" dirty="0">
                <a:solidFill>
                  <a:schemeClr val="tx1"/>
                </a:solidFill>
                <a:effectLst/>
                <a:latin typeface="+mn-lt"/>
                <a:ea typeface="+mn-ea"/>
                <a:cs typeface="+mn-cs"/>
              </a:rPr>
              <a:t>All have unique traits: A</a:t>
            </a:r>
            <a:r>
              <a:rPr lang="en-US" sz="1200" kern="1200" dirty="0">
                <a:solidFill>
                  <a:schemeClr val="tx1"/>
                </a:solidFill>
                <a:effectLst/>
                <a:latin typeface="+mn-lt"/>
                <a:ea typeface="+mn-ea"/>
                <a:cs typeface="+mn-cs"/>
              </a:rPr>
              <a:t>ll of us are born with a wide array of unique traits and that many of these traits can have a positive impact on our leadership. </a:t>
            </a:r>
            <a:r>
              <a:rPr lang="en-US" sz="1200" kern="1200" baseline="0" dirty="0">
                <a:solidFill>
                  <a:schemeClr val="tx1"/>
                </a:solidFill>
                <a:effectLst/>
                <a:latin typeface="+mn-lt"/>
                <a:ea typeface="+mn-ea"/>
                <a:cs typeface="+mn-cs"/>
              </a:rPr>
              <a:t>It is possible to modify or change these traits to become an effective leader.</a:t>
            </a:r>
          </a:p>
          <a:p>
            <a:endParaRPr lang="en-US" sz="1200" kern="1200" baseline="0" dirty="0">
              <a:solidFill>
                <a:schemeClr val="tx1"/>
              </a:solidFill>
              <a:effectLst/>
              <a:latin typeface="+mn-lt"/>
              <a:ea typeface="+mn-ea"/>
              <a:cs typeface="+mn-cs"/>
            </a:endParaRPr>
          </a:p>
          <a:p>
            <a:r>
              <a:rPr lang="en-US" sz="1200" kern="1200" baseline="0" dirty="0">
                <a:solidFill>
                  <a:schemeClr val="tx1"/>
                </a:solidFill>
                <a:effectLst/>
                <a:latin typeface="+mn-lt"/>
                <a:ea typeface="+mn-ea"/>
                <a:cs typeface="+mn-cs"/>
              </a:rPr>
              <a:t>Right trait in right situation: </a:t>
            </a:r>
            <a:r>
              <a:rPr lang="en-US" sz="1200" kern="1200" dirty="0">
                <a:solidFill>
                  <a:schemeClr val="tx1"/>
                </a:solidFill>
                <a:effectLst/>
                <a:latin typeface="+mn-lt"/>
                <a:ea typeface="+mn-ea"/>
                <a:cs typeface="+mn-cs"/>
              </a:rPr>
              <a:t>Although there are many important leadership traits, what is most important for leaders is having the required traits that a particular situation demands. Effective leadership results when the leader engages the right traits in the right place at the right time.</a:t>
            </a:r>
            <a:endParaRPr lang="en-US"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39974C31-EB4A-4B21-8134-CB5741A1DC5F}" type="slidenum">
              <a:rPr lang="en-US" smtClean="0"/>
              <a:t>18</a:t>
            </a:fld>
            <a:endParaRPr lang="en-US" dirty="0"/>
          </a:p>
        </p:txBody>
      </p:sp>
    </p:spTree>
    <p:extLst>
      <p:ext uri="{BB962C8B-B14F-4D97-AF65-F5344CB8AC3E}">
        <p14:creationId xmlns:p14="http://schemas.microsoft.com/office/powerpoint/2010/main" val="23252331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sz="1200" b="1" dirty="0"/>
              <a:t>Trait:</a:t>
            </a:r>
            <a:r>
              <a:rPr lang="en-US" sz="1200" dirty="0"/>
              <a:t> Bringing influencing qualities: </a:t>
            </a:r>
            <a:r>
              <a:rPr lang="en-US" b="0" i="1" dirty="0"/>
              <a:t>Trait</a:t>
            </a:r>
            <a:r>
              <a:rPr lang="en-US" b="1" dirty="0"/>
              <a:t> </a:t>
            </a:r>
            <a:r>
              <a:rPr lang="en-US" baseline="0" dirty="0"/>
              <a:t>is </a:t>
            </a:r>
            <a:r>
              <a:rPr lang="en-US" sz="1200" kern="1200" dirty="0">
                <a:solidFill>
                  <a:schemeClr val="tx1"/>
                </a:solidFill>
                <a:effectLst/>
                <a:latin typeface="+mn-lt"/>
                <a:ea typeface="+mn-ea"/>
                <a:cs typeface="+mn-cs"/>
              </a:rPr>
              <a:t>a distinguishing quality of an individual and defining leadership as a trait means that each individual brings to the table certain qualities that influence the way he or she leads.</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Belief that traits are innate: Saying that leadership is a trait places a great deal of emphasis on the leader and on the leader’s special gifts. It follows the often-expressed belief “leaders are born, not made,” that leadership traits are innate rather than learned. </a:t>
            </a:r>
          </a:p>
          <a:p>
            <a:endParaRPr lang="en-US" sz="1200" kern="1200" baseline="0" dirty="0">
              <a:solidFill>
                <a:schemeClr val="tx1"/>
              </a:solidFill>
              <a:effectLst/>
              <a:latin typeface="+mn-lt"/>
              <a:ea typeface="+mn-ea"/>
              <a:cs typeface="+mn-cs"/>
            </a:endParaRPr>
          </a:p>
          <a:p>
            <a:r>
              <a:rPr lang="en-US" sz="1200" kern="1200" baseline="0" dirty="0">
                <a:solidFill>
                  <a:schemeClr val="tx1"/>
                </a:solidFill>
                <a:effectLst/>
                <a:latin typeface="+mn-lt"/>
                <a:ea typeface="+mn-ea"/>
                <a:cs typeface="+mn-cs"/>
              </a:rPr>
              <a:t>All have unique traits: A</a:t>
            </a:r>
            <a:r>
              <a:rPr lang="en-US" sz="1200" kern="1200" dirty="0">
                <a:solidFill>
                  <a:schemeClr val="tx1"/>
                </a:solidFill>
                <a:effectLst/>
                <a:latin typeface="+mn-lt"/>
                <a:ea typeface="+mn-ea"/>
                <a:cs typeface="+mn-cs"/>
              </a:rPr>
              <a:t>ll of us are born with a wide array of unique traits and that many of these traits can have a positive impact on our leadership. </a:t>
            </a:r>
            <a:r>
              <a:rPr lang="en-US" sz="1200" kern="1200" baseline="0" dirty="0">
                <a:solidFill>
                  <a:schemeClr val="tx1"/>
                </a:solidFill>
                <a:effectLst/>
                <a:latin typeface="+mn-lt"/>
                <a:ea typeface="+mn-ea"/>
                <a:cs typeface="+mn-cs"/>
              </a:rPr>
              <a:t>It is possible to modify or change these traits to become an effective leader.</a:t>
            </a:r>
          </a:p>
          <a:p>
            <a:endParaRPr lang="en-US" sz="1200" kern="1200" baseline="0" dirty="0">
              <a:solidFill>
                <a:schemeClr val="tx1"/>
              </a:solidFill>
              <a:effectLst/>
              <a:latin typeface="+mn-lt"/>
              <a:ea typeface="+mn-ea"/>
              <a:cs typeface="+mn-cs"/>
            </a:endParaRPr>
          </a:p>
          <a:p>
            <a:r>
              <a:rPr lang="en-US" sz="1200" kern="1200" baseline="0" dirty="0">
                <a:solidFill>
                  <a:schemeClr val="tx1"/>
                </a:solidFill>
                <a:effectLst/>
                <a:latin typeface="+mn-lt"/>
                <a:ea typeface="+mn-ea"/>
                <a:cs typeface="+mn-cs"/>
              </a:rPr>
              <a:t>Right trait in right situation: </a:t>
            </a:r>
            <a:r>
              <a:rPr lang="en-US" sz="1200" kern="1200" dirty="0">
                <a:solidFill>
                  <a:schemeClr val="tx1"/>
                </a:solidFill>
                <a:effectLst/>
                <a:latin typeface="+mn-lt"/>
                <a:ea typeface="+mn-ea"/>
                <a:cs typeface="+mn-cs"/>
              </a:rPr>
              <a:t>Although there are many important leadership traits, what is most important for leaders is having the required traits that a particular situation demands. Effective leadership results when the leader engages the right traits in the right place at the right time.</a:t>
            </a:r>
            <a:endParaRPr lang="en-US"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39974C31-EB4A-4B21-8134-CB5741A1DC5F}" type="slidenum">
              <a:rPr lang="en-US" smtClean="0"/>
              <a:t>21</a:t>
            </a:fld>
            <a:endParaRPr lang="en-US" dirty="0"/>
          </a:p>
        </p:txBody>
      </p:sp>
    </p:spTree>
    <p:extLst>
      <p:ext uri="{BB962C8B-B14F-4D97-AF65-F5344CB8AC3E}">
        <p14:creationId xmlns:p14="http://schemas.microsoft.com/office/powerpoint/2010/main" val="22535687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3"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Ability</a:t>
            </a:r>
            <a:r>
              <a:rPr lang="en-US" sz="1200" kern="1200" dirty="0">
                <a:solidFill>
                  <a:schemeClr val="tx1"/>
                </a:solidFill>
                <a:effectLst/>
                <a:latin typeface="+mn-lt"/>
                <a:ea typeface="+mn-ea"/>
                <a:cs typeface="+mn-cs"/>
              </a:rPr>
              <a:t>: </a:t>
            </a:r>
            <a:r>
              <a:rPr lang="en-US" sz="1200" dirty="0"/>
              <a:t>Capacity to lead:</a:t>
            </a:r>
            <a:r>
              <a:rPr lang="en-US" sz="1200" kern="1200" dirty="0">
                <a:solidFill>
                  <a:schemeClr val="tx1"/>
                </a:solidFill>
                <a:effectLst/>
                <a:latin typeface="+mn-lt"/>
                <a:ea typeface="+mn-ea"/>
                <a:cs typeface="+mn-cs"/>
              </a:rPr>
              <a:t> A person who has leadership ability is able to be a leader;</a:t>
            </a:r>
            <a:r>
              <a:rPr lang="en-US" sz="1200" kern="1200" baseline="0" dirty="0">
                <a:solidFill>
                  <a:schemeClr val="tx1"/>
                </a:solidFill>
                <a:effectLst/>
                <a:latin typeface="+mn-lt"/>
                <a:ea typeface="+mn-ea"/>
                <a:cs typeface="+mn-cs"/>
              </a:rPr>
              <a:t> that is, has the capacity to lead.</a:t>
            </a:r>
          </a:p>
          <a:p>
            <a:pPr marL="0" marR="0" lvl="3" indent="0" algn="l" defTabSz="914400" rtl="0" eaLnBrk="1" fontAlgn="auto" latinLnBrk="0" hangingPunct="1">
              <a:lnSpc>
                <a:spcPct val="100000"/>
              </a:lnSpc>
              <a:spcBef>
                <a:spcPts val="0"/>
              </a:spcBef>
              <a:spcAft>
                <a:spcPts val="0"/>
              </a:spcAft>
              <a:buClrTx/>
              <a:buSzTx/>
              <a:buFontTx/>
              <a:buNone/>
              <a:tabLst/>
              <a:defRPr/>
            </a:pPr>
            <a:endParaRPr lang="en-US" sz="1200" kern="1200" baseline="0" dirty="0">
              <a:solidFill>
                <a:schemeClr val="tx1"/>
              </a:solidFill>
              <a:effectLst/>
              <a:latin typeface="+mn-lt"/>
              <a:ea typeface="+mn-ea"/>
              <a:cs typeface="+mn-cs"/>
            </a:endParaRPr>
          </a:p>
          <a:p>
            <a:pPr marL="0" marR="0" lvl="3" indent="0" algn="l" defTabSz="914400" rtl="0" eaLnBrk="1" fontAlgn="auto" latinLnBrk="0" hangingPunct="1">
              <a:lnSpc>
                <a:spcPct val="100000"/>
              </a:lnSpc>
              <a:spcBef>
                <a:spcPts val="0"/>
              </a:spcBef>
              <a:spcAft>
                <a:spcPts val="0"/>
              </a:spcAft>
              <a:buClrTx/>
              <a:buSzTx/>
              <a:buFontTx/>
              <a:buNone/>
              <a:tabLst/>
              <a:defRPr/>
            </a:pPr>
            <a:r>
              <a:rPr lang="en-US" sz="1200" kern="1200" baseline="0" dirty="0">
                <a:solidFill>
                  <a:schemeClr val="tx1"/>
                </a:solidFill>
                <a:effectLst/>
                <a:latin typeface="+mn-lt"/>
                <a:ea typeface="+mn-ea"/>
                <a:cs typeface="+mn-cs"/>
              </a:rPr>
              <a:t>Ability is both natural and acquired: </a:t>
            </a:r>
            <a:r>
              <a:rPr lang="en-US" sz="1200" kern="1200" dirty="0">
                <a:solidFill>
                  <a:schemeClr val="tx1"/>
                </a:solidFill>
                <a:effectLst/>
                <a:latin typeface="+mn-lt"/>
                <a:ea typeface="+mn-ea"/>
                <a:cs typeface="+mn-cs"/>
              </a:rPr>
              <a:t>While the term </a:t>
            </a:r>
            <a:r>
              <a:rPr lang="en-US" sz="1200" i="1" kern="1200" dirty="0">
                <a:solidFill>
                  <a:schemeClr val="tx1"/>
                </a:solidFill>
                <a:effectLst/>
                <a:latin typeface="+mn-lt"/>
                <a:ea typeface="+mn-ea"/>
                <a:cs typeface="+mn-cs"/>
              </a:rPr>
              <a:t>ability</a:t>
            </a:r>
            <a:r>
              <a:rPr lang="en-US" sz="1200" kern="1200" dirty="0">
                <a:solidFill>
                  <a:schemeClr val="tx1"/>
                </a:solidFill>
                <a:effectLst/>
                <a:latin typeface="+mn-lt"/>
                <a:ea typeface="+mn-ea"/>
                <a:cs typeface="+mn-cs"/>
              </a:rPr>
              <a:t> frequently refers to a natural capacity, ability can be acquired. For example, some people are naturally good at public speaking, while others rehearse to become comfortable speaking in public.</a:t>
            </a:r>
          </a:p>
          <a:p>
            <a:pPr marL="0" marR="0" lvl="3" indent="0" algn="l" defTabSz="914400" rtl="0" eaLnBrk="1" fontAlgn="auto" latinLnBrk="0" hangingPunct="1">
              <a:lnSpc>
                <a:spcPct val="100000"/>
              </a:lnSpc>
              <a:spcBef>
                <a:spcPts val="0"/>
              </a:spcBef>
              <a:spcAft>
                <a:spcPts val="0"/>
              </a:spcAft>
              <a:buClrTx/>
              <a:buSzTx/>
              <a:buFontTx/>
              <a:buNone/>
              <a:tabLst/>
              <a:defRPr/>
            </a:pPr>
            <a:endParaRPr lang="en-US" sz="1200" kern="1200" baseline="0" dirty="0">
              <a:solidFill>
                <a:schemeClr val="tx1"/>
              </a:solidFill>
              <a:effectLst/>
              <a:latin typeface="+mn-lt"/>
              <a:ea typeface="+mn-ea"/>
              <a:cs typeface="+mn-cs"/>
            </a:endParaRPr>
          </a:p>
          <a:p>
            <a:pPr marL="0" marR="0" lvl="3" indent="0" algn="l" defTabSz="914400" rtl="0" eaLnBrk="1" fontAlgn="auto" latinLnBrk="0" hangingPunct="1">
              <a:lnSpc>
                <a:spcPct val="100000"/>
              </a:lnSpc>
              <a:spcBef>
                <a:spcPts val="0"/>
              </a:spcBef>
              <a:spcAft>
                <a:spcPts val="0"/>
              </a:spcAft>
              <a:buClrTx/>
              <a:buSzTx/>
              <a:buFontTx/>
              <a:buNone/>
              <a:tabLst/>
              <a:defRPr/>
            </a:pPr>
            <a:r>
              <a:rPr lang="en-US" dirty="0"/>
              <a:t>Leadership as ability: </a:t>
            </a:r>
            <a:r>
              <a:rPr lang="en-US" sz="1200" kern="1200" dirty="0">
                <a:solidFill>
                  <a:schemeClr val="tx1"/>
                </a:solidFill>
                <a:effectLst/>
                <a:latin typeface="+mn-lt"/>
                <a:ea typeface="+mn-ea"/>
                <a:cs typeface="+mn-cs"/>
              </a:rPr>
              <a:t>John Wooden</a:t>
            </a:r>
            <a:r>
              <a:rPr lang="en-US" sz="1200" kern="1200" baseline="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An example of leadership as ability is the legendary University of California at Los Angeles basketball coach John Wooden, whose teams won seven consecutive National Collegiate Athletic Association titles. Wooden implemented four laws of learning into his coaching: explanation, demonstration, imitation, and repetition. His goal was to teach players how to do the right thing instinctively under great pressure.</a:t>
            </a:r>
            <a:endParaRPr lang="en-US" dirty="0"/>
          </a:p>
        </p:txBody>
      </p:sp>
      <p:sp>
        <p:nvSpPr>
          <p:cNvPr id="4" name="Slide Number Placeholder 3"/>
          <p:cNvSpPr>
            <a:spLocks noGrp="1"/>
          </p:cNvSpPr>
          <p:nvPr>
            <p:ph type="sldNum" sz="quarter" idx="10"/>
          </p:nvPr>
        </p:nvSpPr>
        <p:spPr/>
        <p:txBody>
          <a:bodyPr/>
          <a:lstStyle/>
          <a:p>
            <a:fld id="{39974C31-EB4A-4B21-8134-CB5741A1DC5F}" type="slidenum">
              <a:rPr lang="en-US" smtClean="0"/>
              <a:t>22</a:t>
            </a:fld>
            <a:endParaRPr lang="en-US" dirty="0"/>
          </a:p>
        </p:txBody>
      </p:sp>
    </p:spTree>
    <p:extLst>
      <p:ext uri="{BB962C8B-B14F-4D97-AF65-F5344CB8AC3E}">
        <p14:creationId xmlns:p14="http://schemas.microsoft.com/office/powerpoint/2010/main" val="40447809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3"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Ability</a:t>
            </a:r>
            <a:r>
              <a:rPr lang="en-US" sz="1200" kern="1200" dirty="0">
                <a:solidFill>
                  <a:schemeClr val="tx1"/>
                </a:solidFill>
                <a:effectLst/>
                <a:latin typeface="+mn-lt"/>
                <a:ea typeface="+mn-ea"/>
                <a:cs typeface="+mn-cs"/>
              </a:rPr>
              <a:t>: </a:t>
            </a:r>
            <a:r>
              <a:rPr lang="en-US" sz="1200" dirty="0"/>
              <a:t>Capacity to lead:</a:t>
            </a:r>
            <a:r>
              <a:rPr lang="en-US" sz="1200" kern="1200" dirty="0">
                <a:solidFill>
                  <a:schemeClr val="tx1"/>
                </a:solidFill>
                <a:effectLst/>
                <a:latin typeface="+mn-lt"/>
                <a:ea typeface="+mn-ea"/>
                <a:cs typeface="+mn-cs"/>
              </a:rPr>
              <a:t> A person who has leadership ability is able to be a leader;</a:t>
            </a:r>
            <a:r>
              <a:rPr lang="en-US" sz="1200" kern="1200" baseline="0" dirty="0">
                <a:solidFill>
                  <a:schemeClr val="tx1"/>
                </a:solidFill>
                <a:effectLst/>
                <a:latin typeface="+mn-lt"/>
                <a:ea typeface="+mn-ea"/>
                <a:cs typeface="+mn-cs"/>
              </a:rPr>
              <a:t> that is, has the capacity to lead.</a:t>
            </a:r>
          </a:p>
          <a:p>
            <a:pPr marL="0" marR="0" lvl="3" indent="0" algn="l" defTabSz="914400" rtl="0" eaLnBrk="1" fontAlgn="auto" latinLnBrk="0" hangingPunct="1">
              <a:lnSpc>
                <a:spcPct val="100000"/>
              </a:lnSpc>
              <a:spcBef>
                <a:spcPts val="0"/>
              </a:spcBef>
              <a:spcAft>
                <a:spcPts val="0"/>
              </a:spcAft>
              <a:buClrTx/>
              <a:buSzTx/>
              <a:buFontTx/>
              <a:buNone/>
              <a:tabLst/>
              <a:defRPr/>
            </a:pPr>
            <a:endParaRPr lang="en-US" sz="1200" kern="1200" baseline="0" dirty="0">
              <a:solidFill>
                <a:schemeClr val="tx1"/>
              </a:solidFill>
              <a:effectLst/>
              <a:latin typeface="+mn-lt"/>
              <a:ea typeface="+mn-ea"/>
              <a:cs typeface="+mn-cs"/>
            </a:endParaRPr>
          </a:p>
          <a:p>
            <a:pPr marL="0" marR="0" lvl="3" indent="0" algn="l" defTabSz="914400" rtl="0" eaLnBrk="1" fontAlgn="auto" latinLnBrk="0" hangingPunct="1">
              <a:lnSpc>
                <a:spcPct val="100000"/>
              </a:lnSpc>
              <a:spcBef>
                <a:spcPts val="0"/>
              </a:spcBef>
              <a:spcAft>
                <a:spcPts val="0"/>
              </a:spcAft>
              <a:buClrTx/>
              <a:buSzTx/>
              <a:buFontTx/>
              <a:buNone/>
              <a:tabLst/>
              <a:defRPr/>
            </a:pPr>
            <a:r>
              <a:rPr lang="en-US" sz="1200" kern="1200" baseline="0" dirty="0">
                <a:solidFill>
                  <a:schemeClr val="tx1"/>
                </a:solidFill>
                <a:effectLst/>
                <a:latin typeface="+mn-lt"/>
                <a:ea typeface="+mn-ea"/>
                <a:cs typeface="+mn-cs"/>
              </a:rPr>
              <a:t>Ability is both natural and acquired: </a:t>
            </a:r>
            <a:r>
              <a:rPr lang="en-US" sz="1200" kern="1200" dirty="0">
                <a:solidFill>
                  <a:schemeClr val="tx1"/>
                </a:solidFill>
                <a:effectLst/>
                <a:latin typeface="+mn-lt"/>
                <a:ea typeface="+mn-ea"/>
                <a:cs typeface="+mn-cs"/>
              </a:rPr>
              <a:t>While the term </a:t>
            </a:r>
            <a:r>
              <a:rPr lang="en-US" sz="1200" i="1" kern="1200" dirty="0">
                <a:solidFill>
                  <a:schemeClr val="tx1"/>
                </a:solidFill>
                <a:effectLst/>
                <a:latin typeface="+mn-lt"/>
                <a:ea typeface="+mn-ea"/>
                <a:cs typeface="+mn-cs"/>
              </a:rPr>
              <a:t>ability</a:t>
            </a:r>
            <a:r>
              <a:rPr lang="en-US" sz="1200" kern="1200" dirty="0">
                <a:solidFill>
                  <a:schemeClr val="tx1"/>
                </a:solidFill>
                <a:effectLst/>
                <a:latin typeface="+mn-lt"/>
                <a:ea typeface="+mn-ea"/>
                <a:cs typeface="+mn-cs"/>
              </a:rPr>
              <a:t> frequently refers to a natural capacity, ability can be acquired. For example, some people are naturally good at public speaking, while others rehearse to become comfortable speaking in public.</a:t>
            </a:r>
          </a:p>
          <a:p>
            <a:pPr marL="0" marR="0" lvl="3" indent="0" algn="l" defTabSz="914400" rtl="0" eaLnBrk="1" fontAlgn="auto" latinLnBrk="0" hangingPunct="1">
              <a:lnSpc>
                <a:spcPct val="100000"/>
              </a:lnSpc>
              <a:spcBef>
                <a:spcPts val="0"/>
              </a:spcBef>
              <a:spcAft>
                <a:spcPts val="0"/>
              </a:spcAft>
              <a:buClrTx/>
              <a:buSzTx/>
              <a:buFontTx/>
              <a:buNone/>
              <a:tabLst/>
              <a:defRPr/>
            </a:pPr>
            <a:endParaRPr lang="en-US" sz="1200" kern="1200" baseline="0" dirty="0">
              <a:solidFill>
                <a:schemeClr val="tx1"/>
              </a:solidFill>
              <a:effectLst/>
              <a:latin typeface="+mn-lt"/>
              <a:ea typeface="+mn-ea"/>
              <a:cs typeface="+mn-cs"/>
            </a:endParaRPr>
          </a:p>
          <a:p>
            <a:pPr marL="0" marR="0" lvl="3" indent="0" algn="l" defTabSz="914400" rtl="0" eaLnBrk="1" fontAlgn="auto" latinLnBrk="0" hangingPunct="1">
              <a:lnSpc>
                <a:spcPct val="100000"/>
              </a:lnSpc>
              <a:spcBef>
                <a:spcPts val="0"/>
              </a:spcBef>
              <a:spcAft>
                <a:spcPts val="0"/>
              </a:spcAft>
              <a:buClrTx/>
              <a:buSzTx/>
              <a:buFontTx/>
              <a:buNone/>
              <a:tabLst/>
              <a:defRPr/>
            </a:pPr>
            <a:r>
              <a:rPr lang="en-US" dirty="0"/>
              <a:t>Leadership as ability: </a:t>
            </a:r>
            <a:r>
              <a:rPr lang="en-US" sz="1200" kern="1200" dirty="0">
                <a:solidFill>
                  <a:schemeClr val="tx1"/>
                </a:solidFill>
                <a:effectLst/>
                <a:latin typeface="+mn-lt"/>
                <a:ea typeface="+mn-ea"/>
                <a:cs typeface="+mn-cs"/>
              </a:rPr>
              <a:t>John Wooden</a:t>
            </a:r>
            <a:r>
              <a:rPr lang="en-US" sz="1200" kern="1200" baseline="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An example of leadership as ability is the legendary University of California at Los Angeles basketball coach John Wooden, whose teams won seven consecutive National Collegiate Athletic Association titles. Wooden implemented four laws of learning into his coaching: explanation, demonstration, imitation, and repetition. His goal was to teach players how to do the right thing instinctively under great pressure.</a:t>
            </a:r>
            <a:endParaRPr lang="en-US" dirty="0"/>
          </a:p>
        </p:txBody>
      </p:sp>
      <p:sp>
        <p:nvSpPr>
          <p:cNvPr id="4" name="Slide Number Placeholder 3"/>
          <p:cNvSpPr>
            <a:spLocks noGrp="1"/>
          </p:cNvSpPr>
          <p:nvPr>
            <p:ph type="sldNum" sz="quarter" idx="10"/>
          </p:nvPr>
        </p:nvSpPr>
        <p:spPr/>
        <p:txBody>
          <a:bodyPr/>
          <a:lstStyle/>
          <a:p>
            <a:fld id="{39974C31-EB4A-4B21-8134-CB5741A1DC5F}" type="slidenum">
              <a:rPr lang="en-US" smtClean="0"/>
              <a:t>23</a:t>
            </a:fld>
            <a:endParaRPr lang="en-US" dirty="0"/>
          </a:p>
        </p:txBody>
      </p:sp>
    </p:spTree>
    <p:extLst>
      <p:ext uri="{BB962C8B-B14F-4D97-AF65-F5344CB8AC3E}">
        <p14:creationId xmlns:p14="http://schemas.microsoft.com/office/powerpoint/2010/main" val="29333414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sz="1200" b="0" i="0" u="none" strike="noStrike" kern="1200" baseline="0" dirty="0">
                <a:solidFill>
                  <a:schemeClr val="tx1"/>
                </a:solidFill>
                <a:latin typeface="+mn-lt"/>
                <a:ea typeface="+mn-ea"/>
                <a:cs typeface="+mn-cs"/>
              </a:rPr>
              <a:t>In leadership literature, more than 100 different definitions of leadership have been identified (</a:t>
            </a:r>
            <a:r>
              <a:rPr lang="en-GB" sz="1200" b="0" i="0" u="none" strike="noStrike" kern="1200" baseline="0" dirty="0" err="1">
                <a:solidFill>
                  <a:schemeClr val="tx1"/>
                </a:solidFill>
                <a:latin typeface="+mn-lt"/>
                <a:ea typeface="+mn-ea"/>
                <a:cs typeface="+mn-cs"/>
              </a:rPr>
              <a:t>Rost</a:t>
            </a:r>
            <a:r>
              <a:rPr lang="en-GB" sz="1200" b="0" i="0" u="none" strike="noStrike" kern="1200" baseline="0" dirty="0">
                <a:solidFill>
                  <a:schemeClr val="tx1"/>
                </a:solidFill>
                <a:latin typeface="+mn-lt"/>
                <a:ea typeface="+mn-ea"/>
                <a:cs typeface="+mn-cs"/>
              </a:rPr>
              <a:t>, 1991).</a:t>
            </a:r>
          </a:p>
          <a:p>
            <a:r>
              <a:rPr lang="en-GB" sz="1200" b="0" i="0" u="none" strike="noStrike" kern="1200" baseline="0" dirty="0">
                <a:solidFill>
                  <a:schemeClr val="tx1"/>
                </a:solidFill>
                <a:latin typeface="+mn-lt"/>
                <a:ea typeface="+mn-ea"/>
                <a:cs typeface="+mn-cs"/>
              </a:rPr>
              <a:t>Despite these many definitions, a number of concepts are recognized by most people as accurately reflecting what it is to be a leader.</a:t>
            </a:r>
            <a:endParaRPr lang="en-GB" dirty="0"/>
          </a:p>
        </p:txBody>
      </p:sp>
      <p:sp>
        <p:nvSpPr>
          <p:cNvPr id="4" name="Slide Number Placeholder 3"/>
          <p:cNvSpPr>
            <a:spLocks noGrp="1"/>
          </p:cNvSpPr>
          <p:nvPr>
            <p:ph type="sldNum" sz="quarter" idx="10"/>
          </p:nvPr>
        </p:nvSpPr>
        <p:spPr/>
        <p:txBody>
          <a:bodyPr/>
          <a:lstStyle/>
          <a:p>
            <a:fld id="{90734E38-5C84-4E2A-B31C-B42A5A9DBFF7}" type="slidenum">
              <a:rPr lang="en-GB" smtClean="0"/>
              <a:t>24</a:t>
            </a:fld>
            <a:endParaRPr lang="en-GB"/>
          </a:p>
        </p:txBody>
      </p:sp>
    </p:spTree>
    <p:extLst>
      <p:ext uri="{BB962C8B-B14F-4D97-AF65-F5344CB8AC3E}">
        <p14:creationId xmlns:p14="http://schemas.microsoft.com/office/powerpoint/2010/main" val="29126940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sz="1200" b="0" i="0" u="none" strike="noStrike" kern="1200" baseline="0" dirty="0">
                <a:solidFill>
                  <a:schemeClr val="tx1"/>
                </a:solidFill>
                <a:latin typeface="+mn-lt"/>
                <a:ea typeface="+mn-ea"/>
                <a:cs typeface="+mn-cs"/>
              </a:rPr>
              <a:t>In leadership literature, more than 100 different definitions of leadership have been identified (</a:t>
            </a:r>
            <a:r>
              <a:rPr lang="en-GB" sz="1200" b="0" i="0" u="none" strike="noStrike" kern="1200" baseline="0" dirty="0" err="1">
                <a:solidFill>
                  <a:schemeClr val="tx1"/>
                </a:solidFill>
                <a:latin typeface="+mn-lt"/>
                <a:ea typeface="+mn-ea"/>
                <a:cs typeface="+mn-cs"/>
              </a:rPr>
              <a:t>Rost</a:t>
            </a:r>
            <a:r>
              <a:rPr lang="en-GB" sz="1200" b="0" i="0" u="none" strike="noStrike" kern="1200" baseline="0" dirty="0">
                <a:solidFill>
                  <a:schemeClr val="tx1"/>
                </a:solidFill>
                <a:latin typeface="+mn-lt"/>
                <a:ea typeface="+mn-ea"/>
                <a:cs typeface="+mn-cs"/>
              </a:rPr>
              <a:t>, 1991).</a:t>
            </a:r>
          </a:p>
          <a:p>
            <a:r>
              <a:rPr lang="en-GB" sz="1200" b="0" i="0" u="none" strike="noStrike" kern="1200" baseline="0" dirty="0">
                <a:solidFill>
                  <a:schemeClr val="tx1"/>
                </a:solidFill>
                <a:latin typeface="+mn-lt"/>
                <a:ea typeface="+mn-ea"/>
                <a:cs typeface="+mn-cs"/>
              </a:rPr>
              <a:t>Despite these many definitions, a number of concepts are recognized by most people as accurately reflecting what it is to be a leader.</a:t>
            </a:r>
            <a:endParaRPr lang="en-GB" dirty="0"/>
          </a:p>
        </p:txBody>
      </p:sp>
      <p:sp>
        <p:nvSpPr>
          <p:cNvPr id="4" name="Slide Number Placeholder 3"/>
          <p:cNvSpPr>
            <a:spLocks noGrp="1"/>
          </p:cNvSpPr>
          <p:nvPr>
            <p:ph type="sldNum" sz="quarter" idx="10"/>
          </p:nvPr>
        </p:nvSpPr>
        <p:spPr/>
        <p:txBody>
          <a:bodyPr/>
          <a:lstStyle/>
          <a:p>
            <a:fld id="{90734E38-5C84-4E2A-B31C-B42A5A9DBFF7}" type="slidenum">
              <a:rPr lang="en-GB" smtClean="0"/>
              <a:t>25</a:t>
            </a:fld>
            <a:endParaRPr lang="en-GB"/>
          </a:p>
        </p:txBody>
      </p:sp>
    </p:spTree>
    <p:extLst>
      <p:ext uri="{BB962C8B-B14F-4D97-AF65-F5344CB8AC3E}">
        <p14:creationId xmlns:p14="http://schemas.microsoft.com/office/powerpoint/2010/main" val="29994480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sz="1200" b="0" i="0" u="none" strike="noStrike" kern="1200" baseline="0" dirty="0">
                <a:solidFill>
                  <a:schemeClr val="tx1"/>
                </a:solidFill>
                <a:latin typeface="+mn-lt"/>
                <a:ea typeface="+mn-ea"/>
                <a:cs typeface="+mn-cs"/>
              </a:rPr>
              <a:t>In leadership literature, more than 100 different definitions of leadership have been identified (</a:t>
            </a:r>
            <a:r>
              <a:rPr lang="en-GB" sz="1200" b="0" i="0" u="none" strike="noStrike" kern="1200" baseline="0" dirty="0" err="1">
                <a:solidFill>
                  <a:schemeClr val="tx1"/>
                </a:solidFill>
                <a:latin typeface="+mn-lt"/>
                <a:ea typeface="+mn-ea"/>
                <a:cs typeface="+mn-cs"/>
              </a:rPr>
              <a:t>Rost</a:t>
            </a:r>
            <a:r>
              <a:rPr lang="en-GB" sz="1200" b="0" i="0" u="none" strike="noStrike" kern="1200" baseline="0" dirty="0">
                <a:solidFill>
                  <a:schemeClr val="tx1"/>
                </a:solidFill>
                <a:latin typeface="+mn-lt"/>
                <a:ea typeface="+mn-ea"/>
                <a:cs typeface="+mn-cs"/>
              </a:rPr>
              <a:t>, 1991).</a:t>
            </a:r>
          </a:p>
          <a:p>
            <a:r>
              <a:rPr lang="en-GB" sz="1200" b="0" i="0" u="none" strike="noStrike" kern="1200" baseline="0" dirty="0">
                <a:solidFill>
                  <a:schemeClr val="tx1"/>
                </a:solidFill>
                <a:latin typeface="+mn-lt"/>
                <a:ea typeface="+mn-ea"/>
                <a:cs typeface="+mn-cs"/>
              </a:rPr>
              <a:t>Despite these many definitions, a number of concepts are recognized by most people as accurately reflecting what it is to be a leader.</a:t>
            </a:r>
            <a:endParaRPr lang="en-GB" dirty="0"/>
          </a:p>
        </p:txBody>
      </p:sp>
      <p:sp>
        <p:nvSpPr>
          <p:cNvPr id="4" name="Slide Number Placeholder 3"/>
          <p:cNvSpPr>
            <a:spLocks noGrp="1"/>
          </p:cNvSpPr>
          <p:nvPr>
            <p:ph type="sldNum" sz="quarter" idx="10"/>
          </p:nvPr>
        </p:nvSpPr>
        <p:spPr/>
        <p:txBody>
          <a:bodyPr/>
          <a:lstStyle/>
          <a:p>
            <a:fld id="{90734E38-5C84-4E2A-B31C-B42A5A9DBFF7}" type="slidenum">
              <a:rPr lang="en-GB" smtClean="0"/>
              <a:t>27</a:t>
            </a:fld>
            <a:endParaRPr lang="en-GB"/>
          </a:p>
        </p:txBody>
      </p:sp>
    </p:spTree>
    <p:extLst>
      <p:ext uri="{BB962C8B-B14F-4D97-AF65-F5344CB8AC3E}">
        <p14:creationId xmlns:p14="http://schemas.microsoft.com/office/powerpoint/2010/main" val="37007448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n-US" sz="1200" dirty="0"/>
              <a:t>Mutual influence process: </a:t>
            </a:r>
            <a:r>
              <a:rPr lang="en-US" dirty="0"/>
              <a:t>Concepts essential to leadership:</a:t>
            </a:r>
            <a:r>
              <a:rPr lang="en-US" baseline="0" dirty="0"/>
              <a:t> </a:t>
            </a:r>
            <a:r>
              <a:rPr lang="en-US" sz="1200" kern="1200" dirty="0">
                <a:solidFill>
                  <a:schemeClr val="tx1"/>
                </a:solidFill>
                <a:effectLst/>
                <a:latin typeface="+mn-lt"/>
                <a:ea typeface="+mn-ea"/>
                <a:cs typeface="+mn-cs"/>
              </a:rPr>
              <a:t>Leadership is a mutual influence </a:t>
            </a:r>
            <a:r>
              <a:rPr lang="en-US" sz="1200" i="1" kern="1200" dirty="0">
                <a:solidFill>
                  <a:schemeClr val="tx1"/>
                </a:solidFill>
                <a:effectLst/>
                <a:latin typeface="+mn-lt"/>
                <a:ea typeface="+mn-ea"/>
                <a:cs typeface="+mn-cs"/>
              </a:rPr>
              <a:t>process, </a:t>
            </a:r>
            <a:r>
              <a:rPr lang="en-US" sz="1200" kern="1200" dirty="0">
                <a:solidFill>
                  <a:schemeClr val="tx1"/>
                </a:solidFill>
                <a:effectLst/>
                <a:latin typeface="+mn-lt"/>
                <a:ea typeface="+mn-ea"/>
                <a:cs typeface="+mn-cs"/>
              </a:rPr>
              <a:t>involving both leaders and followers.</a:t>
            </a:r>
            <a:endParaRPr lang="en-US" baseline="0" dirty="0"/>
          </a:p>
          <a:p>
            <a:pPr marL="0" marR="0" lvl="1" indent="0" algn="l" defTabSz="914400" rtl="0" eaLnBrk="1" fontAlgn="auto" latinLnBrk="0" hangingPunct="1">
              <a:lnSpc>
                <a:spcPct val="100000"/>
              </a:lnSpc>
              <a:spcBef>
                <a:spcPts val="0"/>
              </a:spcBef>
              <a:spcAft>
                <a:spcPts val="0"/>
              </a:spcAft>
              <a:buClrTx/>
              <a:buSzTx/>
              <a:buFontTx/>
              <a:buNone/>
              <a:tabLst/>
              <a:defRPr/>
            </a:pPr>
            <a:endParaRPr lang="en-US" baseline="0" dirty="0"/>
          </a:p>
          <a:p>
            <a:pPr marL="0" marR="0" lvl="1" indent="0" algn="l" defTabSz="914400" rtl="0" eaLnBrk="1" fontAlgn="auto" latinLnBrk="0" hangingPunct="1">
              <a:lnSpc>
                <a:spcPct val="100000"/>
              </a:lnSpc>
              <a:spcBef>
                <a:spcPts val="0"/>
              </a:spcBef>
              <a:spcAft>
                <a:spcPts val="0"/>
              </a:spcAft>
              <a:buClrTx/>
              <a:buSzTx/>
              <a:buFontTx/>
              <a:buNone/>
              <a:tabLst/>
              <a:defRPr/>
            </a:pPr>
            <a:r>
              <a:rPr lang="en-IN" sz="1200" dirty="0"/>
              <a:t>Leadership demands placed on individuals: </a:t>
            </a:r>
            <a:r>
              <a:rPr lang="en-US" sz="1200" kern="1200" dirty="0">
                <a:solidFill>
                  <a:schemeClr val="tx1"/>
                </a:solidFill>
                <a:effectLst/>
                <a:latin typeface="+mn-lt"/>
                <a:ea typeface="+mn-ea"/>
                <a:cs typeface="+mn-cs"/>
              </a:rPr>
              <a:t>In every leadership situation, there are expectations and demands placed upon one or more individuals to initiate and take responsibility for a decision, event, or other need. A leader may have a high profile or a low profile, but in every situation there are leadership demands placed on the individual who is the leader. </a:t>
            </a:r>
            <a:endParaRPr lang="en-US" dirty="0"/>
          </a:p>
        </p:txBody>
      </p:sp>
      <p:sp>
        <p:nvSpPr>
          <p:cNvPr id="4" name="Slide Number Placeholder 3"/>
          <p:cNvSpPr>
            <a:spLocks noGrp="1"/>
          </p:cNvSpPr>
          <p:nvPr>
            <p:ph type="sldNum" sz="quarter" idx="10"/>
          </p:nvPr>
        </p:nvSpPr>
        <p:spPr/>
        <p:txBody>
          <a:bodyPr/>
          <a:lstStyle/>
          <a:p>
            <a:fld id="{90734E38-5C84-4E2A-B31C-B42A5A9DBFF7}" type="slidenum">
              <a:rPr lang="en-GB" smtClean="0"/>
              <a:t>28</a:t>
            </a:fld>
            <a:endParaRPr lang="en-GB"/>
          </a:p>
        </p:txBody>
      </p:sp>
    </p:spTree>
    <p:extLst>
      <p:ext uri="{BB962C8B-B14F-4D97-AF65-F5344CB8AC3E}">
        <p14:creationId xmlns:p14="http://schemas.microsoft.com/office/powerpoint/2010/main" val="13261373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sz="1200" b="1" dirty="0"/>
              <a:t>Trait:</a:t>
            </a:r>
            <a:r>
              <a:rPr lang="en-US" sz="1200" dirty="0"/>
              <a:t> Bringing influencing qualities: </a:t>
            </a:r>
            <a:r>
              <a:rPr lang="en-US" b="0" i="1" dirty="0"/>
              <a:t>Trait</a:t>
            </a:r>
            <a:r>
              <a:rPr lang="en-US" b="1" dirty="0"/>
              <a:t> </a:t>
            </a:r>
            <a:r>
              <a:rPr lang="en-US" baseline="0" dirty="0"/>
              <a:t>is </a:t>
            </a:r>
            <a:r>
              <a:rPr lang="en-US" sz="1200" kern="1200" dirty="0">
                <a:solidFill>
                  <a:schemeClr val="tx1"/>
                </a:solidFill>
                <a:effectLst/>
                <a:latin typeface="+mn-lt"/>
                <a:ea typeface="+mn-ea"/>
                <a:cs typeface="+mn-cs"/>
              </a:rPr>
              <a:t>a distinguishing quality of an individual and defining leadership as a trait means that each individual brings to the table certain qualities that influence the way he or she leads.</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Belief that traits are innate: Saying that leadership is a trait places a great deal of emphasis on the leader and on the leader’s special gifts. It follows the often-expressed belief “leaders are born, not made,” that leadership traits are innate rather than learned. </a:t>
            </a:r>
          </a:p>
          <a:p>
            <a:endParaRPr lang="en-US" sz="1200" kern="1200" baseline="0" dirty="0">
              <a:solidFill>
                <a:schemeClr val="tx1"/>
              </a:solidFill>
              <a:effectLst/>
              <a:latin typeface="+mn-lt"/>
              <a:ea typeface="+mn-ea"/>
              <a:cs typeface="+mn-cs"/>
            </a:endParaRPr>
          </a:p>
          <a:p>
            <a:r>
              <a:rPr lang="en-US" sz="1200" kern="1200" baseline="0" dirty="0">
                <a:solidFill>
                  <a:schemeClr val="tx1"/>
                </a:solidFill>
                <a:effectLst/>
                <a:latin typeface="+mn-lt"/>
                <a:ea typeface="+mn-ea"/>
                <a:cs typeface="+mn-cs"/>
              </a:rPr>
              <a:t>All have unique traits: A</a:t>
            </a:r>
            <a:r>
              <a:rPr lang="en-US" sz="1200" kern="1200" dirty="0">
                <a:solidFill>
                  <a:schemeClr val="tx1"/>
                </a:solidFill>
                <a:effectLst/>
                <a:latin typeface="+mn-lt"/>
                <a:ea typeface="+mn-ea"/>
                <a:cs typeface="+mn-cs"/>
              </a:rPr>
              <a:t>ll of us are born with a wide array of unique traits and that many of these traits can have a positive impact on our leadership. </a:t>
            </a:r>
            <a:r>
              <a:rPr lang="en-US" sz="1200" kern="1200" baseline="0" dirty="0">
                <a:solidFill>
                  <a:schemeClr val="tx1"/>
                </a:solidFill>
                <a:effectLst/>
                <a:latin typeface="+mn-lt"/>
                <a:ea typeface="+mn-ea"/>
                <a:cs typeface="+mn-cs"/>
              </a:rPr>
              <a:t>It is possible to modify or change these traits to become an effective leader.</a:t>
            </a:r>
          </a:p>
          <a:p>
            <a:endParaRPr lang="en-US" sz="1200" kern="1200" baseline="0" dirty="0">
              <a:solidFill>
                <a:schemeClr val="tx1"/>
              </a:solidFill>
              <a:effectLst/>
              <a:latin typeface="+mn-lt"/>
              <a:ea typeface="+mn-ea"/>
              <a:cs typeface="+mn-cs"/>
            </a:endParaRPr>
          </a:p>
          <a:p>
            <a:r>
              <a:rPr lang="en-US" sz="1200" kern="1200" baseline="0" dirty="0">
                <a:solidFill>
                  <a:schemeClr val="tx1"/>
                </a:solidFill>
                <a:effectLst/>
                <a:latin typeface="+mn-lt"/>
                <a:ea typeface="+mn-ea"/>
                <a:cs typeface="+mn-cs"/>
              </a:rPr>
              <a:t>Right trait in right situation: </a:t>
            </a:r>
            <a:r>
              <a:rPr lang="en-US" sz="1200" kern="1200" dirty="0">
                <a:solidFill>
                  <a:schemeClr val="tx1"/>
                </a:solidFill>
                <a:effectLst/>
                <a:latin typeface="+mn-lt"/>
                <a:ea typeface="+mn-ea"/>
                <a:cs typeface="+mn-cs"/>
              </a:rPr>
              <a:t>Although there are many important leadership traits, what is most important for leaders is having the required traits that a particular situation demands. Effective leadership results when the leader engages the right traits in the right place at the right time.</a:t>
            </a:r>
            <a:endParaRPr lang="en-US"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39974C31-EB4A-4B21-8134-CB5741A1DC5F}" type="slidenum">
              <a:rPr lang="en-US" smtClean="0"/>
              <a:t>35</a:t>
            </a:fld>
            <a:endParaRPr lang="en-US" dirty="0"/>
          </a:p>
        </p:txBody>
      </p:sp>
    </p:spTree>
    <p:extLst>
      <p:ext uri="{BB962C8B-B14F-4D97-AF65-F5344CB8AC3E}">
        <p14:creationId xmlns:p14="http://schemas.microsoft.com/office/powerpoint/2010/main" val="18658767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sz="1200" b="1" dirty="0"/>
              <a:t>Trait:</a:t>
            </a:r>
            <a:r>
              <a:rPr lang="en-US" sz="1200" dirty="0"/>
              <a:t> Bringing influencing qualities: </a:t>
            </a:r>
            <a:r>
              <a:rPr lang="en-US" b="0" i="1" dirty="0"/>
              <a:t>Trait</a:t>
            </a:r>
            <a:r>
              <a:rPr lang="en-US" b="1" dirty="0"/>
              <a:t> </a:t>
            </a:r>
            <a:r>
              <a:rPr lang="en-US" baseline="0" dirty="0"/>
              <a:t>is </a:t>
            </a:r>
            <a:r>
              <a:rPr lang="en-US" sz="1200" kern="1200" dirty="0">
                <a:solidFill>
                  <a:schemeClr val="tx1"/>
                </a:solidFill>
                <a:effectLst/>
                <a:latin typeface="+mn-lt"/>
                <a:ea typeface="+mn-ea"/>
                <a:cs typeface="+mn-cs"/>
              </a:rPr>
              <a:t>a distinguishing quality of an individual and defining leadership as a trait means that each individual brings to the table certain qualities that influence the way he or she leads.</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Belief that traits are innate: Saying that leadership is a trait places a great deal of emphasis on the leader and on the leader’s special gifts. It follows the often-expressed belief “leaders are born, not made,” that leadership traits are innate rather than learned. </a:t>
            </a:r>
          </a:p>
          <a:p>
            <a:endParaRPr lang="en-US" sz="1200" kern="1200" baseline="0" dirty="0">
              <a:solidFill>
                <a:schemeClr val="tx1"/>
              </a:solidFill>
              <a:effectLst/>
              <a:latin typeface="+mn-lt"/>
              <a:ea typeface="+mn-ea"/>
              <a:cs typeface="+mn-cs"/>
            </a:endParaRPr>
          </a:p>
          <a:p>
            <a:r>
              <a:rPr lang="en-US" sz="1200" kern="1200" baseline="0" dirty="0">
                <a:solidFill>
                  <a:schemeClr val="tx1"/>
                </a:solidFill>
                <a:effectLst/>
                <a:latin typeface="+mn-lt"/>
                <a:ea typeface="+mn-ea"/>
                <a:cs typeface="+mn-cs"/>
              </a:rPr>
              <a:t>All have unique traits: A</a:t>
            </a:r>
            <a:r>
              <a:rPr lang="en-US" sz="1200" kern="1200" dirty="0">
                <a:solidFill>
                  <a:schemeClr val="tx1"/>
                </a:solidFill>
                <a:effectLst/>
                <a:latin typeface="+mn-lt"/>
                <a:ea typeface="+mn-ea"/>
                <a:cs typeface="+mn-cs"/>
              </a:rPr>
              <a:t>ll of us are born with a wide array of unique traits and that many of these traits can have a positive impact on our leadership. </a:t>
            </a:r>
            <a:r>
              <a:rPr lang="en-US" sz="1200" kern="1200" baseline="0" dirty="0">
                <a:solidFill>
                  <a:schemeClr val="tx1"/>
                </a:solidFill>
                <a:effectLst/>
                <a:latin typeface="+mn-lt"/>
                <a:ea typeface="+mn-ea"/>
                <a:cs typeface="+mn-cs"/>
              </a:rPr>
              <a:t>It is possible to modify or change these traits to become an effective leader.</a:t>
            </a:r>
          </a:p>
          <a:p>
            <a:endParaRPr lang="en-US" sz="1200" kern="1200" baseline="0" dirty="0">
              <a:solidFill>
                <a:schemeClr val="tx1"/>
              </a:solidFill>
              <a:effectLst/>
              <a:latin typeface="+mn-lt"/>
              <a:ea typeface="+mn-ea"/>
              <a:cs typeface="+mn-cs"/>
            </a:endParaRPr>
          </a:p>
          <a:p>
            <a:r>
              <a:rPr lang="en-US" sz="1200" kern="1200" baseline="0" dirty="0">
                <a:solidFill>
                  <a:schemeClr val="tx1"/>
                </a:solidFill>
                <a:effectLst/>
                <a:latin typeface="+mn-lt"/>
                <a:ea typeface="+mn-ea"/>
                <a:cs typeface="+mn-cs"/>
              </a:rPr>
              <a:t>Right trait in right situation: </a:t>
            </a:r>
            <a:r>
              <a:rPr lang="en-US" sz="1200" kern="1200" dirty="0">
                <a:solidFill>
                  <a:schemeClr val="tx1"/>
                </a:solidFill>
                <a:effectLst/>
                <a:latin typeface="+mn-lt"/>
                <a:ea typeface="+mn-ea"/>
                <a:cs typeface="+mn-cs"/>
              </a:rPr>
              <a:t>Although there are many important leadership traits, what is most important for leaders is having the required traits that a particular situation demands. Effective leadership results when the leader engages the right traits in the right place at the right time.</a:t>
            </a:r>
            <a:endParaRPr lang="en-US"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39974C31-EB4A-4B21-8134-CB5741A1DC5F}" type="slidenum">
              <a:rPr lang="en-US" smtClean="0"/>
              <a:t>37</a:t>
            </a:fld>
            <a:endParaRPr lang="en-US" dirty="0"/>
          </a:p>
        </p:txBody>
      </p:sp>
    </p:spTree>
    <p:extLst>
      <p:ext uri="{BB962C8B-B14F-4D97-AF65-F5344CB8AC3E}">
        <p14:creationId xmlns:p14="http://schemas.microsoft.com/office/powerpoint/2010/main" val="20704620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sz="1200" b="1" dirty="0"/>
              <a:t>Trait:</a:t>
            </a:r>
            <a:r>
              <a:rPr lang="en-US" sz="1200" dirty="0"/>
              <a:t> Bringing influencing qualities: </a:t>
            </a:r>
            <a:r>
              <a:rPr lang="en-US" b="0" i="1" dirty="0"/>
              <a:t>Trait</a:t>
            </a:r>
            <a:r>
              <a:rPr lang="en-US" b="1" dirty="0"/>
              <a:t> </a:t>
            </a:r>
            <a:r>
              <a:rPr lang="en-US" baseline="0" dirty="0"/>
              <a:t>is </a:t>
            </a:r>
            <a:r>
              <a:rPr lang="en-US" sz="1200" kern="1200" dirty="0">
                <a:solidFill>
                  <a:schemeClr val="tx1"/>
                </a:solidFill>
                <a:effectLst/>
                <a:latin typeface="+mn-lt"/>
                <a:ea typeface="+mn-ea"/>
                <a:cs typeface="+mn-cs"/>
              </a:rPr>
              <a:t>a distinguishing quality of an individual and defining leadership as a trait means that each individual brings to the table certain qualities that influence the way he or she leads.</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Belief that traits are innate: Saying that leadership is a trait places a great deal of emphasis on the leader and on the leader’s special gifts. It follows the often-expressed belief “leaders are born, not made,” that leadership traits are innate rather than learned. </a:t>
            </a:r>
          </a:p>
          <a:p>
            <a:endParaRPr lang="en-US" sz="1200" kern="1200" baseline="0" dirty="0">
              <a:solidFill>
                <a:schemeClr val="tx1"/>
              </a:solidFill>
              <a:effectLst/>
              <a:latin typeface="+mn-lt"/>
              <a:ea typeface="+mn-ea"/>
              <a:cs typeface="+mn-cs"/>
            </a:endParaRPr>
          </a:p>
          <a:p>
            <a:r>
              <a:rPr lang="en-US" sz="1200" kern="1200" baseline="0" dirty="0">
                <a:solidFill>
                  <a:schemeClr val="tx1"/>
                </a:solidFill>
                <a:effectLst/>
                <a:latin typeface="+mn-lt"/>
                <a:ea typeface="+mn-ea"/>
                <a:cs typeface="+mn-cs"/>
              </a:rPr>
              <a:t>All have unique traits: A</a:t>
            </a:r>
            <a:r>
              <a:rPr lang="en-US" sz="1200" kern="1200" dirty="0">
                <a:solidFill>
                  <a:schemeClr val="tx1"/>
                </a:solidFill>
                <a:effectLst/>
                <a:latin typeface="+mn-lt"/>
                <a:ea typeface="+mn-ea"/>
                <a:cs typeface="+mn-cs"/>
              </a:rPr>
              <a:t>ll of us are born with a wide array of unique traits and that many of these traits can have a positive impact on our leadership. </a:t>
            </a:r>
            <a:r>
              <a:rPr lang="en-US" sz="1200" kern="1200" baseline="0" dirty="0">
                <a:solidFill>
                  <a:schemeClr val="tx1"/>
                </a:solidFill>
                <a:effectLst/>
                <a:latin typeface="+mn-lt"/>
                <a:ea typeface="+mn-ea"/>
                <a:cs typeface="+mn-cs"/>
              </a:rPr>
              <a:t>It is possible to modify or change these traits to become an effective leader.</a:t>
            </a:r>
          </a:p>
          <a:p>
            <a:endParaRPr lang="en-US" sz="1200" kern="1200" baseline="0" dirty="0">
              <a:solidFill>
                <a:schemeClr val="tx1"/>
              </a:solidFill>
              <a:effectLst/>
              <a:latin typeface="+mn-lt"/>
              <a:ea typeface="+mn-ea"/>
              <a:cs typeface="+mn-cs"/>
            </a:endParaRPr>
          </a:p>
          <a:p>
            <a:r>
              <a:rPr lang="en-US" sz="1200" kern="1200" baseline="0" dirty="0">
                <a:solidFill>
                  <a:schemeClr val="tx1"/>
                </a:solidFill>
                <a:effectLst/>
                <a:latin typeface="+mn-lt"/>
                <a:ea typeface="+mn-ea"/>
                <a:cs typeface="+mn-cs"/>
              </a:rPr>
              <a:t>Right trait in right situation: </a:t>
            </a:r>
            <a:r>
              <a:rPr lang="en-US" sz="1200" kern="1200" dirty="0">
                <a:solidFill>
                  <a:schemeClr val="tx1"/>
                </a:solidFill>
                <a:effectLst/>
                <a:latin typeface="+mn-lt"/>
                <a:ea typeface="+mn-ea"/>
                <a:cs typeface="+mn-cs"/>
              </a:rPr>
              <a:t>Although there are many important leadership traits, what is most important for leaders is having the required traits that a particular situation demands. Effective leadership results when the leader engages the right traits in the right place at the right time.</a:t>
            </a:r>
            <a:endParaRPr lang="en-US"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39974C31-EB4A-4B21-8134-CB5741A1DC5F}" type="slidenum">
              <a:rPr lang="en-US" smtClean="0"/>
              <a:t>38</a:t>
            </a:fld>
            <a:endParaRPr lang="en-US" dirty="0"/>
          </a:p>
        </p:txBody>
      </p:sp>
    </p:spTree>
    <p:extLst>
      <p:ext uri="{BB962C8B-B14F-4D97-AF65-F5344CB8AC3E}">
        <p14:creationId xmlns:p14="http://schemas.microsoft.com/office/powerpoint/2010/main" val="17569462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2" indent="0" algn="l" defTabSz="914400" rtl="0" eaLnBrk="1" fontAlgn="auto" latinLnBrk="0" hangingPunct="1">
              <a:lnSpc>
                <a:spcPct val="100000"/>
              </a:lnSpc>
              <a:spcBef>
                <a:spcPts val="0"/>
              </a:spcBef>
              <a:spcAft>
                <a:spcPts val="0"/>
              </a:spcAft>
              <a:buClrTx/>
              <a:buSzTx/>
              <a:buFontTx/>
              <a:buNone/>
              <a:tabLst/>
              <a:defRPr/>
            </a:pPr>
            <a:r>
              <a:rPr lang="en-US" sz="1200" b="1" dirty="0"/>
              <a:t>Skill:</a:t>
            </a:r>
            <a:r>
              <a:rPr lang="en-US" sz="1200" dirty="0"/>
              <a:t> Competency to accomplish task:</a:t>
            </a:r>
            <a:r>
              <a:rPr lang="en-US" dirty="0"/>
              <a:t> </a:t>
            </a:r>
            <a:r>
              <a:rPr lang="en-US" sz="1200" kern="1200" dirty="0">
                <a:solidFill>
                  <a:schemeClr val="tx1"/>
                </a:solidFill>
                <a:effectLst/>
                <a:latin typeface="+mn-lt"/>
                <a:ea typeface="+mn-ea"/>
                <a:cs typeface="+mn-cs"/>
              </a:rPr>
              <a:t>Leadership is a </a:t>
            </a:r>
            <a:r>
              <a:rPr lang="en-US" sz="1200" i="1" kern="1200" dirty="0">
                <a:solidFill>
                  <a:schemeClr val="tx1"/>
                </a:solidFill>
                <a:effectLst/>
                <a:latin typeface="+mn-lt"/>
                <a:ea typeface="+mn-ea"/>
                <a:cs typeface="+mn-cs"/>
              </a:rPr>
              <a:t>skill.</a:t>
            </a:r>
            <a:r>
              <a:rPr lang="en-US" sz="1200" kern="1200" dirty="0">
                <a:solidFill>
                  <a:schemeClr val="tx1"/>
                </a:solidFill>
                <a:effectLst/>
                <a:latin typeface="+mn-lt"/>
                <a:ea typeface="+mn-ea"/>
                <a:cs typeface="+mn-cs"/>
              </a:rPr>
              <a:t> Conceptualized as a </a:t>
            </a:r>
            <a:r>
              <a:rPr lang="en-US" sz="1200" b="1" kern="1200" dirty="0">
                <a:solidFill>
                  <a:schemeClr val="tx1"/>
                </a:solidFill>
                <a:effectLst/>
                <a:latin typeface="+mn-lt"/>
                <a:ea typeface="+mn-ea"/>
                <a:cs typeface="+mn-cs"/>
              </a:rPr>
              <a:t>skill</a:t>
            </a:r>
            <a:r>
              <a:rPr lang="en-US" sz="1200" kern="1200" dirty="0">
                <a:solidFill>
                  <a:schemeClr val="tx1"/>
                </a:solidFill>
                <a:effectLst/>
                <a:latin typeface="+mn-lt"/>
                <a:ea typeface="+mn-ea"/>
                <a:cs typeface="+mn-cs"/>
              </a:rPr>
              <a:t>, leadership is a </a:t>
            </a:r>
            <a:r>
              <a:rPr lang="en-US" sz="1200" i="1" kern="1200" dirty="0">
                <a:solidFill>
                  <a:schemeClr val="tx1"/>
                </a:solidFill>
                <a:effectLst/>
                <a:latin typeface="+mn-lt"/>
                <a:ea typeface="+mn-ea"/>
                <a:cs typeface="+mn-cs"/>
              </a:rPr>
              <a:t>competency</a:t>
            </a:r>
            <a:r>
              <a:rPr lang="en-US" sz="1200" kern="1200" dirty="0">
                <a:solidFill>
                  <a:schemeClr val="tx1"/>
                </a:solidFill>
                <a:effectLst/>
                <a:latin typeface="+mn-lt"/>
                <a:ea typeface="+mn-ea"/>
                <a:cs typeface="+mn-cs"/>
              </a:rPr>
              <a:t> developed to accomplish a task effectively.</a:t>
            </a:r>
          </a:p>
          <a:p>
            <a:pPr marL="0" marR="0" lvl="2"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2"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Know what to do and how to do:</a:t>
            </a:r>
            <a:r>
              <a:rPr lang="en-US" sz="1200" kern="1200" baseline="0" dirty="0">
                <a:solidFill>
                  <a:schemeClr val="tx1"/>
                </a:solidFill>
                <a:effectLst/>
                <a:latin typeface="+mn-lt"/>
                <a:ea typeface="+mn-ea"/>
                <a:cs typeface="+mn-cs"/>
              </a:rPr>
              <a:t> Skilled leaders are competent people. They know what they need to do, and they know how to do it.</a:t>
            </a:r>
          </a:p>
          <a:p>
            <a:pPr marL="0" marR="0" lvl="2" indent="0" algn="l" defTabSz="914400" rtl="0" eaLnBrk="1" fontAlgn="auto" latinLnBrk="0" hangingPunct="1">
              <a:lnSpc>
                <a:spcPct val="100000"/>
              </a:lnSpc>
              <a:spcBef>
                <a:spcPts val="0"/>
              </a:spcBef>
              <a:spcAft>
                <a:spcPts val="0"/>
              </a:spcAft>
              <a:buClrTx/>
              <a:buSzTx/>
              <a:buFontTx/>
              <a:buNone/>
              <a:tabLst/>
              <a:defRPr/>
            </a:pPr>
            <a:endParaRPr lang="en-US" sz="1200" kern="1200" baseline="0" dirty="0">
              <a:solidFill>
                <a:schemeClr val="tx1"/>
              </a:solidFill>
              <a:effectLst/>
              <a:latin typeface="+mn-lt"/>
              <a:ea typeface="+mn-ea"/>
              <a:cs typeface="+mn-cs"/>
            </a:endParaRPr>
          </a:p>
          <a:p>
            <a:pPr marL="0" marR="0" lvl="2" indent="0" algn="l" defTabSz="914400" rtl="0" eaLnBrk="1" fontAlgn="auto" latinLnBrk="0" hangingPunct="1">
              <a:lnSpc>
                <a:spcPct val="100000"/>
              </a:lnSpc>
              <a:spcBef>
                <a:spcPts val="0"/>
              </a:spcBef>
              <a:spcAft>
                <a:spcPts val="0"/>
              </a:spcAft>
              <a:buClrTx/>
              <a:buSzTx/>
              <a:buFontTx/>
              <a:buNone/>
              <a:tabLst/>
              <a:defRPr/>
            </a:pPr>
            <a:r>
              <a:rPr lang="en-US" sz="1200" kern="1200" baseline="0" dirty="0">
                <a:solidFill>
                  <a:schemeClr val="tx1"/>
                </a:solidFill>
                <a:effectLst/>
                <a:latin typeface="+mn-lt"/>
                <a:ea typeface="+mn-ea"/>
                <a:cs typeface="+mn-cs"/>
              </a:rPr>
              <a:t>Can be studied and learned: Even without natural ability, like all skills, people can improve their leadership with practice, instruction, and feedback from others. </a:t>
            </a:r>
            <a:r>
              <a:rPr lang="en-US" sz="1200" kern="1200" dirty="0">
                <a:solidFill>
                  <a:schemeClr val="tx1"/>
                </a:solidFill>
                <a:effectLst/>
                <a:latin typeface="+mn-lt"/>
                <a:ea typeface="+mn-ea"/>
                <a:cs typeface="+mn-cs"/>
              </a:rPr>
              <a:t>Viewed as a skill, leadership can be studied and learned. If you are capable of learning from experience, you can acquire leadership.</a:t>
            </a:r>
            <a:endParaRPr lang="en-IN"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39974C31-EB4A-4B21-8134-CB5741A1DC5F}" type="slidenum">
              <a:rPr lang="en-US" smtClean="0"/>
              <a:t>42</a:t>
            </a:fld>
            <a:endParaRPr lang="en-US" dirty="0"/>
          </a:p>
        </p:txBody>
      </p:sp>
    </p:spTree>
    <p:extLst>
      <p:ext uri="{BB962C8B-B14F-4D97-AF65-F5344CB8AC3E}">
        <p14:creationId xmlns:p14="http://schemas.microsoft.com/office/powerpoint/2010/main" val="72914476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2" indent="0" algn="l" defTabSz="914400" rtl="0" eaLnBrk="1" fontAlgn="auto" latinLnBrk="0" hangingPunct="1">
              <a:lnSpc>
                <a:spcPct val="100000"/>
              </a:lnSpc>
              <a:spcBef>
                <a:spcPts val="0"/>
              </a:spcBef>
              <a:spcAft>
                <a:spcPts val="0"/>
              </a:spcAft>
              <a:buClrTx/>
              <a:buSzTx/>
              <a:buFontTx/>
              <a:buNone/>
              <a:tabLst/>
              <a:defRPr/>
            </a:pPr>
            <a:r>
              <a:rPr lang="en-US" b="1" dirty="0"/>
              <a:t>Behavioral dimension:</a:t>
            </a:r>
            <a:r>
              <a:rPr lang="en-US" dirty="0"/>
              <a:t> </a:t>
            </a:r>
            <a:r>
              <a:rPr lang="en-US" sz="1200" kern="1200" dirty="0">
                <a:solidFill>
                  <a:schemeClr val="tx1"/>
                </a:solidFill>
                <a:effectLst/>
                <a:latin typeface="+mn-lt"/>
                <a:ea typeface="+mn-ea"/>
                <a:cs typeface="+mn-cs"/>
              </a:rPr>
              <a:t>Behavior is </a:t>
            </a:r>
            <a:r>
              <a:rPr lang="en-US" sz="1200" i="0" kern="1200" dirty="0">
                <a:solidFill>
                  <a:schemeClr val="tx1"/>
                </a:solidFill>
                <a:effectLst/>
                <a:latin typeface="+mn-lt"/>
                <a:ea typeface="+mn-ea"/>
                <a:cs typeface="+mn-cs"/>
              </a:rPr>
              <a:t>what leaders do </a:t>
            </a:r>
            <a:r>
              <a:rPr lang="en-US" sz="1200" kern="1200" dirty="0">
                <a:solidFill>
                  <a:schemeClr val="tx1"/>
                </a:solidFill>
                <a:effectLst/>
                <a:latin typeface="+mn-lt"/>
                <a:ea typeface="+mn-ea"/>
                <a:cs typeface="+mn-cs"/>
              </a:rPr>
              <a:t>when they are in a leadership role. The behavioral dimension is concerned with how leaders act toward others in various situations.</a:t>
            </a:r>
          </a:p>
          <a:p>
            <a:pPr marL="0" marR="0" lvl="2"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2"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Leadership</a:t>
            </a:r>
            <a:r>
              <a:rPr lang="en-US" sz="1200" kern="1200" baseline="0" dirty="0">
                <a:solidFill>
                  <a:schemeClr val="tx1"/>
                </a:solidFill>
                <a:effectLst/>
                <a:latin typeface="+mn-lt"/>
                <a:ea typeface="+mn-ea"/>
                <a:cs typeface="+mn-cs"/>
              </a:rPr>
              <a:t> behaviors are observable: </a:t>
            </a:r>
            <a:r>
              <a:rPr lang="en-US" sz="1200" kern="1200" dirty="0">
                <a:solidFill>
                  <a:schemeClr val="tx1"/>
                </a:solidFill>
                <a:effectLst/>
                <a:latin typeface="+mn-lt"/>
                <a:ea typeface="+mn-ea"/>
                <a:cs typeface="+mn-cs"/>
              </a:rPr>
              <a:t>Unlike traits, abilities, and skills, leadership behaviors are observable. </a:t>
            </a:r>
            <a:r>
              <a:rPr lang="en-US" sz="1200" kern="1200" baseline="0" dirty="0">
                <a:solidFill>
                  <a:schemeClr val="tx1"/>
                </a:solidFill>
                <a:effectLst/>
                <a:latin typeface="+mn-lt"/>
                <a:ea typeface="+mn-ea"/>
                <a:cs typeface="+mn-cs"/>
              </a:rPr>
              <a:t>When someone leads, we see that person’s behavior, unlike traits, abilities, and skills.</a:t>
            </a:r>
            <a:endParaRPr lang="en-IN" sz="1200" kern="1200" dirty="0">
              <a:solidFill>
                <a:schemeClr val="tx1"/>
              </a:solidFill>
              <a:effectLst/>
              <a:latin typeface="+mn-lt"/>
              <a:ea typeface="+mn-ea"/>
              <a:cs typeface="+mn-cs"/>
            </a:endParaRPr>
          </a:p>
          <a:p>
            <a:endParaRPr lang="en-US" dirty="0"/>
          </a:p>
          <a:p>
            <a:pPr marL="0" marR="0" lvl="2" indent="0" algn="l" defTabSz="914400" rtl="0" eaLnBrk="1" fontAlgn="auto" latinLnBrk="0" hangingPunct="1">
              <a:lnSpc>
                <a:spcPct val="100000"/>
              </a:lnSpc>
              <a:spcBef>
                <a:spcPts val="0"/>
              </a:spcBef>
              <a:spcAft>
                <a:spcPts val="0"/>
              </a:spcAft>
              <a:buClrTx/>
              <a:buSzTx/>
              <a:buFontTx/>
              <a:buNone/>
              <a:tabLst/>
              <a:defRPr/>
            </a:pPr>
            <a:r>
              <a:rPr lang="en-US" b="1" dirty="0"/>
              <a:t>Task</a:t>
            </a:r>
            <a:r>
              <a:rPr lang="en-US" b="1" baseline="0" dirty="0"/>
              <a:t> behaviors</a:t>
            </a:r>
            <a:r>
              <a:rPr lang="en-US" baseline="0" dirty="0"/>
              <a:t>: These </a:t>
            </a:r>
            <a:r>
              <a:rPr lang="en-US" sz="1200" kern="1200" dirty="0">
                <a:solidFill>
                  <a:schemeClr val="tx1"/>
                </a:solidFill>
                <a:effectLst/>
                <a:latin typeface="+mn-lt"/>
                <a:ea typeface="+mn-ea"/>
                <a:cs typeface="+mn-cs"/>
              </a:rPr>
              <a:t>are used by leaders to get the job done.</a:t>
            </a:r>
            <a:endParaRPr lang="en-IN" sz="1200" kern="1200" dirty="0">
              <a:solidFill>
                <a:schemeClr val="tx1"/>
              </a:solidFill>
              <a:effectLst/>
              <a:latin typeface="+mn-lt"/>
              <a:ea typeface="+mn-ea"/>
              <a:cs typeface="+mn-cs"/>
            </a:endParaRPr>
          </a:p>
          <a:p>
            <a:endParaRPr lang="en-US" dirty="0"/>
          </a:p>
          <a:p>
            <a:pPr marL="0" marR="0" lvl="2" indent="0" algn="l" defTabSz="914400" rtl="0" eaLnBrk="1" fontAlgn="auto" latinLnBrk="0" hangingPunct="1">
              <a:lnSpc>
                <a:spcPct val="100000"/>
              </a:lnSpc>
              <a:spcBef>
                <a:spcPts val="0"/>
              </a:spcBef>
              <a:spcAft>
                <a:spcPts val="0"/>
              </a:spcAft>
              <a:buClrTx/>
              <a:buSzTx/>
              <a:buFontTx/>
              <a:buNone/>
              <a:tabLst/>
              <a:defRPr/>
            </a:pPr>
            <a:r>
              <a:rPr lang="en-US" b="1" dirty="0"/>
              <a:t>Process behaviors</a:t>
            </a:r>
            <a:r>
              <a:rPr lang="en-US" dirty="0"/>
              <a:t>: These are </a:t>
            </a:r>
            <a:r>
              <a:rPr lang="en-US" sz="1200" kern="1200" dirty="0">
                <a:solidFill>
                  <a:schemeClr val="tx1"/>
                </a:solidFill>
                <a:effectLst/>
                <a:latin typeface="+mn-lt"/>
                <a:ea typeface="+mn-ea"/>
                <a:cs typeface="+mn-cs"/>
              </a:rPr>
              <a:t>used by leaders to help people feel comfortable with other group members and at ease in the situations in which they find themselves.</a:t>
            </a:r>
            <a:endParaRPr lang="en-IN"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39974C31-EB4A-4B21-8134-CB5741A1DC5F}" type="slidenum">
              <a:rPr lang="en-US" smtClean="0"/>
              <a:t>43</a:t>
            </a:fld>
            <a:endParaRPr lang="en-US" dirty="0"/>
          </a:p>
        </p:txBody>
      </p:sp>
    </p:spTree>
    <p:extLst>
      <p:ext uri="{BB962C8B-B14F-4D97-AF65-F5344CB8AC3E}">
        <p14:creationId xmlns:p14="http://schemas.microsoft.com/office/powerpoint/2010/main" val="30043135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2" indent="0" algn="l" defTabSz="914400" rtl="0" eaLnBrk="1" fontAlgn="auto" latinLnBrk="0" hangingPunct="1">
              <a:lnSpc>
                <a:spcPct val="100000"/>
              </a:lnSpc>
              <a:spcBef>
                <a:spcPts val="0"/>
              </a:spcBef>
              <a:spcAft>
                <a:spcPts val="0"/>
              </a:spcAft>
              <a:buClrTx/>
              <a:buSzTx/>
              <a:buFontTx/>
              <a:buNone/>
              <a:tabLst/>
              <a:defRPr/>
            </a:pPr>
            <a:r>
              <a:rPr lang="en-US" dirty="0"/>
              <a:t>Collaboration between leaders and followers: </a:t>
            </a:r>
            <a:r>
              <a:rPr lang="en-US" sz="1200" kern="1200" dirty="0">
                <a:solidFill>
                  <a:schemeClr val="tx1"/>
                </a:solidFill>
                <a:effectLst/>
                <a:latin typeface="+mn-lt"/>
                <a:ea typeface="+mn-ea"/>
                <a:cs typeface="+mn-cs"/>
              </a:rPr>
              <a:t>Leadership is centered on the communication between leaders and followers rather than on the unique qualities of the leader. Thought of as a relationship, leadership becomes a process of collaboration that occurs between leaders and followers.</a:t>
            </a:r>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2" indent="0" algn="l" defTabSz="914400" rtl="0" eaLnBrk="1" fontAlgn="auto" latinLnBrk="0" hangingPunct="1">
              <a:lnSpc>
                <a:spcPct val="100000"/>
              </a:lnSpc>
              <a:spcBef>
                <a:spcPts val="0"/>
              </a:spcBef>
              <a:spcAft>
                <a:spcPts val="0"/>
              </a:spcAft>
              <a:buClrTx/>
              <a:buSzTx/>
              <a:buFontTx/>
              <a:buNone/>
              <a:tabLst/>
              <a:defRPr/>
            </a:pPr>
            <a:r>
              <a:rPr lang="en-US" dirty="0"/>
              <a:t>Interactive event:</a:t>
            </a:r>
            <a:r>
              <a:rPr lang="en-US" sz="1200" kern="1200" dirty="0">
                <a:solidFill>
                  <a:schemeClr val="tx1"/>
                </a:solidFill>
                <a:effectLst/>
                <a:latin typeface="+mn-lt"/>
                <a:ea typeface="+mn-ea"/>
                <a:cs typeface="+mn-cs"/>
              </a:rPr>
              <a:t> Leadership is not a linear one-way event, but rather an interactive event. In traditional leadership, authority is often top down; in the interactive type of leadership, authority and influence are shared. It is not restricted to the formally designated leader in a group.</a:t>
            </a:r>
          </a:p>
          <a:p>
            <a:pPr marL="0" marR="0" lvl="2"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2" indent="0" algn="l" defTabSz="914400" rtl="0" eaLnBrk="1" fontAlgn="auto" latinLnBrk="0" hangingPunct="1">
              <a:lnSpc>
                <a:spcPct val="100000"/>
              </a:lnSpc>
              <a:spcBef>
                <a:spcPts val="0"/>
              </a:spcBef>
              <a:spcAft>
                <a:spcPts val="0"/>
              </a:spcAft>
              <a:buClrTx/>
              <a:buSzTx/>
              <a:buFontTx/>
              <a:buNone/>
              <a:tabLst/>
              <a:defRPr/>
            </a:pPr>
            <a:r>
              <a:rPr lang="en-US" dirty="0"/>
              <a:t>Ethical overtone of including followers’ interests: </a:t>
            </a:r>
            <a:r>
              <a:rPr lang="en-US" sz="1200" kern="1200" dirty="0">
                <a:solidFill>
                  <a:schemeClr val="tx1"/>
                </a:solidFill>
                <a:effectLst/>
                <a:latin typeface="+mn-lt"/>
                <a:ea typeface="+mn-ea"/>
                <a:cs typeface="+mn-cs"/>
              </a:rPr>
              <a:t>Thinking of leadership as a relationship suggests that leaders must include followers and their interests in the process of leadership. This approach has an ethical overtone because it stresses the need for leaders to work with followers to achieve their mutual purposes. Stressing mutuality lessens the possibility that leaders might act toward followers in ways that are forced or unethical.</a:t>
            </a:r>
            <a:endParaRPr lang="en-IN"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39974C31-EB4A-4B21-8134-CB5741A1DC5F}" type="slidenum">
              <a:rPr lang="en-US" smtClean="0"/>
              <a:t>44</a:t>
            </a:fld>
            <a:endParaRPr lang="en-US" dirty="0"/>
          </a:p>
        </p:txBody>
      </p:sp>
    </p:spTree>
    <p:extLst>
      <p:ext uri="{BB962C8B-B14F-4D97-AF65-F5344CB8AC3E}">
        <p14:creationId xmlns:p14="http://schemas.microsoft.com/office/powerpoint/2010/main" val="6973266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2"/>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7" y="6525344"/>
            <a:ext cx="971128" cy="218522"/>
          </a:xfrm>
        </p:spPr>
        <p:txBody>
          <a:bodyPr/>
          <a:lstStyle/>
          <a:p>
            <a:fld id="{3F54D9F0-04AB-9943-BD88-2F95519E01A9}" type="datetimeFigureOut">
              <a:rPr lang="en-US" smtClean="0"/>
              <a:t>5/12/2025</a:t>
            </a:fld>
            <a:endParaRPr lang="en-US"/>
          </a:p>
        </p:txBody>
      </p:sp>
      <p:sp>
        <p:nvSpPr>
          <p:cNvPr id="5" name="Footer Placeholder 4"/>
          <p:cNvSpPr>
            <a:spLocks noGrp="1"/>
          </p:cNvSpPr>
          <p:nvPr>
            <p:ph type="ftr" sz="quarter" idx="11"/>
          </p:nvPr>
        </p:nvSpPr>
        <p:spPr>
          <a:xfrm>
            <a:off x="4139952" y="638133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47A7220B-D7BF-184F-A355-55C20C5E56CA}" type="slidenum">
              <a:rPr lang="en-US" smtClean="0"/>
              <a:t>‹#›</a:t>
            </a:fld>
            <a:endParaRPr lang="en-US"/>
          </a:p>
        </p:txBody>
      </p:sp>
    </p:spTree>
    <p:extLst>
      <p:ext uri="{BB962C8B-B14F-4D97-AF65-F5344CB8AC3E}">
        <p14:creationId xmlns:p14="http://schemas.microsoft.com/office/powerpoint/2010/main" val="20746156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F54D9F0-04AB-9943-BD88-2F95519E01A9}" type="datetimeFigureOut">
              <a:rPr lang="en-US" smtClean="0"/>
              <a:t>5/12/2025</a:t>
            </a:fld>
            <a:endParaRPr lang="en-US"/>
          </a:p>
        </p:txBody>
      </p:sp>
      <p:sp>
        <p:nvSpPr>
          <p:cNvPr id="5" name="Footer Placeholder 4"/>
          <p:cNvSpPr>
            <a:spLocks noGrp="1"/>
          </p:cNvSpPr>
          <p:nvPr>
            <p:ph type="ftr" sz="quarter" idx="11"/>
          </p:nvPr>
        </p:nvSpPr>
        <p:spPr>
          <a:xfrm>
            <a:off x="3131840" y="6461782"/>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47A7220B-D7BF-184F-A355-55C20C5E56CA}" type="slidenum">
              <a:rPr lang="en-US" smtClean="0"/>
              <a:t>‹#›</a:t>
            </a:fld>
            <a:endParaRPr lang="en-US"/>
          </a:p>
        </p:txBody>
      </p:sp>
    </p:spTree>
    <p:extLst>
      <p:ext uri="{BB962C8B-B14F-4D97-AF65-F5344CB8AC3E}">
        <p14:creationId xmlns:p14="http://schemas.microsoft.com/office/powerpoint/2010/main" val="804439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5"/>
            <a:ext cx="7772400" cy="1362075"/>
          </a:xfrm>
        </p:spPr>
        <p:txBody>
          <a:bodyPr anchor="t"/>
          <a:lstStyle>
            <a:lvl1pPr algn="l">
              <a:defRPr sz="3000" b="1" cap="all"/>
            </a:lvl1pPr>
          </a:lstStyle>
          <a:p>
            <a:r>
              <a:rPr lang="en-US"/>
              <a:t>Click to edit Master title style</a:t>
            </a:r>
            <a:endParaRPr lang="en-GB"/>
          </a:p>
        </p:txBody>
      </p:sp>
      <p:sp>
        <p:nvSpPr>
          <p:cNvPr id="3" name="Text Placeholder 2"/>
          <p:cNvSpPr>
            <a:spLocks noGrp="1"/>
          </p:cNvSpPr>
          <p:nvPr>
            <p:ph type="body" idx="1"/>
          </p:nvPr>
        </p:nvSpPr>
        <p:spPr>
          <a:xfrm>
            <a:off x="683568" y="2492898"/>
            <a:ext cx="7772400" cy="1500187"/>
          </a:xfrm>
        </p:spPr>
        <p:txBody>
          <a:bodyPr anchor="b"/>
          <a:lstStyle>
            <a:lvl1pPr marL="0" indent="0">
              <a:buNone/>
              <a:defRPr sz="1500">
                <a:solidFill>
                  <a:schemeClr val="tx1">
                    <a:tint val="7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F54D9F0-04AB-9943-BD88-2F95519E01A9}" type="datetimeFigureOut">
              <a:rPr lang="en-US" smtClean="0"/>
              <a:t>5/12/2025</a:t>
            </a:fld>
            <a:endParaRPr lang="en-US"/>
          </a:p>
        </p:txBody>
      </p:sp>
      <p:sp>
        <p:nvSpPr>
          <p:cNvPr id="6" name="Slide Number Placeholder 5"/>
          <p:cNvSpPr>
            <a:spLocks noGrp="1"/>
          </p:cNvSpPr>
          <p:nvPr>
            <p:ph type="sldNum" sz="quarter" idx="12"/>
          </p:nvPr>
        </p:nvSpPr>
        <p:spPr/>
        <p:txBody>
          <a:bodyPr/>
          <a:lstStyle/>
          <a:p>
            <a:fld id="{47A7220B-D7BF-184F-A355-55C20C5E56CA}" type="slidenum">
              <a:rPr lang="en-US" smtClean="0"/>
              <a:t>‹#›</a:t>
            </a:fld>
            <a:endParaRPr lang="en-US"/>
          </a:p>
        </p:txBody>
      </p:sp>
    </p:spTree>
    <p:extLst>
      <p:ext uri="{BB962C8B-B14F-4D97-AF65-F5344CB8AC3E}">
        <p14:creationId xmlns:p14="http://schemas.microsoft.com/office/powerpoint/2010/main" val="10730750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F54D9F0-04AB-9943-BD88-2F95519E01A9}" type="datetimeFigureOut">
              <a:rPr lang="en-US" smtClean="0"/>
              <a:t>5/12/2025</a:t>
            </a:fld>
            <a:endParaRPr lang="en-US"/>
          </a:p>
        </p:txBody>
      </p:sp>
      <p:sp>
        <p:nvSpPr>
          <p:cNvPr id="7" name="Slide Number Placeholder 6"/>
          <p:cNvSpPr>
            <a:spLocks noGrp="1"/>
          </p:cNvSpPr>
          <p:nvPr>
            <p:ph type="sldNum" sz="quarter" idx="12"/>
          </p:nvPr>
        </p:nvSpPr>
        <p:spPr/>
        <p:txBody>
          <a:bodyPr/>
          <a:lstStyle/>
          <a:p>
            <a:fld id="{47A7220B-D7BF-184F-A355-55C20C5E56CA}" type="slidenum">
              <a:rPr lang="en-US" smtClean="0"/>
              <a:t>‹#›</a:t>
            </a:fld>
            <a:endParaRPr lang="en-US"/>
          </a:p>
        </p:txBody>
      </p:sp>
    </p:spTree>
    <p:extLst>
      <p:ext uri="{BB962C8B-B14F-4D97-AF65-F5344CB8AC3E}">
        <p14:creationId xmlns:p14="http://schemas.microsoft.com/office/powerpoint/2010/main" val="31999245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57200" y="2174877"/>
            <a:ext cx="4040188" cy="3414365"/>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4645026" y="2174877"/>
            <a:ext cx="4041775" cy="3414365"/>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F54D9F0-04AB-9943-BD88-2F95519E01A9}" type="datetimeFigureOut">
              <a:rPr lang="en-US" smtClean="0"/>
              <a:t>5/12/2025</a:t>
            </a:fld>
            <a:endParaRPr lang="en-US"/>
          </a:p>
        </p:txBody>
      </p:sp>
      <p:sp>
        <p:nvSpPr>
          <p:cNvPr id="9" name="Slide Number Placeholder 8"/>
          <p:cNvSpPr>
            <a:spLocks noGrp="1"/>
          </p:cNvSpPr>
          <p:nvPr>
            <p:ph type="sldNum" sz="quarter" idx="12"/>
          </p:nvPr>
        </p:nvSpPr>
        <p:spPr/>
        <p:txBody>
          <a:bodyPr/>
          <a:lstStyle/>
          <a:p>
            <a:fld id="{47A7220B-D7BF-184F-A355-55C20C5E56CA}" type="slidenum">
              <a:rPr lang="en-US" smtClean="0"/>
              <a:t>‹#›</a:t>
            </a:fld>
            <a:endParaRPr lang="en-US"/>
          </a:p>
        </p:txBody>
      </p:sp>
    </p:spTree>
    <p:extLst>
      <p:ext uri="{BB962C8B-B14F-4D97-AF65-F5344CB8AC3E}">
        <p14:creationId xmlns:p14="http://schemas.microsoft.com/office/powerpoint/2010/main" val="31549285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F54D9F0-04AB-9943-BD88-2F95519E01A9}" type="datetimeFigureOut">
              <a:rPr lang="en-US" smtClean="0"/>
              <a:t>5/12/2025</a:t>
            </a:fld>
            <a:endParaRPr lang="en-US"/>
          </a:p>
        </p:txBody>
      </p:sp>
      <p:sp>
        <p:nvSpPr>
          <p:cNvPr id="5" name="Slide Number Placeholder 4"/>
          <p:cNvSpPr>
            <a:spLocks noGrp="1"/>
          </p:cNvSpPr>
          <p:nvPr>
            <p:ph type="sldNum" sz="quarter" idx="12"/>
          </p:nvPr>
        </p:nvSpPr>
        <p:spPr/>
        <p:txBody>
          <a:bodyPr/>
          <a:lstStyle/>
          <a:p>
            <a:fld id="{47A7220B-D7BF-184F-A355-55C20C5E56CA}" type="slidenum">
              <a:rPr lang="en-US" smtClean="0"/>
              <a:t>‹#›</a:t>
            </a:fld>
            <a:endParaRPr lang="en-US"/>
          </a:p>
        </p:txBody>
      </p:sp>
    </p:spTree>
    <p:extLst>
      <p:ext uri="{BB962C8B-B14F-4D97-AF65-F5344CB8AC3E}">
        <p14:creationId xmlns:p14="http://schemas.microsoft.com/office/powerpoint/2010/main" val="3527341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F54D9F0-04AB-9943-BD88-2F95519E01A9}" type="datetimeFigureOut">
              <a:rPr lang="en-US" smtClean="0"/>
              <a:t>5/12/2025</a:t>
            </a:fld>
            <a:endParaRPr lang="en-US"/>
          </a:p>
        </p:txBody>
      </p:sp>
      <p:sp>
        <p:nvSpPr>
          <p:cNvPr id="4" name="Slide Number Placeholder 3"/>
          <p:cNvSpPr>
            <a:spLocks noGrp="1"/>
          </p:cNvSpPr>
          <p:nvPr>
            <p:ph type="sldNum" sz="quarter" idx="12"/>
          </p:nvPr>
        </p:nvSpPr>
        <p:spPr/>
        <p:txBody>
          <a:bodyPr/>
          <a:lstStyle/>
          <a:p>
            <a:fld id="{47A7220B-D7BF-184F-A355-55C20C5E56CA}" type="slidenum">
              <a:rPr lang="en-US" smtClean="0"/>
              <a:t>‹#›</a:t>
            </a:fld>
            <a:endParaRPr lang="en-US"/>
          </a:p>
        </p:txBody>
      </p:sp>
    </p:spTree>
    <p:extLst>
      <p:ext uri="{BB962C8B-B14F-4D97-AF65-F5344CB8AC3E}">
        <p14:creationId xmlns:p14="http://schemas.microsoft.com/office/powerpoint/2010/main" val="20704873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l">
              <a:defRPr sz="1500" b="1"/>
            </a:lvl1pPr>
          </a:lstStyle>
          <a:p>
            <a:r>
              <a:rPr lang="en-US"/>
              <a:t>Click to edit Master title style</a:t>
            </a:r>
            <a:endParaRPr lang="en-GB"/>
          </a:p>
        </p:txBody>
      </p:sp>
      <p:sp>
        <p:nvSpPr>
          <p:cNvPr id="3" name="Content Placeholder 2"/>
          <p:cNvSpPr>
            <a:spLocks noGrp="1"/>
          </p:cNvSpPr>
          <p:nvPr>
            <p:ph idx="1"/>
          </p:nvPr>
        </p:nvSpPr>
        <p:spPr>
          <a:xfrm>
            <a:off x="3575050" y="273052"/>
            <a:ext cx="5111750" cy="517217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1" y="1435102"/>
            <a:ext cx="3008313" cy="4029891"/>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Edit Master text styles</a:t>
            </a:r>
          </a:p>
        </p:txBody>
      </p:sp>
      <p:sp>
        <p:nvSpPr>
          <p:cNvPr id="5" name="Date Placeholder 4"/>
          <p:cNvSpPr>
            <a:spLocks noGrp="1"/>
          </p:cNvSpPr>
          <p:nvPr>
            <p:ph type="dt" sz="half" idx="10"/>
          </p:nvPr>
        </p:nvSpPr>
        <p:spPr/>
        <p:txBody>
          <a:bodyPr/>
          <a:lstStyle/>
          <a:p>
            <a:fld id="{3F54D9F0-04AB-9943-BD88-2F95519E01A9}" type="datetimeFigureOut">
              <a:rPr lang="en-US" smtClean="0"/>
              <a:t>5/12/2025</a:t>
            </a:fld>
            <a:endParaRPr lang="en-US"/>
          </a:p>
        </p:txBody>
      </p:sp>
      <p:sp>
        <p:nvSpPr>
          <p:cNvPr id="7" name="Slide Number Placeholder 6"/>
          <p:cNvSpPr>
            <a:spLocks noGrp="1"/>
          </p:cNvSpPr>
          <p:nvPr>
            <p:ph type="sldNum" sz="quarter" idx="12"/>
          </p:nvPr>
        </p:nvSpPr>
        <p:spPr/>
        <p:txBody>
          <a:bodyPr/>
          <a:lstStyle/>
          <a:p>
            <a:fld id="{47A7220B-D7BF-184F-A355-55C20C5E56CA}" type="slidenum">
              <a:rPr lang="en-US" smtClean="0"/>
              <a:t>‹#›</a:t>
            </a:fld>
            <a:endParaRPr lang="en-US"/>
          </a:p>
        </p:txBody>
      </p:sp>
    </p:spTree>
    <p:extLst>
      <p:ext uri="{BB962C8B-B14F-4D97-AF65-F5344CB8AC3E}">
        <p14:creationId xmlns:p14="http://schemas.microsoft.com/office/powerpoint/2010/main" val="29951814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15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7"/>
            <a:ext cx="5486400" cy="3824337"/>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Edit Master text styles</a:t>
            </a:r>
          </a:p>
        </p:txBody>
      </p:sp>
      <p:sp>
        <p:nvSpPr>
          <p:cNvPr id="5" name="Date Placeholder 4"/>
          <p:cNvSpPr>
            <a:spLocks noGrp="1"/>
          </p:cNvSpPr>
          <p:nvPr>
            <p:ph type="dt" sz="half" idx="10"/>
          </p:nvPr>
        </p:nvSpPr>
        <p:spPr/>
        <p:txBody>
          <a:bodyPr/>
          <a:lstStyle/>
          <a:p>
            <a:fld id="{3F54D9F0-04AB-9943-BD88-2F95519E01A9}" type="datetimeFigureOut">
              <a:rPr lang="en-US" smtClean="0"/>
              <a:t>5/12/2025</a:t>
            </a:fld>
            <a:endParaRPr lang="en-US"/>
          </a:p>
        </p:txBody>
      </p:sp>
      <p:sp>
        <p:nvSpPr>
          <p:cNvPr id="7" name="Slide Number Placeholder 6"/>
          <p:cNvSpPr>
            <a:spLocks noGrp="1"/>
          </p:cNvSpPr>
          <p:nvPr>
            <p:ph type="sldNum" sz="quarter" idx="12"/>
          </p:nvPr>
        </p:nvSpPr>
        <p:spPr/>
        <p:txBody>
          <a:bodyPr/>
          <a:lstStyle/>
          <a:p>
            <a:fld id="{47A7220B-D7BF-184F-A355-55C20C5E56CA}" type="slidenum">
              <a:rPr lang="en-US" smtClean="0"/>
              <a:t>‹#›</a:t>
            </a:fld>
            <a:endParaRPr lang="en-US"/>
          </a:p>
        </p:txBody>
      </p:sp>
    </p:spTree>
    <p:extLst>
      <p:ext uri="{BB962C8B-B14F-4D97-AF65-F5344CB8AC3E}">
        <p14:creationId xmlns:p14="http://schemas.microsoft.com/office/powerpoint/2010/main" val="413676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F54D9F0-04AB-9943-BD88-2F95519E01A9}" type="datetimeFigureOut">
              <a:rPr lang="en-US" smtClean="0"/>
              <a:t>5/12/2025</a:t>
            </a:fld>
            <a:endParaRPr lang="en-US"/>
          </a:p>
        </p:txBody>
      </p:sp>
      <p:sp>
        <p:nvSpPr>
          <p:cNvPr id="6" name="Slide Number Placeholder 5"/>
          <p:cNvSpPr>
            <a:spLocks noGrp="1"/>
          </p:cNvSpPr>
          <p:nvPr>
            <p:ph type="sldNum" sz="quarter" idx="12"/>
          </p:nvPr>
        </p:nvSpPr>
        <p:spPr/>
        <p:txBody>
          <a:bodyPr/>
          <a:lstStyle/>
          <a:p>
            <a:fld id="{47A7220B-D7BF-184F-A355-55C20C5E56CA}" type="slidenum">
              <a:rPr lang="en-US" smtClean="0"/>
              <a:t>‹#›</a:t>
            </a:fld>
            <a:endParaRPr lang="en-US"/>
          </a:p>
        </p:txBody>
      </p:sp>
    </p:spTree>
    <p:extLst>
      <p:ext uri="{BB962C8B-B14F-4D97-AF65-F5344CB8AC3E}">
        <p14:creationId xmlns:p14="http://schemas.microsoft.com/office/powerpoint/2010/main" val="2642303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F54D9F0-04AB-9943-BD88-2F95519E01A9}" type="datetimeFigureOut">
              <a:rPr lang="en-US" smtClean="0"/>
              <a:t>5/12/2025</a:t>
            </a:fld>
            <a:endParaRPr lang="en-US"/>
          </a:p>
        </p:txBody>
      </p:sp>
      <p:sp>
        <p:nvSpPr>
          <p:cNvPr id="6" name="Slide Number Placeholder 5"/>
          <p:cNvSpPr>
            <a:spLocks noGrp="1"/>
          </p:cNvSpPr>
          <p:nvPr>
            <p:ph type="sldNum" sz="quarter" idx="12"/>
          </p:nvPr>
        </p:nvSpPr>
        <p:spPr/>
        <p:txBody>
          <a:bodyPr/>
          <a:lstStyle/>
          <a:p>
            <a:fld id="{47A7220B-D7BF-184F-A355-55C20C5E56CA}" type="slidenum">
              <a:rPr lang="en-US" smtClean="0"/>
              <a:t>‹#›</a:t>
            </a:fld>
            <a:endParaRPr lang="en-US"/>
          </a:p>
        </p:txBody>
      </p:sp>
    </p:spTree>
    <p:extLst>
      <p:ext uri="{BB962C8B-B14F-4D97-AF65-F5344CB8AC3E}">
        <p14:creationId xmlns:p14="http://schemas.microsoft.com/office/powerpoint/2010/main" val="19513799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788">
                <a:solidFill>
                  <a:schemeClr val="tx1">
                    <a:tint val="75000"/>
                  </a:schemeClr>
                </a:solidFill>
              </a:defRPr>
            </a:lvl1pPr>
          </a:lstStyle>
          <a:p>
            <a:fld id="{3F54D9F0-04AB-9943-BD88-2F95519E01A9}" type="datetimeFigureOut">
              <a:rPr lang="en-US" smtClean="0"/>
              <a:t>5/12/2025</a:t>
            </a:fld>
            <a:endParaRPr lang="en-US"/>
          </a:p>
        </p:txBody>
      </p:sp>
      <p:sp>
        <p:nvSpPr>
          <p:cNvPr id="6" name="Slide Number Placeholder 5"/>
          <p:cNvSpPr>
            <a:spLocks noGrp="1"/>
          </p:cNvSpPr>
          <p:nvPr>
            <p:ph type="sldNum" sz="quarter" idx="4"/>
          </p:nvPr>
        </p:nvSpPr>
        <p:spPr>
          <a:xfrm>
            <a:off x="7956376" y="6380974"/>
            <a:ext cx="730424" cy="340503"/>
          </a:xfrm>
          <a:prstGeom prst="rect">
            <a:avLst/>
          </a:prstGeom>
        </p:spPr>
        <p:txBody>
          <a:bodyPr vert="horz" lIns="91440" tIns="45720" rIns="91440" bIns="45720" rtlCol="0" anchor="ctr"/>
          <a:lstStyle>
            <a:lvl1pPr algn="r">
              <a:defRPr sz="900">
                <a:solidFill>
                  <a:schemeClr val="tx1">
                    <a:tint val="75000"/>
                  </a:schemeClr>
                </a:solidFill>
              </a:defRPr>
            </a:lvl1pPr>
          </a:lstStyle>
          <a:p>
            <a:fld id="{47A7220B-D7BF-184F-A355-55C20C5E56CA}" type="slidenum">
              <a:rPr lang="en-US" smtClean="0"/>
              <a:t>‹#›</a:t>
            </a:fld>
            <a:endParaRPr lang="en-US"/>
          </a:p>
        </p:txBody>
      </p:sp>
    </p:spTree>
    <p:extLst>
      <p:ext uri="{BB962C8B-B14F-4D97-AF65-F5344CB8AC3E}">
        <p14:creationId xmlns:p14="http://schemas.microsoft.com/office/powerpoint/2010/main" val="238161991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6858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6858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557213" indent="-214313" algn="l" defTabSz="685800" rtl="0" eaLnBrk="1" latinLnBrk="0" hangingPunct="1">
        <a:spcBef>
          <a:spcPct val="20000"/>
        </a:spcBef>
        <a:buFont typeface="Arial" pitchFamily="34" charset="0"/>
        <a:buChar char="–"/>
        <a:defRPr sz="2100" kern="1200">
          <a:solidFill>
            <a:schemeClr val="tx1"/>
          </a:solidFill>
          <a:latin typeface="+mn-lt"/>
          <a:ea typeface="+mn-ea"/>
          <a:cs typeface="+mn-cs"/>
        </a:defRPr>
      </a:lvl2pPr>
      <a:lvl3pPr marL="857250" indent="-171450" algn="l" defTabSz="6858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2001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4pPr>
      <a:lvl5pPr marL="15430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5pPr>
      <a:lvl6pPr marL="18859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tiff"/><Relationship Id="rId2" Type="http://schemas.openxmlformats.org/officeDocument/2006/relationships/image" Target="../media/image5.tiff"/><Relationship Id="rId1" Type="http://schemas.openxmlformats.org/officeDocument/2006/relationships/slideLayout" Target="../slideLayouts/slideLayout6.xml"/><Relationship Id="rId4" Type="http://schemas.openxmlformats.org/officeDocument/2006/relationships/image" Target="../media/image7.tiff"/></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padlet.com/sampath4/what-is-a-strategy-in-business-or-company-nid6rt4pcv98kx4n"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s://www.youtube.com/watch?v=I8nwNcCfyig"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75556" y="908720"/>
            <a:ext cx="7992888" cy="4824536"/>
          </a:xfrm>
        </p:spPr>
        <p:txBody>
          <a:bodyPr>
            <a:normAutofit/>
          </a:bodyPr>
          <a:lstStyle/>
          <a:p>
            <a:r>
              <a:rPr lang="en-GB" altLang="en-US" sz="2800" b="1" dirty="0"/>
              <a:t>Master of Business Administration</a:t>
            </a:r>
            <a:br>
              <a:rPr lang="en-GB" altLang="en-US" sz="2400" dirty="0"/>
            </a:br>
            <a:br>
              <a:rPr lang="en-GB" altLang="en-US" dirty="0"/>
            </a:br>
            <a:r>
              <a:rPr lang="en-GB" dirty="0"/>
              <a:t> </a:t>
            </a:r>
            <a:r>
              <a:rPr lang="en-GB" sz="3600" b="1" dirty="0">
                <a:solidFill>
                  <a:schemeClr val="accent2">
                    <a:lumMod val="20000"/>
                    <a:lumOff val="80000"/>
                  </a:schemeClr>
                </a:solidFill>
              </a:rPr>
              <a:t>Strategic Management </a:t>
            </a:r>
            <a:br>
              <a:rPr lang="en-GB" sz="4800" b="1" dirty="0">
                <a:solidFill>
                  <a:schemeClr val="accent2">
                    <a:lumMod val="20000"/>
                    <a:lumOff val="80000"/>
                  </a:schemeClr>
                </a:solidFill>
              </a:rPr>
            </a:br>
            <a:br>
              <a:rPr lang="en-GB" sz="3200" b="1" dirty="0">
                <a:solidFill>
                  <a:schemeClr val="accent2">
                    <a:lumMod val="20000"/>
                    <a:lumOff val="80000"/>
                  </a:schemeClr>
                </a:solidFill>
              </a:rPr>
            </a:br>
            <a:r>
              <a:rPr lang="en-GB" b="1" dirty="0">
                <a:solidFill>
                  <a:schemeClr val="accent2">
                    <a:lumMod val="60000"/>
                    <a:lumOff val="40000"/>
                  </a:schemeClr>
                </a:solidFill>
              </a:rPr>
              <a:t>Introduction and Overview</a:t>
            </a:r>
            <a:endParaRPr lang="en-GB" altLang="en-US" b="1" dirty="0">
              <a:solidFill>
                <a:schemeClr val="accent2">
                  <a:lumMod val="60000"/>
                  <a:lumOff val="40000"/>
                </a:schemeClr>
              </a:solidFill>
            </a:endParaRPr>
          </a:p>
        </p:txBody>
      </p:sp>
    </p:spTree>
    <p:extLst>
      <p:ext uri="{BB962C8B-B14F-4D97-AF65-F5344CB8AC3E}">
        <p14:creationId xmlns:p14="http://schemas.microsoft.com/office/powerpoint/2010/main" val="9725704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Introduction to the Module</a:t>
            </a:r>
          </a:p>
        </p:txBody>
      </p:sp>
      <p:sp>
        <p:nvSpPr>
          <p:cNvPr id="3" name="Content Placeholder 2"/>
          <p:cNvSpPr>
            <a:spLocks noGrp="1"/>
          </p:cNvSpPr>
          <p:nvPr>
            <p:ph idx="1"/>
          </p:nvPr>
        </p:nvSpPr>
        <p:spPr/>
        <p:txBody>
          <a:bodyPr/>
          <a:lstStyle/>
          <a:p>
            <a:pPr marL="514350" indent="-457200"/>
            <a:r>
              <a:rPr lang="en-GB" dirty="0"/>
              <a:t>Key Topics covered per week</a:t>
            </a:r>
          </a:p>
          <a:p>
            <a:pPr marL="514350" indent="-457200"/>
            <a:r>
              <a:rPr lang="en-GB" dirty="0"/>
              <a:t>Materials </a:t>
            </a:r>
          </a:p>
          <a:p>
            <a:pPr marL="514350" indent="-457200"/>
            <a:r>
              <a:rPr lang="en-GB" dirty="0"/>
              <a:t>Assignment Brief</a:t>
            </a:r>
          </a:p>
          <a:p>
            <a:pPr marL="514350" indent="-457200"/>
            <a:r>
              <a:rPr lang="en-GB" dirty="0"/>
              <a:t>Virtual Code of Conduct</a:t>
            </a:r>
          </a:p>
          <a:p>
            <a:pPr marL="57150" indent="0">
              <a:buNone/>
            </a:pPr>
            <a:endParaRPr lang="en-GB" dirty="0"/>
          </a:p>
          <a:p>
            <a:endParaRPr lang="en-GB" dirty="0"/>
          </a:p>
        </p:txBody>
      </p:sp>
    </p:spTree>
    <p:extLst>
      <p:ext uri="{BB962C8B-B14F-4D97-AF65-F5344CB8AC3E}">
        <p14:creationId xmlns:p14="http://schemas.microsoft.com/office/powerpoint/2010/main" val="10858105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22830" y="112003"/>
            <a:ext cx="8911988" cy="5517423"/>
          </a:xfrm>
          <a:prstGeom prst="rect">
            <a:avLst/>
          </a:prstGeom>
        </p:spPr>
      </p:pic>
      <p:sp>
        <p:nvSpPr>
          <p:cNvPr id="5" name="Content Placeholder 2"/>
          <p:cNvSpPr>
            <a:spLocks noGrp="1"/>
          </p:cNvSpPr>
          <p:nvPr>
            <p:ph idx="1"/>
          </p:nvPr>
        </p:nvSpPr>
        <p:spPr>
          <a:xfrm>
            <a:off x="3930555" y="1995986"/>
            <a:ext cx="5001904" cy="2125638"/>
          </a:xfrm>
        </p:spPr>
        <p:txBody>
          <a:bodyPr/>
          <a:lstStyle/>
          <a:p>
            <a:pPr marL="514350" indent="-457200"/>
            <a:r>
              <a:rPr lang="en-GB" b="1" dirty="0">
                <a:solidFill>
                  <a:schemeClr val="accent2">
                    <a:lumMod val="60000"/>
                    <a:lumOff val="40000"/>
                  </a:schemeClr>
                </a:solidFill>
              </a:rPr>
              <a:t>Key Topics covered per week</a:t>
            </a:r>
          </a:p>
          <a:p>
            <a:pPr marL="514350" indent="-457200"/>
            <a:r>
              <a:rPr lang="en-GB" b="1" dirty="0">
                <a:solidFill>
                  <a:schemeClr val="accent2">
                    <a:lumMod val="60000"/>
                    <a:lumOff val="40000"/>
                  </a:schemeClr>
                </a:solidFill>
              </a:rPr>
              <a:t>Materials </a:t>
            </a:r>
          </a:p>
          <a:p>
            <a:pPr marL="514350" indent="-457200"/>
            <a:r>
              <a:rPr lang="en-GB" b="1" dirty="0">
                <a:solidFill>
                  <a:schemeClr val="accent2">
                    <a:lumMod val="60000"/>
                    <a:lumOff val="40000"/>
                  </a:schemeClr>
                </a:solidFill>
              </a:rPr>
              <a:t>Assignment Brief</a:t>
            </a:r>
          </a:p>
          <a:p>
            <a:pPr marL="514350" indent="-457200"/>
            <a:r>
              <a:rPr lang="en-GB" b="1" dirty="0">
                <a:solidFill>
                  <a:schemeClr val="accent2">
                    <a:lumMod val="60000"/>
                    <a:lumOff val="40000"/>
                  </a:schemeClr>
                </a:solidFill>
              </a:rPr>
              <a:t>Virtual Code of Conduct</a:t>
            </a:r>
          </a:p>
          <a:p>
            <a:pPr marL="57150" indent="0">
              <a:buNone/>
            </a:pPr>
            <a:endParaRPr lang="en-GB" b="1" dirty="0">
              <a:solidFill>
                <a:schemeClr val="accent2">
                  <a:lumMod val="60000"/>
                  <a:lumOff val="40000"/>
                </a:schemeClr>
              </a:solidFill>
            </a:endParaRPr>
          </a:p>
          <a:p>
            <a:endParaRPr lang="en-GB" b="1" dirty="0">
              <a:solidFill>
                <a:schemeClr val="accent2">
                  <a:lumMod val="60000"/>
                  <a:lumOff val="40000"/>
                </a:schemeClr>
              </a:solidFill>
            </a:endParaRPr>
          </a:p>
        </p:txBody>
      </p:sp>
      <p:sp>
        <p:nvSpPr>
          <p:cNvPr id="6" name="Title 1"/>
          <p:cNvSpPr>
            <a:spLocks noGrp="1"/>
          </p:cNvSpPr>
          <p:nvPr>
            <p:ph type="title"/>
          </p:nvPr>
        </p:nvSpPr>
        <p:spPr>
          <a:xfrm>
            <a:off x="464024" y="112003"/>
            <a:ext cx="8229600" cy="1143000"/>
          </a:xfrm>
        </p:spPr>
        <p:txBody>
          <a:bodyPr/>
          <a:lstStyle/>
          <a:p>
            <a:r>
              <a:rPr lang="en-GB" b="1" dirty="0">
                <a:solidFill>
                  <a:schemeClr val="accent2">
                    <a:lumMod val="60000"/>
                    <a:lumOff val="40000"/>
                  </a:schemeClr>
                </a:solidFill>
              </a:rPr>
              <a:t>Introduction to the Module</a:t>
            </a:r>
          </a:p>
        </p:txBody>
      </p:sp>
    </p:spTree>
    <p:extLst>
      <p:ext uri="{BB962C8B-B14F-4D97-AF65-F5344CB8AC3E}">
        <p14:creationId xmlns:p14="http://schemas.microsoft.com/office/powerpoint/2010/main" val="35865412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6387E0-7873-7643-B10F-EF5254558214}"/>
              </a:ext>
            </a:extLst>
          </p:cNvPr>
          <p:cNvSpPr>
            <a:spLocks noGrp="1"/>
          </p:cNvSpPr>
          <p:nvPr>
            <p:ph type="title"/>
          </p:nvPr>
        </p:nvSpPr>
        <p:spPr>
          <a:xfrm>
            <a:off x="457200" y="13316"/>
            <a:ext cx="8229600" cy="1143000"/>
          </a:xfrm>
        </p:spPr>
        <p:txBody>
          <a:bodyPr>
            <a:normAutofit/>
          </a:bodyPr>
          <a:lstStyle/>
          <a:p>
            <a:r>
              <a:rPr lang="en-US" b="1" dirty="0">
                <a:solidFill>
                  <a:srgbClr val="0070C0"/>
                </a:solidFill>
                <a:latin typeface="Corbel" panose="020B0503020204020204" pitchFamily="34" charset="0"/>
              </a:rPr>
              <a:t>Learning Outcomes</a:t>
            </a:r>
          </a:p>
        </p:txBody>
      </p:sp>
      <p:sp>
        <p:nvSpPr>
          <p:cNvPr id="5" name="Title 1">
            <a:extLst>
              <a:ext uri="{FF2B5EF4-FFF2-40B4-BE49-F238E27FC236}">
                <a16:creationId xmlns:a16="http://schemas.microsoft.com/office/drawing/2014/main" id="{5E6387E0-7873-7643-B10F-EF5254558214}"/>
              </a:ext>
            </a:extLst>
          </p:cNvPr>
          <p:cNvSpPr txBox="1">
            <a:spLocks/>
          </p:cNvSpPr>
          <p:nvPr/>
        </p:nvSpPr>
        <p:spPr>
          <a:xfrm>
            <a:off x="457200" y="1366718"/>
            <a:ext cx="8229600" cy="3423646"/>
          </a:xfrm>
          <a:prstGeom prst="rect">
            <a:avLst/>
          </a:prstGeom>
        </p:spPr>
        <p:txBody>
          <a:bodyPr vert="horz" lIns="91440" tIns="45720" rIns="91440" bIns="45720" rtlCol="0" anchor="ctr">
            <a:noAutofit/>
          </a:bodyPr>
          <a:lstStyle>
            <a:lvl1pPr algn="ctr" defTabSz="685800" rtl="0" eaLnBrk="1" latinLnBrk="0" hangingPunct="1">
              <a:spcBef>
                <a:spcPct val="0"/>
              </a:spcBef>
              <a:buNone/>
              <a:defRPr sz="3300" kern="1200">
                <a:solidFill>
                  <a:schemeClr val="tx1"/>
                </a:solidFill>
                <a:latin typeface="+mj-lt"/>
                <a:ea typeface="+mj-ea"/>
                <a:cs typeface="+mj-cs"/>
              </a:defRPr>
            </a:lvl1pPr>
          </a:lstStyle>
          <a:p>
            <a:pPr algn="just"/>
            <a:r>
              <a:rPr lang="en-GB" sz="2000" b="1" dirty="0"/>
              <a:t>Upon the successful completion of this module, the student should be able to demonstrate the ability to: </a:t>
            </a:r>
          </a:p>
          <a:p>
            <a:pPr algn="just"/>
            <a:endParaRPr lang="en-GB" sz="2000" b="1" dirty="0"/>
          </a:p>
          <a:p>
            <a:pPr marL="514350" lvl="0" indent="-514350" algn="just">
              <a:buFont typeface="+mj-lt"/>
              <a:buAutoNum type="arabicPeriod"/>
            </a:pPr>
            <a:r>
              <a:rPr lang="en-GB" sz="2000" dirty="0"/>
              <a:t>Synthesise the relationship between the external context of an organisation and its internal context and their impact on its strategies;</a:t>
            </a:r>
          </a:p>
          <a:p>
            <a:pPr marL="457200" lvl="0" indent="-457200" algn="just">
              <a:buFont typeface="+mj-lt"/>
              <a:buAutoNum type="arabicPeriod"/>
            </a:pPr>
            <a:endParaRPr lang="en-GB" sz="2000" dirty="0"/>
          </a:p>
          <a:p>
            <a:pPr marL="514350" lvl="0" indent="-514350" algn="just">
              <a:buFont typeface="+mj-lt"/>
              <a:buAutoNum type="arabicPeriod"/>
            </a:pPr>
            <a:r>
              <a:rPr lang="en-GB" sz="2000" dirty="0"/>
              <a:t>Critically evaluate competitive and development strategies, in the context of contemporary strategic management issues;</a:t>
            </a:r>
          </a:p>
          <a:p>
            <a:pPr marL="457200" lvl="0" indent="-457200" algn="just">
              <a:buFont typeface="+mj-lt"/>
              <a:buAutoNum type="arabicPeriod"/>
            </a:pPr>
            <a:endParaRPr lang="en-GB" sz="2000" dirty="0"/>
          </a:p>
          <a:p>
            <a:pPr marL="514350" lvl="0" indent="-514350" algn="just">
              <a:buFont typeface="+mj-lt"/>
              <a:buAutoNum type="arabicPeriod"/>
            </a:pPr>
            <a:r>
              <a:rPr lang="en-GB" sz="2000" dirty="0"/>
              <a:t>Assess the factors that must be considered in strategy implementation.</a:t>
            </a:r>
          </a:p>
        </p:txBody>
      </p:sp>
    </p:spTree>
    <p:extLst>
      <p:ext uri="{BB962C8B-B14F-4D97-AF65-F5344CB8AC3E}">
        <p14:creationId xmlns:p14="http://schemas.microsoft.com/office/powerpoint/2010/main" val="1232797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204" y="116632"/>
            <a:ext cx="8229600" cy="490066"/>
          </a:xfrm>
        </p:spPr>
        <p:txBody>
          <a:bodyPr>
            <a:normAutofit fontScale="90000"/>
          </a:bodyPr>
          <a:lstStyle/>
          <a:p>
            <a:r>
              <a:rPr lang="en-GB" dirty="0"/>
              <a:t>Key Topics per Week</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517969800"/>
              </p:ext>
            </p:extLst>
          </p:nvPr>
        </p:nvGraphicFramePr>
        <p:xfrm>
          <a:off x="0" y="764704"/>
          <a:ext cx="9144000" cy="5663646"/>
        </p:xfrm>
        <a:graphic>
          <a:graphicData uri="http://schemas.openxmlformats.org/drawingml/2006/table">
            <a:tbl>
              <a:tblPr firstRow="1" bandRow="1">
                <a:tableStyleId>{5C22544A-7EE6-4342-B048-85BDC9FD1C3A}</a:tableStyleId>
              </a:tblPr>
              <a:tblGrid>
                <a:gridCol w="1938964">
                  <a:extLst>
                    <a:ext uri="{9D8B030D-6E8A-4147-A177-3AD203B41FA5}">
                      <a16:colId xmlns:a16="http://schemas.microsoft.com/office/drawing/2014/main" val="3508980973"/>
                    </a:ext>
                  </a:extLst>
                </a:gridCol>
                <a:gridCol w="7205036">
                  <a:extLst>
                    <a:ext uri="{9D8B030D-6E8A-4147-A177-3AD203B41FA5}">
                      <a16:colId xmlns:a16="http://schemas.microsoft.com/office/drawing/2014/main" val="2941425508"/>
                    </a:ext>
                  </a:extLst>
                </a:gridCol>
              </a:tblGrid>
              <a:tr h="432048">
                <a:tc>
                  <a:txBody>
                    <a:bodyPr/>
                    <a:lstStyle/>
                    <a:p>
                      <a:r>
                        <a:rPr lang="en-GB" sz="2000" dirty="0"/>
                        <a:t>WEEK</a:t>
                      </a:r>
                    </a:p>
                  </a:txBody>
                  <a:tcPr/>
                </a:tc>
                <a:tc>
                  <a:txBody>
                    <a:bodyPr/>
                    <a:lstStyle/>
                    <a:p>
                      <a:r>
                        <a:rPr lang="en-GB" sz="2000" dirty="0"/>
                        <a:t>TOPICS</a:t>
                      </a:r>
                    </a:p>
                  </a:txBody>
                  <a:tcPr/>
                </a:tc>
                <a:extLst>
                  <a:ext uri="{0D108BD9-81ED-4DB2-BD59-A6C34878D82A}">
                    <a16:rowId xmlns:a16="http://schemas.microsoft.com/office/drawing/2014/main" val="1455651282"/>
                  </a:ext>
                </a:extLst>
              </a:tr>
              <a:tr h="425502">
                <a:tc>
                  <a:txBody>
                    <a:bodyPr/>
                    <a:lstStyle/>
                    <a:p>
                      <a:r>
                        <a:rPr lang="en-GB" sz="2000" dirty="0"/>
                        <a:t>WEEK 1</a:t>
                      </a:r>
                    </a:p>
                  </a:txBody>
                  <a:tcPr/>
                </a:tc>
                <a:tc>
                  <a:txBody>
                    <a:bodyPr/>
                    <a:lstStyle/>
                    <a:p>
                      <a:r>
                        <a:rPr lang="en-GB" sz="2000" dirty="0"/>
                        <a:t>Introduction and</a:t>
                      </a:r>
                      <a:r>
                        <a:rPr lang="en-GB" sz="2000" baseline="0" dirty="0"/>
                        <a:t> Overview of Strategic Management </a:t>
                      </a:r>
                      <a:endParaRPr lang="en-GB" sz="2000" dirty="0"/>
                    </a:p>
                  </a:txBody>
                  <a:tcPr/>
                </a:tc>
                <a:extLst>
                  <a:ext uri="{0D108BD9-81ED-4DB2-BD59-A6C34878D82A}">
                    <a16:rowId xmlns:a16="http://schemas.microsoft.com/office/drawing/2014/main" val="1378505061"/>
                  </a:ext>
                </a:extLst>
              </a:tr>
              <a:tr h="425502">
                <a:tc>
                  <a:txBody>
                    <a:bodyPr/>
                    <a:lstStyle/>
                    <a:p>
                      <a:r>
                        <a:rPr lang="en-GB" sz="2000" dirty="0"/>
                        <a:t>WEEK 2</a:t>
                      </a:r>
                    </a:p>
                  </a:txBody>
                  <a:tcPr/>
                </a:tc>
                <a:tc>
                  <a:txBody>
                    <a:bodyPr/>
                    <a:lstStyle/>
                    <a:p>
                      <a:r>
                        <a:rPr lang="en-GB" sz="2000" dirty="0"/>
                        <a:t>Scanning</a:t>
                      </a:r>
                      <a:r>
                        <a:rPr lang="en-GB" sz="2000" baseline="0" dirty="0"/>
                        <a:t> External Environment &amp; Industry Analysis</a:t>
                      </a:r>
                      <a:endParaRPr lang="en-GB" sz="2000" dirty="0"/>
                    </a:p>
                  </a:txBody>
                  <a:tcPr/>
                </a:tc>
                <a:extLst>
                  <a:ext uri="{0D108BD9-81ED-4DB2-BD59-A6C34878D82A}">
                    <a16:rowId xmlns:a16="http://schemas.microsoft.com/office/drawing/2014/main" val="258109216"/>
                  </a:ext>
                </a:extLst>
              </a:tr>
              <a:tr h="425502">
                <a:tc>
                  <a:txBody>
                    <a:bodyPr/>
                    <a:lstStyle/>
                    <a:p>
                      <a:r>
                        <a:rPr lang="en-GB" sz="2000" dirty="0"/>
                        <a:t>WEEK 3</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dirty="0"/>
                        <a:t>Evaluating</a:t>
                      </a:r>
                      <a:r>
                        <a:rPr lang="en-GB" sz="2000" baseline="0" dirty="0"/>
                        <a:t> a Company’s Resources , Capabilities &amp; Competitiveness</a:t>
                      </a:r>
                      <a:endParaRPr lang="en-GB" sz="2000" dirty="0"/>
                    </a:p>
                  </a:txBody>
                  <a:tcPr/>
                </a:tc>
                <a:extLst>
                  <a:ext uri="{0D108BD9-81ED-4DB2-BD59-A6C34878D82A}">
                    <a16:rowId xmlns:a16="http://schemas.microsoft.com/office/drawing/2014/main" val="421082560"/>
                  </a:ext>
                </a:extLst>
              </a:tr>
              <a:tr h="425502">
                <a:tc>
                  <a:txBody>
                    <a:bodyPr/>
                    <a:lstStyle/>
                    <a:p>
                      <a:r>
                        <a:rPr lang="en-GB" sz="2000" dirty="0"/>
                        <a:t>WEEK 4</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dirty="0"/>
                        <a:t>Crafting</a:t>
                      </a:r>
                      <a:r>
                        <a:rPr lang="en-GB" sz="2000" baseline="0" dirty="0"/>
                        <a:t> a Business Strategy: 5 Generic Competitive Strategies </a:t>
                      </a:r>
                      <a:endParaRPr lang="en-GB" sz="2000" dirty="0"/>
                    </a:p>
                  </a:txBody>
                  <a:tcPr/>
                </a:tc>
                <a:extLst>
                  <a:ext uri="{0D108BD9-81ED-4DB2-BD59-A6C34878D82A}">
                    <a16:rowId xmlns:a16="http://schemas.microsoft.com/office/drawing/2014/main" val="1525412374"/>
                  </a:ext>
                </a:extLst>
              </a:tr>
              <a:tr h="42550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kern="1200" dirty="0">
                          <a:solidFill>
                            <a:schemeClr val="dk1"/>
                          </a:solidFill>
                          <a:latin typeface="+mn-lt"/>
                          <a:ea typeface="+mn-ea"/>
                          <a:cs typeface="+mn-cs"/>
                        </a:rPr>
                        <a:t>WEEK 5</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kern="1200" dirty="0">
                          <a:solidFill>
                            <a:schemeClr val="dk1"/>
                          </a:solidFill>
                          <a:latin typeface="+mn-lt"/>
                          <a:ea typeface="+mn-ea"/>
                          <a:cs typeface="+mn-cs"/>
                        </a:rPr>
                        <a:t>Crafting a Business Strategy: Diversification &amp; Multibusiness </a:t>
                      </a:r>
                    </a:p>
                  </a:txBody>
                  <a:tcPr/>
                </a:tc>
                <a:extLst>
                  <a:ext uri="{0D108BD9-81ED-4DB2-BD59-A6C34878D82A}">
                    <a16:rowId xmlns:a16="http://schemas.microsoft.com/office/drawing/2014/main" val="3590033289"/>
                  </a:ext>
                </a:extLst>
              </a:tr>
              <a:tr h="42550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kern="1200" dirty="0">
                          <a:solidFill>
                            <a:schemeClr val="dk1"/>
                          </a:solidFill>
                          <a:latin typeface="+mn-lt"/>
                          <a:ea typeface="+mn-ea"/>
                          <a:cs typeface="+mn-cs"/>
                        </a:rPr>
                        <a:t>WEEK 6</a:t>
                      </a:r>
                    </a:p>
                  </a:txBody>
                  <a:tcPr>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kern="1200" dirty="0">
                          <a:solidFill>
                            <a:schemeClr val="dk1"/>
                          </a:solidFill>
                          <a:latin typeface="+mn-lt"/>
                          <a:ea typeface="+mn-ea"/>
                          <a:cs typeface="+mn-cs"/>
                        </a:rPr>
                        <a:t>Strategy Formulation </a:t>
                      </a:r>
                    </a:p>
                  </a:txBody>
                  <a:tcPr>
                    <a:noFill/>
                  </a:tcPr>
                </a:tc>
                <a:extLst>
                  <a:ext uri="{0D108BD9-81ED-4DB2-BD59-A6C34878D82A}">
                    <a16:rowId xmlns:a16="http://schemas.microsoft.com/office/drawing/2014/main" val="1217383239"/>
                  </a:ext>
                </a:extLst>
              </a:tr>
              <a:tr h="42550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kern="1200" dirty="0">
                          <a:solidFill>
                            <a:schemeClr val="dk1"/>
                          </a:solidFill>
                          <a:latin typeface="+mn-lt"/>
                          <a:ea typeface="+mn-ea"/>
                          <a:cs typeface="+mn-cs"/>
                        </a:rPr>
                        <a:t>WEEK 7</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kern="1200" dirty="0">
                          <a:solidFill>
                            <a:schemeClr val="dk1"/>
                          </a:solidFill>
                          <a:latin typeface="+mn-lt"/>
                          <a:ea typeface="+mn-ea"/>
                          <a:cs typeface="+mn-cs"/>
                        </a:rPr>
                        <a:t>Strategy Implementation / Execution</a:t>
                      </a:r>
                    </a:p>
                  </a:txBody>
                  <a:tcPr/>
                </a:tc>
                <a:extLst>
                  <a:ext uri="{0D108BD9-81ED-4DB2-BD59-A6C34878D82A}">
                    <a16:rowId xmlns:a16="http://schemas.microsoft.com/office/drawing/2014/main" val="3522238081"/>
                  </a:ext>
                </a:extLst>
              </a:tr>
              <a:tr h="425502">
                <a:tc>
                  <a:txBody>
                    <a:bodyPr/>
                    <a:lstStyle/>
                    <a:p>
                      <a:r>
                        <a:rPr lang="en-GB" sz="2000" dirty="0"/>
                        <a:t>WEEK 8</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dirty="0"/>
                        <a:t>Ethics,</a:t>
                      </a:r>
                      <a:r>
                        <a:rPr lang="en-GB" sz="2000" baseline="0" dirty="0"/>
                        <a:t> Corporate Social Responsibility, Sustainability &amp; Strategy</a:t>
                      </a:r>
                      <a:endParaRPr lang="en-GB" sz="2000" dirty="0"/>
                    </a:p>
                  </a:txBody>
                  <a:tcPr/>
                </a:tc>
                <a:extLst>
                  <a:ext uri="{0D108BD9-81ED-4DB2-BD59-A6C34878D82A}">
                    <a16:rowId xmlns:a16="http://schemas.microsoft.com/office/drawing/2014/main" val="307989824"/>
                  </a:ext>
                </a:extLst>
              </a:tr>
              <a:tr h="425502">
                <a:tc>
                  <a:txBody>
                    <a:bodyPr/>
                    <a:lstStyle/>
                    <a:p>
                      <a:r>
                        <a:rPr lang="en-GB" sz="2000" dirty="0"/>
                        <a:t>WEEK 9</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dirty="0"/>
                        <a:t>Evaluation and Control</a:t>
                      </a:r>
                    </a:p>
                  </a:txBody>
                  <a:tcPr/>
                </a:tc>
                <a:extLst>
                  <a:ext uri="{0D108BD9-81ED-4DB2-BD59-A6C34878D82A}">
                    <a16:rowId xmlns:a16="http://schemas.microsoft.com/office/drawing/2014/main" val="1382191698"/>
                  </a:ext>
                </a:extLst>
              </a:tr>
              <a:tr h="425502">
                <a:tc>
                  <a:txBody>
                    <a:bodyPr/>
                    <a:lstStyle/>
                    <a:p>
                      <a:r>
                        <a:rPr lang="en-GB" sz="2000" dirty="0"/>
                        <a:t>WEEK 10</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dirty="0"/>
                        <a:t>Workshop</a:t>
                      </a:r>
                    </a:p>
                  </a:txBody>
                  <a:tcPr/>
                </a:tc>
                <a:extLst>
                  <a:ext uri="{0D108BD9-81ED-4DB2-BD59-A6C34878D82A}">
                    <a16:rowId xmlns:a16="http://schemas.microsoft.com/office/drawing/2014/main" val="3497332834"/>
                  </a:ext>
                </a:extLst>
              </a:tr>
              <a:tr h="425502">
                <a:tc>
                  <a:txBody>
                    <a:bodyPr/>
                    <a:lstStyle/>
                    <a:p>
                      <a:r>
                        <a:rPr lang="en-GB" sz="2000" dirty="0"/>
                        <a:t>WEEK 11</a:t>
                      </a:r>
                    </a:p>
                  </a:txBody>
                  <a:tcPr>
                    <a:solidFill>
                      <a:schemeClr val="accent2">
                        <a:lumMod val="7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dirty="0"/>
                        <a:t>Assignment</a:t>
                      </a:r>
                      <a:r>
                        <a:rPr lang="en-GB" sz="2000" baseline="0" dirty="0"/>
                        <a:t> Submission</a:t>
                      </a:r>
                      <a:endParaRPr lang="en-GB" sz="2000" dirty="0"/>
                    </a:p>
                  </a:txBody>
                  <a:tcPr>
                    <a:solidFill>
                      <a:schemeClr val="accent2">
                        <a:lumMod val="75000"/>
                      </a:schemeClr>
                    </a:solidFill>
                  </a:tcPr>
                </a:tc>
                <a:extLst>
                  <a:ext uri="{0D108BD9-81ED-4DB2-BD59-A6C34878D82A}">
                    <a16:rowId xmlns:a16="http://schemas.microsoft.com/office/drawing/2014/main" val="3822482138"/>
                  </a:ext>
                </a:extLst>
              </a:tr>
            </a:tbl>
          </a:graphicData>
        </a:graphic>
      </p:graphicFrame>
    </p:spTree>
    <p:extLst>
      <p:ext uri="{BB962C8B-B14F-4D97-AF65-F5344CB8AC3E}">
        <p14:creationId xmlns:p14="http://schemas.microsoft.com/office/powerpoint/2010/main" val="85332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204" y="116632"/>
            <a:ext cx="8229600" cy="490066"/>
          </a:xfrm>
        </p:spPr>
        <p:txBody>
          <a:bodyPr>
            <a:normAutofit fontScale="90000"/>
          </a:bodyPr>
          <a:lstStyle/>
          <a:p>
            <a:r>
              <a:rPr lang="en-GB" dirty="0"/>
              <a:t>Key Topics per Week</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89781562"/>
              </p:ext>
            </p:extLst>
          </p:nvPr>
        </p:nvGraphicFramePr>
        <p:xfrm>
          <a:off x="0" y="764704"/>
          <a:ext cx="9144000" cy="5514336"/>
        </p:xfrm>
        <a:graphic>
          <a:graphicData uri="http://schemas.openxmlformats.org/drawingml/2006/table">
            <a:tbl>
              <a:tblPr firstRow="1" bandRow="1">
                <a:tableStyleId>{5C22544A-7EE6-4342-B048-85BDC9FD1C3A}</a:tableStyleId>
              </a:tblPr>
              <a:tblGrid>
                <a:gridCol w="1938964">
                  <a:extLst>
                    <a:ext uri="{9D8B030D-6E8A-4147-A177-3AD203B41FA5}">
                      <a16:colId xmlns:a16="http://schemas.microsoft.com/office/drawing/2014/main" val="3508980973"/>
                    </a:ext>
                  </a:extLst>
                </a:gridCol>
                <a:gridCol w="7205036">
                  <a:extLst>
                    <a:ext uri="{9D8B030D-6E8A-4147-A177-3AD203B41FA5}">
                      <a16:colId xmlns:a16="http://schemas.microsoft.com/office/drawing/2014/main" val="2941425508"/>
                    </a:ext>
                  </a:extLst>
                </a:gridCol>
              </a:tblGrid>
              <a:tr h="416910">
                <a:tc>
                  <a:txBody>
                    <a:bodyPr/>
                    <a:lstStyle/>
                    <a:p>
                      <a:r>
                        <a:rPr lang="en-GB" sz="2000" dirty="0"/>
                        <a:t>WEEK</a:t>
                      </a:r>
                    </a:p>
                  </a:txBody>
                  <a:tcPr/>
                </a:tc>
                <a:tc>
                  <a:txBody>
                    <a:bodyPr/>
                    <a:lstStyle/>
                    <a:p>
                      <a:r>
                        <a:rPr lang="en-GB" sz="2000" dirty="0"/>
                        <a:t>TOPICS</a:t>
                      </a:r>
                    </a:p>
                  </a:txBody>
                  <a:tcPr/>
                </a:tc>
                <a:extLst>
                  <a:ext uri="{0D108BD9-81ED-4DB2-BD59-A6C34878D82A}">
                    <a16:rowId xmlns:a16="http://schemas.microsoft.com/office/drawing/2014/main" val="1455651282"/>
                  </a:ext>
                </a:extLst>
              </a:tr>
              <a:tr h="410594">
                <a:tc>
                  <a:txBody>
                    <a:bodyPr/>
                    <a:lstStyle/>
                    <a:p>
                      <a:r>
                        <a:rPr lang="en-GB" sz="2000" dirty="0"/>
                        <a:t>WEEK 1</a:t>
                      </a:r>
                    </a:p>
                  </a:txBody>
                  <a:tcPr/>
                </a:tc>
                <a:tc>
                  <a:txBody>
                    <a:bodyPr/>
                    <a:lstStyle/>
                    <a:p>
                      <a:r>
                        <a:rPr lang="en-GB" sz="2000" dirty="0"/>
                        <a:t>Introduction and</a:t>
                      </a:r>
                      <a:r>
                        <a:rPr lang="en-GB" sz="2000" baseline="0" dirty="0"/>
                        <a:t> Overview of Strategic Management </a:t>
                      </a:r>
                      <a:endParaRPr lang="en-GB" sz="2000" dirty="0"/>
                    </a:p>
                  </a:txBody>
                  <a:tcPr/>
                </a:tc>
                <a:extLst>
                  <a:ext uri="{0D108BD9-81ED-4DB2-BD59-A6C34878D82A}">
                    <a16:rowId xmlns:a16="http://schemas.microsoft.com/office/drawing/2014/main" val="1378505061"/>
                  </a:ext>
                </a:extLst>
              </a:tr>
              <a:tr h="410594">
                <a:tc>
                  <a:txBody>
                    <a:bodyPr/>
                    <a:lstStyle/>
                    <a:p>
                      <a:r>
                        <a:rPr lang="en-GB" sz="2000" dirty="0">
                          <a:solidFill>
                            <a:schemeClr val="bg1"/>
                          </a:solidFill>
                        </a:rPr>
                        <a:t>WEEK 2</a:t>
                      </a:r>
                    </a:p>
                  </a:txBody>
                  <a:tcPr>
                    <a:solidFill>
                      <a:schemeClr val="bg1"/>
                    </a:solidFill>
                  </a:tcPr>
                </a:tc>
                <a:tc>
                  <a:txBody>
                    <a:bodyPr/>
                    <a:lstStyle/>
                    <a:p>
                      <a:r>
                        <a:rPr lang="en-GB" sz="2000" dirty="0">
                          <a:solidFill>
                            <a:schemeClr val="bg1"/>
                          </a:solidFill>
                        </a:rPr>
                        <a:t>Scanning</a:t>
                      </a:r>
                      <a:r>
                        <a:rPr lang="en-GB" sz="2000" baseline="0" dirty="0">
                          <a:solidFill>
                            <a:schemeClr val="bg1"/>
                          </a:solidFill>
                        </a:rPr>
                        <a:t> External Environment &amp; Industry Analysis</a:t>
                      </a:r>
                      <a:endParaRPr lang="en-GB" sz="2000" dirty="0">
                        <a:solidFill>
                          <a:schemeClr val="bg1"/>
                        </a:solidFill>
                      </a:endParaRPr>
                    </a:p>
                  </a:txBody>
                  <a:tcPr>
                    <a:solidFill>
                      <a:schemeClr val="bg1"/>
                    </a:solidFill>
                  </a:tcPr>
                </a:tc>
                <a:extLst>
                  <a:ext uri="{0D108BD9-81ED-4DB2-BD59-A6C34878D82A}">
                    <a16:rowId xmlns:a16="http://schemas.microsoft.com/office/drawing/2014/main" val="258109216"/>
                  </a:ext>
                </a:extLst>
              </a:tr>
              <a:tr h="690165">
                <a:tc>
                  <a:txBody>
                    <a:bodyPr/>
                    <a:lstStyle/>
                    <a:p>
                      <a:r>
                        <a:rPr lang="en-GB" sz="2000" dirty="0">
                          <a:solidFill>
                            <a:schemeClr val="bg1"/>
                          </a:solidFill>
                        </a:rPr>
                        <a:t>WEEK 3</a:t>
                      </a:r>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dirty="0">
                          <a:solidFill>
                            <a:schemeClr val="bg1"/>
                          </a:solidFill>
                        </a:rPr>
                        <a:t>Evaluating</a:t>
                      </a:r>
                      <a:r>
                        <a:rPr lang="en-GB" sz="2000" baseline="0" dirty="0">
                          <a:solidFill>
                            <a:schemeClr val="bg1"/>
                          </a:solidFill>
                        </a:rPr>
                        <a:t> a Company’s Resources , Capabilities &amp; Competitiveness</a:t>
                      </a:r>
                      <a:endParaRPr lang="en-GB" sz="2000" dirty="0">
                        <a:solidFill>
                          <a:schemeClr val="bg1"/>
                        </a:solidFill>
                      </a:endParaRPr>
                    </a:p>
                  </a:txBody>
                  <a:tcPr>
                    <a:solidFill>
                      <a:schemeClr val="bg1"/>
                    </a:solidFill>
                  </a:tcPr>
                </a:tc>
                <a:extLst>
                  <a:ext uri="{0D108BD9-81ED-4DB2-BD59-A6C34878D82A}">
                    <a16:rowId xmlns:a16="http://schemas.microsoft.com/office/drawing/2014/main" val="421082560"/>
                  </a:ext>
                </a:extLst>
              </a:tr>
              <a:tr h="410594">
                <a:tc>
                  <a:txBody>
                    <a:bodyPr/>
                    <a:lstStyle/>
                    <a:p>
                      <a:r>
                        <a:rPr lang="en-GB" sz="2000" dirty="0">
                          <a:solidFill>
                            <a:schemeClr val="bg1"/>
                          </a:solidFill>
                        </a:rPr>
                        <a:t>WEEK 4</a:t>
                      </a:r>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dirty="0">
                          <a:solidFill>
                            <a:schemeClr val="bg1"/>
                          </a:solidFill>
                        </a:rPr>
                        <a:t>Crafting</a:t>
                      </a:r>
                      <a:r>
                        <a:rPr lang="en-GB" sz="2000" baseline="0" dirty="0">
                          <a:solidFill>
                            <a:schemeClr val="bg1"/>
                          </a:solidFill>
                        </a:rPr>
                        <a:t> a Business Strategy: 5 Generic Competitive Strategies </a:t>
                      </a:r>
                      <a:endParaRPr lang="en-GB" sz="2000" dirty="0">
                        <a:solidFill>
                          <a:schemeClr val="bg1"/>
                        </a:solidFill>
                      </a:endParaRPr>
                    </a:p>
                  </a:txBody>
                  <a:tcPr>
                    <a:solidFill>
                      <a:schemeClr val="bg1"/>
                    </a:solidFill>
                  </a:tcPr>
                </a:tc>
                <a:extLst>
                  <a:ext uri="{0D108BD9-81ED-4DB2-BD59-A6C34878D82A}">
                    <a16:rowId xmlns:a16="http://schemas.microsoft.com/office/drawing/2014/main" val="1525412374"/>
                  </a:ext>
                </a:extLst>
              </a:tr>
              <a:tr h="41059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kern="1200" dirty="0">
                          <a:solidFill>
                            <a:schemeClr val="bg1"/>
                          </a:solidFill>
                          <a:latin typeface="+mn-lt"/>
                          <a:ea typeface="+mn-ea"/>
                          <a:cs typeface="+mn-cs"/>
                        </a:rPr>
                        <a:t>WEEK 5</a:t>
                      </a:r>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kern="1200" dirty="0">
                          <a:solidFill>
                            <a:schemeClr val="bg1"/>
                          </a:solidFill>
                          <a:latin typeface="+mn-lt"/>
                          <a:ea typeface="+mn-ea"/>
                          <a:cs typeface="+mn-cs"/>
                        </a:rPr>
                        <a:t>Crafting a Business Strategy: Diversification &amp; Multibusiness </a:t>
                      </a:r>
                    </a:p>
                  </a:txBody>
                  <a:tcPr>
                    <a:solidFill>
                      <a:schemeClr val="bg1"/>
                    </a:solidFill>
                  </a:tcPr>
                </a:tc>
                <a:extLst>
                  <a:ext uri="{0D108BD9-81ED-4DB2-BD59-A6C34878D82A}">
                    <a16:rowId xmlns:a16="http://schemas.microsoft.com/office/drawing/2014/main" val="3590033289"/>
                  </a:ext>
                </a:extLst>
              </a:tr>
              <a:tr h="41059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kern="1200" dirty="0">
                          <a:solidFill>
                            <a:schemeClr val="bg1"/>
                          </a:solidFill>
                          <a:latin typeface="+mn-lt"/>
                          <a:ea typeface="+mn-ea"/>
                          <a:cs typeface="+mn-cs"/>
                        </a:rPr>
                        <a:t>WEEK 6</a:t>
                      </a:r>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kern="1200" dirty="0">
                          <a:solidFill>
                            <a:schemeClr val="bg1"/>
                          </a:solidFill>
                          <a:latin typeface="+mn-lt"/>
                          <a:ea typeface="+mn-ea"/>
                          <a:cs typeface="+mn-cs"/>
                        </a:rPr>
                        <a:t>Strategy Formulation </a:t>
                      </a:r>
                    </a:p>
                  </a:txBody>
                  <a:tcPr>
                    <a:solidFill>
                      <a:schemeClr val="bg1"/>
                    </a:solidFill>
                  </a:tcPr>
                </a:tc>
                <a:extLst>
                  <a:ext uri="{0D108BD9-81ED-4DB2-BD59-A6C34878D82A}">
                    <a16:rowId xmlns:a16="http://schemas.microsoft.com/office/drawing/2014/main" val="1217383239"/>
                  </a:ext>
                </a:extLst>
              </a:tr>
              <a:tr h="41059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kern="1200" dirty="0">
                          <a:solidFill>
                            <a:schemeClr val="bg1"/>
                          </a:solidFill>
                          <a:latin typeface="+mn-lt"/>
                          <a:ea typeface="+mn-ea"/>
                          <a:cs typeface="+mn-cs"/>
                        </a:rPr>
                        <a:t>WEEK 7</a:t>
                      </a:r>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kern="1200" dirty="0">
                          <a:solidFill>
                            <a:schemeClr val="bg1"/>
                          </a:solidFill>
                          <a:latin typeface="+mn-lt"/>
                          <a:ea typeface="+mn-ea"/>
                          <a:cs typeface="+mn-cs"/>
                        </a:rPr>
                        <a:t>Strategy Implementation / Execution</a:t>
                      </a:r>
                    </a:p>
                  </a:txBody>
                  <a:tcPr>
                    <a:solidFill>
                      <a:schemeClr val="bg1"/>
                    </a:solidFill>
                  </a:tcPr>
                </a:tc>
                <a:extLst>
                  <a:ext uri="{0D108BD9-81ED-4DB2-BD59-A6C34878D82A}">
                    <a16:rowId xmlns:a16="http://schemas.microsoft.com/office/drawing/2014/main" val="3522238081"/>
                  </a:ext>
                </a:extLst>
              </a:tr>
              <a:tr h="410594">
                <a:tc>
                  <a:txBody>
                    <a:bodyPr/>
                    <a:lstStyle/>
                    <a:p>
                      <a:r>
                        <a:rPr lang="en-GB" sz="2000" dirty="0">
                          <a:solidFill>
                            <a:schemeClr val="bg1"/>
                          </a:solidFill>
                        </a:rPr>
                        <a:t>WEEK 8</a:t>
                      </a:r>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dirty="0">
                          <a:solidFill>
                            <a:schemeClr val="bg1"/>
                          </a:solidFill>
                        </a:rPr>
                        <a:t>Ethics,</a:t>
                      </a:r>
                      <a:r>
                        <a:rPr lang="en-GB" sz="2000" baseline="0" dirty="0">
                          <a:solidFill>
                            <a:schemeClr val="bg1"/>
                          </a:solidFill>
                        </a:rPr>
                        <a:t> Corporate Social Responsibility, Sustainability &amp; Strategy</a:t>
                      </a:r>
                      <a:endParaRPr lang="en-GB" sz="2000" dirty="0">
                        <a:solidFill>
                          <a:schemeClr val="bg1"/>
                        </a:solidFill>
                      </a:endParaRPr>
                    </a:p>
                  </a:txBody>
                  <a:tcPr>
                    <a:solidFill>
                      <a:schemeClr val="bg1"/>
                    </a:solidFill>
                  </a:tcPr>
                </a:tc>
                <a:extLst>
                  <a:ext uri="{0D108BD9-81ED-4DB2-BD59-A6C34878D82A}">
                    <a16:rowId xmlns:a16="http://schemas.microsoft.com/office/drawing/2014/main" val="307989824"/>
                  </a:ext>
                </a:extLst>
              </a:tr>
              <a:tr h="410594">
                <a:tc>
                  <a:txBody>
                    <a:bodyPr/>
                    <a:lstStyle/>
                    <a:p>
                      <a:r>
                        <a:rPr lang="en-GB" sz="2000" dirty="0">
                          <a:solidFill>
                            <a:schemeClr val="bg1"/>
                          </a:solidFill>
                        </a:rPr>
                        <a:t>WEEK 9</a:t>
                      </a:r>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dirty="0">
                          <a:solidFill>
                            <a:schemeClr val="bg1"/>
                          </a:solidFill>
                        </a:rPr>
                        <a:t>Evaluation and Control</a:t>
                      </a:r>
                    </a:p>
                  </a:txBody>
                  <a:tcPr>
                    <a:solidFill>
                      <a:schemeClr val="bg1"/>
                    </a:solidFill>
                  </a:tcPr>
                </a:tc>
                <a:extLst>
                  <a:ext uri="{0D108BD9-81ED-4DB2-BD59-A6C34878D82A}">
                    <a16:rowId xmlns:a16="http://schemas.microsoft.com/office/drawing/2014/main" val="1382191698"/>
                  </a:ext>
                </a:extLst>
              </a:tr>
              <a:tr h="410594">
                <a:tc>
                  <a:txBody>
                    <a:bodyPr/>
                    <a:lstStyle/>
                    <a:p>
                      <a:r>
                        <a:rPr lang="en-GB" sz="2000" dirty="0">
                          <a:solidFill>
                            <a:schemeClr val="bg1"/>
                          </a:solidFill>
                        </a:rPr>
                        <a:t>WEEK 10</a:t>
                      </a:r>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dirty="0">
                          <a:solidFill>
                            <a:schemeClr val="bg1"/>
                          </a:solidFill>
                        </a:rPr>
                        <a:t>Workshop</a:t>
                      </a:r>
                    </a:p>
                  </a:txBody>
                  <a:tcPr>
                    <a:solidFill>
                      <a:schemeClr val="bg1"/>
                    </a:solidFill>
                  </a:tcPr>
                </a:tc>
                <a:extLst>
                  <a:ext uri="{0D108BD9-81ED-4DB2-BD59-A6C34878D82A}">
                    <a16:rowId xmlns:a16="http://schemas.microsoft.com/office/drawing/2014/main" val="3497332834"/>
                  </a:ext>
                </a:extLst>
              </a:tr>
              <a:tr h="410594">
                <a:tc>
                  <a:txBody>
                    <a:bodyPr/>
                    <a:lstStyle/>
                    <a:p>
                      <a:r>
                        <a:rPr lang="en-GB" sz="2000" dirty="0">
                          <a:solidFill>
                            <a:schemeClr val="bg1"/>
                          </a:solidFill>
                        </a:rPr>
                        <a:t>WEEK 11</a:t>
                      </a:r>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dirty="0">
                          <a:solidFill>
                            <a:schemeClr val="bg1"/>
                          </a:solidFill>
                        </a:rPr>
                        <a:t>Assignment</a:t>
                      </a:r>
                      <a:r>
                        <a:rPr lang="en-GB" sz="2000" baseline="0" dirty="0">
                          <a:solidFill>
                            <a:schemeClr val="bg1"/>
                          </a:solidFill>
                        </a:rPr>
                        <a:t> Submission</a:t>
                      </a:r>
                      <a:endParaRPr lang="en-GB" sz="2000" dirty="0">
                        <a:solidFill>
                          <a:schemeClr val="bg1"/>
                        </a:solidFill>
                      </a:endParaRPr>
                    </a:p>
                  </a:txBody>
                  <a:tcPr>
                    <a:solidFill>
                      <a:schemeClr val="bg1"/>
                    </a:solidFill>
                  </a:tcPr>
                </a:tc>
                <a:extLst>
                  <a:ext uri="{0D108BD9-81ED-4DB2-BD59-A6C34878D82A}">
                    <a16:rowId xmlns:a16="http://schemas.microsoft.com/office/drawing/2014/main" val="3822482138"/>
                  </a:ext>
                </a:extLst>
              </a:tr>
            </a:tbl>
          </a:graphicData>
        </a:graphic>
      </p:graphicFrame>
    </p:spTree>
    <p:extLst>
      <p:ext uri="{BB962C8B-B14F-4D97-AF65-F5344CB8AC3E}">
        <p14:creationId xmlns:p14="http://schemas.microsoft.com/office/powerpoint/2010/main" val="1890768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52670A-17AE-9B2E-A031-9601BA73D7BA}"/>
              </a:ext>
            </a:extLst>
          </p:cNvPr>
          <p:cNvSpPr>
            <a:spLocks noGrp="1"/>
          </p:cNvSpPr>
          <p:nvPr>
            <p:ph type="title"/>
          </p:nvPr>
        </p:nvSpPr>
        <p:spPr>
          <a:xfrm>
            <a:off x="457200" y="274638"/>
            <a:ext cx="8229600" cy="737416"/>
          </a:xfrm>
        </p:spPr>
        <p:txBody>
          <a:bodyPr anchor="ctr">
            <a:normAutofit/>
          </a:bodyPr>
          <a:lstStyle/>
          <a:p>
            <a:r>
              <a:rPr lang="en-US" b="1" dirty="0"/>
              <a:t>Attendance</a:t>
            </a:r>
          </a:p>
        </p:txBody>
      </p:sp>
      <p:sp>
        <p:nvSpPr>
          <p:cNvPr id="3" name="Content Placeholder 2">
            <a:extLst>
              <a:ext uri="{FF2B5EF4-FFF2-40B4-BE49-F238E27FC236}">
                <a16:creationId xmlns:a16="http://schemas.microsoft.com/office/drawing/2014/main" id="{BFBB9073-FD69-E21F-7C39-303CB6B105A7}"/>
              </a:ext>
            </a:extLst>
          </p:cNvPr>
          <p:cNvSpPr>
            <a:spLocks noGrp="1"/>
          </p:cNvSpPr>
          <p:nvPr>
            <p:ph sz="half" idx="1"/>
          </p:nvPr>
        </p:nvSpPr>
        <p:spPr>
          <a:xfrm>
            <a:off x="457200" y="1331650"/>
            <a:ext cx="4038600" cy="4257591"/>
          </a:xfrm>
        </p:spPr>
        <p:txBody>
          <a:bodyPr>
            <a:normAutofit fontScale="92500" lnSpcReduction="10000"/>
          </a:bodyPr>
          <a:lstStyle/>
          <a:p>
            <a:pPr>
              <a:lnSpc>
                <a:spcPct val="90000"/>
              </a:lnSpc>
              <a:defRPr/>
            </a:pPr>
            <a:r>
              <a:rPr lang="en-GB" sz="1900" dirty="0"/>
              <a:t>Students are required to attend all term classes.</a:t>
            </a:r>
          </a:p>
          <a:p>
            <a:pPr marL="0" indent="0">
              <a:lnSpc>
                <a:spcPct val="90000"/>
              </a:lnSpc>
              <a:buNone/>
              <a:defRPr/>
            </a:pPr>
            <a:endParaRPr lang="en-GB" sz="1900" dirty="0"/>
          </a:p>
          <a:p>
            <a:pPr>
              <a:lnSpc>
                <a:spcPct val="90000"/>
              </a:lnSpc>
              <a:defRPr/>
            </a:pPr>
            <a:r>
              <a:rPr lang="en-GB" sz="1900" dirty="0"/>
              <a:t>Students will be marked LATE if </a:t>
            </a:r>
            <a:r>
              <a:rPr lang="en-GB" sz="1900" b="1" dirty="0"/>
              <a:t>arriving</a:t>
            </a:r>
            <a:r>
              <a:rPr lang="en-GB" sz="1900" dirty="0"/>
              <a:t> between 10 to 40 minutes after the beginning of their class. OR if</a:t>
            </a:r>
            <a:r>
              <a:rPr lang="en-GB" sz="1900" b="1" dirty="0"/>
              <a:t> leaving </a:t>
            </a:r>
            <a:r>
              <a:rPr lang="en-GB" sz="1900" dirty="0"/>
              <a:t>a class between 10 to 40 minutes before the end.</a:t>
            </a:r>
          </a:p>
          <a:p>
            <a:pPr marL="0" indent="0">
              <a:lnSpc>
                <a:spcPct val="90000"/>
              </a:lnSpc>
              <a:buNone/>
              <a:defRPr/>
            </a:pPr>
            <a:endParaRPr lang="en-GB" sz="1900" dirty="0"/>
          </a:p>
          <a:p>
            <a:pPr>
              <a:lnSpc>
                <a:spcPct val="90000"/>
              </a:lnSpc>
              <a:defRPr/>
            </a:pPr>
            <a:r>
              <a:rPr lang="en-GB" sz="1900" dirty="0"/>
              <a:t>Two late marks will be treated as an ABSENT mark.</a:t>
            </a:r>
          </a:p>
          <a:p>
            <a:pPr marL="0" indent="0">
              <a:lnSpc>
                <a:spcPct val="90000"/>
              </a:lnSpc>
              <a:buNone/>
              <a:defRPr/>
            </a:pPr>
            <a:endParaRPr lang="en-GB" sz="1900" dirty="0"/>
          </a:p>
          <a:p>
            <a:pPr>
              <a:lnSpc>
                <a:spcPct val="90000"/>
              </a:lnSpc>
              <a:defRPr/>
            </a:pPr>
            <a:r>
              <a:rPr lang="en-GB" sz="1900" dirty="0"/>
              <a:t>If your attendance mark is incorrect, only the </a:t>
            </a:r>
            <a:r>
              <a:rPr lang="en-GB" sz="1900" b="1" dirty="0"/>
              <a:t>lecturer</a:t>
            </a:r>
            <a:r>
              <a:rPr lang="en-GB" sz="1900" dirty="0"/>
              <a:t> can ask Student Services to change the mark.</a:t>
            </a:r>
          </a:p>
          <a:p>
            <a:pPr>
              <a:lnSpc>
                <a:spcPct val="90000"/>
              </a:lnSpc>
            </a:pPr>
            <a:endParaRPr lang="en-US" sz="1900" dirty="0"/>
          </a:p>
        </p:txBody>
      </p:sp>
      <p:pic>
        <p:nvPicPr>
          <p:cNvPr id="1026" name="Picture 2" descr="How Time Works | HowStuffWorks">
            <a:extLst>
              <a:ext uri="{FF2B5EF4-FFF2-40B4-BE49-F238E27FC236}">
                <a16:creationId xmlns:a16="http://schemas.microsoft.com/office/drawing/2014/main" id="{C0D34952-4915-7765-AF62-83FBAE5B3E9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569" r="37482"/>
          <a:stretch/>
        </p:blipFill>
        <p:spPr bwMode="auto">
          <a:xfrm>
            <a:off x="4648200" y="1331650"/>
            <a:ext cx="4038600" cy="4257591"/>
          </a:xfrm>
          <a:prstGeom prst="rect">
            <a:avLst/>
          </a:prstGeom>
          <a:solidFill>
            <a:srgbClr val="FFFFFF"/>
          </a:solidFill>
        </p:spPr>
      </p:pic>
      <p:sp>
        <p:nvSpPr>
          <p:cNvPr id="4" name="Date Placeholder 3" hidden="1">
            <a:extLst>
              <a:ext uri="{FF2B5EF4-FFF2-40B4-BE49-F238E27FC236}">
                <a16:creationId xmlns:a16="http://schemas.microsoft.com/office/drawing/2014/main" id="{385CEB22-A9E2-9FFD-59AC-CCEFBD8405D5}"/>
              </a:ext>
            </a:extLst>
          </p:cNvPr>
          <p:cNvSpPr>
            <a:spLocks noGrp="1"/>
          </p:cNvSpPr>
          <p:nvPr>
            <p:ph type="dt" sz="half" idx="10"/>
          </p:nvPr>
        </p:nvSpPr>
        <p:spPr/>
        <p:txBody>
          <a:bodyPr/>
          <a:lstStyle/>
          <a:p>
            <a:pPr>
              <a:spcAft>
                <a:spcPts val="600"/>
              </a:spcAft>
              <a:defRPr/>
            </a:pPr>
            <a:fld id="{130ADD5E-52E0-0D44-B721-F95AB1FBEECE}" type="datetime1">
              <a:rPr lang="en-GB" altLang="en-US" smtClean="0"/>
              <a:pPr>
                <a:spcAft>
                  <a:spcPts val="600"/>
                </a:spcAft>
                <a:defRPr/>
              </a:pPr>
              <a:t>12/05/2025</a:t>
            </a:fld>
            <a:endParaRPr lang="en-GB" altLang="en-US"/>
          </a:p>
        </p:txBody>
      </p:sp>
      <p:sp>
        <p:nvSpPr>
          <p:cNvPr id="5" name="Slide Number Placeholder 4" hidden="1">
            <a:extLst>
              <a:ext uri="{FF2B5EF4-FFF2-40B4-BE49-F238E27FC236}">
                <a16:creationId xmlns:a16="http://schemas.microsoft.com/office/drawing/2014/main" id="{2F51873B-3777-141F-8563-158269C8FCFC}"/>
              </a:ext>
            </a:extLst>
          </p:cNvPr>
          <p:cNvSpPr>
            <a:spLocks noGrp="1"/>
          </p:cNvSpPr>
          <p:nvPr>
            <p:ph type="sldNum" sz="quarter" idx="12"/>
          </p:nvPr>
        </p:nvSpPr>
        <p:spPr/>
        <p:txBody>
          <a:bodyPr/>
          <a:lstStyle/>
          <a:p>
            <a:pPr>
              <a:spcAft>
                <a:spcPts val="600"/>
              </a:spcAft>
              <a:defRPr/>
            </a:pPr>
            <a:fld id="{E420D319-DD93-554E-8F0D-BBCEB2ABB842}" type="slidenum">
              <a:rPr lang="en-GB" altLang="en-US" smtClean="0"/>
              <a:pPr>
                <a:spcAft>
                  <a:spcPts val="600"/>
                </a:spcAft>
                <a:defRPr/>
              </a:pPr>
              <a:t>7</a:t>
            </a:fld>
            <a:endParaRPr lang="en-GB" altLang="en-US"/>
          </a:p>
        </p:txBody>
      </p:sp>
    </p:spTree>
    <p:extLst>
      <p:ext uri="{BB962C8B-B14F-4D97-AF65-F5344CB8AC3E}">
        <p14:creationId xmlns:p14="http://schemas.microsoft.com/office/powerpoint/2010/main" val="27042677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itle 1">
            <a:extLst>
              <a:ext uri="{FF2B5EF4-FFF2-40B4-BE49-F238E27FC236}">
                <a16:creationId xmlns:a16="http://schemas.microsoft.com/office/drawing/2014/main" id="{EDFD3A71-B2C7-F540-8768-182EF2A9D5DC}"/>
              </a:ext>
            </a:extLst>
          </p:cNvPr>
          <p:cNvSpPr>
            <a:spLocks noGrp="1"/>
          </p:cNvSpPr>
          <p:nvPr>
            <p:ph type="title"/>
          </p:nvPr>
        </p:nvSpPr>
        <p:spPr/>
        <p:txBody>
          <a:bodyPr/>
          <a:lstStyle/>
          <a:p>
            <a:pPr eaLnBrk="1" hangingPunct="1"/>
            <a:r>
              <a:rPr lang="en-GB" altLang="en-US" sz="3600" b="1" dirty="0"/>
              <a:t>Example: Class starts at 9.00am</a:t>
            </a:r>
            <a:br>
              <a:rPr lang="en-GB" altLang="en-US" b="1" dirty="0"/>
            </a:br>
            <a:endParaRPr lang="en-GB" altLang="en-US" b="1" dirty="0"/>
          </a:p>
        </p:txBody>
      </p:sp>
      <p:sp>
        <p:nvSpPr>
          <p:cNvPr id="3" name="Content Placeholder 2">
            <a:extLst>
              <a:ext uri="{FF2B5EF4-FFF2-40B4-BE49-F238E27FC236}">
                <a16:creationId xmlns:a16="http://schemas.microsoft.com/office/drawing/2014/main" id="{D6D9B477-02E8-AB45-A9D3-EA1B856AF2F7}"/>
              </a:ext>
            </a:extLst>
          </p:cNvPr>
          <p:cNvSpPr>
            <a:spLocks noGrp="1"/>
          </p:cNvSpPr>
          <p:nvPr>
            <p:ph idx="1"/>
          </p:nvPr>
        </p:nvSpPr>
        <p:spPr>
          <a:xfrm>
            <a:off x="457200" y="1600200"/>
            <a:ext cx="8229600" cy="3916363"/>
          </a:xfrm>
        </p:spPr>
        <p:txBody>
          <a:bodyPr/>
          <a:lstStyle/>
          <a:p>
            <a:pPr marL="0" indent="0" eaLnBrk="1" hangingPunct="1">
              <a:buFont typeface="Arial" panose="020B0604020202020204" pitchFamily="34" charset="0"/>
              <a:buNone/>
              <a:defRPr/>
            </a:pPr>
            <a:r>
              <a:rPr lang="en-GB" altLang="en-US" sz="2400" dirty="0"/>
              <a:t>Student arrives at 9.05 - full attendance</a:t>
            </a:r>
          </a:p>
          <a:p>
            <a:pPr marL="0" indent="0" eaLnBrk="1" hangingPunct="1">
              <a:buFont typeface="Arial" panose="020B0604020202020204" pitchFamily="34" charset="0"/>
              <a:buNone/>
              <a:defRPr/>
            </a:pPr>
            <a:r>
              <a:rPr lang="en-GB" altLang="en-US" sz="2400" dirty="0"/>
              <a:t>Student arrives at 9.20 – marked as late</a:t>
            </a:r>
          </a:p>
          <a:p>
            <a:pPr marL="0" indent="0" eaLnBrk="1" hangingPunct="1">
              <a:buFont typeface="Arial" panose="020B0604020202020204" pitchFamily="34" charset="0"/>
              <a:buNone/>
              <a:defRPr/>
            </a:pPr>
            <a:r>
              <a:rPr lang="en-GB" altLang="en-US" sz="2400" dirty="0"/>
              <a:t>Student arrives at 9.45 – marked as absent </a:t>
            </a:r>
          </a:p>
          <a:p>
            <a:pPr marL="0" indent="0" eaLnBrk="1" hangingPunct="1">
              <a:buFont typeface="Arial" panose="020B0604020202020204" pitchFamily="34" charset="0"/>
              <a:buNone/>
              <a:defRPr/>
            </a:pPr>
            <a:r>
              <a:rPr lang="en-GB" altLang="en-US" sz="2400" dirty="0"/>
              <a:t>NOTE:</a:t>
            </a:r>
          </a:p>
          <a:p>
            <a:pPr marL="0" indent="0" eaLnBrk="1" hangingPunct="1">
              <a:buFont typeface="Arial" panose="020B0604020202020204" pitchFamily="34" charset="0"/>
              <a:buNone/>
              <a:defRPr/>
            </a:pPr>
            <a:r>
              <a:rPr lang="en-GB" altLang="en-US" sz="2400" dirty="0"/>
              <a:t>Same rules if you leave early</a:t>
            </a:r>
          </a:p>
          <a:p>
            <a:pPr eaLnBrk="1" hangingPunct="1">
              <a:defRPr/>
            </a:pPr>
            <a:endParaRPr lang="en-GB" dirty="0"/>
          </a:p>
        </p:txBody>
      </p:sp>
      <p:sp>
        <p:nvSpPr>
          <p:cNvPr id="5" name="Date Placeholder 4">
            <a:extLst>
              <a:ext uri="{FF2B5EF4-FFF2-40B4-BE49-F238E27FC236}">
                <a16:creationId xmlns:a16="http://schemas.microsoft.com/office/drawing/2014/main" id="{292E13C1-8E9D-E64D-A547-17E32BB1E065}"/>
              </a:ext>
            </a:extLst>
          </p:cNvPr>
          <p:cNvSpPr>
            <a:spLocks noGrp="1"/>
          </p:cNvSpPr>
          <p:nvPr>
            <p:ph type="dt" sz="quarter" idx="10"/>
          </p:nvPr>
        </p:nvSpPr>
        <p:spPr/>
        <p:txBody>
          <a:bodyPr/>
          <a:lstStyle/>
          <a:p>
            <a:pPr>
              <a:defRPr/>
            </a:pPr>
            <a:fld id="{00BA5387-BDC0-481B-86B8-25A2F1852DE2}" type="datetime1">
              <a:rPr lang="en-GB" altLang="en-US"/>
              <a:pPr>
                <a:defRPr/>
              </a:pPr>
              <a:t>12/05/2025</a:t>
            </a:fld>
            <a:endParaRPr lang="en-GB" altLang="en-US"/>
          </a:p>
        </p:txBody>
      </p:sp>
      <p:sp>
        <p:nvSpPr>
          <p:cNvPr id="18436" name="Slide Number Placeholder 5">
            <a:extLst>
              <a:ext uri="{FF2B5EF4-FFF2-40B4-BE49-F238E27FC236}">
                <a16:creationId xmlns:a16="http://schemas.microsoft.com/office/drawing/2014/main" id="{6A699047-9C14-41DE-CC04-2EBEF17EB6D4}"/>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7AE5CEFA-4685-3A42-95C4-48C0324B14BE}" type="slidenum">
              <a:rPr lang="en-GB" altLang="en-US" sz="1200">
                <a:solidFill>
                  <a:srgbClr val="898989"/>
                </a:solidFill>
              </a:rPr>
              <a:pPr>
                <a:spcBef>
                  <a:spcPct val="0"/>
                </a:spcBef>
                <a:buFontTx/>
                <a:buNone/>
              </a:pPr>
              <a:t>8</a:t>
            </a:fld>
            <a:endParaRPr lang="en-GB" altLang="en-US" sz="1200">
              <a:solidFill>
                <a:srgbClr val="898989"/>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itle 1">
            <a:extLst>
              <a:ext uri="{FF2B5EF4-FFF2-40B4-BE49-F238E27FC236}">
                <a16:creationId xmlns:a16="http://schemas.microsoft.com/office/drawing/2014/main" id="{C9CAE0DA-D875-C4D2-9A00-44A7A03677CF}"/>
              </a:ext>
            </a:extLst>
          </p:cNvPr>
          <p:cNvSpPr>
            <a:spLocks noGrp="1"/>
          </p:cNvSpPr>
          <p:nvPr>
            <p:ph type="title"/>
          </p:nvPr>
        </p:nvSpPr>
        <p:spPr/>
        <p:txBody>
          <a:bodyPr/>
          <a:lstStyle/>
          <a:p>
            <a:pPr eaLnBrk="1" hangingPunct="1"/>
            <a:r>
              <a:rPr lang="en-GB" altLang="en-US" sz="3600" b="1" dirty="0"/>
              <a:t>Important</a:t>
            </a:r>
          </a:p>
        </p:txBody>
      </p:sp>
      <p:sp>
        <p:nvSpPr>
          <p:cNvPr id="19458" name="Content Placeholder 2">
            <a:extLst>
              <a:ext uri="{FF2B5EF4-FFF2-40B4-BE49-F238E27FC236}">
                <a16:creationId xmlns:a16="http://schemas.microsoft.com/office/drawing/2014/main" id="{DB47850C-3642-3647-08CF-588A0BC5A513}"/>
              </a:ext>
            </a:extLst>
          </p:cNvPr>
          <p:cNvSpPr>
            <a:spLocks noGrp="1"/>
          </p:cNvSpPr>
          <p:nvPr>
            <p:ph idx="1"/>
          </p:nvPr>
        </p:nvSpPr>
        <p:spPr>
          <a:xfrm>
            <a:off x="441325" y="1341438"/>
            <a:ext cx="8229600" cy="3916362"/>
          </a:xfrm>
        </p:spPr>
        <p:txBody>
          <a:bodyPr/>
          <a:lstStyle/>
          <a:p>
            <a:pPr eaLnBrk="1" hangingPunct="1"/>
            <a:r>
              <a:rPr lang="en-GB" altLang="en-US" sz="2400" dirty="0"/>
              <a:t>You</a:t>
            </a:r>
            <a:r>
              <a:rPr lang="en-GB" altLang="en-US" dirty="0"/>
              <a:t> </a:t>
            </a:r>
            <a:r>
              <a:rPr lang="en-GB" altLang="en-US" sz="2400" b="1" dirty="0"/>
              <a:t>MUST</a:t>
            </a:r>
            <a:r>
              <a:rPr lang="en-GB" altLang="en-US" sz="2400" dirty="0"/>
              <a:t> stay connected for the entire session</a:t>
            </a:r>
          </a:p>
          <a:p>
            <a:pPr eaLnBrk="1" hangingPunct="1"/>
            <a:r>
              <a:rPr lang="en-GB" altLang="en-US" sz="2400" dirty="0"/>
              <a:t>Prepare in advance – look at Moodle before the class starts</a:t>
            </a:r>
          </a:p>
          <a:p>
            <a:pPr eaLnBrk="1" hangingPunct="1"/>
            <a:r>
              <a:rPr lang="en-GB" altLang="en-US" sz="2400" dirty="0"/>
              <a:t>Make notes during the session</a:t>
            </a:r>
          </a:p>
          <a:p>
            <a:pPr eaLnBrk="1" hangingPunct="1"/>
            <a:r>
              <a:rPr lang="en-GB" altLang="en-US" sz="2400" dirty="0"/>
              <a:t>Correspondence – name, student number, module – make sure you check your TSD email frequently</a:t>
            </a:r>
          </a:p>
          <a:p>
            <a:pPr eaLnBrk="1" hangingPunct="1"/>
            <a:endParaRPr lang="en-GB" altLang="en-US" dirty="0"/>
          </a:p>
        </p:txBody>
      </p:sp>
      <p:sp>
        <p:nvSpPr>
          <p:cNvPr id="5" name="Date Placeholder 4">
            <a:extLst>
              <a:ext uri="{FF2B5EF4-FFF2-40B4-BE49-F238E27FC236}">
                <a16:creationId xmlns:a16="http://schemas.microsoft.com/office/drawing/2014/main" id="{B751D327-2BDA-984D-8CFD-5B5AD8676EE7}"/>
              </a:ext>
            </a:extLst>
          </p:cNvPr>
          <p:cNvSpPr>
            <a:spLocks noGrp="1"/>
          </p:cNvSpPr>
          <p:nvPr>
            <p:ph type="dt" sz="quarter" idx="10"/>
          </p:nvPr>
        </p:nvSpPr>
        <p:spPr/>
        <p:txBody>
          <a:bodyPr/>
          <a:lstStyle/>
          <a:p>
            <a:pPr>
              <a:defRPr/>
            </a:pPr>
            <a:fld id="{F3D86518-6479-48A0-A9D3-08C8076AEFA7}" type="datetime1">
              <a:rPr lang="en-GB" altLang="en-US"/>
              <a:pPr>
                <a:defRPr/>
              </a:pPr>
              <a:t>12/05/2025</a:t>
            </a:fld>
            <a:endParaRPr lang="en-GB" altLang="en-US"/>
          </a:p>
        </p:txBody>
      </p:sp>
      <p:sp>
        <p:nvSpPr>
          <p:cNvPr id="19460" name="Slide Number Placeholder 5">
            <a:extLst>
              <a:ext uri="{FF2B5EF4-FFF2-40B4-BE49-F238E27FC236}">
                <a16:creationId xmlns:a16="http://schemas.microsoft.com/office/drawing/2014/main" id="{D4C72E8E-0F46-3BD9-142E-E971FC0EDB01}"/>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470D0D00-08ED-9745-AA13-96EEFA5EE389}" type="slidenum">
              <a:rPr lang="en-GB" altLang="en-US" sz="1200">
                <a:solidFill>
                  <a:srgbClr val="898989"/>
                </a:solidFill>
              </a:rPr>
              <a:pPr>
                <a:spcBef>
                  <a:spcPct val="0"/>
                </a:spcBef>
                <a:buFontTx/>
                <a:buNone/>
              </a:pPr>
              <a:t>9</a:t>
            </a:fld>
            <a:endParaRPr lang="en-GB" altLang="en-US" sz="1200">
              <a:solidFill>
                <a:srgbClr val="898989"/>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1" name="Rectangle 1026">
            <a:extLst>
              <a:ext uri="{FF2B5EF4-FFF2-40B4-BE49-F238E27FC236}">
                <a16:creationId xmlns:a16="http://schemas.microsoft.com/office/drawing/2014/main" id="{40308CCC-1E25-2F7E-FFD0-FDEEEEEE47B2}"/>
              </a:ext>
            </a:extLst>
          </p:cNvPr>
          <p:cNvSpPr>
            <a:spLocks noGrp="1"/>
          </p:cNvSpPr>
          <p:nvPr>
            <p:ph type="title"/>
          </p:nvPr>
        </p:nvSpPr>
        <p:spPr/>
        <p:txBody>
          <a:bodyPr/>
          <a:lstStyle/>
          <a:p>
            <a:r>
              <a:rPr lang="en-GB" altLang="en-US" sz="3600" b="1" dirty="0"/>
              <a:t>Teaching</a:t>
            </a:r>
            <a:r>
              <a:rPr lang="en-GB" altLang="en-US" b="1" dirty="0"/>
              <a:t> </a:t>
            </a:r>
            <a:r>
              <a:rPr lang="en-GB" altLang="en-US" sz="3600" b="1" dirty="0"/>
              <a:t>and</a:t>
            </a:r>
            <a:r>
              <a:rPr lang="en-GB" altLang="en-US" b="1" dirty="0"/>
              <a:t> </a:t>
            </a:r>
            <a:r>
              <a:rPr lang="en-GB" altLang="en-US" sz="3600" b="1" dirty="0"/>
              <a:t>Learning</a:t>
            </a:r>
          </a:p>
        </p:txBody>
      </p:sp>
      <p:sp>
        <p:nvSpPr>
          <p:cNvPr id="17410" name="Rectangle 1027">
            <a:extLst>
              <a:ext uri="{FF2B5EF4-FFF2-40B4-BE49-F238E27FC236}">
                <a16:creationId xmlns:a16="http://schemas.microsoft.com/office/drawing/2014/main" id="{2F8BC44B-0C60-9D3C-3E2C-9E61D6490870}"/>
              </a:ext>
            </a:extLst>
          </p:cNvPr>
          <p:cNvSpPr>
            <a:spLocks noGrp="1"/>
          </p:cNvSpPr>
          <p:nvPr>
            <p:ph idx="4294967295"/>
          </p:nvPr>
        </p:nvSpPr>
        <p:spPr>
          <a:xfrm>
            <a:off x="457200" y="1417638"/>
            <a:ext cx="8229600" cy="3916362"/>
          </a:xfrm>
        </p:spPr>
        <p:txBody>
          <a:bodyPr/>
          <a:lstStyle/>
          <a:p>
            <a:pPr>
              <a:buFont typeface="Wingdings 3" pitchFamily="2" charset="2"/>
              <a:buNone/>
            </a:pPr>
            <a:r>
              <a:rPr lang="en-GB" altLang="en-US" sz="2400" b="1" dirty="0"/>
              <a:t>Mixture of:</a:t>
            </a:r>
          </a:p>
          <a:p>
            <a:pPr lvl="1"/>
            <a:r>
              <a:rPr lang="en-GB" altLang="en-US" sz="2400" dirty="0"/>
              <a:t>Lectures</a:t>
            </a:r>
          </a:p>
          <a:p>
            <a:pPr lvl="1"/>
            <a:r>
              <a:rPr lang="en-GB" altLang="en-US" sz="2400" dirty="0"/>
              <a:t>Seminars</a:t>
            </a:r>
          </a:p>
          <a:p>
            <a:pPr lvl="1"/>
            <a:r>
              <a:rPr lang="en-GB" altLang="en-US" sz="2400" dirty="0"/>
              <a:t>Discussions </a:t>
            </a:r>
          </a:p>
          <a:p>
            <a:pPr lvl="1"/>
            <a:r>
              <a:rPr lang="en-GB" altLang="en-US" sz="2400" dirty="0"/>
              <a:t>Group work</a:t>
            </a:r>
          </a:p>
          <a:p>
            <a:pPr lvl="1"/>
            <a:r>
              <a:rPr lang="en-GB" altLang="en-US" sz="2400" dirty="0"/>
              <a:t>Pair work</a:t>
            </a:r>
          </a:p>
          <a:p>
            <a:pPr lvl="1"/>
            <a:r>
              <a:rPr lang="en-GB" altLang="en-US" sz="2400" dirty="0"/>
              <a:t>Case studies</a:t>
            </a:r>
          </a:p>
        </p:txBody>
      </p:sp>
      <p:pic>
        <p:nvPicPr>
          <p:cNvPr id="20483" name="Picture 2">
            <a:extLst>
              <a:ext uri="{FF2B5EF4-FFF2-40B4-BE49-F238E27FC236}">
                <a16:creationId xmlns:a16="http://schemas.microsoft.com/office/drawing/2014/main" id="{4117F5DE-5B47-4E94-8E44-E601C1CCE11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48488" y="1657350"/>
            <a:ext cx="1368425" cy="1366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4" name="Picture 3">
            <a:extLst>
              <a:ext uri="{FF2B5EF4-FFF2-40B4-BE49-F238E27FC236}">
                <a16:creationId xmlns:a16="http://schemas.microsoft.com/office/drawing/2014/main" id="{68272E80-D34C-62F4-50F2-F645397EDA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95738" y="1920875"/>
            <a:ext cx="1879600" cy="107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5" name="Picture 4">
            <a:extLst>
              <a:ext uri="{FF2B5EF4-FFF2-40B4-BE49-F238E27FC236}">
                <a16:creationId xmlns:a16="http://schemas.microsoft.com/office/drawing/2014/main" id="{46382267-1E36-B299-62E0-8E26B8A8E46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24525" y="3490913"/>
            <a:ext cx="1651000" cy="123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17410">
                                            <p:txEl>
                                              <p:pRg st="0" end="0"/>
                                            </p:txEl>
                                          </p:spTgt>
                                        </p:tgtEl>
                                        <p:attrNameLst>
                                          <p:attrName>style.visibility</p:attrName>
                                        </p:attrNameLst>
                                      </p:cBhvr>
                                      <p:to>
                                        <p:strVal val="visible"/>
                                      </p:to>
                                    </p:set>
                                    <p:anim calcmode="lin" valueType="num">
                                      <p:cBhvr additive="base">
                                        <p:cTn id="7" dur="500" fill="hold"/>
                                        <p:tgtEl>
                                          <p:spTgt spid="17410">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7410">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7410">
                                            <p:txEl>
                                              <p:pRg st="1" end="1"/>
                                            </p:txEl>
                                          </p:spTgt>
                                        </p:tgtEl>
                                        <p:attrNameLst>
                                          <p:attrName>style.visibility</p:attrName>
                                        </p:attrNameLst>
                                      </p:cBhvr>
                                      <p:to>
                                        <p:strVal val="visible"/>
                                      </p:to>
                                    </p:set>
                                    <p:anim calcmode="lin" valueType="num">
                                      <p:cBhvr additive="base">
                                        <p:cTn id="11" dur="500" fill="hold"/>
                                        <p:tgtEl>
                                          <p:spTgt spid="17410">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7410">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7410">
                                            <p:txEl>
                                              <p:pRg st="2" end="2"/>
                                            </p:txEl>
                                          </p:spTgt>
                                        </p:tgtEl>
                                        <p:attrNameLst>
                                          <p:attrName>style.visibility</p:attrName>
                                        </p:attrNameLst>
                                      </p:cBhvr>
                                      <p:to>
                                        <p:strVal val="visible"/>
                                      </p:to>
                                    </p:set>
                                    <p:anim calcmode="lin" valueType="num">
                                      <p:cBhvr additive="base">
                                        <p:cTn id="15" dur="500" fill="hold"/>
                                        <p:tgtEl>
                                          <p:spTgt spid="17410">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7410">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7410">
                                            <p:txEl>
                                              <p:pRg st="3" end="3"/>
                                            </p:txEl>
                                          </p:spTgt>
                                        </p:tgtEl>
                                        <p:attrNameLst>
                                          <p:attrName>style.visibility</p:attrName>
                                        </p:attrNameLst>
                                      </p:cBhvr>
                                      <p:to>
                                        <p:strVal val="visible"/>
                                      </p:to>
                                    </p:set>
                                    <p:anim calcmode="lin" valueType="num">
                                      <p:cBhvr additive="base">
                                        <p:cTn id="19" dur="500" fill="hold"/>
                                        <p:tgtEl>
                                          <p:spTgt spid="17410">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7410">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7410">
                                            <p:txEl>
                                              <p:pRg st="4" end="4"/>
                                            </p:txEl>
                                          </p:spTgt>
                                        </p:tgtEl>
                                        <p:attrNameLst>
                                          <p:attrName>style.visibility</p:attrName>
                                        </p:attrNameLst>
                                      </p:cBhvr>
                                      <p:to>
                                        <p:strVal val="visible"/>
                                      </p:to>
                                    </p:set>
                                    <p:anim calcmode="lin" valueType="num">
                                      <p:cBhvr additive="base">
                                        <p:cTn id="23" dur="500" fill="hold"/>
                                        <p:tgtEl>
                                          <p:spTgt spid="17410">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7410">
                                            <p:txEl>
                                              <p:pRg st="4" end="4"/>
                                            </p:txEl>
                                          </p:spTgt>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7410">
                                            <p:txEl>
                                              <p:pRg st="5" end="5"/>
                                            </p:txEl>
                                          </p:spTgt>
                                        </p:tgtEl>
                                        <p:attrNameLst>
                                          <p:attrName>style.visibility</p:attrName>
                                        </p:attrNameLst>
                                      </p:cBhvr>
                                      <p:to>
                                        <p:strVal val="visible"/>
                                      </p:to>
                                    </p:set>
                                    <p:anim calcmode="lin" valueType="num">
                                      <p:cBhvr additive="base">
                                        <p:cTn id="27" dur="500" fill="hold"/>
                                        <p:tgtEl>
                                          <p:spTgt spid="17410">
                                            <p:txEl>
                                              <p:pRg st="5" end="5"/>
                                            </p:tx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17410">
                                            <p:txEl>
                                              <p:pRg st="5" end="5"/>
                                            </p:txEl>
                                          </p:spTgt>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7410">
                                            <p:txEl>
                                              <p:pRg st="6" end="6"/>
                                            </p:txEl>
                                          </p:spTgt>
                                        </p:tgtEl>
                                        <p:attrNameLst>
                                          <p:attrName>style.visibility</p:attrName>
                                        </p:attrNameLst>
                                      </p:cBhvr>
                                      <p:to>
                                        <p:strVal val="visible"/>
                                      </p:to>
                                    </p:set>
                                    <p:anim calcmode="lin" valueType="num">
                                      <p:cBhvr additive="base">
                                        <p:cTn id="31" dur="500" fill="hold"/>
                                        <p:tgtEl>
                                          <p:spTgt spid="17410">
                                            <p:txEl>
                                              <p:pRg st="6" end="6"/>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17410">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build="p"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5" name="Rectangle 2">
            <a:extLst>
              <a:ext uri="{FF2B5EF4-FFF2-40B4-BE49-F238E27FC236}">
                <a16:creationId xmlns:a16="http://schemas.microsoft.com/office/drawing/2014/main" id="{2AF0C26D-3D8A-3A22-501B-DDCA107CA299}"/>
              </a:ext>
            </a:extLst>
          </p:cNvPr>
          <p:cNvSpPr>
            <a:spLocks noGrp="1"/>
          </p:cNvSpPr>
          <p:nvPr>
            <p:ph type="title"/>
          </p:nvPr>
        </p:nvSpPr>
        <p:spPr/>
        <p:txBody>
          <a:bodyPr/>
          <a:lstStyle/>
          <a:p>
            <a:pPr eaLnBrk="1" hangingPunct="1"/>
            <a:r>
              <a:rPr lang="en-GB" altLang="en-US" sz="3600" b="1" dirty="0"/>
              <a:t>Resources</a:t>
            </a:r>
          </a:p>
        </p:txBody>
      </p:sp>
      <p:sp>
        <p:nvSpPr>
          <p:cNvPr id="35843" name="Rectangle 3">
            <a:extLst>
              <a:ext uri="{FF2B5EF4-FFF2-40B4-BE49-F238E27FC236}">
                <a16:creationId xmlns:a16="http://schemas.microsoft.com/office/drawing/2014/main" id="{DBAD96B3-29B0-B249-B9E5-39687FB864CE}"/>
              </a:ext>
            </a:extLst>
          </p:cNvPr>
          <p:cNvSpPr>
            <a:spLocks noGrp="1"/>
          </p:cNvSpPr>
          <p:nvPr>
            <p:ph type="body" idx="4294967295"/>
          </p:nvPr>
        </p:nvSpPr>
        <p:spPr>
          <a:xfrm>
            <a:off x="755650" y="1600200"/>
            <a:ext cx="7473950" cy="3916363"/>
          </a:xfrm>
        </p:spPr>
        <p:txBody>
          <a:bodyPr/>
          <a:lstStyle/>
          <a:p>
            <a:pPr eaLnBrk="1" hangingPunct="1">
              <a:defRPr/>
            </a:pPr>
            <a:endParaRPr lang="en-GB" altLang="en-US" sz="2300" dirty="0"/>
          </a:p>
          <a:p>
            <a:pPr eaLnBrk="1" hangingPunct="1">
              <a:defRPr/>
            </a:pPr>
            <a:r>
              <a:rPr lang="en-GB" altLang="en-US" sz="2400" dirty="0"/>
              <a:t>All resources and teaching materials  available to you on Moodle</a:t>
            </a:r>
          </a:p>
          <a:p>
            <a:pPr marL="0" indent="0" eaLnBrk="1" hangingPunct="1">
              <a:buFont typeface="Arial" panose="020B0604020202020204" pitchFamily="34" charset="0"/>
              <a:buNone/>
              <a:defRPr/>
            </a:pPr>
            <a:endParaRPr lang="en-GB" altLang="en-US" sz="2400" dirty="0"/>
          </a:p>
          <a:p>
            <a:pPr eaLnBrk="1" hangingPunct="1">
              <a:defRPr/>
            </a:pPr>
            <a:r>
              <a:rPr lang="en-GB" altLang="en-US" sz="2400" dirty="0"/>
              <a:t>Important – </a:t>
            </a:r>
            <a:r>
              <a:rPr lang="en-GB" altLang="en-US" sz="2400" b="1" dirty="0"/>
              <a:t>Prepare</a:t>
            </a:r>
            <a:r>
              <a:rPr lang="en-GB" altLang="en-US" sz="2400" dirty="0"/>
              <a:t> - Check the Lesson schedule before coming to class</a:t>
            </a:r>
          </a:p>
          <a:p>
            <a:pPr marL="0" indent="0" eaLnBrk="1" hangingPunct="1">
              <a:buFont typeface="Arial" panose="020B0604020202020204" pitchFamily="34" charset="0"/>
              <a:buNone/>
              <a:defRPr/>
            </a:pPr>
            <a:endParaRPr lang="en-GB" altLang="en-US" dirty="0"/>
          </a:p>
        </p:txBody>
      </p:sp>
      <p:sp>
        <p:nvSpPr>
          <p:cNvPr id="2" name="Date Placeholder 1">
            <a:extLst>
              <a:ext uri="{FF2B5EF4-FFF2-40B4-BE49-F238E27FC236}">
                <a16:creationId xmlns:a16="http://schemas.microsoft.com/office/drawing/2014/main" id="{1D8618BA-60DD-0641-941D-70EEA2602A2A}"/>
              </a:ext>
            </a:extLst>
          </p:cNvPr>
          <p:cNvSpPr>
            <a:spLocks noGrp="1"/>
          </p:cNvSpPr>
          <p:nvPr>
            <p:ph type="dt" sz="quarter" idx="10"/>
          </p:nvPr>
        </p:nvSpPr>
        <p:spPr/>
        <p:txBody>
          <a:bodyPr/>
          <a:lstStyle/>
          <a:p>
            <a:pPr>
              <a:defRPr/>
            </a:pPr>
            <a:fld id="{8101D040-07EB-4244-BDC1-1D0A8A056BF4}" type="datetime1">
              <a:rPr lang="en-GB" altLang="en-US"/>
              <a:pPr>
                <a:defRPr/>
              </a:pPr>
              <a:t>12/05/2025</a:t>
            </a:fld>
            <a:endParaRPr lang="en-GB" altLang="en-US"/>
          </a:p>
        </p:txBody>
      </p:sp>
      <p:sp>
        <p:nvSpPr>
          <p:cNvPr id="21508" name="Slide Number Placeholder 2">
            <a:extLst>
              <a:ext uri="{FF2B5EF4-FFF2-40B4-BE49-F238E27FC236}">
                <a16:creationId xmlns:a16="http://schemas.microsoft.com/office/drawing/2014/main" id="{8E03D86D-13AF-57F1-904D-09F2898D8D41}"/>
              </a:ext>
            </a:extLst>
          </p:cNvPr>
          <p:cNvSpPr>
            <a:spLocks noGrp="1" noChangeArrowheads="1"/>
          </p:cNvSpPr>
          <p:nvPr>
            <p:ph type="sldNum" sz="quarter" idx="11"/>
          </p:nvPr>
        </p:nvSpPr>
        <p:spPr bwMode="auto">
          <a:xfrm>
            <a:off x="7956550" y="6381750"/>
            <a:ext cx="730250" cy="3397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spcBef>
                <a:spcPct val="0"/>
              </a:spcBef>
              <a:buFontTx/>
              <a:buNone/>
              <a:defRPr/>
            </a:pPr>
            <a:fld id="{1B154F5C-D48F-F64E-8E4B-3224B1FA9E4E}" type="slidenum">
              <a:rPr lang="en-GB" altLang="en-US" smtClean="0"/>
              <a:pPr>
                <a:spcBef>
                  <a:spcPct val="0"/>
                </a:spcBef>
                <a:buFontTx/>
                <a:buNone/>
                <a:defRPr/>
              </a:pPr>
              <a:t>11</a:t>
            </a:fld>
            <a:endParaRPr lang="en-GB" altLang="en-US" sz="1200">
              <a:solidFill>
                <a:srgbClr val="898989"/>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35843">
                                            <p:txEl>
                                              <p:pRg st="1" end="1"/>
                                            </p:txEl>
                                          </p:spTgt>
                                        </p:tgtEl>
                                        <p:attrNameLst>
                                          <p:attrName>style.visibility</p:attrName>
                                        </p:attrNameLst>
                                      </p:cBhvr>
                                      <p:to>
                                        <p:strVal val="visible"/>
                                      </p:to>
                                    </p:set>
                                    <p:anim calcmode="lin" valueType="num">
                                      <p:cBhvr additive="base">
                                        <p:cTn id="7" dur="500" fill="hold"/>
                                        <p:tgtEl>
                                          <p:spTgt spid="35843">
                                            <p:txEl>
                                              <p:pRg st="1" end="1"/>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584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35843">
                                            <p:txEl>
                                              <p:pRg st="3" end="3"/>
                                            </p:txEl>
                                          </p:spTgt>
                                        </p:tgtEl>
                                        <p:attrNameLst>
                                          <p:attrName>style.visibility</p:attrName>
                                        </p:attrNameLst>
                                      </p:cBhvr>
                                      <p:to>
                                        <p:strVal val="visible"/>
                                      </p:to>
                                    </p:set>
                                    <p:anim calcmode="lin" valueType="num">
                                      <p:cBhvr additive="base">
                                        <p:cTn id="13" dur="500" fill="hold"/>
                                        <p:tgtEl>
                                          <p:spTgt spid="35843">
                                            <p:txEl>
                                              <p:pRg st="3" end="3"/>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5843">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build="p"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2074"/>
          </a:xfrm>
        </p:spPr>
        <p:txBody>
          <a:bodyPr>
            <a:noAutofit/>
          </a:bodyPr>
          <a:lstStyle/>
          <a:p>
            <a:r>
              <a:rPr lang="en-GB" sz="3600" b="1" dirty="0"/>
              <a:t>Books and Materials </a:t>
            </a:r>
          </a:p>
        </p:txBody>
      </p:sp>
      <p:sp>
        <p:nvSpPr>
          <p:cNvPr id="4" name="Content Placeholder 3"/>
          <p:cNvSpPr>
            <a:spLocks noGrp="1"/>
          </p:cNvSpPr>
          <p:nvPr>
            <p:ph idx="1"/>
          </p:nvPr>
        </p:nvSpPr>
        <p:spPr>
          <a:xfrm>
            <a:off x="457200" y="1600201"/>
            <a:ext cx="8229600" cy="4172802"/>
          </a:xfrm>
        </p:spPr>
        <p:txBody>
          <a:bodyPr>
            <a:normAutofit fontScale="92500" lnSpcReduction="10000"/>
          </a:bodyPr>
          <a:lstStyle/>
          <a:p>
            <a:r>
              <a:rPr lang="en-GB" dirty="0"/>
              <a:t>Johnson, G. and Scholes, K., Exploring Strategy, Harlow: FT Prentice Hall, 2010 </a:t>
            </a:r>
          </a:p>
          <a:p>
            <a:r>
              <a:rPr lang="en-GB" dirty="0"/>
              <a:t>Lynch, R., Corporate Strategy, Harlow: FT Prentice Hall, 2010.</a:t>
            </a:r>
          </a:p>
          <a:p>
            <a:r>
              <a:rPr lang="en-GB" dirty="0" err="1"/>
              <a:t>Mintzberg</a:t>
            </a:r>
            <a:r>
              <a:rPr lang="en-GB" dirty="0"/>
              <a:t>, H., </a:t>
            </a:r>
            <a:r>
              <a:rPr lang="en-GB" dirty="0" err="1"/>
              <a:t>Ahlstrand</a:t>
            </a:r>
            <a:r>
              <a:rPr lang="en-GB" dirty="0"/>
              <a:t>, B., and </a:t>
            </a:r>
            <a:r>
              <a:rPr lang="en-GB" dirty="0" err="1"/>
              <a:t>Lampel</a:t>
            </a:r>
            <a:r>
              <a:rPr lang="en-GB" dirty="0"/>
              <a:t>, J. Strategy Safari: The Complete Guide Through the Wilds of Strategic Management, Harlow: FT Prentice Hall, 2008. </a:t>
            </a:r>
          </a:p>
          <a:p>
            <a:r>
              <a:rPr lang="en-GB" dirty="0"/>
              <a:t>Hayes, J., The Theory and Practice of Change Management, Palgrave, 2010 </a:t>
            </a:r>
          </a:p>
          <a:p>
            <a:r>
              <a:rPr lang="en-GB" dirty="0" err="1"/>
              <a:t>Ridderstral</a:t>
            </a:r>
            <a:r>
              <a:rPr lang="en-GB" dirty="0"/>
              <a:t>, J. and </a:t>
            </a:r>
            <a:r>
              <a:rPr lang="en-GB" dirty="0" err="1"/>
              <a:t>Nordstrum</a:t>
            </a:r>
            <a:r>
              <a:rPr lang="en-GB" dirty="0"/>
              <a:t>, K., Funky Business, Harlow: FT Prentice Hall, 2007 </a:t>
            </a:r>
          </a:p>
          <a:p>
            <a:r>
              <a:rPr lang="en-GB" dirty="0" err="1"/>
              <a:t>Senge</a:t>
            </a:r>
            <a:r>
              <a:rPr lang="en-GB" dirty="0"/>
              <a:t>, P. M., The Fifth Discipline, London: Random House Business Books, 2006</a:t>
            </a:r>
          </a:p>
        </p:txBody>
      </p:sp>
    </p:spTree>
    <p:extLst>
      <p:ext uri="{BB962C8B-B14F-4D97-AF65-F5344CB8AC3E}">
        <p14:creationId xmlns:p14="http://schemas.microsoft.com/office/powerpoint/2010/main" val="12779065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Assignment Brief</a:t>
            </a:r>
          </a:p>
        </p:txBody>
      </p:sp>
      <p:sp>
        <p:nvSpPr>
          <p:cNvPr id="3" name="Content Placeholder 2"/>
          <p:cNvSpPr>
            <a:spLocks noGrp="1"/>
          </p:cNvSpPr>
          <p:nvPr>
            <p:ph idx="1"/>
          </p:nvPr>
        </p:nvSpPr>
        <p:spPr/>
        <p:txBody>
          <a:bodyPr/>
          <a:lstStyle/>
          <a:p>
            <a:r>
              <a:rPr lang="en-GB" dirty="0"/>
              <a:t>To be discussed next week</a:t>
            </a:r>
          </a:p>
        </p:txBody>
      </p:sp>
    </p:spTree>
    <p:extLst>
      <p:ext uri="{BB962C8B-B14F-4D97-AF65-F5344CB8AC3E}">
        <p14:creationId xmlns:p14="http://schemas.microsoft.com/office/powerpoint/2010/main" val="30068561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Defining Strategy</a:t>
            </a:r>
          </a:p>
        </p:txBody>
      </p:sp>
      <p:sp>
        <p:nvSpPr>
          <p:cNvPr id="3" name="Content Placeholder 2"/>
          <p:cNvSpPr>
            <a:spLocks noGrp="1"/>
          </p:cNvSpPr>
          <p:nvPr>
            <p:ph idx="1"/>
          </p:nvPr>
        </p:nvSpPr>
        <p:spPr>
          <a:xfrm>
            <a:off x="457200" y="1600201"/>
            <a:ext cx="5274860" cy="3917032"/>
          </a:xfrm>
        </p:spPr>
        <p:txBody>
          <a:bodyPr>
            <a:normAutofit/>
          </a:bodyPr>
          <a:lstStyle/>
          <a:p>
            <a:pPr marL="0" indent="0">
              <a:buNone/>
            </a:pPr>
            <a:r>
              <a:rPr lang="en-GB" sz="2000" b="1" dirty="0"/>
              <a:t>Activity 1.1</a:t>
            </a:r>
          </a:p>
          <a:p>
            <a:endParaRPr lang="en-GB" sz="2000" dirty="0"/>
          </a:p>
          <a:p>
            <a:r>
              <a:rPr lang="en-GB" sz="2000" dirty="0"/>
              <a:t>Go to the Internet and search for the definition of Strategy. Highlight the key words / phrases in the strategy definition and let’s discuss. </a:t>
            </a:r>
          </a:p>
          <a:p>
            <a:endParaRPr lang="en-GB" sz="2000" dirty="0"/>
          </a:p>
          <a:p>
            <a:r>
              <a:rPr lang="en-GB" sz="2000" dirty="0"/>
              <a:t>Send your comments to the </a:t>
            </a:r>
            <a:r>
              <a:rPr lang="en-GB" sz="2000" dirty="0" err="1"/>
              <a:t>padlet</a:t>
            </a:r>
            <a:r>
              <a:rPr lang="en-GB" sz="2000" dirty="0"/>
              <a:t> below: </a:t>
            </a:r>
          </a:p>
          <a:p>
            <a:pPr marL="0" indent="0">
              <a:buNone/>
            </a:pPr>
            <a:r>
              <a:rPr lang="en-GB"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https://padlet.com/sampath4/what-is-a-strategy-in-business-or-company-nid6rt4pcv98kx4n</a:t>
            </a:r>
            <a:r>
              <a:rPr lang="en-GB"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rPr>
              <a:t> </a:t>
            </a:r>
            <a:r>
              <a:rPr lang="en-GB" sz="2000" dirty="0"/>
              <a:t>or use the QR Code here.</a:t>
            </a:r>
          </a:p>
          <a:p>
            <a:pPr marL="0" indent="0">
              <a:buNone/>
            </a:pPr>
            <a:endParaRPr lang="en-GB" sz="2000" dirty="0"/>
          </a:p>
        </p:txBody>
      </p:sp>
      <p:pic>
        <p:nvPicPr>
          <p:cNvPr id="5" name="Picture 4" descr="A screenshot of a qr code&#10;&#10;Description automatically generated">
            <a:extLst>
              <a:ext uri="{FF2B5EF4-FFF2-40B4-BE49-F238E27FC236}">
                <a16:creationId xmlns:a16="http://schemas.microsoft.com/office/drawing/2014/main" id="{2E460736-9E15-9352-EEA1-F50B47959AE6}"/>
              </a:ext>
            </a:extLst>
          </p:cNvPr>
          <p:cNvPicPr>
            <a:picLocks noChangeAspect="1"/>
          </p:cNvPicPr>
          <p:nvPr/>
        </p:nvPicPr>
        <p:blipFill rotWithShape="1">
          <a:blip r:embed="rId3"/>
          <a:srcRect l="29780" t="12526" r="30069" b="14438"/>
          <a:stretch/>
        </p:blipFill>
        <p:spPr bwMode="auto">
          <a:xfrm>
            <a:off x="6235602" y="1674662"/>
            <a:ext cx="2301240" cy="235458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4012854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 name="TextBox 76"/>
          <p:cNvSpPr txBox="1"/>
          <p:nvPr/>
        </p:nvSpPr>
        <p:spPr>
          <a:xfrm>
            <a:off x="3842776" y="6475864"/>
            <a:ext cx="3924024" cy="369332"/>
          </a:xfrm>
          <a:prstGeom prst="rect">
            <a:avLst/>
          </a:prstGeom>
          <a:noFill/>
        </p:spPr>
        <p:txBody>
          <a:bodyPr wrap="square" rtlCol="0">
            <a:spAutoFit/>
          </a:bodyPr>
          <a:lstStyle/>
          <a:p>
            <a:r>
              <a:rPr lang="en-GB" dirty="0">
                <a:solidFill>
                  <a:schemeClr val="bg1"/>
                </a:solidFill>
              </a:rPr>
              <a:t>Source: David, Ali, and Al-</a:t>
            </a:r>
            <a:r>
              <a:rPr lang="en-GB" dirty="0" err="1">
                <a:solidFill>
                  <a:schemeClr val="bg1"/>
                </a:solidFill>
              </a:rPr>
              <a:t>Aali</a:t>
            </a:r>
            <a:r>
              <a:rPr lang="en-GB" dirty="0">
                <a:solidFill>
                  <a:schemeClr val="bg1"/>
                </a:solidFill>
              </a:rPr>
              <a:t> (2009 )</a:t>
            </a:r>
          </a:p>
        </p:txBody>
      </p:sp>
      <p:sp>
        <p:nvSpPr>
          <p:cNvPr id="3" name="TextBox 2"/>
          <p:cNvSpPr txBox="1"/>
          <p:nvPr/>
        </p:nvSpPr>
        <p:spPr>
          <a:xfrm>
            <a:off x="1214650" y="266130"/>
            <a:ext cx="7055893" cy="461665"/>
          </a:xfrm>
          <a:prstGeom prst="rect">
            <a:avLst/>
          </a:prstGeom>
          <a:solidFill>
            <a:schemeClr val="accent1">
              <a:lumMod val="50000"/>
            </a:schemeClr>
          </a:solidFill>
        </p:spPr>
        <p:txBody>
          <a:bodyPr wrap="square" rtlCol="0">
            <a:spAutoFit/>
          </a:bodyPr>
          <a:lstStyle/>
          <a:p>
            <a:pPr algn="ctr"/>
            <a:r>
              <a:rPr lang="en-GB" sz="2400" b="1" dirty="0">
                <a:solidFill>
                  <a:schemeClr val="bg1"/>
                </a:solidFill>
                <a:latin typeface="Arial" panose="020B0604020202020204" pitchFamily="34" charset="0"/>
                <a:cs typeface="Arial" panose="020B0604020202020204" pitchFamily="34" charset="0"/>
              </a:rPr>
              <a:t>Characteristics of Strategic Decisions</a:t>
            </a:r>
          </a:p>
        </p:txBody>
      </p:sp>
      <p:graphicFrame>
        <p:nvGraphicFramePr>
          <p:cNvPr id="27" name="Diagram 26"/>
          <p:cNvGraphicFramePr/>
          <p:nvPr/>
        </p:nvGraphicFramePr>
        <p:xfrm>
          <a:off x="641445" y="1220294"/>
          <a:ext cx="8052179" cy="418421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49132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7" grpId="0">
        <p:bldAsOne/>
      </p:bldGraphic>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43552" y="150125"/>
            <a:ext cx="8359253" cy="857250"/>
          </a:xfrm>
        </p:spPr>
        <p:txBody>
          <a:bodyPr>
            <a:normAutofit/>
          </a:bodyPr>
          <a:lstStyle/>
          <a:p>
            <a:pPr lvl="0"/>
            <a:r>
              <a:rPr lang="en-US" sz="3600" b="1" dirty="0">
                <a:solidFill>
                  <a:schemeClr val="tx2">
                    <a:lumMod val="50000"/>
                  </a:schemeClr>
                </a:solidFill>
                <a:latin typeface="Corbel" panose="020B0503020204020204" pitchFamily="34" charset="0"/>
              </a:rPr>
              <a:t>Strategies</a:t>
            </a:r>
            <a:endParaRPr lang="en-US" sz="2400" b="1" dirty="0">
              <a:solidFill>
                <a:schemeClr val="tx2">
                  <a:lumMod val="50000"/>
                </a:schemeClr>
              </a:solidFill>
              <a:latin typeface="Corbel" panose="020B0503020204020204" pitchFamily="34" charset="0"/>
            </a:endParaRPr>
          </a:p>
        </p:txBody>
      </p:sp>
      <p:sp>
        <p:nvSpPr>
          <p:cNvPr id="4" name="Title 2"/>
          <p:cNvSpPr txBox="1">
            <a:spLocks/>
          </p:cNvSpPr>
          <p:nvPr/>
        </p:nvSpPr>
        <p:spPr>
          <a:xfrm>
            <a:off x="378725" y="824837"/>
            <a:ext cx="8359253" cy="857250"/>
          </a:xfrm>
          <a:prstGeom prst="rect">
            <a:avLst/>
          </a:prstGeom>
        </p:spPr>
        <p:txBody>
          <a:bodyPr vert="horz" lIns="91440" tIns="45720" rIns="91440" bIns="45720" rtlCol="0" anchor="ctr">
            <a:normAutofit/>
          </a:bodyPr>
          <a:lstStyle>
            <a:lvl1pPr algn="ctr" defTabSz="685800" rtl="0" eaLnBrk="1" latinLnBrk="0" hangingPunct="1">
              <a:spcBef>
                <a:spcPct val="0"/>
              </a:spcBef>
              <a:buNone/>
              <a:defRPr sz="3300" kern="1200">
                <a:solidFill>
                  <a:schemeClr val="tx1"/>
                </a:solidFill>
                <a:latin typeface="+mj-lt"/>
                <a:ea typeface="+mj-ea"/>
                <a:cs typeface="+mj-cs"/>
              </a:defRPr>
            </a:lvl1pPr>
          </a:lstStyle>
          <a:p>
            <a:r>
              <a:rPr lang="en-US" sz="3600" b="1" dirty="0">
                <a:solidFill>
                  <a:schemeClr val="tx2">
                    <a:lumMod val="50000"/>
                  </a:schemeClr>
                </a:solidFill>
                <a:latin typeface="Corbel" panose="020B0503020204020204" pitchFamily="34" charset="0"/>
              </a:rPr>
              <a:t>What is Strategy --- (1)</a:t>
            </a:r>
            <a:endParaRPr lang="en-US" sz="2400" b="1" dirty="0">
              <a:solidFill>
                <a:schemeClr val="tx2">
                  <a:lumMod val="50000"/>
                </a:schemeClr>
              </a:solidFill>
              <a:latin typeface="Corbel" panose="020B0503020204020204" pitchFamily="34" charset="0"/>
            </a:endParaRPr>
          </a:p>
        </p:txBody>
      </p:sp>
      <p:grpSp>
        <p:nvGrpSpPr>
          <p:cNvPr id="8" name="Group 7"/>
          <p:cNvGrpSpPr/>
          <p:nvPr/>
        </p:nvGrpSpPr>
        <p:grpSpPr>
          <a:xfrm>
            <a:off x="634619" y="1787857"/>
            <a:ext cx="7847463" cy="1719618"/>
            <a:chOff x="232012" y="2019869"/>
            <a:chExt cx="2947916" cy="1719618"/>
          </a:xfrm>
        </p:grpSpPr>
        <p:sp>
          <p:nvSpPr>
            <p:cNvPr id="6" name="Rectangle 5"/>
            <p:cNvSpPr/>
            <p:nvPr/>
          </p:nvSpPr>
          <p:spPr>
            <a:xfrm>
              <a:off x="232012" y="2019869"/>
              <a:ext cx="2947916" cy="1719618"/>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232012" y="2282925"/>
              <a:ext cx="2947916" cy="954107"/>
            </a:xfrm>
            <a:prstGeom prst="rect">
              <a:avLst/>
            </a:prstGeom>
            <a:noFill/>
          </p:spPr>
          <p:txBody>
            <a:bodyPr wrap="square" rtlCol="0">
              <a:spAutoFit/>
            </a:bodyPr>
            <a:lstStyle/>
            <a:p>
              <a:pPr algn="ctr"/>
              <a:r>
                <a:rPr lang="en-GB" sz="2800" dirty="0"/>
                <a:t>The creation of a unique and valuable position, involving a different set of activities (Porter, 1998). </a:t>
              </a:r>
            </a:p>
          </p:txBody>
        </p:sp>
      </p:grpSp>
      <p:sp>
        <p:nvSpPr>
          <p:cNvPr id="9" name="TextBox 8"/>
          <p:cNvSpPr txBox="1"/>
          <p:nvPr/>
        </p:nvSpPr>
        <p:spPr>
          <a:xfrm>
            <a:off x="634619" y="3613245"/>
            <a:ext cx="7847463" cy="1815882"/>
          </a:xfrm>
          <a:prstGeom prst="rect">
            <a:avLst/>
          </a:prstGeom>
          <a:noFill/>
          <a:ln w="38100">
            <a:solidFill>
              <a:schemeClr val="tx2">
                <a:lumMod val="60000"/>
                <a:lumOff val="40000"/>
              </a:schemeClr>
            </a:solidFill>
          </a:ln>
        </p:spPr>
        <p:txBody>
          <a:bodyPr wrap="square" rtlCol="0">
            <a:spAutoFit/>
          </a:bodyPr>
          <a:lstStyle/>
          <a:p>
            <a:pPr marL="285750" indent="-285750">
              <a:buFont typeface="Wingdings" panose="05000000000000000000" pitchFamily="2" charset="2"/>
              <a:buChar char="Ø"/>
            </a:pPr>
            <a:r>
              <a:rPr lang="en-GB" sz="2800" dirty="0"/>
              <a:t>Serve few needs of many customers </a:t>
            </a:r>
          </a:p>
          <a:p>
            <a:pPr marL="285750" indent="-285750">
              <a:buFont typeface="Wingdings" panose="05000000000000000000" pitchFamily="2" charset="2"/>
              <a:buChar char="Ø"/>
            </a:pPr>
            <a:r>
              <a:rPr lang="en-GB" sz="2800" dirty="0"/>
              <a:t>Serve broad needs of few customers </a:t>
            </a:r>
          </a:p>
          <a:p>
            <a:pPr marL="285750" indent="-285750">
              <a:buFont typeface="Wingdings" panose="05000000000000000000" pitchFamily="2" charset="2"/>
              <a:buChar char="Ø"/>
            </a:pPr>
            <a:r>
              <a:rPr lang="en-GB" sz="2800" dirty="0"/>
              <a:t>Serve broad needs of many customers in a narrow segment. </a:t>
            </a:r>
          </a:p>
        </p:txBody>
      </p:sp>
    </p:spTree>
    <p:extLst>
      <p:ext uri="{BB962C8B-B14F-4D97-AF65-F5344CB8AC3E}">
        <p14:creationId xmlns:p14="http://schemas.microsoft.com/office/powerpoint/2010/main" val="26259356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43552" y="150125"/>
            <a:ext cx="8359253" cy="857250"/>
          </a:xfrm>
        </p:spPr>
        <p:txBody>
          <a:bodyPr>
            <a:normAutofit/>
          </a:bodyPr>
          <a:lstStyle/>
          <a:p>
            <a:pPr lvl="0"/>
            <a:r>
              <a:rPr lang="en-US" sz="3600" b="1" dirty="0">
                <a:solidFill>
                  <a:schemeClr val="tx2">
                    <a:lumMod val="50000"/>
                  </a:schemeClr>
                </a:solidFill>
                <a:latin typeface="Corbel" panose="020B0503020204020204" pitchFamily="34" charset="0"/>
              </a:rPr>
              <a:t>Strategies</a:t>
            </a:r>
            <a:endParaRPr lang="en-US" sz="2400" b="1" dirty="0">
              <a:solidFill>
                <a:schemeClr val="tx2">
                  <a:lumMod val="50000"/>
                </a:schemeClr>
              </a:solidFill>
              <a:latin typeface="Corbel" panose="020B0503020204020204" pitchFamily="34" charset="0"/>
            </a:endParaRPr>
          </a:p>
        </p:txBody>
      </p:sp>
      <p:sp>
        <p:nvSpPr>
          <p:cNvPr id="4" name="Title 2"/>
          <p:cNvSpPr txBox="1">
            <a:spLocks/>
          </p:cNvSpPr>
          <p:nvPr/>
        </p:nvSpPr>
        <p:spPr>
          <a:xfrm>
            <a:off x="378725" y="824837"/>
            <a:ext cx="8359253" cy="857250"/>
          </a:xfrm>
          <a:prstGeom prst="rect">
            <a:avLst/>
          </a:prstGeom>
        </p:spPr>
        <p:txBody>
          <a:bodyPr vert="horz" lIns="91440" tIns="45720" rIns="91440" bIns="45720" rtlCol="0" anchor="ctr">
            <a:normAutofit/>
          </a:bodyPr>
          <a:lstStyle>
            <a:lvl1pPr algn="ctr" defTabSz="685800" rtl="0" eaLnBrk="1" latinLnBrk="0" hangingPunct="1">
              <a:spcBef>
                <a:spcPct val="0"/>
              </a:spcBef>
              <a:buNone/>
              <a:defRPr sz="3300" kern="1200">
                <a:solidFill>
                  <a:schemeClr val="tx1"/>
                </a:solidFill>
                <a:latin typeface="+mj-lt"/>
                <a:ea typeface="+mj-ea"/>
                <a:cs typeface="+mj-cs"/>
              </a:defRPr>
            </a:lvl1pPr>
          </a:lstStyle>
          <a:p>
            <a:r>
              <a:rPr lang="en-US" sz="3600" b="1" dirty="0">
                <a:solidFill>
                  <a:schemeClr val="tx2">
                    <a:lumMod val="50000"/>
                  </a:schemeClr>
                </a:solidFill>
                <a:latin typeface="Corbel" panose="020B0503020204020204" pitchFamily="34" charset="0"/>
              </a:rPr>
              <a:t>What is Strategy --- (2)</a:t>
            </a:r>
            <a:endParaRPr lang="en-US" sz="2400" b="1" dirty="0">
              <a:solidFill>
                <a:schemeClr val="tx2">
                  <a:lumMod val="50000"/>
                </a:schemeClr>
              </a:solidFill>
              <a:latin typeface="Corbel" panose="020B0503020204020204" pitchFamily="34" charset="0"/>
            </a:endParaRPr>
          </a:p>
        </p:txBody>
      </p:sp>
      <p:grpSp>
        <p:nvGrpSpPr>
          <p:cNvPr id="8" name="Group 7"/>
          <p:cNvGrpSpPr/>
          <p:nvPr/>
        </p:nvGrpSpPr>
        <p:grpSpPr>
          <a:xfrm>
            <a:off x="498142" y="1844154"/>
            <a:ext cx="8120418" cy="1719618"/>
            <a:chOff x="232012" y="2019869"/>
            <a:chExt cx="2947916" cy="1719618"/>
          </a:xfrm>
        </p:grpSpPr>
        <p:sp>
          <p:nvSpPr>
            <p:cNvPr id="6" name="Rectangle 5"/>
            <p:cNvSpPr/>
            <p:nvPr/>
          </p:nvSpPr>
          <p:spPr>
            <a:xfrm>
              <a:off x="232012" y="2019869"/>
              <a:ext cx="2947916" cy="1719618"/>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232012" y="2099004"/>
              <a:ext cx="2825087" cy="1077218"/>
            </a:xfrm>
            <a:prstGeom prst="rect">
              <a:avLst/>
            </a:prstGeom>
            <a:noFill/>
          </p:spPr>
          <p:txBody>
            <a:bodyPr wrap="square" rtlCol="0">
              <a:spAutoFit/>
            </a:bodyPr>
            <a:lstStyle/>
            <a:p>
              <a:pPr algn="ctr"/>
              <a:r>
                <a:rPr lang="en-GB" sz="3200" dirty="0"/>
                <a:t>When a Business chooses to make trade-offs in competing (Porter, 1998). </a:t>
              </a:r>
            </a:p>
          </p:txBody>
        </p:sp>
      </p:grpSp>
      <p:sp>
        <p:nvSpPr>
          <p:cNvPr id="9" name="TextBox 8"/>
          <p:cNvSpPr txBox="1"/>
          <p:nvPr/>
        </p:nvSpPr>
        <p:spPr>
          <a:xfrm>
            <a:off x="498142" y="3804974"/>
            <a:ext cx="8120418" cy="954107"/>
          </a:xfrm>
          <a:prstGeom prst="rect">
            <a:avLst/>
          </a:prstGeom>
          <a:noFill/>
          <a:ln w="38100">
            <a:solidFill>
              <a:schemeClr val="tx2">
                <a:lumMod val="60000"/>
                <a:lumOff val="40000"/>
              </a:schemeClr>
            </a:solidFill>
          </a:ln>
        </p:spPr>
        <p:txBody>
          <a:bodyPr wrap="square" rtlCol="0">
            <a:spAutoFit/>
          </a:bodyPr>
          <a:lstStyle/>
          <a:p>
            <a:pPr marL="285750" indent="-285750">
              <a:buFont typeface="Wingdings" panose="05000000000000000000" pitchFamily="2" charset="2"/>
              <a:buChar char="Ø"/>
            </a:pPr>
            <a:r>
              <a:rPr lang="en-GB" sz="2800" dirty="0"/>
              <a:t>Ryanair chooses to focus on only customers with low budget</a:t>
            </a:r>
          </a:p>
        </p:txBody>
      </p:sp>
    </p:spTree>
    <p:extLst>
      <p:ext uri="{BB962C8B-B14F-4D97-AF65-F5344CB8AC3E}">
        <p14:creationId xmlns:p14="http://schemas.microsoft.com/office/powerpoint/2010/main" val="15953992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43552" y="150125"/>
            <a:ext cx="8359253" cy="857250"/>
          </a:xfrm>
        </p:spPr>
        <p:txBody>
          <a:bodyPr>
            <a:normAutofit/>
          </a:bodyPr>
          <a:lstStyle/>
          <a:p>
            <a:pPr lvl="0"/>
            <a:r>
              <a:rPr lang="en-US" sz="3600" b="1" dirty="0">
                <a:solidFill>
                  <a:schemeClr val="tx2">
                    <a:lumMod val="50000"/>
                  </a:schemeClr>
                </a:solidFill>
                <a:latin typeface="Corbel" panose="020B0503020204020204" pitchFamily="34" charset="0"/>
              </a:rPr>
              <a:t>Strategies</a:t>
            </a:r>
            <a:endParaRPr lang="en-US" sz="2400" b="1" dirty="0">
              <a:solidFill>
                <a:schemeClr val="tx2">
                  <a:lumMod val="50000"/>
                </a:schemeClr>
              </a:solidFill>
              <a:latin typeface="Corbel" panose="020B0503020204020204" pitchFamily="34" charset="0"/>
            </a:endParaRPr>
          </a:p>
        </p:txBody>
      </p:sp>
      <p:sp>
        <p:nvSpPr>
          <p:cNvPr id="4" name="Title 2"/>
          <p:cNvSpPr txBox="1">
            <a:spLocks/>
          </p:cNvSpPr>
          <p:nvPr/>
        </p:nvSpPr>
        <p:spPr>
          <a:xfrm>
            <a:off x="378725" y="824837"/>
            <a:ext cx="8359253" cy="857250"/>
          </a:xfrm>
          <a:prstGeom prst="rect">
            <a:avLst/>
          </a:prstGeom>
        </p:spPr>
        <p:txBody>
          <a:bodyPr vert="horz" lIns="91440" tIns="45720" rIns="91440" bIns="45720" rtlCol="0" anchor="ctr">
            <a:normAutofit/>
          </a:bodyPr>
          <a:lstStyle>
            <a:lvl1pPr algn="ctr" defTabSz="685800" rtl="0" eaLnBrk="1" latinLnBrk="0" hangingPunct="1">
              <a:spcBef>
                <a:spcPct val="0"/>
              </a:spcBef>
              <a:buNone/>
              <a:defRPr sz="3300" kern="1200">
                <a:solidFill>
                  <a:schemeClr val="tx1"/>
                </a:solidFill>
                <a:latin typeface="+mj-lt"/>
                <a:ea typeface="+mj-ea"/>
                <a:cs typeface="+mj-cs"/>
              </a:defRPr>
            </a:lvl1pPr>
          </a:lstStyle>
          <a:p>
            <a:r>
              <a:rPr lang="en-US" sz="3600" b="1" dirty="0">
                <a:solidFill>
                  <a:schemeClr val="tx2">
                    <a:lumMod val="50000"/>
                  </a:schemeClr>
                </a:solidFill>
                <a:latin typeface="Corbel" panose="020B0503020204020204" pitchFamily="34" charset="0"/>
              </a:rPr>
              <a:t>What is Strategy --- (3)</a:t>
            </a:r>
            <a:endParaRPr lang="en-US" sz="2400" b="1" dirty="0">
              <a:solidFill>
                <a:schemeClr val="tx2">
                  <a:lumMod val="50000"/>
                </a:schemeClr>
              </a:solidFill>
              <a:latin typeface="Corbel" panose="020B0503020204020204" pitchFamily="34" charset="0"/>
            </a:endParaRPr>
          </a:p>
        </p:txBody>
      </p:sp>
      <p:grpSp>
        <p:nvGrpSpPr>
          <p:cNvPr id="8" name="Group 7"/>
          <p:cNvGrpSpPr/>
          <p:nvPr/>
        </p:nvGrpSpPr>
        <p:grpSpPr>
          <a:xfrm>
            <a:off x="805217" y="2101754"/>
            <a:ext cx="7369791" cy="1869743"/>
            <a:chOff x="232011" y="2019868"/>
            <a:chExt cx="7369791" cy="1869743"/>
          </a:xfrm>
        </p:grpSpPr>
        <p:sp>
          <p:nvSpPr>
            <p:cNvPr id="6" name="Rectangle 5"/>
            <p:cNvSpPr/>
            <p:nvPr/>
          </p:nvSpPr>
          <p:spPr>
            <a:xfrm>
              <a:off x="232011" y="2019868"/>
              <a:ext cx="7369791" cy="1869743"/>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387253" y="2156345"/>
              <a:ext cx="7059306" cy="1200329"/>
            </a:xfrm>
            <a:prstGeom prst="rect">
              <a:avLst/>
            </a:prstGeom>
            <a:noFill/>
          </p:spPr>
          <p:txBody>
            <a:bodyPr wrap="square" rtlCol="0">
              <a:spAutoFit/>
            </a:bodyPr>
            <a:lstStyle/>
            <a:p>
              <a:pPr algn="ctr"/>
              <a:r>
                <a:rPr lang="en-GB" sz="3600" dirty="0"/>
                <a:t>It is about creating a fit amongst the company’s activities (Porter, 1998). </a:t>
              </a:r>
            </a:p>
          </p:txBody>
        </p:sp>
      </p:grpSp>
    </p:spTree>
    <p:extLst>
      <p:ext uri="{BB962C8B-B14F-4D97-AF65-F5344CB8AC3E}">
        <p14:creationId xmlns:p14="http://schemas.microsoft.com/office/powerpoint/2010/main" val="2827378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6114"/>
          </a:xfrm>
        </p:spPr>
        <p:txBody>
          <a:bodyPr>
            <a:normAutofit fontScale="90000"/>
          </a:bodyPr>
          <a:lstStyle/>
          <a:p>
            <a:r>
              <a:rPr lang="en-GB" sz="3600" b="1" dirty="0"/>
              <a:t>STRATEGY</a:t>
            </a:r>
            <a:r>
              <a:rPr lang="en-GB" sz="3600" dirty="0"/>
              <a:t> </a:t>
            </a:r>
            <a:r>
              <a:rPr lang="en-GB" sz="3600" b="1" dirty="0"/>
              <a:t>DEFINED</a:t>
            </a:r>
          </a:p>
        </p:txBody>
      </p:sp>
      <p:sp>
        <p:nvSpPr>
          <p:cNvPr id="4" name="Content Placeholder 3"/>
          <p:cNvSpPr>
            <a:spLocks noGrp="1"/>
          </p:cNvSpPr>
          <p:nvPr>
            <p:ph idx="1"/>
          </p:nvPr>
        </p:nvSpPr>
        <p:spPr>
          <a:xfrm>
            <a:off x="279780" y="1429426"/>
            <a:ext cx="4128447" cy="4154984"/>
          </a:xfrm>
          <a:prstGeom prst="rect">
            <a:avLst/>
          </a:prstGeom>
        </p:spPr>
        <p:txBody>
          <a:bodyPr wrap="square">
            <a:spAutoFit/>
          </a:bodyPr>
          <a:lstStyle/>
          <a:p>
            <a:pPr marL="0" indent="0" algn="ctr">
              <a:buNone/>
            </a:pPr>
            <a:r>
              <a:rPr lang="en-GB" b="1" dirty="0">
                <a:solidFill>
                  <a:srgbClr val="FF00FF"/>
                </a:solidFill>
                <a:latin typeface="HelveticaNeue-Bold"/>
              </a:rPr>
              <a:t>Strategy “</a:t>
            </a:r>
            <a:r>
              <a:rPr lang="en-GB" dirty="0">
                <a:solidFill>
                  <a:srgbClr val="000000"/>
                </a:solidFill>
                <a:latin typeface="LinoLetter-Roman"/>
              </a:rPr>
              <a:t>is the </a:t>
            </a:r>
            <a:r>
              <a:rPr lang="en-GB" i="1" u="sng" dirty="0">
                <a:solidFill>
                  <a:srgbClr val="000000"/>
                </a:solidFill>
                <a:latin typeface="LinoLetter-Italic"/>
              </a:rPr>
              <a:t>direction</a:t>
            </a:r>
            <a:r>
              <a:rPr lang="en-GB" i="1" dirty="0">
                <a:solidFill>
                  <a:srgbClr val="000000"/>
                </a:solidFill>
                <a:latin typeface="LinoLetter-Italic"/>
              </a:rPr>
              <a:t> </a:t>
            </a:r>
            <a:r>
              <a:rPr lang="en-GB" dirty="0">
                <a:solidFill>
                  <a:srgbClr val="000000"/>
                </a:solidFill>
                <a:latin typeface="LinoLetter-Roman"/>
              </a:rPr>
              <a:t>and </a:t>
            </a:r>
            <a:r>
              <a:rPr lang="en-GB" i="1" u="sng" dirty="0">
                <a:solidFill>
                  <a:srgbClr val="000000"/>
                </a:solidFill>
                <a:latin typeface="LinoLetter-Italic"/>
              </a:rPr>
              <a:t>scope</a:t>
            </a:r>
            <a:r>
              <a:rPr lang="en-GB" i="1" dirty="0">
                <a:solidFill>
                  <a:srgbClr val="000000"/>
                </a:solidFill>
                <a:latin typeface="LinoLetter-Italic"/>
              </a:rPr>
              <a:t> </a:t>
            </a:r>
            <a:r>
              <a:rPr lang="en-GB" dirty="0">
                <a:solidFill>
                  <a:srgbClr val="000000"/>
                </a:solidFill>
                <a:latin typeface="LinoLetter-Roman"/>
              </a:rPr>
              <a:t>of an organisation over the </a:t>
            </a:r>
            <a:r>
              <a:rPr lang="en-GB" i="1" u="sng" dirty="0">
                <a:solidFill>
                  <a:srgbClr val="000000"/>
                </a:solidFill>
                <a:latin typeface="LinoLetter-Italic"/>
              </a:rPr>
              <a:t>long term</a:t>
            </a:r>
            <a:r>
              <a:rPr lang="en-GB" dirty="0">
                <a:solidFill>
                  <a:srgbClr val="000000"/>
                </a:solidFill>
                <a:latin typeface="LinoLetter-Roman"/>
              </a:rPr>
              <a:t>, which achieves </a:t>
            </a:r>
            <a:r>
              <a:rPr lang="en-GB" i="1" u="sng" dirty="0">
                <a:solidFill>
                  <a:srgbClr val="000000"/>
                </a:solidFill>
                <a:latin typeface="LinoLetter-Italic"/>
              </a:rPr>
              <a:t>advantage</a:t>
            </a:r>
            <a:r>
              <a:rPr lang="en-GB" i="1" dirty="0">
                <a:solidFill>
                  <a:srgbClr val="000000"/>
                </a:solidFill>
                <a:latin typeface="LinoLetter-Italic"/>
              </a:rPr>
              <a:t> </a:t>
            </a:r>
            <a:r>
              <a:rPr lang="en-GB" dirty="0">
                <a:solidFill>
                  <a:srgbClr val="000000"/>
                </a:solidFill>
                <a:latin typeface="LinoLetter-Roman"/>
              </a:rPr>
              <a:t>in a changing </a:t>
            </a:r>
            <a:r>
              <a:rPr lang="en-GB" i="1" u="sng" dirty="0">
                <a:solidFill>
                  <a:srgbClr val="000000"/>
                </a:solidFill>
                <a:latin typeface="LinoLetter-Italic"/>
              </a:rPr>
              <a:t>environment</a:t>
            </a:r>
            <a:r>
              <a:rPr lang="en-GB" i="1" dirty="0">
                <a:solidFill>
                  <a:srgbClr val="000000"/>
                </a:solidFill>
                <a:latin typeface="LinoLetter-Italic"/>
              </a:rPr>
              <a:t> </a:t>
            </a:r>
            <a:r>
              <a:rPr lang="en-GB" dirty="0">
                <a:solidFill>
                  <a:srgbClr val="000000"/>
                </a:solidFill>
                <a:latin typeface="LinoLetter-Roman"/>
              </a:rPr>
              <a:t>through its configuration of </a:t>
            </a:r>
            <a:r>
              <a:rPr lang="en-GB" dirty="0">
                <a:solidFill>
                  <a:srgbClr val="000000"/>
                </a:solidFill>
                <a:latin typeface="LinoLetter-Italic"/>
              </a:rPr>
              <a:t>resources and competences </a:t>
            </a:r>
            <a:r>
              <a:rPr lang="en-GB" dirty="0">
                <a:solidFill>
                  <a:srgbClr val="000000"/>
                </a:solidFill>
                <a:latin typeface="LinoLetter-Roman"/>
              </a:rPr>
              <a:t>with the aim of fulfilling </a:t>
            </a:r>
            <a:r>
              <a:rPr lang="en-GB" i="1" u="sng" dirty="0">
                <a:solidFill>
                  <a:srgbClr val="000000"/>
                </a:solidFill>
                <a:latin typeface="LinoLetter-Italic"/>
              </a:rPr>
              <a:t>stakeholder</a:t>
            </a:r>
            <a:r>
              <a:rPr lang="en-GB" i="1" dirty="0">
                <a:solidFill>
                  <a:srgbClr val="000000"/>
                </a:solidFill>
                <a:latin typeface="LinoLetter-Italic"/>
              </a:rPr>
              <a:t> </a:t>
            </a:r>
            <a:r>
              <a:rPr lang="en-GB" dirty="0">
                <a:solidFill>
                  <a:srgbClr val="000000"/>
                </a:solidFill>
                <a:latin typeface="LinoLetter-Roman"/>
              </a:rPr>
              <a:t>expectations” (Johnson, Scholes and Whittington,2007).</a:t>
            </a:r>
            <a:endParaRPr lang="en-GB" dirty="0"/>
          </a:p>
        </p:txBody>
      </p:sp>
      <p:pic>
        <p:nvPicPr>
          <p:cNvPr id="1026" name="Picture 2" descr="100+ Strategy Pictures [HD] | Download Free Images &amp;amp; Stock Photos on  Unsplas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58603" y="1527436"/>
            <a:ext cx="4012441" cy="40569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3417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380856" y="-1"/>
            <a:ext cx="8599371" cy="5936777"/>
          </a:xfrm>
          <a:prstGeom prst="rect">
            <a:avLst/>
          </a:prstGeom>
          <a:ln>
            <a:noFill/>
          </a:ln>
          <a:effectLst>
            <a:softEdge rad="112500"/>
          </a:effectLst>
        </p:spPr>
      </p:pic>
    </p:spTree>
    <p:extLst>
      <p:ext uri="{BB962C8B-B14F-4D97-AF65-F5344CB8AC3E}">
        <p14:creationId xmlns:p14="http://schemas.microsoft.com/office/powerpoint/2010/main" val="13587059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43552" y="150125"/>
            <a:ext cx="8359253" cy="857250"/>
          </a:xfrm>
        </p:spPr>
        <p:txBody>
          <a:bodyPr>
            <a:normAutofit/>
          </a:bodyPr>
          <a:lstStyle/>
          <a:p>
            <a:pPr lvl="0"/>
            <a:endParaRPr lang="en-US" sz="2400" b="1" dirty="0">
              <a:solidFill>
                <a:schemeClr val="tx2">
                  <a:lumMod val="50000"/>
                </a:schemeClr>
              </a:solidFill>
              <a:latin typeface="Corbel" panose="020B0503020204020204" pitchFamily="34" charset="0"/>
            </a:endParaRPr>
          </a:p>
        </p:txBody>
      </p:sp>
      <p:sp>
        <p:nvSpPr>
          <p:cNvPr id="2" name="Content Placeholder 1"/>
          <p:cNvSpPr>
            <a:spLocks noGrp="1"/>
          </p:cNvSpPr>
          <p:nvPr>
            <p:ph idx="1"/>
          </p:nvPr>
        </p:nvSpPr>
        <p:spPr>
          <a:xfrm>
            <a:off x="508378" y="1682087"/>
            <a:ext cx="8229600" cy="4104564"/>
          </a:xfrm>
        </p:spPr>
        <p:txBody>
          <a:bodyPr>
            <a:noAutofit/>
          </a:bodyPr>
          <a:lstStyle/>
          <a:p>
            <a:pPr marL="0" indent="0" algn="just">
              <a:buNone/>
            </a:pPr>
            <a:r>
              <a:rPr lang="en-GB" sz="2800" b="1" dirty="0">
                <a:solidFill>
                  <a:schemeClr val="accent1">
                    <a:lumMod val="75000"/>
                  </a:schemeClr>
                </a:solidFill>
              </a:rPr>
              <a:t>“The means by which the long-term objectives will be achieved” (David, Ali, and Al-</a:t>
            </a:r>
            <a:r>
              <a:rPr lang="en-GB" sz="2800" b="1" dirty="0" err="1">
                <a:solidFill>
                  <a:schemeClr val="accent1">
                    <a:lumMod val="75000"/>
                  </a:schemeClr>
                </a:solidFill>
              </a:rPr>
              <a:t>Aali</a:t>
            </a:r>
            <a:r>
              <a:rPr lang="en-GB" sz="2800" b="1" dirty="0">
                <a:solidFill>
                  <a:schemeClr val="accent1">
                    <a:lumMod val="75000"/>
                  </a:schemeClr>
                </a:solidFill>
              </a:rPr>
              <a:t>, 2009). </a:t>
            </a:r>
          </a:p>
          <a:p>
            <a:pPr marL="0" indent="0" algn="just">
              <a:buNone/>
            </a:pPr>
            <a:endParaRPr lang="en-GB" sz="2800" b="1" dirty="0"/>
          </a:p>
          <a:p>
            <a:pPr marL="0" indent="0" algn="just">
              <a:buNone/>
            </a:pPr>
            <a:r>
              <a:rPr lang="en-GB" sz="2800" b="1" dirty="0">
                <a:solidFill>
                  <a:schemeClr val="accent6">
                    <a:lumMod val="75000"/>
                  </a:schemeClr>
                </a:solidFill>
              </a:rPr>
              <a:t>Strategies are undertaken by top management team. </a:t>
            </a:r>
          </a:p>
          <a:p>
            <a:pPr marL="0" indent="0" algn="just">
              <a:buNone/>
            </a:pPr>
            <a:endParaRPr lang="en-GB" sz="2800" b="1" dirty="0"/>
          </a:p>
          <a:p>
            <a:pPr marL="0" indent="0" algn="just">
              <a:buNone/>
            </a:pPr>
            <a:r>
              <a:rPr lang="en-GB" sz="2800" b="1" dirty="0">
                <a:solidFill>
                  <a:schemeClr val="accent2">
                    <a:lumMod val="50000"/>
                  </a:schemeClr>
                </a:solidFill>
              </a:rPr>
              <a:t>Require significant amount of firm’s resources. </a:t>
            </a:r>
          </a:p>
        </p:txBody>
      </p:sp>
      <p:sp>
        <p:nvSpPr>
          <p:cNvPr id="4" name="Title 2"/>
          <p:cNvSpPr txBox="1">
            <a:spLocks/>
          </p:cNvSpPr>
          <p:nvPr/>
        </p:nvSpPr>
        <p:spPr>
          <a:xfrm>
            <a:off x="378725" y="824837"/>
            <a:ext cx="8359253" cy="857250"/>
          </a:xfrm>
          <a:prstGeom prst="rect">
            <a:avLst/>
          </a:prstGeom>
        </p:spPr>
        <p:txBody>
          <a:bodyPr vert="horz" lIns="91440" tIns="45720" rIns="91440" bIns="45720" rtlCol="0" anchor="ctr">
            <a:normAutofit/>
          </a:bodyPr>
          <a:lstStyle>
            <a:lvl1pPr algn="ctr" defTabSz="685800" rtl="0" eaLnBrk="1" latinLnBrk="0" hangingPunct="1">
              <a:spcBef>
                <a:spcPct val="0"/>
              </a:spcBef>
              <a:buNone/>
              <a:defRPr sz="3300" kern="1200">
                <a:solidFill>
                  <a:schemeClr val="tx1"/>
                </a:solidFill>
                <a:latin typeface="+mj-lt"/>
                <a:ea typeface="+mj-ea"/>
                <a:cs typeface="+mj-cs"/>
              </a:defRPr>
            </a:lvl1pPr>
          </a:lstStyle>
          <a:p>
            <a:r>
              <a:rPr lang="en-US" sz="3600" b="1" dirty="0">
                <a:solidFill>
                  <a:schemeClr val="tx2">
                    <a:lumMod val="50000"/>
                  </a:schemeClr>
                </a:solidFill>
                <a:latin typeface="Corbel" panose="020B0503020204020204" pitchFamily="34" charset="0"/>
              </a:rPr>
              <a:t>What is Strategy</a:t>
            </a:r>
            <a:endParaRPr lang="en-US" sz="2400" b="1" dirty="0">
              <a:solidFill>
                <a:schemeClr val="tx2">
                  <a:lumMod val="50000"/>
                </a:schemeClr>
              </a:solidFill>
              <a:latin typeface="Corbel" panose="020B0503020204020204" pitchFamily="34" charset="0"/>
            </a:endParaRPr>
          </a:p>
        </p:txBody>
      </p:sp>
    </p:spTree>
    <p:extLst>
      <p:ext uri="{BB962C8B-B14F-4D97-AF65-F5344CB8AC3E}">
        <p14:creationId xmlns:p14="http://schemas.microsoft.com/office/powerpoint/2010/main" val="38966759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fade">
                                      <p:cBhvr>
                                        <p:cTn id="12" dur="500"/>
                                        <p:tgtEl>
                                          <p:spTgt spid="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xEl>
                                              <p:pRg st="4" end="4"/>
                                            </p:txEl>
                                          </p:spTgt>
                                        </p:tgtEl>
                                        <p:attrNameLst>
                                          <p:attrName>style.visibility</p:attrName>
                                        </p:attrNameLst>
                                      </p:cBhvr>
                                      <p:to>
                                        <p:strVal val="visible"/>
                                      </p:to>
                                    </p:set>
                                    <p:animEffect transition="in" filter="fade">
                                      <p:cBhvr>
                                        <p:cTn id="17"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pPr lvl="0"/>
            <a:r>
              <a:rPr lang="en-US" sz="3600" b="1" dirty="0">
                <a:solidFill>
                  <a:srgbClr val="0070C0"/>
                </a:solidFill>
                <a:latin typeface="Corbel" panose="020B0503020204020204" pitchFamily="34" charset="0"/>
              </a:rPr>
              <a:t>Implications of Strategic Decisions</a:t>
            </a:r>
            <a:endParaRPr lang="en-US" sz="2400" b="1" dirty="0">
              <a:solidFill>
                <a:schemeClr val="accent5">
                  <a:lumMod val="75000"/>
                </a:schemeClr>
              </a:solidFill>
              <a:latin typeface="Corbel" panose="020B0503020204020204" pitchFamily="34" charset="0"/>
            </a:endParaRPr>
          </a:p>
        </p:txBody>
      </p:sp>
      <p:sp>
        <p:nvSpPr>
          <p:cNvPr id="2" name="Content Placeholder 1"/>
          <p:cNvSpPr>
            <a:spLocks noGrp="1"/>
          </p:cNvSpPr>
          <p:nvPr>
            <p:ph idx="1"/>
          </p:nvPr>
        </p:nvSpPr>
        <p:spPr>
          <a:xfrm>
            <a:off x="982639" y="1777622"/>
            <a:ext cx="7356144" cy="2466832"/>
          </a:xfrm>
        </p:spPr>
        <p:txBody>
          <a:bodyPr>
            <a:normAutofit fontScale="92500" lnSpcReduction="20000"/>
          </a:bodyPr>
          <a:lstStyle/>
          <a:p>
            <a:pPr marL="514350" indent="-514350">
              <a:buFont typeface="+mj-lt"/>
              <a:buAutoNum type="arabicPeriod"/>
            </a:pPr>
            <a:r>
              <a:rPr lang="en-GB" sz="2800" dirty="0"/>
              <a:t>They can be complex. </a:t>
            </a:r>
          </a:p>
          <a:p>
            <a:pPr marL="514350" indent="-514350">
              <a:buFont typeface="+mj-lt"/>
              <a:buAutoNum type="arabicPeriod"/>
            </a:pPr>
            <a:r>
              <a:rPr lang="en-GB" sz="2800" dirty="0"/>
              <a:t>Usually done in time of uncertainty.</a:t>
            </a:r>
          </a:p>
          <a:p>
            <a:pPr marL="514350" indent="-514350">
              <a:buFont typeface="+mj-lt"/>
              <a:buAutoNum type="arabicPeriod"/>
            </a:pPr>
            <a:r>
              <a:rPr lang="en-GB" sz="2800" dirty="0"/>
              <a:t>Impact on operational decisions.</a:t>
            </a:r>
          </a:p>
          <a:p>
            <a:pPr marL="514350" indent="-514350">
              <a:buFont typeface="+mj-lt"/>
              <a:buAutoNum type="arabicPeriod"/>
            </a:pPr>
            <a:r>
              <a:rPr lang="en-GB" sz="2800" dirty="0"/>
              <a:t>Requires integrated approach (internal and external)</a:t>
            </a:r>
          </a:p>
          <a:p>
            <a:pPr marL="514350" indent="-514350">
              <a:buFont typeface="+mj-lt"/>
              <a:buAutoNum type="arabicPeriod"/>
            </a:pPr>
            <a:r>
              <a:rPr lang="en-GB" sz="2800" dirty="0"/>
              <a:t>Requires constant review. </a:t>
            </a:r>
          </a:p>
        </p:txBody>
      </p:sp>
    </p:spTree>
    <p:extLst>
      <p:ext uri="{BB962C8B-B14F-4D97-AF65-F5344CB8AC3E}">
        <p14:creationId xmlns:p14="http://schemas.microsoft.com/office/powerpoint/2010/main" val="325143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fade">
                                      <p:cBhvr>
                                        <p:cTn id="10" dur="500"/>
                                        <p:tgtEl>
                                          <p:spTgt spid="2">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Effect transition="in" filter="fade">
                                      <p:cBhvr>
                                        <p:cTn id="13" dur="500"/>
                                        <p:tgtEl>
                                          <p:spTgt spid="2">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2">
                                            <p:txEl>
                                              <p:pRg st="3" end="3"/>
                                            </p:txEl>
                                          </p:spTgt>
                                        </p:tgtEl>
                                        <p:attrNameLst>
                                          <p:attrName>style.visibility</p:attrName>
                                        </p:attrNameLst>
                                      </p:cBhvr>
                                      <p:to>
                                        <p:strVal val="visible"/>
                                      </p:to>
                                    </p:set>
                                    <p:animEffect transition="in" filter="fade">
                                      <p:cBhvr>
                                        <p:cTn id="16" dur="500"/>
                                        <p:tgtEl>
                                          <p:spTgt spid="2">
                                            <p:txEl>
                                              <p:pRg st="3" end="3"/>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Effect transition="in" filter="fade">
                                      <p:cBhvr>
                                        <p:cTn id="19"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pPr lvl="0"/>
            <a:r>
              <a:rPr lang="en-US" sz="3600" b="1" dirty="0">
                <a:solidFill>
                  <a:srgbClr val="0070C0"/>
                </a:solidFill>
                <a:latin typeface="Corbel" panose="020B0503020204020204" pitchFamily="34" charset="0"/>
              </a:rPr>
              <a:t>Levels of Strategy </a:t>
            </a:r>
            <a:endParaRPr lang="en-US" sz="2400" b="1" dirty="0">
              <a:solidFill>
                <a:schemeClr val="accent5">
                  <a:lumMod val="75000"/>
                </a:schemeClr>
              </a:solidFill>
              <a:latin typeface="Corbel" panose="020B0503020204020204" pitchFamily="34" charset="0"/>
            </a:endParaRPr>
          </a:p>
        </p:txBody>
      </p:sp>
      <p:graphicFrame>
        <p:nvGraphicFramePr>
          <p:cNvPr id="5" name="Content Placeholder 4"/>
          <p:cNvGraphicFramePr>
            <a:graphicFrameLocks noGrp="1"/>
          </p:cNvGraphicFramePr>
          <p:nvPr>
            <p:ph idx="1"/>
          </p:nvPr>
        </p:nvGraphicFramePr>
        <p:xfrm>
          <a:off x="457200" y="1600200"/>
          <a:ext cx="8229600" cy="39163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99319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6387E0-7873-7643-B10F-EF5254558214}"/>
              </a:ext>
            </a:extLst>
          </p:cNvPr>
          <p:cNvSpPr>
            <a:spLocks noGrp="1"/>
          </p:cNvSpPr>
          <p:nvPr>
            <p:ph type="title"/>
          </p:nvPr>
        </p:nvSpPr>
        <p:spPr>
          <a:xfrm>
            <a:off x="814859" y="81132"/>
            <a:ext cx="7705350" cy="436728"/>
          </a:xfrm>
        </p:spPr>
        <p:txBody>
          <a:bodyPr>
            <a:normAutofit fontScale="90000"/>
          </a:bodyPr>
          <a:lstStyle/>
          <a:p>
            <a:r>
              <a:rPr lang="en-US" b="1" dirty="0">
                <a:solidFill>
                  <a:schemeClr val="tx2">
                    <a:lumMod val="75000"/>
                  </a:schemeClr>
                </a:solidFill>
                <a:latin typeface="Corbel" panose="020B0503020204020204" pitchFamily="34" charset="0"/>
              </a:rPr>
              <a:t>Strategic Management</a:t>
            </a:r>
          </a:p>
        </p:txBody>
      </p:sp>
      <p:sp>
        <p:nvSpPr>
          <p:cNvPr id="8" name="TextBox 7"/>
          <p:cNvSpPr txBox="1"/>
          <p:nvPr/>
        </p:nvSpPr>
        <p:spPr>
          <a:xfrm>
            <a:off x="358252" y="831000"/>
            <a:ext cx="2825087" cy="1015663"/>
          </a:xfrm>
          <a:prstGeom prst="rect">
            <a:avLst/>
          </a:prstGeom>
          <a:solidFill>
            <a:schemeClr val="bg2">
              <a:lumMod val="10000"/>
            </a:schemeClr>
          </a:solidFill>
        </p:spPr>
        <p:txBody>
          <a:bodyPr wrap="square" rtlCol="0">
            <a:spAutoFit/>
          </a:bodyPr>
          <a:lstStyle/>
          <a:p>
            <a:pPr marL="342900" indent="-342900" algn="just">
              <a:buFont typeface="Wingdings" panose="05000000000000000000" pitchFamily="2" charset="2"/>
              <a:buChar char="Ø"/>
            </a:pPr>
            <a:r>
              <a:rPr lang="en-GB" sz="2000" b="1" dirty="0">
                <a:solidFill>
                  <a:srgbClr val="FFC000"/>
                </a:solidFill>
              </a:rPr>
              <a:t>What is the position of your organisation in the market now? </a:t>
            </a:r>
          </a:p>
        </p:txBody>
      </p:sp>
      <p:sp>
        <p:nvSpPr>
          <p:cNvPr id="9" name="TextBox 8"/>
          <p:cNvSpPr txBox="1"/>
          <p:nvPr/>
        </p:nvSpPr>
        <p:spPr>
          <a:xfrm>
            <a:off x="1473958" y="2036216"/>
            <a:ext cx="5022970" cy="1631216"/>
          </a:xfrm>
          <a:prstGeom prst="rect">
            <a:avLst/>
          </a:prstGeom>
          <a:solidFill>
            <a:schemeClr val="bg2">
              <a:lumMod val="10000"/>
            </a:schemeClr>
          </a:solidFill>
        </p:spPr>
        <p:txBody>
          <a:bodyPr wrap="square" rtlCol="0">
            <a:spAutoFit/>
          </a:bodyPr>
          <a:lstStyle/>
          <a:p>
            <a:pPr marL="342900" indent="-342900">
              <a:buFont typeface="Wingdings" panose="05000000000000000000" pitchFamily="2" charset="2"/>
              <a:buChar char="Ø"/>
            </a:pPr>
            <a:r>
              <a:rPr lang="en-GB" sz="2000" b="1" dirty="0">
                <a:solidFill>
                  <a:srgbClr val="FFC000"/>
                </a:solidFill>
              </a:rPr>
              <a:t>If you decide not to make any changes, what do you think will be the position of the organisation in one year? two years? ten years? Are the answers  acceptable?</a:t>
            </a:r>
          </a:p>
        </p:txBody>
      </p:sp>
      <p:sp>
        <p:nvSpPr>
          <p:cNvPr id="10" name="TextBox 9"/>
          <p:cNvSpPr txBox="1"/>
          <p:nvPr/>
        </p:nvSpPr>
        <p:spPr>
          <a:xfrm>
            <a:off x="4203510" y="3834243"/>
            <a:ext cx="4589058" cy="1631216"/>
          </a:xfrm>
          <a:prstGeom prst="rect">
            <a:avLst/>
          </a:prstGeom>
          <a:solidFill>
            <a:schemeClr val="bg2">
              <a:lumMod val="10000"/>
            </a:schemeClr>
          </a:solidFill>
        </p:spPr>
        <p:txBody>
          <a:bodyPr wrap="square" rtlCol="0">
            <a:spAutoFit/>
          </a:bodyPr>
          <a:lstStyle/>
          <a:p>
            <a:pPr marL="342900" indent="-342900">
              <a:buFont typeface="Wingdings" panose="05000000000000000000" pitchFamily="2" charset="2"/>
              <a:buChar char="Ø"/>
            </a:pPr>
            <a:r>
              <a:rPr lang="en-GB" sz="2000" b="1" dirty="0">
                <a:solidFill>
                  <a:schemeClr val="accent6">
                    <a:lumMod val="75000"/>
                  </a:schemeClr>
                </a:solidFill>
              </a:rPr>
              <a:t>If your answers are not satisfactory, what specific decisions and actions should management undertake? What risks and payoffs are involved?</a:t>
            </a:r>
          </a:p>
        </p:txBody>
      </p:sp>
      <p:sp>
        <p:nvSpPr>
          <p:cNvPr id="12" name="Bent Arrow 11"/>
          <p:cNvSpPr/>
          <p:nvPr/>
        </p:nvSpPr>
        <p:spPr>
          <a:xfrm rot="5400000">
            <a:off x="3335529" y="1031757"/>
            <a:ext cx="889801" cy="1119116"/>
          </a:xfrm>
          <a:prstGeom prst="bentArrow">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4" name="Bent Arrow 13"/>
          <p:cNvSpPr/>
          <p:nvPr/>
        </p:nvSpPr>
        <p:spPr>
          <a:xfrm rot="5400000">
            <a:off x="6666177" y="2829785"/>
            <a:ext cx="889801" cy="1119116"/>
          </a:xfrm>
          <a:prstGeom prst="bentArrow">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Tree>
    <p:extLst>
      <p:ext uri="{BB962C8B-B14F-4D97-AF65-F5344CB8AC3E}">
        <p14:creationId xmlns:p14="http://schemas.microsoft.com/office/powerpoint/2010/main" val="3548224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500"/>
                                        <p:tgtEl>
                                          <p:spTgt spid="14"/>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2" grpId="0" animBg="1"/>
      <p:bldP spid="1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6387E0-7873-7643-B10F-EF5254558214}"/>
              </a:ext>
            </a:extLst>
          </p:cNvPr>
          <p:cNvSpPr>
            <a:spLocks noGrp="1"/>
          </p:cNvSpPr>
          <p:nvPr>
            <p:ph type="title"/>
          </p:nvPr>
        </p:nvSpPr>
        <p:spPr>
          <a:xfrm>
            <a:off x="719325" y="0"/>
            <a:ext cx="7705350" cy="994172"/>
          </a:xfrm>
        </p:spPr>
        <p:txBody>
          <a:bodyPr>
            <a:normAutofit/>
          </a:bodyPr>
          <a:lstStyle/>
          <a:p>
            <a:r>
              <a:rPr lang="en-US" b="1" dirty="0">
                <a:solidFill>
                  <a:srgbClr val="0070C0"/>
                </a:solidFill>
                <a:latin typeface="Corbel" panose="020B0503020204020204" pitchFamily="34" charset="0"/>
              </a:rPr>
              <a:t>What is Strategic Management?</a:t>
            </a:r>
          </a:p>
        </p:txBody>
      </p:sp>
      <p:sp>
        <p:nvSpPr>
          <p:cNvPr id="3" name="Content Placeholder 2">
            <a:extLst>
              <a:ext uri="{FF2B5EF4-FFF2-40B4-BE49-F238E27FC236}">
                <a16:creationId xmlns:a16="http://schemas.microsoft.com/office/drawing/2014/main" id="{B30E9741-E0D4-5148-A36E-FD38AB85EDA2}"/>
              </a:ext>
            </a:extLst>
          </p:cNvPr>
          <p:cNvSpPr>
            <a:spLocks noGrp="1"/>
          </p:cNvSpPr>
          <p:nvPr>
            <p:ph idx="1"/>
          </p:nvPr>
        </p:nvSpPr>
        <p:spPr>
          <a:xfrm>
            <a:off x="5124330" y="1128979"/>
            <a:ext cx="3300345" cy="4162425"/>
          </a:xfrm>
          <a:ln w="38100">
            <a:solidFill>
              <a:schemeClr val="tx1"/>
            </a:solidFill>
          </a:ln>
        </p:spPr>
        <p:txBody>
          <a:bodyPr>
            <a:noAutofit/>
          </a:bodyPr>
          <a:lstStyle/>
          <a:p>
            <a:pPr marL="0" indent="0">
              <a:buNone/>
            </a:pPr>
            <a:endParaRPr lang="en-GB" sz="2800" b="1" dirty="0">
              <a:latin typeface="Corbel" panose="020B0503020204020204" pitchFamily="34" charset="0"/>
            </a:endParaRPr>
          </a:p>
          <a:p>
            <a:pPr marL="0" indent="0">
              <a:buNone/>
            </a:pPr>
            <a:r>
              <a:rPr lang="en-GB" sz="2800" b="1" dirty="0">
                <a:latin typeface="Corbel" panose="020B0503020204020204" pitchFamily="34" charset="0"/>
              </a:rPr>
              <a:t>“Set of </a:t>
            </a:r>
            <a:r>
              <a:rPr lang="en-GB" sz="2800" b="1" dirty="0">
                <a:solidFill>
                  <a:srgbClr val="FF0000"/>
                </a:solidFill>
                <a:latin typeface="Corbel" panose="020B0503020204020204" pitchFamily="34" charset="0"/>
              </a:rPr>
              <a:t>managerial decisions </a:t>
            </a:r>
            <a:r>
              <a:rPr lang="en-GB" sz="2800" b="1" dirty="0">
                <a:latin typeface="Corbel" panose="020B0503020204020204" pitchFamily="34" charset="0"/>
              </a:rPr>
              <a:t>and </a:t>
            </a:r>
            <a:r>
              <a:rPr lang="en-GB" sz="2800" b="1" dirty="0">
                <a:solidFill>
                  <a:srgbClr val="FF0000"/>
                </a:solidFill>
                <a:latin typeface="Corbel" panose="020B0503020204020204" pitchFamily="34" charset="0"/>
              </a:rPr>
              <a:t>actions</a:t>
            </a:r>
            <a:r>
              <a:rPr lang="en-GB" sz="2800" b="1" dirty="0">
                <a:latin typeface="Corbel" panose="020B0503020204020204" pitchFamily="34" charset="0"/>
              </a:rPr>
              <a:t> that determines the long0-run </a:t>
            </a:r>
            <a:r>
              <a:rPr lang="en-GB" sz="2800" b="1" dirty="0">
                <a:solidFill>
                  <a:srgbClr val="FF0000"/>
                </a:solidFill>
                <a:latin typeface="Corbel" panose="020B0503020204020204" pitchFamily="34" charset="0"/>
              </a:rPr>
              <a:t>performance</a:t>
            </a:r>
            <a:r>
              <a:rPr lang="en-GB" sz="2800" b="1" dirty="0">
                <a:latin typeface="Corbel" panose="020B0503020204020204" pitchFamily="34" charset="0"/>
              </a:rPr>
              <a:t> of a corporation” (</a:t>
            </a:r>
            <a:r>
              <a:rPr lang="en-GB" sz="2800" dirty="0"/>
              <a:t>Hunger, 2020). </a:t>
            </a:r>
            <a:endParaRPr lang="en-GB" sz="2800" b="1" dirty="0">
              <a:latin typeface="Corbel" panose="020B0503020204020204" pitchFamily="34" charset="0"/>
            </a:endParaRPr>
          </a:p>
          <a:p>
            <a:pPr>
              <a:buFontTx/>
              <a:buChar char="-"/>
            </a:pPr>
            <a:endParaRPr lang="en-GB" sz="2800" b="1" dirty="0">
              <a:latin typeface="Corbel" panose="020B0503020204020204" pitchFamily="34" charset="0"/>
            </a:endParaRPr>
          </a:p>
          <a:p>
            <a:pPr marL="0" indent="0">
              <a:buNone/>
            </a:pPr>
            <a:endParaRPr lang="en-GB" sz="2800" b="1" dirty="0">
              <a:latin typeface="Corbel" panose="020B0503020204020204" pitchFamily="34" charset="0"/>
            </a:endParaRPr>
          </a:p>
          <a:p>
            <a:pPr marL="0" indent="0">
              <a:buNone/>
            </a:pPr>
            <a:endParaRPr lang="en-GB" sz="2800" dirty="0">
              <a:latin typeface="Corbel" panose="020B0503020204020204" pitchFamily="34" charset="0"/>
            </a:endParaRPr>
          </a:p>
        </p:txBody>
      </p:sp>
      <p:pic>
        <p:nvPicPr>
          <p:cNvPr id="5" name="Picture 4"/>
          <p:cNvPicPr>
            <a:picLocks noChangeAspect="1"/>
          </p:cNvPicPr>
          <p:nvPr/>
        </p:nvPicPr>
        <p:blipFill>
          <a:blip r:embed="rId3"/>
          <a:stretch>
            <a:fillRect/>
          </a:stretch>
        </p:blipFill>
        <p:spPr>
          <a:xfrm>
            <a:off x="453077" y="1128979"/>
            <a:ext cx="4391878" cy="4162425"/>
          </a:xfrm>
          <a:prstGeom prst="rect">
            <a:avLst/>
          </a:prstGeom>
        </p:spPr>
      </p:pic>
    </p:spTree>
    <p:extLst>
      <p:ext uri="{BB962C8B-B14F-4D97-AF65-F5344CB8AC3E}">
        <p14:creationId xmlns:p14="http://schemas.microsoft.com/office/powerpoint/2010/main" val="183963500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8143" y="0"/>
            <a:ext cx="8229600" cy="571523"/>
          </a:xfrm>
        </p:spPr>
        <p:txBody>
          <a:bodyPr>
            <a:normAutofit fontScale="90000"/>
          </a:bodyPr>
          <a:lstStyle/>
          <a:p>
            <a:r>
              <a:rPr lang="en-GB" dirty="0"/>
              <a:t>Strategic Management</a:t>
            </a:r>
          </a:p>
        </p:txBody>
      </p:sp>
      <p:pic>
        <p:nvPicPr>
          <p:cNvPr id="5" name="Picture 4"/>
          <p:cNvPicPr>
            <a:picLocks noChangeAspect="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Lst>
          </a:blip>
          <a:stretch>
            <a:fillRect/>
          </a:stretch>
        </p:blipFill>
        <p:spPr>
          <a:xfrm>
            <a:off x="1487604" y="846161"/>
            <a:ext cx="6714699" cy="5727182"/>
          </a:xfrm>
          <a:prstGeom prst="rect">
            <a:avLst/>
          </a:prstGeom>
        </p:spPr>
      </p:pic>
    </p:spTree>
    <p:extLst>
      <p:ext uri="{BB962C8B-B14F-4D97-AF65-F5344CB8AC3E}">
        <p14:creationId xmlns:p14="http://schemas.microsoft.com/office/powerpoint/2010/main" val="201993075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6387E0-7873-7643-B10F-EF5254558214}"/>
              </a:ext>
            </a:extLst>
          </p:cNvPr>
          <p:cNvSpPr>
            <a:spLocks noGrp="1"/>
          </p:cNvSpPr>
          <p:nvPr>
            <p:ph type="title"/>
          </p:nvPr>
        </p:nvSpPr>
        <p:spPr>
          <a:xfrm>
            <a:off x="719325" y="0"/>
            <a:ext cx="7705350" cy="994172"/>
          </a:xfrm>
        </p:spPr>
        <p:txBody>
          <a:bodyPr>
            <a:normAutofit/>
          </a:bodyPr>
          <a:lstStyle/>
          <a:p>
            <a:r>
              <a:rPr lang="en-US" b="1" dirty="0">
                <a:solidFill>
                  <a:srgbClr val="0070C0"/>
                </a:solidFill>
                <a:latin typeface="Corbel" panose="020B0503020204020204" pitchFamily="34" charset="0"/>
              </a:rPr>
              <a:t>What is Strategic Management?</a:t>
            </a:r>
          </a:p>
        </p:txBody>
      </p:sp>
      <p:sp>
        <p:nvSpPr>
          <p:cNvPr id="7" name="TextBox 6"/>
          <p:cNvSpPr txBox="1"/>
          <p:nvPr/>
        </p:nvSpPr>
        <p:spPr>
          <a:xfrm>
            <a:off x="719325" y="1460310"/>
            <a:ext cx="2992866" cy="646331"/>
          </a:xfrm>
          <a:prstGeom prst="rect">
            <a:avLst/>
          </a:prstGeom>
          <a:noFill/>
          <a:ln w="38100">
            <a:solidFill>
              <a:schemeClr val="accent1">
                <a:lumMod val="75000"/>
              </a:schemeClr>
            </a:solidFill>
          </a:ln>
        </p:spPr>
        <p:txBody>
          <a:bodyPr wrap="square" rtlCol="0">
            <a:spAutoFit/>
          </a:bodyPr>
          <a:lstStyle/>
          <a:p>
            <a:r>
              <a:rPr lang="en-GB" dirty="0"/>
              <a:t>Environmental Scanning (Internal &amp; External)</a:t>
            </a:r>
          </a:p>
        </p:txBody>
      </p:sp>
      <p:sp>
        <p:nvSpPr>
          <p:cNvPr id="9" name="TextBox 8"/>
          <p:cNvSpPr txBox="1"/>
          <p:nvPr/>
        </p:nvSpPr>
        <p:spPr>
          <a:xfrm>
            <a:off x="719325" y="2472519"/>
            <a:ext cx="2992866" cy="646331"/>
          </a:xfrm>
          <a:prstGeom prst="rect">
            <a:avLst/>
          </a:prstGeom>
          <a:noFill/>
          <a:ln w="38100">
            <a:solidFill>
              <a:schemeClr val="accent1">
                <a:lumMod val="75000"/>
              </a:schemeClr>
            </a:solidFill>
          </a:ln>
        </p:spPr>
        <p:txBody>
          <a:bodyPr wrap="square" rtlCol="0">
            <a:spAutoFit/>
          </a:bodyPr>
          <a:lstStyle/>
          <a:p>
            <a:r>
              <a:rPr lang="en-GB" dirty="0"/>
              <a:t>Strategy Formulation </a:t>
            </a:r>
          </a:p>
          <a:p>
            <a:r>
              <a:rPr lang="en-GB" dirty="0"/>
              <a:t>(Strategic Planning)</a:t>
            </a:r>
          </a:p>
        </p:txBody>
      </p:sp>
      <p:sp>
        <p:nvSpPr>
          <p:cNvPr id="10" name="TextBox 9"/>
          <p:cNvSpPr txBox="1"/>
          <p:nvPr/>
        </p:nvSpPr>
        <p:spPr>
          <a:xfrm>
            <a:off x="719325" y="3516572"/>
            <a:ext cx="2992866" cy="646331"/>
          </a:xfrm>
          <a:prstGeom prst="rect">
            <a:avLst/>
          </a:prstGeom>
          <a:noFill/>
          <a:ln w="38100">
            <a:solidFill>
              <a:schemeClr val="accent1">
                <a:lumMod val="75000"/>
              </a:schemeClr>
            </a:solidFill>
          </a:ln>
        </p:spPr>
        <p:txBody>
          <a:bodyPr wrap="square" rtlCol="0">
            <a:spAutoFit/>
          </a:bodyPr>
          <a:lstStyle/>
          <a:p>
            <a:r>
              <a:rPr lang="en-GB" dirty="0"/>
              <a:t>Strategy Implementation / Execution </a:t>
            </a:r>
          </a:p>
        </p:txBody>
      </p:sp>
      <p:sp>
        <p:nvSpPr>
          <p:cNvPr id="11" name="TextBox 10"/>
          <p:cNvSpPr txBox="1"/>
          <p:nvPr/>
        </p:nvSpPr>
        <p:spPr>
          <a:xfrm>
            <a:off x="719325" y="4560625"/>
            <a:ext cx="2992866" cy="646331"/>
          </a:xfrm>
          <a:prstGeom prst="rect">
            <a:avLst/>
          </a:prstGeom>
          <a:noFill/>
          <a:ln w="38100">
            <a:solidFill>
              <a:schemeClr val="accent1">
                <a:lumMod val="75000"/>
              </a:schemeClr>
            </a:solidFill>
          </a:ln>
        </p:spPr>
        <p:txBody>
          <a:bodyPr wrap="square" rtlCol="0">
            <a:spAutoFit/>
          </a:bodyPr>
          <a:lstStyle/>
          <a:p>
            <a:r>
              <a:rPr lang="en-GB" dirty="0"/>
              <a:t>Evaluation and Control</a:t>
            </a:r>
          </a:p>
          <a:p>
            <a:endParaRPr lang="en-GB" dirty="0"/>
          </a:p>
        </p:txBody>
      </p:sp>
      <p:sp>
        <p:nvSpPr>
          <p:cNvPr id="14" name="Pentagon 13"/>
          <p:cNvSpPr/>
          <p:nvPr/>
        </p:nvSpPr>
        <p:spPr>
          <a:xfrm>
            <a:off x="4449170" y="1460310"/>
            <a:ext cx="518615" cy="3746646"/>
          </a:xfrm>
          <a:prstGeom prst="homePlate">
            <a:avLst>
              <a:gd name="adj" fmla="val 100000"/>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Cloud 14"/>
          <p:cNvSpPr/>
          <p:nvPr/>
        </p:nvSpPr>
        <p:spPr>
          <a:xfrm>
            <a:off x="5022376" y="1460310"/>
            <a:ext cx="3562066" cy="3466532"/>
          </a:xfrm>
          <a:prstGeom prst="cloud">
            <a:avLst/>
          </a:prstGeom>
          <a:solidFill>
            <a:schemeClr val="accent5">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dirty="0"/>
          </a:p>
        </p:txBody>
      </p:sp>
      <p:sp>
        <p:nvSpPr>
          <p:cNvPr id="16" name="Pentagon 15"/>
          <p:cNvSpPr/>
          <p:nvPr/>
        </p:nvSpPr>
        <p:spPr>
          <a:xfrm flipH="1">
            <a:off x="3778155" y="1460310"/>
            <a:ext cx="616424" cy="3746646"/>
          </a:xfrm>
          <a:prstGeom prst="homePlate">
            <a:avLst>
              <a:gd name="adj" fmla="val 100000"/>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p:cNvSpPr txBox="1"/>
          <p:nvPr/>
        </p:nvSpPr>
        <p:spPr>
          <a:xfrm>
            <a:off x="5663820" y="2131578"/>
            <a:ext cx="2552131" cy="1754326"/>
          </a:xfrm>
          <a:prstGeom prst="rect">
            <a:avLst/>
          </a:prstGeom>
          <a:noFill/>
        </p:spPr>
        <p:txBody>
          <a:bodyPr wrap="square" rtlCol="0">
            <a:spAutoFit/>
          </a:bodyPr>
          <a:lstStyle/>
          <a:p>
            <a:r>
              <a:rPr lang="en-GB" dirty="0">
                <a:solidFill>
                  <a:schemeClr val="bg1"/>
                </a:solidFill>
              </a:rPr>
              <a:t>Monitor Strengths &amp; Weaknesses in the light of Opportunities and Threats to generate new strategic direction</a:t>
            </a:r>
          </a:p>
          <a:p>
            <a:endParaRPr lang="en-GB" dirty="0">
              <a:solidFill>
                <a:schemeClr val="bg1"/>
              </a:solidFill>
            </a:endParaRPr>
          </a:p>
        </p:txBody>
      </p:sp>
      <p:sp>
        <p:nvSpPr>
          <p:cNvPr id="18" name="TextBox 17"/>
          <p:cNvSpPr txBox="1"/>
          <p:nvPr/>
        </p:nvSpPr>
        <p:spPr>
          <a:xfrm>
            <a:off x="1473958" y="5418945"/>
            <a:ext cx="6196084" cy="307777"/>
          </a:xfrm>
          <a:prstGeom prst="rect">
            <a:avLst/>
          </a:prstGeom>
          <a:noFill/>
        </p:spPr>
        <p:txBody>
          <a:bodyPr wrap="square" rtlCol="0">
            <a:spAutoFit/>
          </a:bodyPr>
          <a:lstStyle/>
          <a:p>
            <a:pPr algn="ctr"/>
            <a:r>
              <a:rPr lang="en-GB" sz="1400" dirty="0"/>
              <a:t>Source: Hunger, J.D. (2020). </a:t>
            </a:r>
          </a:p>
        </p:txBody>
      </p:sp>
    </p:spTree>
    <p:extLst>
      <p:ext uri="{BB962C8B-B14F-4D97-AF65-F5344CB8AC3E}">
        <p14:creationId xmlns:p14="http://schemas.microsoft.com/office/powerpoint/2010/main" val="4163492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
                                        <p:tgtEl>
                                          <p:spTgt spid="16"/>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500"/>
                                        <p:tgtEl>
                                          <p:spTgt spid="14"/>
                                        </p:tgtEl>
                                      </p:cBhvr>
                                    </p:animEffec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P spid="11" grpId="0" animBg="1"/>
      <p:bldP spid="14" grpId="0" animBg="1"/>
      <p:bldP spid="15" grpId="0" animBg="1"/>
      <p:bldP spid="16" grpId="0" animBg="1"/>
      <p:bldP spid="1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entagon 7"/>
          <p:cNvSpPr/>
          <p:nvPr/>
        </p:nvSpPr>
        <p:spPr>
          <a:xfrm rot="10800000">
            <a:off x="4520817" y="1145242"/>
            <a:ext cx="3463121" cy="1415381"/>
          </a:xfrm>
          <a:prstGeom prst="homePlate">
            <a:avLst>
              <a:gd name="adj" fmla="val 13021"/>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5E6387E0-7873-7643-B10F-EF5254558214}"/>
              </a:ext>
            </a:extLst>
          </p:cNvPr>
          <p:cNvSpPr>
            <a:spLocks noGrp="1"/>
          </p:cNvSpPr>
          <p:nvPr>
            <p:ph type="title"/>
          </p:nvPr>
        </p:nvSpPr>
        <p:spPr>
          <a:xfrm>
            <a:off x="470848" y="141521"/>
            <a:ext cx="8229600" cy="722889"/>
          </a:xfrm>
        </p:spPr>
        <p:txBody>
          <a:bodyPr>
            <a:normAutofit/>
          </a:bodyPr>
          <a:lstStyle/>
          <a:p>
            <a:r>
              <a:rPr lang="en-US" sz="4000" b="1" dirty="0">
                <a:solidFill>
                  <a:srgbClr val="0070C0"/>
                </a:solidFill>
                <a:latin typeface="Corbel" panose="020B0503020204020204" pitchFamily="34" charset="0"/>
              </a:rPr>
              <a:t>Business Model</a:t>
            </a:r>
          </a:p>
        </p:txBody>
      </p:sp>
      <p:sp>
        <p:nvSpPr>
          <p:cNvPr id="4" name="Content Placeholder 3"/>
          <p:cNvSpPr>
            <a:spLocks noGrp="1"/>
          </p:cNvSpPr>
          <p:nvPr>
            <p:ph idx="1"/>
          </p:nvPr>
        </p:nvSpPr>
        <p:spPr>
          <a:xfrm>
            <a:off x="1709379" y="2759378"/>
            <a:ext cx="5622878" cy="2598193"/>
          </a:xfrm>
          <a:ln w="57150">
            <a:solidFill>
              <a:schemeClr val="tx1"/>
            </a:solidFill>
          </a:ln>
        </p:spPr>
        <p:txBody>
          <a:bodyPr>
            <a:noAutofit/>
          </a:bodyPr>
          <a:lstStyle/>
          <a:p>
            <a:pPr marL="0" indent="0" algn="ctr">
              <a:buNone/>
            </a:pPr>
            <a:r>
              <a:rPr lang="en-GB" sz="3200" dirty="0"/>
              <a:t>The way or method in which a company makes its money within the business environment is the </a:t>
            </a:r>
          </a:p>
          <a:p>
            <a:pPr marL="0" indent="0" algn="ctr">
              <a:buNone/>
            </a:pPr>
            <a:r>
              <a:rPr lang="en-GB" sz="3200" b="1" dirty="0">
                <a:solidFill>
                  <a:schemeClr val="tx2">
                    <a:lumMod val="75000"/>
                  </a:schemeClr>
                </a:solidFill>
              </a:rPr>
              <a:t>business model. </a:t>
            </a:r>
          </a:p>
        </p:txBody>
      </p:sp>
      <p:sp>
        <p:nvSpPr>
          <p:cNvPr id="3" name="Pentagon 2"/>
          <p:cNvSpPr/>
          <p:nvPr/>
        </p:nvSpPr>
        <p:spPr>
          <a:xfrm>
            <a:off x="1160059" y="1261283"/>
            <a:ext cx="3234520" cy="1107198"/>
          </a:xfrm>
          <a:prstGeom prst="homePlate">
            <a:avLst>
              <a:gd name="adj" fmla="val 20177"/>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Content Placeholder 3"/>
          <p:cNvSpPr txBox="1">
            <a:spLocks/>
          </p:cNvSpPr>
          <p:nvPr/>
        </p:nvSpPr>
        <p:spPr>
          <a:xfrm>
            <a:off x="1160057" y="1200291"/>
            <a:ext cx="3125340" cy="1415381"/>
          </a:xfrm>
          <a:prstGeom prst="rect">
            <a:avLst/>
          </a:prstGeom>
        </p:spPr>
        <p:txBody>
          <a:bodyPr vert="horz" lIns="91440" tIns="45720" rIns="91440" bIns="45720" rtlCol="0">
            <a:noAutofit/>
          </a:bodyPr>
          <a:lstStyle>
            <a:lvl1pPr marL="257175" indent="-257175" algn="l" defTabSz="6858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557213" indent="-214313" algn="l" defTabSz="685800" rtl="0" eaLnBrk="1" latinLnBrk="0" hangingPunct="1">
              <a:spcBef>
                <a:spcPct val="20000"/>
              </a:spcBef>
              <a:buFont typeface="Arial" pitchFamily="34" charset="0"/>
              <a:buChar char="–"/>
              <a:defRPr sz="2100" kern="1200">
                <a:solidFill>
                  <a:schemeClr val="tx1"/>
                </a:solidFill>
                <a:latin typeface="+mn-lt"/>
                <a:ea typeface="+mn-ea"/>
                <a:cs typeface="+mn-cs"/>
              </a:defRPr>
            </a:lvl2pPr>
            <a:lvl3pPr marL="857250" indent="-171450" algn="l" defTabSz="6858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2001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4pPr>
            <a:lvl5pPr marL="15430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5pPr>
            <a:lvl6pPr marL="18859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9pPr>
          </a:lstStyle>
          <a:p>
            <a:pPr marL="300038" lvl="1" indent="0">
              <a:buNone/>
            </a:pPr>
            <a:r>
              <a:rPr lang="en-GB" sz="1800" b="1" dirty="0">
                <a:solidFill>
                  <a:srgbClr val="FFC000"/>
                </a:solidFill>
              </a:rPr>
              <a:t>Profit Formula: </a:t>
            </a:r>
          </a:p>
          <a:p>
            <a:pPr marL="300038" lvl="1" indent="0">
              <a:buNone/>
            </a:pPr>
            <a:r>
              <a:rPr lang="en-GB" sz="1800" dirty="0">
                <a:solidFill>
                  <a:schemeClr val="bg1"/>
                </a:solidFill>
              </a:rPr>
              <a:t>How does a business earn revenue and make profit? </a:t>
            </a:r>
          </a:p>
          <a:p>
            <a:pPr marL="0" indent="0">
              <a:buFont typeface="Arial" pitchFamily="34" charset="0"/>
              <a:buNone/>
            </a:pPr>
            <a:endParaRPr lang="en-GB" sz="2000" dirty="0">
              <a:solidFill>
                <a:schemeClr val="bg1"/>
              </a:solidFill>
            </a:endParaRPr>
          </a:p>
        </p:txBody>
      </p:sp>
      <p:sp>
        <p:nvSpPr>
          <p:cNvPr id="7" name="Content Placeholder 3"/>
          <p:cNvSpPr txBox="1">
            <a:spLocks/>
          </p:cNvSpPr>
          <p:nvPr/>
        </p:nvSpPr>
        <p:spPr>
          <a:xfrm>
            <a:off x="4520818" y="1337385"/>
            <a:ext cx="3463121" cy="1031096"/>
          </a:xfrm>
          <a:prstGeom prst="rect">
            <a:avLst/>
          </a:prstGeom>
        </p:spPr>
        <p:txBody>
          <a:bodyPr vert="horz" lIns="91440" tIns="45720" rIns="91440" bIns="45720" rtlCol="0">
            <a:noAutofit/>
          </a:bodyPr>
          <a:lstStyle>
            <a:lvl1pPr marL="257175" indent="-257175" algn="l" defTabSz="6858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557213" indent="-214313" algn="l" defTabSz="685800" rtl="0" eaLnBrk="1" latinLnBrk="0" hangingPunct="1">
              <a:spcBef>
                <a:spcPct val="20000"/>
              </a:spcBef>
              <a:buFont typeface="Arial" pitchFamily="34" charset="0"/>
              <a:buChar char="–"/>
              <a:defRPr sz="2100" kern="1200">
                <a:solidFill>
                  <a:schemeClr val="tx1"/>
                </a:solidFill>
                <a:latin typeface="+mn-lt"/>
                <a:ea typeface="+mn-ea"/>
                <a:cs typeface="+mn-cs"/>
              </a:defRPr>
            </a:lvl2pPr>
            <a:lvl3pPr marL="857250" indent="-171450" algn="l" defTabSz="6858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2001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4pPr>
            <a:lvl5pPr marL="15430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5pPr>
            <a:lvl6pPr marL="18859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9pPr>
          </a:lstStyle>
          <a:p>
            <a:pPr marL="300038" lvl="1" indent="0">
              <a:buNone/>
            </a:pPr>
            <a:r>
              <a:rPr lang="en-GB" sz="1800" b="1" dirty="0">
                <a:solidFill>
                  <a:srgbClr val="FFC000"/>
                </a:solidFill>
              </a:rPr>
              <a:t>Customer Value Proposition: </a:t>
            </a:r>
            <a:r>
              <a:rPr lang="en-GB" sz="1800" dirty="0">
                <a:solidFill>
                  <a:schemeClr val="bg1"/>
                </a:solidFill>
              </a:rPr>
              <a:t>How does a business create value for its customers? </a:t>
            </a:r>
          </a:p>
          <a:p>
            <a:pPr marL="0" indent="0">
              <a:buFont typeface="Arial" pitchFamily="34" charset="0"/>
              <a:buNone/>
            </a:pPr>
            <a:endParaRPr lang="en-GB" sz="1800" dirty="0">
              <a:solidFill>
                <a:schemeClr val="bg1"/>
              </a:solidFill>
            </a:endParaRPr>
          </a:p>
        </p:txBody>
      </p:sp>
    </p:spTree>
    <p:extLst>
      <p:ext uri="{BB962C8B-B14F-4D97-AF65-F5344CB8AC3E}">
        <p14:creationId xmlns:p14="http://schemas.microsoft.com/office/powerpoint/2010/main" val="2467066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bg/>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4" grpId="0" build="p" animBg="1"/>
      <p:bldP spid="3" grpId="0" animBg="1"/>
      <p:bldP spid="5" grpId="0"/>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F0AE8C-FFBE-4D44-A908-A5BE582C6EC7}"/>
              </a:ext>
            </a:extLst>
          </p:cNvPr>
          <p:cNvSpPr>
            <a:spLocks noGrp="1"/>
          </p:cNvSpPr>
          <p:nvPr>
            <p:ph type="title"/>
          </p:nvPr>
        </p:nvSpPr>
        <p:spPr/>
        <p:txBody>
          <a:bodyPr/>
          <a:lstStyle/>
          <a:p>
            <a:r>
              <a:rPr lang="en-US" dirty="0"/>
              <a:t>Business Model Canvas</a:t>
            </a:r>
            <a:endParaRPr lang="en-GB" dirty="0"/>
          </a:p>
        </p:txBody>
      </p:sp>
      <p:sp>
        <p:nvSpPr>
          <p:cNvPr id="3" name="Content Placeholder 2">
            <a:extLst>
              <a:ext uri="{FF2B5EF4-FFF2-40B4-BE49-F238E27FC236}">
                <a16:creationId xmlns:a16="http://schemas.microsoft.com/office/drawing/2014/main" id="{8E9FB5AD-228E-1C92-8B62-50A6BF0B8083}"/>
              </a:ext>
            </a:extLst>
          </p:cNvPr>
          <p:cNvSpPr>
            <a:spLocks noGrp="1"/>
          </p:cNvSpPr>
          <p:nvPr>
            <p:ph idx="1"/>
          </p:nvPr>
        </p:nvSpPr>
        <p:spPr>
          <a:xfrm>
            <a:off x="129747" y="2114551"/>
            <a:ext cx="8252254" cy="3741008"/>
          </a:xfrm>
        </p:spPr>
        <p:txBody>
          <a:bodyPr/>
          <a:lstStyle/>
          <a:p>
            <a:endParaRPr lang="en-US" dirty="0"/>
          </a:p>
          <a:p>
            <a:endParaRPr lang="en-GB" dirty="0"/>
          </a:p>
          <a:p>
            <a:endParaRPr lang="en-GB" dirty="0"/>
          </a:p>
          <a:p>
            <a:endParaRPr lang="en-GB" dirty="0"/>
          </a:p>
          <a:p>
            <a:endParaRPr lang="en-GB" dirty="0"/>
          </a:p>
          <a:p>
            <a:endParaRPr lang="en-GB" dirty="0"/>
          </a:p>
          <a:p>
            <a:endParaRPr lang="en-GB" dirty="0"/>
          </a:p>
          <a:p>
            <a:r>
              <a:rPr lang="en-US" dirty="0">
                <a:hlinkClick r:id="rId2"/>
              </a:rPr>
              <a:t>Introduction to the Business Model Canvas – YouTube</a:t>
            </a:r>
            <a:r>
              <a:rPr lang="en-GB" dirty="0"/>
              <a:t> </a:t>
            </a:r>
          </a:p>
        </p:txBody>
      </p:sp>
      <p:pic>
        <p:nvPicPr>
          <p:cNvPr id="5" name="Picture 4">
            <a:extLst>
              <a:ext uri="{FF2B5EF4-FFF2-40B4-BE49-F238E27FC236}">
                <a16:creationId xmlns:a16="http://schemas.microsoft.com/office/drawing/2014/main" id="{BE5CB78E-A4A3-C467-7A0D-EE716FB0A773}"/>
              </a:ext>
            </a:extLst>
          </p:cNvPr>
          <p:cNvPicPr>
            <a:picLocks noChangeAspect="1"/>
          </p:cNvPicPr>
          <p:nvPr/>
        </p:nvPicPr>
        <p:blipFill>
          <a:blip r:embed="rId3"/>
          <a:stretch>
            <a:fillRect/>
          </a:stretch>
        </p:blipFill>
        <p:spPr>
          <a:xfrm>
            <a:off x="259686" y="1348277"/>
            <a:ext cx="8427114" cy="3673201"/>
          </a:xfrm>
          <a:prstGeom prst="rect">
            <a:avLst/>
          </a:prstGeom>
        </p:spPr>
      </p:pic>
    </p:spTree>
    <p:extLst>
      <p:ext uri="{BB962C8B-B14F-4D97-AF65-F5344CB8AC3E}">
        <p14:creationId xmlns:p14="http://schemas.microsoft.com/office/powerpoint/2010/main" val="75989143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i="1" dirty="0"/>
              <a:t>Activity</a:t>
            </a:r>
          </a:p>
        </p:txBody>
      </p:sp>
      <p:sp>
        <p:nvSpPr>
          <p:cNvPr id="3" name="Content Placeholder 2"/>
          <p:cNvSpPr>
            <a:spLocks noGrp="1"/>
          </p:cNvSpPr>
          <p:nvPr>
            <p:ph idx="1"/>
          </p:nvPr>
        </p:nvSpPr>
        <p:spPr/>
        <p:txBody>
          <a:bodyPr>
            <a:normAutofit/>
          </a:bodyPr>
          <a:lstStyle/>
          <a:p>
            <a:r>
              <a:rPr lang="en-GB" sz="3600" dirty="0"/>
              <a:t>Identify any company of your choice and state its Business Model after developing the business model canvas. </a:t>
            </a:r>
          </a:p>
        </p:txBody>
      </p:sp>
    </p:spTree>
    <p:extLst>
      <p:ext uri="{BB962C8B-B14F-4D97-AF65-F5344CB8AC3E}">
        <p14:creationId xmlns:p14="http://schemas.microsoft.com/office/powerpoint/2010/main" val="270020677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7670" y="124513"/>
            <a:ext cx="8229600" cy="475989"/>
          </a:xfrm>
        </p:spPr>
        <p:txBody>
          <a:bodyPr>
            <a:normAutofit fontScale="90000"/>
          </a:bodyPr>
          <a:lstStyle/>
          <a:p>
            <a:r>
              <a:rPr lang="en-GB" b="1" dirty="0">
                <a:solidFill>
                  <a:schemeClr val="accent1">
                    <a:lumMod val="50000"/>
                  </a:schemeClr>
                </a:solidFill>
              </a:rPr>
              <a:t>Example of business models </a:t>
            </a:r>
          </a:p>
        </p:txBody>
      </p:sp>
      <p:sp>
        <p:nvSpPr>
          <p:cNvPr id="3" name="Content Placeholder 2"/>
          <p:cNvSpPr>
            <a:spLocks noGrp="1"/>
          </p:cNvSpPr>
          <p:nvPr>
            <p:ph idx="1"/>
          </p:nvPr>
        </p:nvSpPr>
        <p:spPr>
          <a:xfrm>
            <a:off x="204715" y="805218"/>
            <a:ext cx="8748215" cy="4831308"/>
          </a:xfrm>
          <a:solidFill>
            <a:schemeClr val="accent5">
              <a:lumMod val="20000"/>
              <a:lumOff val="80000"/>
            </a:schemeClr>
          </a:solidFill>
        </p:spPr>
        <p:txBody>
          <a:bodyPr>
            <a:noAutofit/>
          </a:bodyPr>
          <a:lstStyle/>
          <a:p>
            <a:r>
              <a:rPr lang="en-GB" b="1" dirty="0">
                <a:solidFill>
                  <a:schemeClr val="tx2">
                    <a:lumMod val="75000"/>
                  </a:schemeClr>
                </a:solidFill>
              </a:rPr>
              <a:t>Customer Solutions Model</a:t>
            </a:r>
            <a:r>
              <a:rPr lang="en-GB" dirty="0"/>
              <a:t> – IBM sells expertise as consultants</a:t>
            </a:r>
          </a:p>
          <a:p>
            <a:r>
              <a:rPr lang="en-GB" b="1" dirty="0">
                <a:solidFill>
                  <a:schemeClr val="accent2">
                    <a:lumMod val="75000"/>
                  </a:schemeClr>
                </a:solidFill>
              </a:rPr>
              <a:t>Multi-Component System </a:t>
            </a:r>
            <a:r>
              <a:rPr lang="en-GB" dirty="0"/>
              <a:t>– Gillette sells razors at brake-even in order to sell higher-margin razor blades. </a:t>
            </a:r>
          </a:p>
          <a:p>
            <a:r>
              <a:rPr lang="en-GB" b="1" dirty="0">
                <a:solidFill>
                  <a:srgbClr val="C00000"/>
                </a:solidFill>
              </a:rPr>
              <a:t>Advertising Model </a:t>
            </a:r>
            <a:r>
              <a:rPr lang="en-GB" dirty="0"/>
              <a:t>– Google offers free advert to expose users to adverts that pays the bills. </a:t>
            </a:r>
          </a:p>
          <a:p>
            <a:r>
              <a:rPr lang="en-GB" b="1" dirty="0">
                <a:solidFill>
                  <a:schemeClr val="accent4">
                    <a:lumMod val="75000"/>
                  </a:schemeClr>
                </a:solidFill>
              </a:rPr>
              <a:t>Switchboard Model </a:t>
            </a:r>
            <a:r>
              <a:rPr lang="en-GB" dirty="0"/>
              <a:t>– Intermediary firm to connect multiple sellers to multiple buyers for a fee. E.g., Mutual Funds, Financial Planners, etc. </a:t>
            </a:r>
          </a:p>
          <a:p>
            <a:r>
              <a:rPr lang="en-GB" b="1" dirty="0">
                <a:solidFill>
                  <a:schemeClr val="accent3">
                    <a:lumMod val="50000"/>
                  </a:schemeClr>
                </a:solidFill>
              </a:rPr>
              <a:t>Efficiency Model </a:t>
            </a:r>
            <a:r>
              <a:rPr lang="en-GB" dirty="0"/>
              <a:t>– Waits for a product to become standardised and then enter market with low-prices, low-margin product appealing to the mass market. E.g., Dell, </a:t>
            </a:r>
            <a:r>
              <a:rPr lang="en-GB" dirty="0" err="1"/>
              <a:t>Wallmart</a:t>
            </a:r>
            <a:r>
              <a:rPr lang="en-GB" dirty="0"/>
              <a:t>. </a:t>
            </a:r>
          </a:p>
          <a:p>
            <a:r>
              <a:rPr lang="en-GB" b="1" dirty="0">
                <a:solidFill>
                  <a:schemeClr val="accent1">
                    <a:lumMod val="75000"/>
                  </a:schemeClr>
                </a:solidFill>
              </a:rPr>
              <a:t>Time Model </a:t>
            </a:r>
            <a:r>
              <a:rPr lang="en-GB" dirty="0"/>
              <a:t>– Use R&amp;D to be first in the market. </a:t>
            </a:r>
            <a:r>
              <a:rPr lang="en-GB" dirty="0" err="1"/>
              <a:t>eg</a:t>
            </a:r>
            <a:r>
              <a:rPr lang="en-GB" dirty="0"/>
              <a:t>., Sony. </a:t>
            </a:r>
          </a:p>
        </p:txBody>
      </p:sp>
    </p:spTree>
    <p:extLst>
      <p:ext uri="{BB962C8B-B14F-4D97-AF65-F5344CB8AC3E}">
        <p14:creationId xmlns:p14="http://schemas.microsoft.com/office/powerpoint/2010/main" val="1859656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2458"/>
            <a:ext cx="9144000" cy="6755683"/>
          </a:xfrm>
          <a:prstGeom prst="rect">
            <a:avLst/>
          </a:prstGeom>
        </p:spPr>
      </p:pic>
    </p:spTree>
    <p:extLst>
      <p:ext uri="{BB962C8B-B14F-4D97-AF65-F5344CB8AC3E}">
        <p14:creationId xmlns:p14="http://schemas.microsoft.com/office/powerpoint/2010/main" val="133944456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6387E0-7873-7643-B10F-EF5254558214}"/>
              </a:ext>
            </a:extLst>
          </p:cNvPr>
          <p:cNvSpPr>
            <a:spLocks noGrp="1"/>
          </p:cNvSpPr>
          <p:nvPr>
            <p:ph type="title"/>
          </p:nvPr>
        </p:nvSpPr>
        <p:spPr>
          <a:xfrm>
            <a:off x="457200" y="274638"/>
            <a:ext cx="8229600" cy="407750"/>
          </a:xfrm>
        </p:spPr>
        <p:txBody>
          <a:bodyPr>
            <a:noAutofit/>
          </a:bodyPr>
          <a:lstStyle/>
          <a:p>
            <a:r>
              <a:rPr lang="en-US" sz="2800" b="1" dirty="0">
                <a:solidFill>
                  <a:schemeClr val="tx2">
                    <a:lumMod val="75000"/>
                  </a:schemeClr>
                </a:solidFill>
                <a:latin typeface="Arial" panose="020B0604020202020204" pitchFamily="34" charset="0"/>
                <a:cs typeface="Arial" panose="020B0604020202020204" pitchFamily="34" charset="0"/>
              </a:rPr>
              <a:t>Sustainable Competitive Advantage</a:t>
            </a:r>
          </a:p>
        </p:txBody>
      </p:sp>
      <p:grpSp>
        <p:nvGrpSpPr>
          <p:cNvPr id="15" name="Group 14"/>
          <p:cNvGrpSpPr/>
          <p:nvPr/>
        </p:nvGrpSpPr>
        <p:grpSpPr>
          <a:xfrm>
            <a:off x="457199" y="1132764"/>
            <a:ext cx="8229600" cy="1241946"/>
            <a:chOff x="457200" y="1214651"/>
            <a:chExt cx="8229600" cy="1241946"/>
          </a:xfrm>
        </p:grpSpPr>
        <p:sp>
          <p:nvSpPr>
            <p:cNvPr id="9" name="Rounded Rectangle 8"/>
            <p:cNvSpPr/>
            <p:nvPr/>
          </p:nvSpPr>
          <p:spPr>
            <a:xfrm>
              <a:off x="457200" y="1214651"/>
              <a:ext cx="8229600" cy="1241946"/>
            </a:xfrm>
            <a:prstGeom prst="roundRect">
              <a:avLst/>
            </a:prstGeom>
            <a:solidFill>
              <a:schemeClr val="accent5">
                <a:lumMod val="20000"/>
                <a:lumOff val="80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Content Placeholder 3"/>
            <p:cNvSpPr txBox="1">
              <a:spLocks/>
            </p:cNvSpPr>
            <p:nvPr/>
          </p:nvSpPr>
          <p:spPr>
            <a:xfrm>
              <a:off x="586854" y="1306773"/>
              <a:ext cx="7983939" cy="1057702"/>
            </a:xfrm>
            <a:prstGeom prst="rect">
              <a:avLst/>
            </a:prstGeom>
            <a:noFill/>
            <a:ln w="12700">
              <a:noFill/>
            </a:ln>
          </p:spPr>
          <p:txBody>
            <a:bodyPr vert="horz" lIns="91440" tIns="45720" rIns="91440" bIns="45720" rtlCol="0">
              <a:noAutofit/>
            </a:bodyPr>
            <a:lstStyle>
              <a:lvl1pPr marL="257175" indent="-257175" algn="l" defTabSz="6858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557213" indent="-214313" algn="l" defTabSz="685800" rtl="0" eaLnBrk="1" latinLnBrk="0" hangingPunct="1">
                <a:spcBef>
                  <a:spcPct val="20000"/>
                </a:spcBef>
                <a:buFont typeface="Arial" pitchFamily="34" charset="0"/>
                <a:buChar char="–"/>
                <a:defRPr sz="2100" kern="1200">
                  <a:solidFill>
                    <a:schemeClr val="tx1"/>
                  </a:solidFill>
                  <a:latin typeface="+mn-lt"/>
                  <a:ea typeface="+mn-ea"/>
                  <a:cs typeface="+mn-cs"/>
                </a:defRPr>
              </a:lvl2pPr>
              <a:lvl3pPr marL="857250" indent="-171450" algn="l" defTabSz="6858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2001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4pPr>
              <a:lvl5pPr marL="15430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5pPr>
              <a:lvl6pPr marL="18859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9pPr>
            </a:lstStyle>
            <a:p>
              <a:pPr marL="0" indent="0" algn="just">
                <a:buNone/>
              </a:pPr>
              <a:r>
                <a:rPr lang="en-GB" b="1" dirty="0">
                  <a:solidFill>
                    <a:srgbClr val="C00000"/>
                  </a:solidFill>
                </a:rPr>
                <a:t>Competitive Advantage: </a:t>
              </a:r>
              <a:r>
                <a:rPr lang="en-GB" dirty="0">
                  <a:solidFill>
                    <a:schemeClr val="accent1">
                      <a:lumMod val="50000"/>
                    </a:schemeClr>
                  </a:solidFill>
                </a:rPr>
                <a:t>“Anything that the a firm does especially well compared to rival firms.” (</a:t>
              </a:r>
              <a:r>
                <a:rPr lang="en-GB" sz="1800" dirty="0">
                  <a:solidFill>
                    <a:schemeClr val="accent1">
                      <a:lumMod val="50000"/>
                    </a:schemeClr>
                  </a:solidFill>
                </a:rPr>
                <a:t>David, Ali, and Al-</a:t>
              </a:r>
              <a:r>
                <a:rPr lang="en-GB" sz="1800" dirty="0" err="1">
                  <a:solidFill>
                    <a:schemeClr val="accent1">
                      <a:lumMod val="50000"/>
                    </a:schemeClr>
                  </a:solidFill>
                </a:rPr>
                <a:t>Aali</a:t>
              </a:r>
              <a:r>
                <a:rPr lang="en-GB" sz="1800" dirty="0">
                  <a:solidFill>
                    <a:schemeClr val="accent1">
                      <a:lumMod val="50000"/>
                    </a:schemeClr>
                  </a:solidFill>
                </a:rPr>
                <a:t>, 2009</a:t>
              </a:r>
              <a:r>
                <a:rPr lang="en-GB" dirty="0">
                  <a:solidFill>
                    <a:schemeClr val="accent1">
                      <a:lumMod val="50000"/>
                    </a:schemeClr>
                  </a:solidFill>
                </a:rPr>
                <a:t>). </a:t>
              </a:r>
            </a:p>
            <a:p>
              <a:pPr algn="just"/>
              <a:endParaRPr lang="en-GB" dirty="0">
                <a:solidFill>
                  <a:schemeClr val="accent1">
                    <a:lumMod val="50000"/>
                  </a:schemeClr>
                </a:solidFill>
              </a:endParaRPr>
            </a:p>
          </p:txBody>
        </p:sp>
      </p:grpSp>
      <p:grpSp>
        <p:nvGrpSpPr>
          <p:cNvPr id="16" name="Group 15"/>
          <p:cNvGrpSpPr/>
          <p:nvPr/>
        </p:nvGrpSpPr>
        <p:grpSpPr>
          <a:xfrm>
            <a:off x="457200" y="2620370"/>
            <a:ext cx="3923731" cy="2934269"/>
            <a:chOff x="457200" y="2620370"/>
            <a:chExt cx="3923731" cy="2934269"/>
          </a:xfrm>
        </p:grpSpPr>
        <p:sp>
          <p:nvSpPr>
            <p:cNvPr id="10" name="Rounded Rectangle 9"/>
            <p:cNvSpPr/>
            <p:nvPr/>
          </p:nvSpPr>
          <p:spPr>
            <a:xfrm>
              <a:off x="457200" y="2620370"/>
              <a:ext cx="3923731" cy="2934269"/>
            </a:xfrm>
            <a:prstGeom prst="roundRect">
              <a:avLst>
                <a:gd name="adj" fmla="val 9260"/>
              </a:avLst>
            </a:prstGeom>
            <a:solidFill>
              <a:schemeClr val="bg1"/>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Content Placeholder 3"/>
            <p:cNvSpPr txBox="1">
              <a:spLocks/>
            </p:cNvSpPr>
            <p:nvPr/>
          </p:nvSpPr>
          <p:spPr>
            <a:xfrm>
              <a:off x="457200" y="2700550"/>
              <a:ext cx="3828197" cy="2773908"/>
            </a:xfrm>
            <a:prstGeom prst="rect">
              <a:avLst/>
            </a:prstGeom>
            <a:noFill/>
            <a:ln w="12700">
              <a:noFill/>
            </a:ln>
          </p:spPr>
          <p:txBody>
            <a:bodyPr vert="horz" lIns="91440" tIns="45720" rIns="91440" bIns="45720" rtlCol="0">
              <a:noAutofit/>
            </a:bodyPr>
            <a:lstStyle>
              <a:lvl1pPr marL="257175" indent="-257175" algn="l" defTabSz="6858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557213" indent="-214313" algn="l" defTabSz="685800" rtl="0" eaLnBrk="1" latinLnBrk="0" hangingPunct="1">
                <a:spcBef>
                  <a:spcPct val="20000"/>
                </a:spcBef>
                <a:buFont typeface="Arial" pitchFamily="34" charset="0"/>
                <a:buChar char="–"/>
                <a:defRPr sz="2100" kern="1200">
                  <a:solidFill>
                    <a:schemeClr val="tx1"/>
                  </a:solidFill>
                  <a:latin typeface="+mn-lt"/>
                  <a:ea typeface="+mn-ea"/>
                  <a:cs typeface="+mn-cs"/>
                </a:defRPr>
              </a:lvl2pPr>
              <a:lvl3pPr marL="857250" indent="-171450" algn="l" defTabSz="6858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2001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4pPr>
              <a:lvl5pPr marL="15430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5pPr>
              <a:lvl6pPr marL="18859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9pPr>
            </a:lstStyle>
            <a:p>
              <a:pPr marL="0" indent="0" algn="just">
                <a:buNone/>
              </a:pPr>
              <a:r>
                <a:rPr lang="en-GB" sz="1800" dirty="0">
                  <a:solidFill>
                    <a:schemeClr val="accent1">
                      <a:lumMod val="50000"/>
                    </a:schemeClr>
                  </a:solidFill>
                </a:rPr>
                <a:t>“A company achieves a </a:t>
              </a:r>
              <a:r>
                <a:rPr lang="en-GB" sz="1800" b="1" dirty="0">
                  <a:solidFill>
                    <a:srgbClr val="C00000"/>
                  </a:solidFill>
                </a:rPr>
                <a:t>Sustainable Competitive Advantage </a:t>
              </a:r>
              <a:r>
                <a:rPr lang="en-GB" sz="1800" dirty="0">
                  <a:solidFill>
                    <a:schemeClr val="accent1">
                      <a:lumMod val="50000"/>
                    </a:schemeClr>
                  </a:solidFill>
                </a:rPr>
                <a:t>when an attractively large number of buyers develop a durable preference for its products / services over the offerings of competitors, despite the efforts of competitors to overcome or erode its advantage” </a:t>
              </a:r>
              <a:r>
                <a:rPr lang="en-GB" sz="1800" i="1" dirty="0">
                  <a:solidFill>
                    <a:schemeClr val="accent1">
                      <a:lumMod val="50000"/>
                    </a:schemeClr>
                  </a:solidFill>
                </a:rPr>
                <a:t>(</a:t>
              </a:r>
              <a:r>
                <a:rPr lang="en-GB" sz="1400" dirty="0">
                  <a:solidFill>
                    <a:schemeClr val="accent1">
                      <a:lumMod val="50000"/>
                    </a:schemeClr>
                  </a:solidFill>
                </a:rPr>
                <a:t>Gamble, Thompson, and </a:t>
              </a:r>
              <a:r>
                <a:rPr lang="en-GB" sz="1400" dirty="0" err="1">
                  <a:solidFill>
                    <a:schemeClr val="accent1">
                      <a:lumMod val="50000"/>
                    </a:schemeClr>
                  </a:solidFill>
                </a:rPr>
                <a:t>Peteraf</a:t>
              </a:r>
              <a:r>
                <a:rPr lang="en-GB" sz="1400" dirty="0">
                  <a:solidFill>
                    <a:schemeClr val="accent1">
                      <a:lumMod val="50000"/>
                    </a:schemeClr>
                  </a:solidFill>
                </a:rPr>
                <a:t>, 2013</a:t>
              </a:r>
              <a:r>
                <a:rPr lang="en-GB" sz="1800" dirty="0">
                  <a:solidFill>
                    <a:schemeClr val="accent1">
                      <a:lumMod val="50000"/>
                    </a:schemeClr>
                  </a:solidFill>
                </a:rPr>
                <a:t>). </a:t>
              </a:r>
            </a:p>
            <a:p>
              <a:pPr algn="just"/>
              <a:endParaRPr lang="en-GB" sz="1800" i="1" dirty="0">
                <a:solidFill>
                  <a:schemeClr val="accent1">
                    <a:lumMod val="50000"/>
                  </a:schemeClr>
                </a:solidFill>
              </a:endParaRPr>
            </a:p>
          </p:txBody>
        </p:sp>
      </p:grpSp>
      <p:grpSp>
        <p:nvGrpSpPr>
          <p:cNvPr id="19" name="Group 18"/>
          <p:cNvGrpSpPr/>
          <p:nvPr/>
        </p:nvGrpSpPr>
        <p:grpSpPr>
          <a:xfrm>
            <a:off x="4578822" y="2620370"/>
            <a:ext cx="4107977" cy="2934269"/>
            <a:chOff x="4578822" y="2620370"/>
            <a:chExt cx="4107977" cy="2934269"/>
          </a:xfrm>
        </p:grpSpPr>
        <p:sp>
          <p:nvSpPr>
            <p:cNvPr id="13" name="Rounded Rectangle 12"/>
            <p:cNvSpPr/>
            <p:nvPr/>
          </p:nvSpPr>
          <p:spPr>
            <a:xfrm>
              <a:off x="4578822" y="2620370"/>
              <a:ext cx="4107977" cy="2934269"/>
            </a:xfrm>
            <a:prstGeom prst="roundRect">
              <a:avLst>
                <a:gd name="adj" fmla="val 10620"/>
              </a:avLst>
            </a:prstGeom>
            <a:solidFill>
              <a:schemeClr val="bg1"/>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Content Placeholder 3"/>
            <p:cNvSpPr txBox="1">
              <a:spLocks/>
            </p:cNvSpPr>
            <p:nvPr/>
          </p:nvSpPr>
          <p:spPr>
            <a:xfrm>
              <a:off x="4694829" y="2690314"/>
              <a:ext cx="3875963" cy="2796950"/>
            </a:xfrm>
            <a:prstGeom prst="rect">
              <a:avLst/>
            </a:prstGeom>
            <a:noFill/>
            <a:ln w="12700">
              <a:noFill/>
            </a:ln>
          </p:spPr>
          <p:txBody>
            <a:bodyPr vert="horz" lIns="91440" tIns="45720" rIns="91440" bIns="45720" rtlCol="0">
              <a:noAutofit/>
            </a:bodyPr>
            <a:lstStyle>
              <a:lvl1pPr marL="257175" indent="-257175" algn="l" defTabSz="6858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557213" indent="-214313" algn="l" defTabSz="685800" rtl="0" eaLnBrk="1" latinLnBrk="0" hangingPunct="1">
                <a:spcBef>
                  <a:spcPct val="20000"/>
                </a:spcBef>
                <a:buFont typeface="Arial" pitchFamily="34" charset="0"/>
                <a:buChar char="–"/>
                <a:defRPr sz="2100" kern="1200">
                  <a:solidFill>
                    <a:schemeClr val="tx1"/>
                  </a:solidFill>
                  <a:latin typeface="+mn-lt"/>
                  <a:ea typeface="+mn-ea"/>
                  <a:cs typeface="+mn-cs"/>
                </a:defRPr>
              </a:lvl2pPr>
              <a:lvl3pPr marL="857250" indent="-171450" algn="l" defTabSz="6858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2001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4pPr>
              <a:lvl5pPr marL="15430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5pPr>
              <a:lvl6pPr marL="18859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9pPr>
            </a:lstStyle>
            <a:p>
              <a:pPr marL="0" indent="0">
                <a:buNone/>
              </a:pPr>
              <a:r>
                <a:rPr lang="en-GB" sz="2000" b="1" dirty="0">
                  <a:solidFill>
                    <a:srgbClr val="C00000"/>
                  </a:solidFill>
                </a:rPr>
                <a:t>A Sustained Competitive Advantage </a:t>
              </a:r>
              <a:r>
                <a:rPr lang="en-GB" sz="2000" dirty="0">
                  <a:solidFill>
                    <a:schemeClr val="accent1">
                      <a:lumMod val="50000"/>
                    </a:schemeClr>
                  </a:solidFill>
                </a:rPr>
                <a:t>is achieved by (1) continually adapting to changes in external environment and internal capabilities, and resources, and (2) effectively formulating, executing and evaluating strategies that exploit those factors (</a:t>
              </a:r>
              <a:r>
                <a:rPr lang="en-GB" sz="1600" dirty="0">
                  <a:solidFill>
                    <a:schemeClr val="accent1">
                      <a:lumMod val="50000"/>
                    </a:schemeClr>
                  </a:solidFill>
                </a:rPr>
                <a:t>David, F.R., Ali, A.J. and Al-</a:t>
              </a:r>
              <a:r>
                <a:rPr lang="en-GB" sz="1600" dirty="0" err="1">
                  <a:solidFill>
                    <a:schemeClr val="accent1">
                      <a:lumMod val="50000"/>
                    </a:schemeClr>
                  </a:solidFill>
                </a:rPr>
                <a:t>Aali</a:t>
              </a:r>
              <a:r>
                <a:rPr lang="en-GB" sz="1600" dirty="0">
                  <a:solidFill>
                    <a:schemeClr val="accent1">
                      <a:lumMod val="50000"/>
                    </a:schemeClr>
                  </a:solidFill>
                </a:rPr>
                <a:t>, A.Y., 2009</a:t>
              </a:r>
              <a:r>
                <a:rPr lang="en-GB" sz="2000" dirty="0">
                  <a:solidFill>
                    <a:schemeClr val="accent1">
                      <a:lumMod val="50000"/>
                    </a:schemeClr>
                  </a:solidFill>
                </a:rPr>
                <a:t>). </a:t>
              </a:r>
            </a:p>
            <a:p>
              <a:pPr marL="0" indent="0" algn="just">
                <a:buNone/>
              </a:pPr>
              <a:endParaRPr lang="en-GB" sz="2000" dirty="0">
                <a:solidFill>
                  <a:schemeClr val="accent1">
                    <a:lumMod val="50000"/>
                  </a:schemeClr>
                </a:solidFill>
              </a:endParaRPr>
            </a:p>
          </p:txBody>
        </p:sp>
      </p:grpSp>
    </p:spTree>
    <p:extLst>
      <p:ext uri="{BB962C8B-B14F-4D97-AF65-F5344CB8AC3E}">
        <p14:creationId xmlns:p14="http://schemas.microsoft.com/office/powerpoint/2010/main" val="76286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500"/>
                                        <p:tgtEl>
                                          <p:spTgt spid="16"/>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fade">
                                      <p:cBhvr>
                                        <p:cTn id="1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6387E0-7873-7643-B10F-EF5254558214}"/>
              </a:ext>
            </a:extLst>
          </p:cNvPr>
          <p:cNvSpPr>
            <a:spLocks noGrp="1"/>
          </p:cNvSpPr>
          <p:nvPr>
            <p:ph type="title"/>
          </p:nvPr>
        </p:nvSpPr>
        <p:spPr>
          <a:xfrm>
            <a:off x="457200" y="274638"/>
            <a:ext cx="8229600" cy="407750"/>
          </a:xfrm>
        </p:spPr>
        <p:txBody>
          <a:bodyPr>
            <a:noAutofit/>
          </a:bodyPr>
          <a:lstStyle/>
          <a:p>
            <a:r>
              <a:rPr lang="en-US" sz="2800" b="1" dirty="0">
                <a:solidFill>
                  <a:schemeClr val="tx2">
                    <a:lumMod val="75000"/>
                  </a:schemeClr>
                </a:solidFill>
                <a:latin typeface="Arial" panose="020B0604020202020204" pitchFamily="34" charset="0"/>
                <a:cs typeface="Arial" panose="020B0604020202020204" pitchFamily="34" charset="0"/>
              </a:rPr>
              <a:t>Sustainable Competitive Advantage</a:t>
            </a:r>
          </a:p>
        </p:txBody>
      </p:sp>
      <p:graphicFrame>
        <p:nvGraphicFramePr>
          <p:cNvPr id="5" name="Diagram 4"/>
          <p:cNvGraphicFramePr/>
          <p:nvPr>
            <p:extLst>
              <p:ext uri="{D42A27DB-BD31-4B8C-83A1-F6EECF244321}">
                <p14:modId xmlns:p14="http://schemas.microsoft.com/office/powerpoint/2010/main" val="2133439759"/>
              </p:ext>
            </p:extLst>
          </p:nvPr>
        </p:nvGraphicFramePr>
        <p:xfrm>
          <a:off x="457200" y="1255594"/>
          <a:ext cx="8099946" cy="46538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16310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stretch>
            <a:fillRect/>
          </a:stretch>
        </p:blipFill>
        <p:spPr>
          <a:xfrm>
            <a:off x="0" y="1007375"/>
            <a:ext cx="9144000" cy="4689144"/>
          </a:xfrm>
          <a:prstGeom prst="rect">
            <a:avLst/>
          </a:prstGeom>
        </p:spPr>
      </p:pic>
      <p:sp>
        <p:nvSpPr>
          <p:cNvPr id="3" name="Title 2"/>
          <p:cNvSpPr>
            <a:spLocks noGrp="1"/>
          </p:cNvSpPr>
          <p:nvPr>
            <p:ph type="title"/>
          </p:nvPr>
        </p:nvSpPr>
        <p:spPr>
          <a:xfrm>
            <a:off x="1300511" y="150125"/>
            <a:ext cx="6858000" cy="857250"/>
          </a:xfrm>
        </p:spPr>
        <p:txBody>
          <a:bodyPr>
            <a:normAutofit/>
          </a:bodyPr>
          <a:lstStyle/>
          <a:p>
            <a:pPr lvl="0"/>
            <a:r>
              <a:rPr lang="en-US" sz="3600" b="1" dirty="0">
                <a:solidFill>
                  <a:schemeClr val="tx2">
                    <a:lumMod val="50000"/>
                  </a:schemeClr>
                </a:solidFill>
                <a:latin typeface="Corbel" panose="020B0503020204020204" pitchFamily="34" charset="0"/>
              </a:rPr>
              <a:t>Charting a Company’s Direction</a:t>
            </a:r>
            <a:endParaRPr lang="en-US" sz="2400" b="1" dirty="0">
              <a:solidFill>
                <a:schemeClr val="tx2">
                  <a:lumMod val="50000"/>
                </a:schemeClr>
              </a:solidFill>
              <a:latin typeface="Corbel" panose="020B0503020204020204" pitchFamily="34" charset="0"/>
            </a:endParaRPr>
          </a:p>
        </p:txBody>
      </p:sp>
      <p:sp>
        <p:nvSpPr>
          <p:cNvPr id="2" name="Content Placeholder 1"/>
          <p:cNvSpPr>
            <a:spLocks noGrp="1"/>
          </p:cNvSpPr>
          <p:nvPr>
            <p:ph idx="1"/>
          </p:nvPr>
        </p:nvSpPr>
        <p:spPr>
          <a:xfrm>
            <a:off x="255896" y="1690616"/>
            <a:ext cx="8632208" cy="3577420"/>
          </a:xfrm>
          <a:ln>
            <a:solidFill>
              <a:schemeClr val="bg1"/>
            </a:solidFill>
          </a:ln>
        </p:spPr>
        <p:txBody>
          <a:bodyPr>
            <a:normAutofit lnSpcReduction="10000"/>
          </a:bodyPr>
          <a:lstStyle/>
          <a:p>
            <a:pPr marL="0" indent="0">
              <a:buNone/>
            </a:pPr>
            <a:r>
              <a:rPr lang="en-GB" sz="3200" b="1" dirty="0">
                <a:solidFill>
                  <a:schemeClr val="accent2"/>
                </a:solidFill>
              </a:rPr>
              <a:t>A Company’s Vision</a:t>
            </a:r>
          </a:p>
          <a:p>
            <a:pPr marL="642938" lvl="1" indent="-342900">
              <a:buFontTx/>
              <a:buChar char="-"/>
            </a:pPr>
            <a:r>
              <a:rPr lang="en-GB" sz="2800" dirty="0">
                <a:solidFill>
                  <a:schemeClr val="bg1"/>
                </a:solidFill>
              </a:rPr>
              <a:t>First step in strategic planning</a:t>
            </a:r>
          </a:p>
          <a:p>
            <a:pPr marL="642938" lvl="1" indent="-342900">
              <a:buFontTx/>
              <a:buChar char="-"/>
            </a:pPr>
            <a:r>
              <a:rPr lang="en-GB" sz="2800" dirty="0">
                <a:solidFill>
                  <a:schemeClr val="bg1"/>
                </a:solidFill>
              </a:rPr>
              <a:t>What does the company want to become in the long term?</a:t>
            </a:r>
          </a:p>
          <a:p>
            <a:pPr marL="642938" lvl="1" indent="-342900">
              <a:buFontTx/>
              <a:buChar char="-"/>
            </a:pPr>
            <a:endParaRPr lang="en-GB" sz="2800" dirty="0">
              <a:solidFill>
                <a:schemeClr val="bg1"/>
              </a:solidFill>
            </a:endParaRPr>
          </a:p>
          <a:p>
            <a:pPr marL="642938" lvl="1" indent="-342900">
              <a:buFontTx/>
              <a:buChar char="-"/>
            </a:pPr>
            <a:endParaRPr lang="en-GB" sz="2800" dirty="0">
              <a:solidFill>
                <a:schemeClr val="bg1"/>
              </a:solidFill>
            </a:endParaRPr>
          </a:p>
          <a:p>
            <a:pPr marL="300038" lvl="1" indent="0">
              <a:buNone/>
            </a:pPr>
            <a:r>
              <a:rPr lang="en-GB" sz="2000" b="1" dirty="0">
                <a:solidFill>
                  <a:srgbClr val="FF0000"/>
                </a:solidFill>
              </a:rPr>
              <a:t>Adidas – “</a:t>
            </a:r>
            <a:r>
              <a:rPr lang="en-GB" sz="2000" b="1" i="1" dirty="0">
                <a:solidFill>
                  <a:srgbClr val="FF0000"/>
                </a:solidFill>
              </a:rPr>
              <a:t>to be the leading and most loved sports brand in the world</a:t>
            </a:r>
            <a:r>
              <a:rPr lang="en-GB" sz="2000" b="1" dirty="0">
                <a:solidFill>
                  <a:srgbClr val="FF0000"/>
                </a:solidFill>
              </a:rPr>
              <a:t>”. </a:t>
            </a:r>
          </a:p>
          <a:p>
            <a:pPr marL="0" indent="0">
              <a:buNone/>
            </a:pPr>
            <a:endParaRPr lang="en-GB" sz="3200" dirty="0">
              <a:solidFill>
                <a:schemeClr val="tx2">
                  <a:lumMod val="50000"/>
                </a:schemeClr>
              </a:solidFill>
            </a:endParaRPr>
          </a:p>
          <a:p>
            <a:pPr marL="642938" lvl="1" indent="-342900">
              <a:buFontTx/>
              <a:buChar char="-"/>
            </a:pPr>
            <a:endParaRPr lang="en-GB" sz="2800" dirty="0">
              <a:solidFill>
                <a:schemeClr val="tx2">
                  <a:lumMod val="50000"/>
                </a:schemeClr>
              </a:solidFill>
            </a:endParaRPr>
          </a:p>
          <a:p>
            <a:pPr marL="0" indent="0">
              <a:buNone/>
            </a:pPr>
            <a:endParaRPr lang="en-GB" sz="3200" dirty="0">
              <a:solidFill>
                <a:schemeClr val="tx2">
                  <a:lumMod val="50000"/>
                </a:schemeClr>
              </a:solidFill>
            </a:endParaRPr>
          </a:p>
          <a:p>
            <a:pPr marL="0" indent="0">
              <a:buNone/>
            </a:pPr>
            <a:endParaRPr lang="en-GB" sz="3200" b="1" dirty="0">
              <a:solidFill>
                <a:schemeClr val="tx2">
                  <a:lumMod val="50000"/>
                </a:schemeClr>
              </a:solidFill>
            </a:endParaRPr>
          </a:p>
        </p:txBody>
      </p:sp>
    </p:spTree>
    <p:extLst>
      <p:ext uri="{BB962C8B-B14F-4D97-AF65-F5344CB8AC3E}">
        <p14:creationId xmlns:p14="http://schemas.microsoft.com/office/powerpoint/2010/main" val="1429498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53410"/>
          </a:xfrm>
        </p:spPr>
        <p:txBody>
          <a:bodyPr/>
          <a:lstStyle/>
          <a:p>
            <a:r>
              <a:rPr lang="en-GB" b="1" dirty="0"/>
              <a:t>Examples of Vision Statements</a:t>
            </a:r>
          </a:p>
        </p:txBody>
      </p:sp>
      <p:sp>
        <p:nvSpPr>
          <p:cNvPr id="3" name="Content Placeholder 2"/>
          <p:cNvSpPr>
            <a:spLocks noGrp="1"/>
          </p:cNvSpPr>
          <p:nvPr>
            <p:ph idx="1"/>
          </p:nvPr>
        </p:nvSpPr>
        <p:spPr>
          <a:xfrm>
            <a:off x="457200" y="987721"/>
            <a:ext cx="8229600" cy="4773584"/>
          </a:xfrm>
        </p:spPr>
        <p:txBody>
          <a:bodyPr>
            <a:normAutofit fontScale="92500" lnSpcReduction="20000"/>
          </a:bodyPr>
          <a:lstStyle/>
          <a:p>
            <a:r>
              <a:rPr lang="en-GB" dirty="0"/>
              <a:t>General motors’ vision is to be the world leader in transportation products and related services. </a:t>
            </a:r>
          </a:p>
          <a:p>
            <a:pPr marL="0" indent="0">
              <a:buNone/>
            </a:pPr>
            <a:r>
              <a:rPr lang="en-GB" b="1" i="1" dirty="0">
                <a:solidFill>
                  <a:srgbClr val="C00000"/>
                </a:solidFill>
              </a:rPr>
              <a:t>        (Author comment: Good statement)</a:t>
            </a:r>
          </a:p>
          <a:p>
            <a:endParaRPr lang="en-GB" dirty="0"/>
          </a:p>
          <a:p>
            <a:r>
              <a:rPr lang="en-GB" dirty="0"/>
              <a:t>PepsiCo’s responsibility is to continually improve all aspects of the world in which we operate-environment, social, economic—creating a better tomorrow than today. </a:t>
            </a:r>
          </a:p>
          <a:p>
            <a:pPr marL="942975" lvl="2" indent="-342900"/>
            <a:r>
              <a:rPr lang="en-GB" sz="1900" i="1" dirty="0">
                <a:solidFill>
                  <a:srgbClr val="C00000"/>
                </a:solidFill>
              </a:rPr>
              <a:t>(Author comment: Statement is too vague; it should reveal how the firm’s food and beverage business benefits people)</a:t>
            </a:r>
            <a:endParaRPr lang="en-GB" i="1" dirty="0">
              <a:solidFill>
                <a:srgbClr val="C00000"/>
              </a:solidFill>
            </a:endParaRPr>
          </a:p>
          <a:p>
            <a:r>
              <a:rPr lang="en-GB" dirty="0"/>
              <a:t>Royal Caribbean’s vision is to empower and enable our employees to deliver the best vacation experience for our guests, thereby generating superior returns for our shareholders and enhancing the well-being of our communities. </a:t>
            </a:r>
          </a:p>
          <a:p>
            <a:pPr marL="0" indent="0">
              <a:buNone/>
            </a:pPr>
            <a:r>
              <a:rPr lang="en-GB" sz="2200" i="1" dirty="0"/>
              <a:t>         </a:t>
            </a:r>
            <a:r>
              <a:rPr lang="en-GB" sz="2200" i="1" dirty="0">
                <a:solidFill>
                  <a:srgbClr val="C00000"/>
                </a:solidFill>
              </a:rPr>
              <a:t>(Author comment: Statement is good but could end after the word </a:t>
            </a:r>
            <a:r>
              <a:rPr lang="en-GB" sz="2200" dirty="0">
                <a:solidFill>
                  <a:srgbClr val="C00000"/>
                </a:solidFill>
              </a:rPr>
              <a:t>guests</a:t>
            </a:r>
            <a:r>
              <a:rPr lang="en-GB" sz="2200" i="1" dirty="0">
                <a:solidFill>
                  <a:srgbClr val="C00000"/>
                </a:solidFill>
              </a:rPr>
              <a:t>)</a:t>
            </a:r>
            <a:endParaRPr lang="en-GB" sz="2200" dirty="0">
              <a:solidFill>
                <a:srgbClr val="C00000"/>
              </a:solidFill>
            </a:endParaRPr>
          </a:p>
        </p:txBody>
      </p:sp>
    </p:spTree>
    <p:extLst>
      <p:ext uri="{BB962C8B-B14F-4D97-AF65-F5344CB8AC3E}">
        <p14:creationId xmlns:p14="http://schemas.microsoft.com/office/powerpoint/2010/main" val="59008616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177119" y="327546"/>
            <a:ext cx="6858000" cy="857250"/>
          </a:xfrm>
        </p:spPr>
        <p:txBody>
          <a:bodyPr>
            <a:normAutofit/>
          </a:bodyPr>
          <a:lstStyle/>
          <a:p>
            <a:pPr lvl="0"/>
            <a:r>
              <a:rPr lang="en-US" sz="3600" b="1" dirty="0">
                <a:solidFill>
                  <a:schemeClr val="tx2">
                    <a:lumMod val="50000"/>
                  </a:schemeClr>
                </a:solidFill>
                <a:latin typeface="Corbel" panose="020B0503020204020204" pitchFamily="34" charset="0"/>
              </a:rPr>
              <a:t>Charting a Company’s Direction</a:t>
            </a:r>
            <a:endParaRPr lang="en-US" sz="2400" b="1" dirty="0">
              <a:solidFill>
                <a:schemeClr val="tx2">
                  <a:lumMod val="50000"/>
                </a:schemeClr>
              </a:solidFill>
              <a:latin typeface="Corbel" panose="020B0503020204020204" pitchFamily="34" charset="0"/>
            </a:endParaRPr>
          </a:p>
        </p:txBody>
      </p:sp>
      <p:sp>
        <p:nvSpPr>
          <p:cNvPr id="2" name="Content Placeholder 1"/>
          <p:cNvSpPr>
            <a:spLocks noGrp="1"/>
          </p:cNvSpPr>
          <p:nvPr>
            <p:ph idx="1"/>
          </p:nvPr>
        </p:nvSpPr>
        <p:spPr>
          <a:xfrm>
            <a:off x="586854" y="1376716"/>
            <a:ext cx="8038531" cy="3782138"/>
          </a:xfrm>
          <a:ln>
            <a:solidFill>
              <a:schemeClr val="tx1"/>
            </a:solidFill>
          </a:ln>
        </p:spPr>
        <p:txBody>
          <a:bodyPr>
            <a:normAutofit/>
          </a:bodyPr>
          <a:lstStyle/>
          <a:p>
            <a:pPr marL="0" indent="0" algn="just">
              <a:buNone/>
            </a:pPr>
            <a:r>
              <a:rPr lang="en-GB" sz="3200" b="1" dirty="0">
                <a:solidFill>
                  <a:srgbClr val="C00000"/>
                </a:solidFill>
              </a:rPr>
              <a:t>A Company’s Mission</a:t>
            </a:r>
          </a:p>
          <a:p>
            <a:pPr marL="642938" lvl="1" indent="-342900" algn="just">
              <a:buFontTx/>
              <a:buChar char="-"/>
            </a:pPr>
            <a:r>
              <a:rPr lang="en-GB" sz="2800" dirty="0">
                <a:solidFill>
                  <a:schemeClr val="tx2">
                    <a:lumMod val="50000"/>
                  </a:schemeClr>
                </a:solidFill>
              </a:rPr>
              <a:t>Why does the company exist? Or what is our business? </a:t>
            </a:r>
          </a:p>
          <a:p>
            <a:pPr marL="642938" lvl="1" indent="-342900" algn="just">
              <a:buFontTx/>
              <a:buChar char="-"/>
            </a:pPr>
            <a:r>
              <a:rPr lang="en-GB" sz="2800" dirty="0">
                <a:solidFill>
                  <a:schemeClr val="tx2">
                    <a:lumMod val="50000"/>
                  </a:schemeClr>
                </a:solidFill>
              </a:rPr>
              <a:t>Statements of purpose that distinguish the company from other similar firms. </a:t>
            </a:r>
          </a:p>
          <a:p>
            <a:pPr marL="642938" lvl="1" indent="-342900" algn="just">
              <a:buFontTx/>
              <a:buChar char="-"/>
            </a:pPr>
            <a:r>
              <a:rPr lang="en-GB" sz="2800" dirty="0">
                <a:solidFill>
                  <a:schemeClr val="tx2">
                    <a:lumMod val="50000"/>
                  </a:schemeClr>
                </a:solidFill>
              </a:rPr>
              <a:t>Defines the scope of a firm’s operations in product and market terms. </a:t>
            </a:r>
          </a:p>
          <a:p>
            <a:pPr marL="642938" lvl="1" indent="-342900" algn="just">
              <a:buFontTx/>
              <a:buChar char="-"/>
            </a:pPr>
            <a:endParaRPr lang="en-GB" sz="2800" dirty="0">
              <a:solidFill>
                <a:schemeClr val="tx2">
                  <a:lumMod val="50000"/>
                </a:schemeClr>
              </a:solidFill>
            </a:endParaRPr>
          </a:p>
          <a:p>
            <a:pPr marL="0" indent="0" algn="just">
              <a:buNone/>
            </a:pPr>
            <a:endParaRPr lang="en-GB" sz="3200" dirty="0">
              <a:solidFill>
                <a:schemeClr val="tx2">
                  <a:lumMod val="50000"/>
                </a:schemeClr>
              </a:solidFill>
            </a:endParaRPr>
          </a:p>
          <a:p>
            <a:pPr marL="0" indent="0" algn="just">
              <a:buNone/>
            </a:pPr>
            <a:endParaRPr lang="en-GB" sz="3200" b="1" dirty="0">
              <a:solidFill>
                <a:schemeClr val="tx2">
                  <a:lumMod val="50000"/>
                </a:schemeClr>
              </a:solidFill>
            </a:endParaRPr>
          </a:p>
        </p:txBody>
      </p:sp>
    </p:spTree>
    <p:extLst>
      <p:ext uri="{BB962C8B-B14F-4D97-AF65-F5344CB8AC3E}">
        <p14:creationId xmlns:p14="http://schemas.microsoft.com/office/powerpoint/2010/main" val="2763257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43552" y="150125"/>
            <a:ext cx="8359253" cy="857250"/>
          </a:xfrm>
        </p:spPr>
        <p:txBody>
          <a:bodyPr>
            <a:normAutofit/>
          </a:bodyPr>
          <a:lstStyle/>
          <a:p>
            <a:pPr lvl="0"/>
            <a:r>
              <a:rPr lang="en-US" sz="3600" b="1" dirty="0">
                <a:solidFill>
                  <a:schemeClr val="tx2">
                    <a:lumMod val="50000"/>
                  </a:schemeClr>
                </a:solidFill>
                <a:latin typeface="Corbel" panose="020B0503020204020204" pitchFamily="34" charset="0"/>
              </a:rPr>
              <a:t>Charting a Company’s Direction … cont’d</a:t>
            </a:r>
            <a:endParaRPr lang="en-US" sz="2400" b="1" dirty="0">
              <a:solidFill>
                <a:schemeClr val="tx2">
                  <a:lumMod val="50000"/>
                </a:schemeClr>
              </a:solidFill>
              <a:latin typeface="Corbel" panose="020B0503020204020204" pitchFamily="34" charset="0"/>
            </a:endParaRPr>
          </a:p>
        </p:txBody>
      </p:sp>
      <p:sp>
        <p:nvSpPr>
          <p:cNvPr id="2" name="Content Placeholder 1"/>
          <p:cNvSpPr>
            <a:spLocks noGrp="1"/>
          </p:cNvSpPr>
          <p:nvPr>
            <p:ph idx="1"/>
          </p:nvPr>
        </p:nvSpPr>
        <p:spPr>
          <a:xfrm>
            <a:off x="443552" y="1269243"/>
            <a:ext cx="8229600" cy="1842448"/>
          </a:xfrm>
          <a:ln>
            <a:solidFill>
              <a:schemeClr val="tx2">
                <a:lumMod val="75000"/>
              </a:schemeClr>
            </a:solidFill>
          </a:ln>
        </p:spPr>
        <p:txBody>
          <a:bodyPr>
            <a:normAutofit/>
          </a:bodyPr>
          <a:lstStyle/>
          <a:p>
            <a:pPr marL="0" indent="0">
              <a:buNone/>
            </a:pPr>
            <a:r>
              <a:rPr lang="en-GB" sz="3200" b="1" dirty="0">
                <a:solidFill>
                  <a:schemeClr val="accent5">
                    <a:lumMod val="75000"/>
                  </a:schemeClr>
                </a:solidFill>
              </a:rPr>
              <a:t>Company’s Objectives</a:t>
            </a:r>
          </a:p>
          <a:p>
            <a:pPr lvl="1">
              <a:buFont typeface="Wingdings" panose="05000000000000000000" pitchFamily="2" charset="2"/>
              <a:buChar char="Ø"/>
            </a:pPr>
            <a:r>
              <a:rPr lang="en-GB" sz="2800" dirty="0"/>
              <a:t> Specific results the company seeks to achieve within a specific timeframe are </a:t>
            </a:r>
            <a:r>
              <a:rPr lang="en-GB" sz="2800" b="1" i="1" dirty="0">
                <a:solidFill>
                  <a:srgbClr val="C00000"/>
                </a:solidFill>
              </a:rPr>
              <a:t>Objectives</a:t>
            </a:r>
            <a:r>
              <a:rPr lang="en-GB" sz="2800" dirty="0"/>
              <a:t>. </a:t>
            </a:r>
          </a:p>
          <a:p>
            <a:pPr marL="342900" lvl="1" indent="0">
              <a:buNone/>
            </a:pPr>
            <a:endParaRPr lang="en-GB" sz="2800" dirty="0"/>
          </a:p>
        </p:txBody>
      </p:sp>
      <p:sp>
        <p:nvSpPr>
          <p:cNvPr id="5" name="TextBox 4"/>
          <p:cNvSpPr txBox="1"/>
          <p:nvPr/>
        </p:nvSpPr>
        <p:spPr>
          <a:xfrm>
            <a:off x="443552" y="3289109"/>
            <a:ext cx="3855493" cy="1938992"/>
          </a:xfrm>
          <a:prstGeom prst="rect">
            <a:avLst/>
          </a:prstGeom>
          <a:solidFill>
            <a:schemeClr val="tx2">
              <a:lumMod val="20000"/>
              <a:lumOff val="80000"/>
            </a:schemeClr>
          </a:solidFill>
          <a:ln>
            <a:solidFill>
              <a:schemeClr val="tx2">
                <a:lumMod val="75000"/>
              </a:schemeClr>
            </a:solidFill>
          </a:ln>
        </p:spPr>
        <p:txBody>
          <a:bodyPr wrap="square" rtlCol="0">
            <a:spAutoFit/>
          </a:bodyPr>
          <a:lstStyle/>
          <a:p>
            <a:r>
              <a:rPr lang="en-GB" sz="2400" b="1" dirty="0">
                <a:solidFill>
                  <a:srgbClr val="C00000"/>
                </a:solidFill>
              </a:rPr>
              <a:t>Long-Term Objectives</a:t>
            </a:r>
          </a:p>
          <a:p>
            <a:pPr marL="285750" indent="-285750">
              <a:buFontTx/>
              <a:buChar char="-"/>
            </a:pPr>
            <a:r>
              <a:rPr lang="en-GB" sz="2400" dirty="0"/>
              <a:t>Specific results achieved for pursuing its basic mission.</a:t>
            </a:r>
          </a:p>
          <a:p>
            <a:pPr marL="285750" indent="-285750">
              <a:buFontTx/>
              <a:buChar char="-"/>
            </a:pPr>
            <a:r>
              <a:rPr lang="en-GB" sz="2400" dirty="0"/>
              <a:t>Usually more than 1 year. </a:t>
            </a:r>
          </a:p>
        </p:txBody>
      </p:sp>
      <p:sp>
        <p:nvSpPr>
          <p:cNvPr id="6" name="TextBox 5"/>
          <p:cNvSpPr txBox="1"/>
          <p:nvPr/>
        </p:nvSpPr>
        <p:spPr>
          <a:xfrm>
            <a:off x="4462818" y="3289109"/>
            <a:ext cx="4210334" cy="1938992"/>
          </a:xfrm>
          <a:prstGeom prst="rect">
            <a:avLst/>
          </a:prstGeom>
          <a:solidFill>
            <a:schemeClr val="accent1">
              <a:lumMod val="20000"/>
              <a:lumOff val="80000"/>
            </a:schemeClr>
          </a:solidFill>
          <a:ln>
            <a:solidFill>
              <a:schemeClr val="tx2">
                <a:lumMod val="75000"/>
              </a:schemeClr>
            </a:solidFill>
          </a:ln>
        </p:spPr>
        <p:txBody>
          <a:bodyPr wrap="square" rtlCol="0">
            <a:spAutoFit/>
          </a:bodyPr>
          <a:lstStyle/>
          <a:p>
            <a:r>
              <a:rPr lang="en-GB" sz="2400" b="1" dirty="0">
                <a:solidFill>
                  <a:srgbClr val="C00000"/>
                </a:solidFill>
              </a:rPr>
              <a:t>Annual Objectives </a:t>
            </a:r>
          </a:p>
          <a:p>
            <a:pPr marL="285750" indent="-285750">
              <a:buFontTx/>
              <a:buChar char="-"/>
            </a:pPr>
            <a:r>
              <a:rPr lang="en-GB" sz="2400" dirty="0"/>
              <a:t>Milestones that the business must achieve to reach its annual objectives.</a:t>
            </a:r>
          </a:p>
          <a:p>
            <a:pPr marL="285750" indent="-285750">
              <a:buFontTx/>
              <a:buChar char="-"/>
            </a:pPr>
            <a:r>
              <a:rPr lang="en-GB" sz="2400" dirty="0"/>
              <a:t>Achieved within a year. </a:t>
            </a:r>
          </a:p>
        </p:txBody>
      </p:sp>
    </p:spTree>
    <p:extLst>
      <p:ext uri="{BB962C8B-B14F-4D97-AF65-F5344CB8AC3E}">
        <p14:creationId xmlns:p14="http://schemas.microsoft.com/office/powerpoint/2010/main" val="6864381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9143999" cy="5329209"/>
          </a:xfrm>
          <a:prstGeom prst="rect">
            <a:avLst/>
          </a:prstGeom>
          <a:ln>
            <a:noFill/>
          </a:ln>
          <a:effectLst>
            <a:softEdge rad="112500"/>
          </a:effectLst>
        </p:spPr>
      </p:pic>
      <p:sp>
        <p:nvSpPr>
          <p:cNvPr id="3" name="Content Placeholder 2"/>
          <p:cNvSpPr>
            <a:spLocks noGrp="1"/>
          </p:cNvSpPr>
          <p:nvPr>
            <p:ph idx="1"/>
          </p:nvPr>
        </p:nvSpPr>
        <p:spPr>
          <a:xfrm>
            <a:off x="457199" y="5213445"/>
            <a:ext cx="8229600" cy="518615"/>
          </a:xfrm>
        </p:spPr>
        <p:txBody>
          <a:bodyPr>
            <a:noAutofit/>
          </a:bodyPr>
          <a:lstStyle/>
          <a:p>
            <a:pPr marL="0" indent="0" algn="ctr">
              <a:buNone/>
            </a:pPr>
            <a:r>
              <a:rPr lang="en-GB" sz="2800" b="1" dirty="0">
                <a:solidFill>
                  <a:srgbClr val="FF0000"/>
                </a:solidFill>
                <a:effectLst>
                  <a:outerShdw blurRad="38100" dist="38100" dir="2700000" algn="tl">
                    <a:srgbClr val="000000">
                      <a:alpha val="43137"/>
                    </a:srgbClr>
                  </a:outerShdw>
                </a:effectLst>
              </a:rPr>
              <a:t>STRATEGIC MANAGEMENT MODEL</a:t>
            </a:r>
          </a:p>
        </p:txBody>
      </p:sp>
    </p:spTree>
    <p:extLst>
      <p:ext uri="{BB962C8B-B14F-4D97-AF65-F5344CB8AC3E}">
        <p14:creationId xmlns:p14="http://schemas.microsoft.com/office/powerpoint/2010/main" val="275224572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 y="5643820"/>
            <a:ext cx="9144001" cy="121418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6" name="Group 75"/>
          <p:cNvGrpSpPr/>
          <p:nvPr/>
        </p:nvGrpSpPr>
        <p:grpSpPr>
          <a:xfrm>
            <a:off x="95534" y="354842"/>
            <a:ext cx="8925636" cy="5759355"/>
            <a:chOff x="531978" y="313454"/>
            <a:chExt cx="8154822" cy="5719699"/>
          </a:xfrm>
        </p:grpSpPr>
        <p:grpSp>
          <p:nvGrpSpPr>
            <p:cNvPr id="6" name="Group 5"/>
            <p:cNvGrpSpPr/>
            <p:nvPr/>
          </p:nvGrpSpPr>
          <p:grpSpPr>
            <a:xfrm>
              <a:off x="531978" y="2524836"/>
              <a:ext cx="1223158" cy="1132764"/>
              <a:chOff x="457200" y="2524836"/>
              <a:chExt cx="1223158" cy="1132764"/>
            </a:xfrm>
          </p:grpSpPr>
          <p:sp>
            <p:nvSpPr>
              <p:cNvPr id="4" name="Rounded Rectangle 3"/>
              <p:cNvSpPr/>
              <p:nvPr/>
            </p:nvSpPr>
            <p:spPr>
              <a:xfrm>
                <a:off x="457200" y="2524836"/>
                <a:ext cx="1223158" cy="1132764"/>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5" name="TextBox 4"/>
              <p:cNvSpPr txBox="1"/>
              <p:nvPr/>
            </p:nvSpPr>
            <p:spPr>
              <a:xfrm>
                <a:off x="535674" y="2802312"/>
                <a:ext cx="1102056" cy="523220"/>
              </a:xfrm>
              <a:prstGeom prst="rect">
                <a:avLst/>
              </a:prstGeom>
              <a:noFill/>
            </p:spPr>
            <p:txBody>
              <a:bodyPr wrap="square" rtlCol="0">
                <a:spAutoFit/>
              </a:bodyPr>
              <a:lstStyle/>
              <a:p>
                <a:pPr algn="ctr"/>
                <a:r>
                  <a:rPr lang="en-GB" sz="1400" dirty="0"/>
                  <a:t>Types of Strategies</a:t>
                </a:r>
              </a:p>
            </p:txBody>
          </p:sp>
        </p:grpSp>
        <p:grpSp>
          <p:nvGrpSpPr>
            <p:cNvPr id="7" name="Group 6"/>
            <p:cNvGrpSpPr/>
            <p:nvPr/>
          </p:nvGrpSpPr>
          <p:grpSpPr>
            <a:xfrm>
              <a:off x="2281415" y="2524836"/>
              <a:ext cx="1192800" cy="1132764"/>
              <a:chOff x="457200" y="2524836"/>
              <a:chExt cx="1192800" cy="1132764"/>
            </a:xfrm>
          </p:grpSpPr>
          <p:sp>
            <p:nvSpPr>
              <p:cNvPr id="8" name="Rounded Rectangle 7"/>
              <p:cNvSpPr/>
              <p:nvPr/>
            </p:nvSpPr>
            <p:spPr>
              <a:xfrm>
                <a:off x="457200" y="2524836"/>
                <a:ext cx="1192800" cy="1132764"/>
              </a:xfrm>
              <a:prstGeom prst="roundRect">
                <a:avLst/>
              </a:prstGeom>
              <a:solidFill>
                <a:schemeClr val="accent3">
                  <a:lumMod val="75000"/>
                </a:schemeClr>
              </a:solidFill>
              <a:ln>
                <a:solidFill>
                  <a:schemeClr val="accent3">
                    <a:lumMod val="50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9" name="TextBox 8"/>
              <p:cNvSpPr txBox="1"/>
              <p:nvPr/>
            </p:nvSpPr>
            <p:spPr>
              <a:xfrm>
                <a:off x="509515" y="2694590"/>
                <a:ext cx="1097125" cy="738664"/>
              </a:xfrm>
              <a:prstGeom prst="rect">
                <a:avLst/>
              </a:prstGeom>
              <a:noFill/>
            </p:spPr>
            <p:txBody>
              <a:bodyPr wrap="square" rtlCol="0">
                <a:spAutoFit/>
              </a:bodyPr>
              <a:lstStyle/>
              <a:p>
                <a:pPr algn="ctr"/>
                <a:r>
                  <a:rPr lang="en-GB" sz="1400" dirty="0">
                    <a:solidFill>
                      <a:schemeClr val="bg1"/>
                    </a:solidFill>
                  </a:rPr>
                  <a:t>Vision, Mission &amp; Objectives</a:t>
                </a:r>
              </a:p>
            </p:txBody>
          </p:sp>
        </p:grpSp>
        <p:grpSp>
          <p:nvGrpSpPr>
            <p:cNvPr id="10" name="Group 9"/>
            <p:cNvGrpSpPr/>
            <p:nvPr/>
          </p:nvGrpSpPr>
          <p:grpSpPr>
            <a:xfrm>
              <a:off x="3870071" y="2524836"/>
              <a:ext cx="1299792" cy="1132764"/>
              <a:chOff x="328270" y="2524836"/>
              <a:chExt cx="1299792" cy="1132764"/>
            </a:xfrm>
          </p:grpSpPr>
          <p:sp>
            <p:nvSpPr>
              <p:cNvPr id="11" name="Rounded Rectangle 10"/>
              <p:cNvSpPr/>
              <p:nvPr/>
            </p:nvSpPr>
            <p:spPr>
              <a:xfrm>
                <a:off x="457200" y="2524836"/>
                <a:ext cx="1170862" cy="1132764"/>
              </a:xfrm>
              <a:prstGeom prst="roundRect">
                <a:avLst/>
              </a:prstGeom>
              <a:solidFill>
                <a:schemeClr val="tx2">
                  <a:lumMod val="75000"/>
                </a:schemeClr>
              </a:solidFill>
              <a:ln>
                <a:solidFill>
                  <a:schemeClr val="accent1">
                    <a:lumMod val="50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12" name="TextBox 11"/>
              <p:cNvSpPr txBox="1"/>
              <p:nvPr/>
            </p:nvSpPr>
            <p:spPr>
              <a:xfrm>
                <a:off x="328270" y="2793185"/>
                <a:ext cx="1263553" cy="523220"/>
              </a:xfrm>
              <a:prstGeom prst="rect">
                <a:avLst/>
              </a:prstGeom>
              <a:noFill/>
            </p:spPr>
            <p:txBody>
              <a:bodyPr wrap="square" rtlCol="0">
                <a:spAutoFit/>
              </a:bodyPr>
              <a:lstStyle/>
              <a:p>
                <a:pPr algn="ctr"/>
                <a:r>
                  <a:rPr lang="en-GB" sz="1400" dirty="0">
                    <a:solidFill>
                      <a:schemeClr val="bg1"/>
                    </a:solidFill>
                  </a:rPr>
                  <a:t>Strategy Formulation</a:t>
                </a:r>
              </a:p>
            </p:txBody>
          </p:sp>
        </p:grpSp>
        <p:grpSp>
          <p:nvGrpSpPr>
            <p:cNvPr id="13" name="Group 12"/>
            <p:cNvGrpSpPr/>
            <p:nvPr/>
          </p:nvGrpSpPr>
          <p:grpSpPr>
            <a:xfrm>
              <a:off x="5583701" y="2524837"/>
              <a:ext cx="1460310" cy="1132764"/>
              <a:chOff x="346253" y="2511190"/>
              <a:chExt cx="1460310" cy="1132764"/>
            </a:xfrm>
          </p:grpSpPr>
          <p:sp>
            <p:nvSpPr>
              <p:cNvPr id="14" name="Rounded Rectangle 13"/>
              <p:cNvSpPr/>
              <p:nvPr/>
            </p:nvSpPr>
            <p:spPr>
              <a:xfrm>
                <a:off x="457200" y="2511190"/>
                <a:ext cx="1238415" cy="1132764"/>
              </a:xfrm>
              <a:prstGeom prst="roundRect">
                <a:avLst/>
              </a:prstGeom>
              <a:solidFill>
                <a:schemeClr val="bg2">
                  <a:lumMod val="90000"/>
                </a:schemeClr>
              </a:solidFill>
              <a:ln>
                <a:solidFill>
                  <a:schemeClr val="bg2">
                    <a:lumMod val="50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15" name="TextBox 14"/>
              <p:cNvSpPr txBox="1"/>
              <p:nvPr/>
            </p:nvSpPr>
            <p:spPr>
              <a:xfrm>
                <a:off x="346253" y="2680943"/>
                <a:ext cx="1460310" cy="738664"/>
              </a:xfrm>
              <a:prstGeom prst="rect">
                <a:avLst/>
              </a:prstGeom>
              <a:noFill/>
            </p:spPr>
            <p:txBody>
              <a:bodyPr wrap="square" rtlCol="0">
                <a:spAutoFit/>
              </a:bodyPr>
              <a:lstStyle/>
              <a:p>
                <a:pPr algn="ctr"/>
                <a:r>
                  <a:rPr lang="en-GB" sz="1400" dirty="0"/>
                  <a:t>Strategy Implementation / Execution</a:t>
                </a:r>
              </a:p>
            </p:txBody>
          </p:sp>
        </p:grpSp>
        <p:grpSp>
          <p:nvGrpSpPr>
            <p:cNvPr id="16" name="Group 15"/>
            <p:cNvGrpSpPr/>
            <p:nvPr/>
          </p:nvGrpSpPr>
          <p:grpSpPr>
            <a:xfrm>
              <a:off x="7412996" y="2524836"/>
              <a:ext cx="1273804" cy="1132764"/>
              <a:chOff x="457200" y="2524836"/>
              <a:chExt cx="1273804" cy="1132764"/>
            </a:xfrm>
          </p:grpSpPr>
          <p:sp>
            <p:nvSpPr>
              <p:cNvPr id="17" name="Rounded Rectangle 16"/>
              <p:cNvSpPr/>
              <p:nvPr/>
            </p:nvSpPr>
            <p:spPr>
              <a:xfrm>
                <a:off x="457200" y="2524836"/>
                <a:ext cx="1273804" cy="1132764"/>
              </a:xfrm>
              <a:prstGeom prst="roundRect">
                <a:avLst/>
              </a:prstGeom>
              <a:solidFill>
                <a:srgbClr val="00B050"/>
              </a:solidFill>
              <a:ln>
                <a:solidFill>
                  <a:schemeClr val="accent3">
                    <a:lumMod val="50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solidFill>
                    <a:schemeClr val="bg1"/>
                  </a:solidFill>
                </a:endParaRPr>
              </a:p>
            </p:txBody>
          </p:sp>
          <p:sp>
            <p:nvSpPr>
              <p:cNvPr id="18" name="TextBox 17"/>
              <p:cNvSpPr txBox="1"/>
              <p:nvPr/>
            </p:nvSpPr>
            <p:spPr>
              <a:xfrm>
                <a:off x="503544" y="2694590"/>
                <a:ext cx="1181116" cy="738664"/>
              </a:xfrm>
              <a:prstGeom prst="rect">
                <a:avLst/>
              </a:prstGeom>
              <a:noFill/>
            </p:spPr>
            <p:txBody>
              <a:bodyPr wrap="square" rtlCol="0">
                <a:spAutoFit/>
              </a:bodyPr>
              <a:lstStyle/>
              <a:p>
                <a:pPr algn="ctr"/>
                <a:r>
                  <a:rPr lang="en-GB" sz="1400" dirty="0">
                    <a:solidFill>
                      <a:schemeClr val="bg1"/>
                    </a:solidFill>
                  </a:rPr>
                  <a:t>Strategy Monitoring &amp; Evaluation</a:t>
                </a:r>
              </a:p>
            </p:txBody>
          </p:sp>
        </p:grpSp>
        <p:grpSp>
          <p:nvGrpSpPr>
            <p:cNvPr id="19" name="Group 18"/>
            <p:cNvGrpSpPr/>
            <p:nvPr/>
          </p:nvGrpSpPr>
          <p:grpSpPr>
            <a:xfrm>
              <a:off x="1508673" y="4196686"/>
              <a:ext cx="1078173" cy="1132764"/>
              <a:chOff x="457200" y="2524836"/>
              <a:chExt cx="1078173" cy="1132764"/>
            </a:xfrm>
          </p:grpSpPr>
          <p:sp>
            <p:nvSpPr>
              <p:cNvPr id="20" name="Rounded Rectangle 19"/>
              <p:cNvSpPr/>
              <p:nvPr/>
            </p:nvSpPr>
            <p:spPr>
              <a:xfrm>
                <a:off x="457200" y="2524836"/>
                <a:ext cx="1078173" cy="1132764"/>
              </a:xfrm>
              <a:prstGeom prst="roundRect">
                <a:avLst/>
              </a:prstGeom>
              <a:solidFill>
                <a:srgbClr val="FF0000"/>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21" name="TextBox 20"/>
              <p:cNvSpPr txBox="1"/>
              <p:nvPr/>
            </p:nvSpPr>
            <p:spPr>
              <a:xfrm>
                <a:off x="555569" y="2721886"/>
                <a:ext cx="921224" cy="738664"/>
              </a:xfrm>
              <a:prstGeom prst="rect">
                <a:avLst/>
              </a:prstGeom>
              <a:noFill/>
            </p:spPr>
            <p:txBody>
              <a:bodyPr wrap="square" rtlCol="0">
                <a:spAutoFit/>
              </a:bodyPr>
              <a:lstStyle/>
              <a:p>
                <a:pPr algn="ctr"/>
                <a:r>
                  <a:rPr lang="en-GB" sz="1400" dirty="0">
                    <a:solidFill>
                      <a:schemeClr val="bg1"/>
                    </a:solidFill>
                  </a:rPr>
                  <a:t>The External Audit</a:t>
                </a:r>
              </a:p>
            </p:txBody>
          </p:sp>
        </p:grpSp>
        <p:grpSp>
          <p:nvGrpSpPr>
            <p:cNvPr id="22" name="Group 21"/>
            <p:cNvGrpSpPr/>
            <p:nvPr/>
          </p:nvGrpSpPr>
          <p:grpSpPr>
            <a:xfrm>
              <a:off x="1508674" y="1042325"/>
              <a:ext cx="1078173" cy="1132764"/>
              <a:chOff x="457200" y="2524836"/>
              <a:chExt cx="1078173" cy="1132764"/>
            </a:xfrm>
          </p:grpSpPr>
          <p:sp>
            <p:nvSpPr>
              <p:cNvPr id="23" name="Rounded Rectangle 22"/>
              <p:cNvSpPr/>
              <p:nvPr/>
            </p:nvSpPr>
            <p:spPr>
              <a:xfrm>
                <a:off x="457200" y="2524836"/>
                <a:ext cx="1078173" cy="1132764"/>
              </a:xfrm>
              <a:prstGeom prst="roundRect">
                <a:avLst/>
              </a:prstGeom>
              <a:solidFill>
                <a:schemeClr val="accent6">
                  <a:lumMod val="60000"/>
                  <a:lumOff val="40000"/>
                </a:schemeClr>
              </a:solidFill>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24" name="TextBox 23"/>
              <p:cNvSpPr txBox="1"/>
              <p:nvPr/>
            </p:nvSpPr>
            <p:spPr>
              <a:xfrm>
                <a:off x="535674" y="2696295"/>
                <a:ext cx="921224" cy="738664"/>
              </a:xfrm>
              <a:prstGeom prst="rect">
                <a:avLst/>
              </a:prstGeom>
              <a:noFill/>
            </p:spPr>
            <p:txBody>
              <a:bodyPr wrap="square" rtlCol="0">
                <a:spAutoFit/>
              </a:bodyPr>
              <a:lstStyle/>
              <a:p>
                <a:pPr algn="ctr"/>
                <a:r>
                  <a:rPr lang="en-GB" sz="1400" dirty="0"/>
                  <a:t>The Internal Audit</a:t>
                </a:r>
              </a:p>
            </p:txBody>
          </p:sp>
        </p:grpSp>
        <p:cxnSp>
          <p:nvCxnSpPr>
            <p:cNvPr id="26" name="Straight Arrow Connector 25"/>
            <p:cNvCxnSpPr>
              <a:stCxn id="4" idx="3"/>
              <a:endCxn id="8" idx="1"/>
            </p:cNvCxnSpPr>
            <p:nvPr/>
          </p:nvCxnSpPr>
          <p:spPr>
            <a:xfrm>
              <a:off x="1755136" y="3091218"/>
              <a:ext cx="526279" cy="0"/>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a:stCxn id="8" idx="3"/>
              <a:endCxn id="11" idx="1"/>
            </p:cNvCxnSpPr>
            <p:nvPr/>
          </p:nvCxnSpPr>
          <p:spPr>
            <a:xfrm>
              <a:off x="3474215" y="3091218"/>
              <a:ext cx="524786"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34"/>
            <p:cNvCxnSpPr>
              <a:stCxn id="11" idx="3"/>
              <a:endCxn id="14" idx="1"/>
            </p:cNvCxnSpPr>
            <p:nvPr/>
          </p:nvCxnSpPr>
          <p:spPr>
            <a:xfrm>
              <a:off x="5169863" y="3091218"/>
              <a:ext cx="524785" cy="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p:cNvCxnSpPr>
              <a:stCxn id="14" idx="3"/>
              <a:endCxn id="17" idx="1"/>
            </p:cNvCxnSpPr>
            <p:nvPr/>
          </p:nvCxnSpPr>
          <p:spPr>
            <a:xfrm flipV="1">
              <a:off x="6933063" y="3091218"/>
              <a:ext cx="479933" cy="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a:stCxn id="23" idx="2"/>
              <a:endCxn id="20" idx="0"/>
            </p:cNvCxnSpPr>
            <p:nvPr/>
          </p:nvCxnSpPr>
          <p:spPr>
            <a:xfrm flipH="1">
              <a:off x="2047760" y="2175089"/>
              <a:ext cx="1" cy="202159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1143557" y="5540991"/>
              <a:ext cx="6933637"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a:stCxn id="17" idx="2"/>
            </p:cNvCxnSpPr>
            <p:nvPr/>
          </p:nvCxnSpPr>
          <p:spPr>
            <a:xfrm>
              <a:off x="8049898" y="3657600"/>
              <a:ext cx="0" cy="1883391"/>
            </a:xfrm>
            <a:prstGeom prst="line">
              <a:avLst/>
            </a:prstGeom>
            <a:ln w="381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a:off x="1161480" y="775226"/>
              <a:ext cx="6915714" cy="1861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9" name="Straight Arrow Connector 48"/>
            <p:cNvCxnSpPr>
              <a:endCxn id="17" idx="0"/>
            </p:cNvCxnSpPr>
            <p:nvPr/>
          </p:nvCxnSpPr>
          <p:spPr>
            <a:xfrm>
              <a:off x="8049898" y="775226"/>
              <a:ext cx="0" cy="1749610"/>
            </a:xfrm>
            <a:prstGeom prst="straightConnector1">
              <a:avLst/>
            </a:prstGeom>
            <a:ln w="38100">
              <a:solidFill>
                <a:schemeClr val="tx1"/>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3" name="Straight Arrow Connector 52"/>
            <p:cNvCxnSpPr/>
            <p:nvPr/>
          </p:nvCxnSpPr>
          <p:spPr>
            <a:xfrm>
              <a:off x="1143557" y="775226"/>
              <a:ext cx="0" cy="1730991"/>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6" name="Straight Arrow Connector 55"/>
            <p:cNvCxnSpPr>
              <a:endCxn id="4" idx="2"/>
            </p:cNvCxnSpPr>
            <p:nvPr/>
          </p:nvCxnSpPr>
          <p:spPr>
            <a:xfrm flipV="1">
              <a:off x="1143557" y="3657600"/>
              <a:ext cx="0" cy="1883391"/>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0" name="Straight Arrow Connector 59"/>
            <p:cNvCxnSpPr/>
            <p:nvPr/>
          </p:nvCxnSpPr>
          <p:spPr>
            <a:xfrm>
              <a:off x="2034111" y="787132"/>
              <a:ext cx="2" cy="21424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5" name="Straight Arrow Connector 64"/>
            <p:cNvCxnSpPr/>
            <p:nvPr/>
          </p:nvCxnSpPr>
          <p:spPr>
            <a:xfrm>
              <a:off x="3227699" y="787132"/>
              <a:ext cx="2" cy="21424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6" name="Straight Arrow Connector 65"/>
            <p:cNvCxnSpPr/>
            <p:nvPr/>
          </p:nvCxnSpPr>
          <p:spPr>
            <a:xfrm>
              <a:off x="4332871" y="775226"/>
              <a:ext cx="2" cy="21424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7" name="Straight Arrow Connector 66"/>
            <p:cNvCxnSpPr/>
            <p:nvPr/>
          </p:nvCxnSpPr>
          <p:spPr>
            <a:xfrm>
              <a:off x="5694646" y="789630"/>
              <a:ext cx="2" cy="21424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9" name="Straight Arrow Connector 68"/>
            <p:cNvCxnSpPr>
              <a:endCxn id="20" idx="2"/>
            </p:cNvCxnSpPr>
            <p:nvPr/>
          </p:nvCxnSpPr>
          <p:spPr>
            <a:xfrm flipV="1">
              <a:off x="2047759" y="5329450"/>
              <a:ext cx="1" cy="21154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70" name="Straight Arrow Connector 69"/>
            <p:cNvCxnSpPr/>
            <p:nvPr/>
          </p:nvCxnSpPr>
          <p:spPr>
            <a:xfrm flipV="1">
              <a:off x="3071936" y="5302154"/>
              <a:ext cx="1" cy="21154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71" name="Straight Arrow Connector 70"/>
            <p:cNvCxnSpPr/>
            <p:nvPr/>
          </p:nvCxnSpPr>
          <p:spPr>
            <a:xfrm flipV="1">
              <a:off x="4151793" y="5304426"/>
              <a:ext cx="1" cy="21154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72" name="Straight Arrow Connector 71"/>
            <p:cNvCxnSpPr/>
            <p:nvPr/>
          </p:nvCxnSpPr>
          <p:spPr>
            <a:xfrm flipV="1">
              <a:off x="5571163" y="5304426"/>
              <a:ext cx="1" cy="21154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74" name="TextBox 73"/>
            <p:cNvSpPr txBox="1"/>
            <p:nvPr/>
          </p:nvSpPr>
          <p:spPr>
            <a:xfrm>
              <a:off x="2047759" y="5663821"/>
              <a:ext cx="5567692" cy="369332"/>
            </a:xfrm>
            <a:prstGeom prst="rect">
              <a:avLst/>
            </a:prstGeom>
            <a:solidFill>
              <a:schemeClr val="accent6">
                <a:lumMod val="40000"/>
                <a:lumOff val="60000"/>
              </a:schemeClr>
            </a:solidFill>
          </p:spPr>
          <p:txBody>
            <a:bodyPr wrap="square" rtlCol="0">
              <a:spAutoFit/>
            </a:bodyPr>
            <a:lstStyle/>
            <a:p>
              <a:pPr algn="ctr"/>
              <a:r>
                <a:rPr lang="en-GB" dirty="0"/>
                <a:t>Ethics and Corporate Social Responsibility</a:t>
              </a:r>
            </a:p>
          </p:txBody>
        </p:sp>
        <p:sp>
          <p:nvSpPr>
            <p:cNvPr id="75" name="TextBox 74"/>
            <p:cNvSpPr txBox="1"/>
            <p:nvPr/>
          </p:nvSpPr>
          <p:spPr>
            <a:xfrm>
              <a:off x="2067654" y="313454"/>
              <a:ext cx="5567692" cy="369332"/>
            </a:xfrm>
            <a:prstGeom prst="rect">
              <a:avLst/>
            </a:prstGeom>
            <a:solidFill>
              <a:schemeClr val="accent6">
                <a:lumMod val="40000"/>
                <a:lumOff val="60000"/>
              </a:schemeClr>
            </a:solidFill>
          </p:spPr>
          <p:txBody>
            <a:bodyPr wrap="square" rtlCol="0">
              <a:spAutoFit/>
            </a:bodyPr>
            <a:lstStyle/>
            <a:p>
              <a:pPr algn="ctr"/>
              <a:r>
                <a:rPr lang="en-GB" dirty="0"/>
                <a:t>Strategic Planning</a:t>
              </a:r>
            </a:p>
          </p:txBody>
        </p:sp>
      </p:grpSp>
      <p:sp>
        <p:nvSpPr>
          <p:cNvPr id="77" name="TextBox 76"/>
          <p:cNvSpPr txBox="1"/>
          <p:nvPr/>
        </p:nvSpPr>
        <p:spPr>
          <a:xfrm>
            <a:off x="4967970" y="6488668"/>
            <a:ext cx="3924024" cy="369332"/>
          </a:xfrm>
          <a:prstGeom prst="rect">
            <a:avLst/>
          </a:prstGeom>
          <a:noFill/>
        </p:spPr>
        <p:txBody>
          <a:bodyPr wrap="square" rtlCol="0">
            <a:spAutoFit/>
          </a:bodyPr>
          <a:lstStyle/>
          <a:p>
            <a:r>
              <a:rPr lang="en-GB" dirty="0">
                <a:solidFill>
                  <a:srgbClr val="FF0000"/>
                </a:solidFill>
              </a:rPr>
              <a:t>Source: David, Ali, and Al-</a:t>
            </a:r>
            <a:r>
              <a:rPr lang="en-GB" dirty="0" err="1">
                <a:solidFill>
                  <a:srgbClr val="FF0000"/>
                </a:solidFill>
              </a:rPr>
              <a:t>Aali</a:t>
            </a:r>
            <a:r>
              <a:rPr lang="en-GB" dirty="0">
                <a:solidFill>
                  <a:srgbClr val="FF0000"/>
                </a:solidFill>
              </a:rPr>
              <a:t> (2009 )</a:t>
            </a:r>
          </a:p>
        </p:txBody>
      </p:sp>
    </p:spTree>
    <p:extLst>
      <p:ext uri="{BB962C8B-B14F-4D97-AF65-F5344CB8AC3E}">
        <p14:creationId xmlns:p14="http://schemas.microsoft.com/office/powerpoint/2010/main" val="238379122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 name="TextBox 76"/>
          <p:cNvSpPr txBox="1"/>
          <p:nvPr/>
        </p:nvSpPr>
        <p:spPr>
          <a:xfrm>
            <a:off x="3842776" y="6475864"/>
            <a:ext cx="3924024" cy="369332"/>
          </a:xfrm>
          <a:prstGeom prst="rect">
            <a:avLst/>
          </a:prstGeom>
          <a:noFill/>
        </p:spPr>
        <p:txBody>
          <a:bodyPr wrap="square" rtlCol="0">
            <a:spAutoFit/>
          </a:bodyPr>
          <a:lstStyle/>
          <a:p>
            <a:r>
              <a:rPr lang="en-GB" dirty="0">
                <a:solidFill>
                  <a:schemeClr val="bg1"/>
                </a:solidFill>
              </a:rPr>
              <a:t>Source: David, Ali, and Al-</a:t>
            </a:r>
            <a:r>
              <a:rPr lang="en-GB" dirty="0" err="1">
                <a:solidFill>
                  <a:schemeClr val="bg1"/>
                </a:solidFill>
              </a:rPr>
              <a:t>Aali</a:t>
            </a:r>
            <a:r>
              <a:rPr lang="en-GB" dirty="0">
                <a:solidFill>
                  <a:schemeClr val="bg1"/>
                </a:solidFill>
              </a:rPr>
              <a:t> (2009 )</a:t>
            </a:r>
          </a:p>
        </p:txBody>
      </p:sp>
      <p:sp>
        <p:nvSpPr>
          <p:cNvPr id="3" name="TextBox 2"/>
          <p:cNvSpPr txBox="1"/>
          <p:nvPr/>
        </p:nvSpPr>
        <p:spPr>
          <a:xfrm>
            <a:off x="1214650" y="266130"/>
            <a:ext cx="7055893" cy="461665"/>
          </a:xfrm>
          <a:prstGeom prst="rect">
            <a:avLst/>
          </a:prstGeom>
          <a:solidFill>
            <a:schemeClr val="accent6">
              <a:lumMod val="75000"/>
            </a:schemeClr>
          </a:solidFill>
        </p:spPr>
        <p:txBody>
          <a:bodyPr wrap="square" rtlCol="0">
            <a:spAutoFit/>
          </a:bodyPr>
          <a:lstStyle/>
          <a:p>
            <a:pPr algn="ctr"/>
            <a:r>
              <a:rPr lang="en-GB" sz="2400" b="1" dirty="0">
                <a:solidFill>
                  <a:schemeClr val="bg1"/>
                </a:solidFill>
                <a:latin typeface="Arial" panose="020B0604020202020204" pitchFamily="34" charset="0"/>
                <a:cs typeface="Arial" panose="020B0604020202020204" pitchFamily="34" charset="0"/>
              </a:rPr>
              <a:t>Benefits of Strategic Management</a:t>
            </a:r>
          </a:p>
        </p:txBody>
      </p:sp>
      <p:graphicFrame>
        <p:nvGraphicFramePr>
          <p:cNvPr id="27" name="Diagram 26"/>
          <p:cNvGraphicFramePr/>
          <p:nvPr>
            <p:extLst>
              <p:ext uri="{D42A27DB-BD31-4B8C-83A1-F6EECF244321}">
                <p14:modId xmlns:p14="http://schemas.microsoft.com/office/powerpoint/2010/main" val="360034707"/>
              </p:ext>
            </p:extLst>
          </p:nvPr>
        </p:nvGraphicFramePr>
        <p:xfrm>
          <a:off x="341194" y="1132764"/>
          <a:ext cx="8147713" cy="45310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26706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7" grpId="0">
        <p:bldAsOne/>
      </p:bldGraphic>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0"/>
            <a:ext cx="8229600" cy="887104"/>
          </a:xfrm>
        </p:spPr>
        <p:txBody>
          <a:bodyPr>
            <a:normAutofit/>
          </a:bodyPr>
          <a:lstStyle/>
          <a:p>
            <a:pPr lvl="0"/>
            <a:r>
              <a:rPr lang="en-US" b="1" dirty="0">
                <a:solidFill>
                  <a:schemeClr val="accent1">
                    <a:lumMod val="75000"/>
                  </a:schemeClr>
                </a:solidFill>
                <a:latin typeface="Corbel" panose="020B0503020204020204" pitchFamily="34" charset="0"/>
              </a:rPr>
              <a:t>Summary of Session</a:t>
            </a:r>
            <a:endParaRPr lang="en-US" sz="2100" b="1" dirty="0">
              <a:solidFill>
                <a:schemeClr val="accent1">
                  <a:lumMod val="75000"/>
                </a:schemeClr>
              </a:solidFill>
              <a:latin typeface="Corbel" panose="020B0503020204020204" pitchFamily="34" charset="0"/>
            </a:endParaRPr>
          </a:p>
        </p:txBody>
      </p:sp>
      <p:sp>
        <p:nvSpPr>
          <p:cNvPr id="2" name="Content Placeholder 1"/>
          <p:cNvSpPr>
            <a:spLocks noGrp="1"/>
          </p:cNvSpPr>
          <p:nvPr>
            <p:ph idx="1"/>
          </p:nvPr>
        </p:nvSpPr>
        <p:spPr>
          <a:xfrm>
            <a:off x="457200" y="1136177"/>
            <a:ext cx="8229600" cy="3917032"/>
          </a:xfrm>
        </p:spPr>
        <p:txBody>
          <a:bodyPr/>
          <a:lstStyle/>
          <a:p>
            <a:r>
              <a:rPr lang="en-GB" dirty="0"/>
              <a:t>We explored the definition of Strategy</a:t>
            </a:r>
          </a:p>
          <a:p>
            <a:r>
              <a:rPr lang="en-GB" dirty="0"/>
              <a:t>Understanding of the main concepts of Strategic Management</a:t>
            </a:r>
          </a:p>
          <a:p>
            <a:r>
              <a:rPr lang="en-GB" dirty="0"/>
              <a:t>Importance of studying Strategic Management</a:t>
            </a:r>
          </a:p>
          <a:p>
            <a:r>
              <a:rPr lang="en-GB" dirty="0"/>
              <a:t>Strategic Management Model</a:t>
            </a:r>
          </a:p>
        </p:txBody>
      </p:sp>
    </p:spTree>
    <p:extLst>
      <p:ext uri="{BB962C8B-B14F-4D97-AF65-F5344CB8AC3E}">
        <p14:creationId xmlns:p14="http://schemas.microsoft.com/office/powerpoint/2010/main" val="347662032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27546" y="671638"/>
            <a:ext cx="3575714" cy="994172"/>
          </a:xfrm>
        </p:spPr>
        <p:txBody>
          <a:bodyPr>
            <a:normAutofit/>
          </a:bodyPr>
          <a:lstStyle/>
          <a:p>
            <a:pPr lvl="0"/>
            <a:r>
              <a:rPr lang="en-US" sz="3600" b="1" dirty="0">
                <a:solidFill>
                  <a:srgbClr val="0070C0"/>
                </a:solidFill>
                <a:latin typeface="Corbel" panose="020B0503020204020204" pitchFamily="34" charset="0"/>
              </a:rPr>
              <a:t>Next Week</a:t>
            </a:r>
            <a:endParaRPr lang="en-US" sz="2400" b="1" dirty="0">
              <a:solidFill>
                <a:srgbClr val="0070C0"/>
              </a:solidFill>
              <a:latin typeface="Corbel" panose="020B0503020204020204" pitchFamily="34" charset="0"/>
            </a:endParaRPr>
          </a:p>
        </p:txBody>
      </p:sp>
      <p:sp>
        <p:nvSpPr>
          <p:cNvPr id="4" name="Content Placeholder 3"/>
          <p:cNvSpPr>
            <a:spLocks noGrp="1"/>
          </p:cNvSpPr>
          <p:nvPr>
            <p:ph idx="1"/>
          </p:nvPr>
        </p:nvSpPr>
        <p:spPr>
          <a:xfrm>
            <a:off x="436728" y="1529332"/>
            <a:ext cx="3357350" cy="4011659"/>
          </a:xfrm>
          <a:ln>
            <a:solidFill>
              <a:schemeClr val="tx1"/>
            </a:solidFill>
          </a:ln>
        </p:spPr>
        <p:txBody>
          <a:bodyPr>
            <a:noAutofit/>
          </a:bodyPr>
          <a:lstStyle/>
          <a:p>
            <a:pPr marL="0" lvl="1" indent="0" algn="ctr">
              <a:buNone/>
            </a:pPr>
            <a:r>
              <a:rPr lang="en-GB" sz="3200" b="1" dirty="0">
                <a:solidFill>
                  <a:schemeClr val="accent1">
                    <a:lumMod val="50000"/>
                  </a:schemeClr>
                </a:solidFill>
              </a:rPr>
              <a:t>Scanning External Environment &amp; Industry Analysis</a:t>
            </a:r>
          </a:p>
          <a:p>
            <a:pPr marL="0" lvl="1" indent="0" algn="ctr">
              <a:buNone/>
            </a:pPr>
            <a:endParaRPr lang="en-US" sz="2800" b="1" dirty="0">
              <a:solidFill>
                <a:schemeClr val="accent1">
                  <a:lumMod val="50000"/>
                </a:schemeClr>
              </a:solidFill>
              <a:latin typeface="Corbel" panose="020B0503020204020204" pitchFamily="34" charset="0"/>
            </a:endParaRPr>
          </a:p>
        </p:txBody>
      </p:sp>
      <p:grpSp>
        <p:nvGrpSpPr>
          <p:cNvPr id="6" name="Group 5"/>
          <p:cNvGrpSpPr/>
          <p:nvPr/>
        </p:nvGrpSpPr>
        <p:grpSpPr>
          <a:xfrm>
            <a:off x="4421876" y="300252"/>
            <a:ext cx="4558352" cy="5663820"/>
            <a:chOff x="4421875" y="1529332"/>
            <a:chExt cx="4722125" cy="4181475"/>
          </a:xfrm>
        </p:grpSpPr>
        <p:pic>
          <p:nvPicPr>
            <p:cNvPr id="2" name="Picture 1"/>
            <p:cNvPicPr>
              <a:picLocks noChangeAspect="1"/>
            </p:cNvPicPr>
            <p:nvPr/>
          </p:nvPicPr>
          <p:blipFill>
            <a:blip r:embed="rId3"/>
            <a:stretch>
              <a:fillRect/>
            </a:stretch>
          </p:blipFill>
          <p:spPr>
            <a:xfrm>
              <a:off x="4421875" y="1529332"/>
              <a:ext cx="4722125" cy="4181475"/>
            </a:xfrm>
            <a:prstGeom prst="rect">
              <a:avLst/>
            </a:prstGeom>
          </p:spPr>
        </p:pic>
        <p:sp>
          <p:nvSpPr>
            <p:cNvPr id="5" name="Content Placeholder 3"/>
            <p:cNvSpPr txBox="1">
              <a:spLocks/>
            </p:cNvSpPr>
            <p:nvPr/>
          </p:nvSpPr>
          <p:spPr>
            <a:xfrm>
              <a:off x="4747050" y="1848209"/>
              <a:ext cx="4199014" cy="1615684"/>
            </a:xfrm>
            <a:prstGeom prst="rect">
              <a:avLst/>
            </a:prstGeom>
            <a:solidFill>
              <a:schemeClr val="bg1"/>
            </a:solidFill>
          </p:spPr>
          <p:txBody>
            <a:bodyPr vert="horz" lIns="91440" tIns="45720" rIns="91440" bIns="45720" rtlCol="0">
              <a:noAutofit/>
            </a:bodyPr>
            <a:lstStyle>
              <a:lvl1pPr marL="257175" indent="-257175" algn="l" defTabSz="6858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557213" indent="-214313" algn="l" defTabSz="685800" rtl="0" eaLnBrk="1" latinLnBrk="0" hangingPunct="1">
                <a:spcBef>
                  <a:spcPct val="20000"/>
                </a:spcBef>
                <a:buFont typeface="Arial" pitchFamily="34" charset="0"/>
                <a:buChar char="–"/>
                <a:defRPr sz="2100" kern="1200">
                  <a:solidFill>
                    <a:schemeClr val="tx1"/>
                  </a:solidFill>
                  <a:latin typeface="+mn-lt"/>
                  <a:ea typeface="+mn-ea"/>
                  <a:cs typeface="+mn-cs"/>
                </a:defRPr>
              </a:lvl2pPr>
              <a:lvl3pPr marL="857250" indent="-171450" algn="l" defTabSz="6858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2001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4pPr>
              <a:lvl5pPr marL="15430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5pPr>
              <a:lvl6pPr marL="18859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9pPr>
            </a:lstStyle>
            <a:p>
              <a:pPr marL="0" lvl="1" indent="0" algn="ctr">
                <a:buFont typeface="Arial" pitchFamily="34" charset="0"/>
                <a:buNone/>
              </a:pPr>
              <a:r>
                <a:rPr lang="en-GB" sz="2000" b="1" dirty="0">
                  <a:solidFill>
                    <a:srgbClr val="FF0000"/>
                  </a:solidFill>
                </a:rPr>
                <a:t>Exercise for Next Week:</a:t>
              </a:r>
            </a:p>
            <a:p>
              <a:pPr marL="0" lvl="1" indent="0" algn="ctr">
                <a:buFont typeface="Arial" pitchFamily="34" charset="0"/>
                <a:buNone/>
              </a:pPr>
              <a:r>
                <a:rPr lang="en-GB" sz="2000" b="1" i="1" dirty="0">
                  <a:latin typeface="Corbel" panose="020B0503020204020204" pitchFamily="34" charset="0"/>
                </a:rPr>
                <a:t>Give an example of a recent political development that changed the overall strategy of an organisation. Please cite your source. </a:t>
              </a:r>
              <a:endParaRPr lang="en-US" sz="2000" b="1" i="1" dirty="0">
                <a:latin typeface="Corbel" panose="020B0503020204020204" pitchFamily="34" charset="0"/>
              </a:endParaRPr>
            </a:p>
          </p:txBody>
        </p:sp>
      </p:grpSp>
      <p:sp>
        <p:nvSpPr>
          <p:cNvPr id="7" name="Content Placeholder 2"/>
          <p:cNvSpPr txBox="1">
            <a:spLocks/>
          </p:cNvSpPr>
          <p:nvPr/>
        </p:nvSpPr>
        <p:spPr>
          <a:xfrm>
            <a:off x="4735773" y="3057099"/>
            <a:ext cx="4053384" cy="2674961"/>
          </a:xfrm>
          <a:prstGeom prst="rect">
            <a:avLst/>
          </a:prstGeom>
          <a:solidFill>
            <a:schemeClr val="bg1"/>
          </a:solidFill>
        </p:spPr>
        <p:txBody>
          <a:bodyPr vert="horz" lIns="91440" tIns="45720" rIns="91440" bIns="45720" rtlCol="0">
            <a:noAutofit/>
          </a:bodyPr>
          <a:lstStyle>
            <a:lvl1pPr marL="257175" indent="-257175" algn="l" defTabSz="6858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557213" indent="-214313" algn="l" defTabSz="685800" rtl="0" eaLnBrk="1" latinLnBrk="0" hangingPunct="1">
              <a:spcBef>
                <a:spcPct val="20000"/>
              </a:spcBef>
              <a:buFont typeface="Arial" pitchFamily="34" charset="0"/>
              <a:buChar char="–"/>
              <a:defRPr sz="2100" kern="1200">
                <a:solidFill>
                  <a:schemeClr val="tx1"/>
                </a:solidFill>
                <a:latin typeface="+mn-lt"/>
                <a:ea typeface="+mn-ea"/>
                <a:cs typeface="+mn-cs"/>
              </a:defRPr>
            </a:lvl2pPr>
            <a:lvl3pPr marL="857250" indent="-171450" algn="l" defTabSz="6858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2001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4pPr>
            <a:lvl5pPr marL="15430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5pPr>
            <a:lvl6pPr marL="18859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9pPr>
          </a:lstStyle>
          <a:p>
            <a:pPr marL="0" indent="0">
              <a:buFont typeface="Arial" pitchFamily="34" charset="0"/>
              <a:buNone/>
            </a:pPr>
            <a:r>
              <a:rPr lang="en-GB" sz="1600" b="1" i="1" dirty="0">
                <a:latin typeface="Corbel" panose="020B0503020204020204" pitchFamily="34" charset="0"/>
                <a:cs typeface="Arial" panose="020B0604020202020204" pitchFamily="34" charset="0"/>
              </a:rPr>
              <a:t>Using Illustration 1 as an example, show how the elements of strategic management differ in:</a:t>
            </a:r>
          </a:p>
          <a:p>
            <a:r>
              <a:rPr lang="en-GB" sz="1600" b="1" i="1" dirty="0">
                <a:latin typeface="Corbel" panose="020B0503020204020204" pitchFamily="34" charset="0"/>
                <a:cs typeface="Arial" panose="020B0604020202020204" pitchFamily="34" charset="0"/>
              </a:rPr>
              <a:t>(a) a small business (e.g. Marshfield Bakery)</a:t>
            </a:r>
          </a:p>
          <a:p>
            <a:r>
              <a:rPr lang="en-GB" sz="1600" b="1" i="1" dirty="0">
                <a:latin typeface="Corbel" panose="020B0503020204020204" pitchFamily="34" charset="0"/>
                <a:cs typeface="Arial" panose="020B0604020202020204" pitchFamily="34" charset="0"/>
              </a:rPr>
              <a:t>(b) a large multinational business (e.g. AIB)</a:t>
            </a:r>
          </a:p>
          <a:p>
            <a:r>
              <a:rPr lang="en-GB" sz="1600" b="1" i="1" dirty="0">
                <a:latin typeface="Corbel" panose="020B0503020204020204" pitchFamily="34" charset="0"/>
                <a:cs typeface="Arial" panose="020B0604020202020204" pitchFamily="34" charset="0"/>
              </a:rPr>
              <a:t>(c) a non-profit organisation (e.g. NHS Direct or Salvation Army).</a:t>
            </a:r>
          </a:p>
        </p:txBody>
      </p:sp>
    </p:spTree>
    <p:extLst>
      <p:ext uri="{BB962C8B-B14F-4D97-AF65-F5344CB8AC3E}">
        <p14:creationId xmlns:p14="http://schemas.microsoft.com/office/powerpoint/2010/main" val="2698415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P spid="7"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4590" y="0"/>
            <a:ext cx="9048466" cy="5663821"/>
          </a:xfrm>
          <a:prstGeom prst="rect">
            <a:avLst/>
          </a:prstGeom>
        </p:spPr>
      </p:pic>
      <p:sp>
        <p:nvSpPr>
          <p:cNvPr id="3" name="Title 2"/>
          <p:cNvSpPr>
            <a:spLocks noGrp="1"/>
          </p:cNvSpPr>
          <p:nvPr>
            <p:ph type="title"/>
          </p:nvPr>
        </p:nvSpPr>
        <p:spPr>
          <a:xfrm>
            <a:off x="743804" y="3483592"/>
            <a:ext cx="8229600" cy="857250"/>
          </a:xfrm>
        </p:spPr>
        <p:txBody>
          <a:bodyPr>
            <a:noAutofit/>
          </a:bodyPr>
          <a:lstStyle/>
          <a:p>
            <a:pPr lvl="0"/>
            <a:r>
              <a:rPr lang="en-US" sz="6000" b="1" dirty="0">
                <a:solidFill>
                  <a:schemeClr val="accent2">
                    <a:lumMod val="60000"/>
                    <a:lumOff val="40000"/>
                  </a:schemeClr>
                </a:solidFill>
                <a:latin typeface="Corbel" panose="020B0503020204020204" pitchFamily="34" charset="0"/>
              </a:rPr>
              <a:t>Exit Poll</a:t>
            </a:r>
            <a:endParaRPr lang="en-US" sz="4400" b="1" dirty="0">
              <a:solidFill>
                <a:schemeClr val="accent2">
                  <a:lumMod val="60000"/>
                  <a:lumOff val="40000"/>
                </a:schemeClr>
              </a:solidFill>
              <a:latin typeface="Corbel" panose="020B0503020204020204" pitchFamily="34" charset="0"/>
            </a:endParaRPr>
          </a:p>
        </p:txBody>
      </p:sp>
      <p:sp>
        <p:nvSpPr>
          <p:cNvPr id="4" name="Content Placeholder 3"/>
          <p:cNvSpPr>
            <a:spLocks noGrp="1"/>
          </p:cNvSpPr>
          <p:nvPr>
            <p:ph idx="1"/>
          </p:nvPr>
        </p:nvSpPr>
        <p:spPr>
          <a:xfrm>
            <a:off x="743804" y="4340842"/>
            <a:ext cx="8229600" cy="924635"/>
          </a:xfrm>
        </p:spPr>
        <p:txBody>
          <a:bodyPr>
            <a:normAutofit/>
          </a:bodyPr>
          <a:lstStyle/>
          <a:p>
            <a:pPr marL="0" lvl="1" indent="0" algn="ctr">
              <a:buNone/>
            </a:pPr>
            <a:r>
              <a:rPr lang="en-US" sz="2800" i="1" dirty="0">
                <a:solidFill>
                  <a:schemeClr val="accent2">
                    <a:lumMod val="40000"/>
                    <a:lumOff val="60000"/>
                  </a:schemeClr>
                </a:solidFill>
                <a:latin typeface="Corbel" panose="020B0503020204020204" pitchFamily="34" charset="0"/>
              </a:rPr>
              <a:t>Please complete the following survey before leaving:</a:t>
            </a:r>
            <a:endParaRPr lang="en-US" sz="2800" dirty="0">
              <a:solidFill>
                <a:schemeClr val="accent2">
                  <a:lumMod val="40000"/>
                  <a:lumOff val="60000"/>
                </a:schemeClr>
              </a:solidFill>
              <a:latin typeface="Corbel" panose="020B0503020204020204" pitchFamily="34" charset="0"/>
            </a:endParaRPr>
          </a:p>
          <a:p>
            <a:pPr marL="342900" lvl="1" indent="0">
              <a:buNone/>
            </a:pPr>
            <a:endParaRPr lang="en-US" sz="3200" dirty="0">
              <a:solidFill>
                <a:schemeClr val="accent2">
                  <a:lumMod val="40000"/>
                  <a:lumOff val="60000"/>
                </a:schemeClr>
              </a:solidFill>
              <a:latin typeface="Corbel" panose="020B0503020204020204" pitchFamily="34" charset="0"/>
            </a:endParaRPr>
          </a:p>
          <a:p>
            <a:pPr marL="0" indent="0">
              <a:buNone/>
            </a:pPr>
            <a:endParaRPr lang="en-US" sz="3200" dirty="0">
              <a:solidFill>
                <a:schemeClr val="accent2">
                  <a:lumMod val="40000"/>
                  <a:lumOff val="60000"/>
                </a:schemeClr>
              </a:solidFill>
              <a:latin typeface="Corbel" panose="020B0503020204020204" pitchFamily="34" charset="0"/>
            </a:endParaRPr>
          </a:p>
          <a:p>
            <a:pPr marL="0" indent="0">
              <a:buNone/>
            </a:pPr>
            <a:endParaRPr lang="en-US" sz="3200" dirty="0">
              <a:solidFill>
                <a:schemeClr val="accent2">
                  <a:lumMod val="40000"/>
                  <a:lumOff val="60000"/>
                </a:schemeClr>
              </a:solidFill>
              <a:latin typeface="Corbel" panose="020B0503020204020204" pitchFamily="34" charset="0"/>
            </a:endParaRPr>
          </a:p>
        </p:txBody>
      </p:sp>
    </p:spTree>
    <p:extLst>
      <p:ext uri="{BB962C8B-B14F-4D97-AF65-F5344CB8AC3E}">
        <p14:creationId xmlns:p14="http://schemas.microsoft.com/office/powerpoint/2010/main" val="1310868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35296"/>
          </a:xfrm>
        </p:spPr>
        <p:txBody>
          <a:bodyPr/>
          <a:lstStyle/>
          <a:p>
            <a:r>
              <a:rPr lang="en-GB" b="1" dirty="0"/>
              <a:t>References</a:t>
            </a:r>
          </a:p>
        </p:txBody>
      </p:sp>
      <p:sp>
        <p:nvSpPr>
          <p:cNvPr id="3" name="Content Placeholder 2"/>
          <p:cNvSpPr>
            <a:spLocks noGrp="1"/>
          </p:cNvSpPr>
          <p:nvPr>
            <p:ph idx="1"/>
          </p:nvPr>
        </p:nvSpPr>
        <p:spPr>
          <a:xfrm>
            <a:off x="457200" y="1313598"/>
            <a:ext cx="8372901" cy="3917032"/>
          </a:xfrm>
        </p:spPr>
        <p:txBody>
          <a:bodyPr/>
          <a:lstStyle/>
          <a:p>
            <a:pPr marL="457200" indent="-457200">
              <a:buFont typeface="+mj-lt"/>
              <a:buAutoNum type="arabicPeriod"/>
            </a:pPr>
            <a:r>
              <a:rPr lang="en-GB" dirty="0"/>
              <a:t>David, F.R., Ali, A.J. and Al-</a:t>
            </a:r>
            <a:r>
              <a:rPr lang="en-GB" dirty="0" err="1"/>
              <a:t>Aali</a:t>
            </a:r>
            <a:r>
              <a:rPr lang="en-GB" dirty="0"/>
              <a:t>, A.Y., 2009. </a:t>
            </a:r>
            <a:r>
              <a:rPr lang="en-GB" i="1" dirty="0"/>
              <a:t>Strategic management: Concepts and cases</a:t>
            </a:r>
            <a:r>
              <a:rPr lang="en-GB" dirty="0"/>
              <a:t>.</a:t>
            </a:r>
          </a:p>
          <a:p>
            <a:pPr marL="457200" indent="-457200">
              <a:buFont typeface="+mj-lt"/>
              <a:buAutoNum type="arabicPeriod"/>
            </a:pPr>
            <a:r>
              <a:rPr lang="en-GB" dirty="0"/>
              <a:t>Hunger, J.D. (2020). </a:t>
            </a:r>
            <a:r>
              <a:rPr lang="en-GB" i="1" dirty="0"/>
              <a:t>Essentials of strategic management</a:t>
            </a:r>
            <a:r>
              <a:rPr lang="en-GB" dirty="0"/>
              <a:t>.</a:t>
            </a:r>
          </a:p>
          <a:p>
            <a:pPr marL="457200" indent="-457200">
              <a:buFont typeface="+mj-lt"/>
              <a:buAutoNum type="arabicPeriod"/>
            </a:pPr>
            <a:r>
              <a:rPr lang="en-GB" dirty="0"/>
              <a:t>Gamble, J.E., Thompson, A.A. and </a:t>
            </a:r>
            <a:r>
              <a:rPr lang="en-GB" dirty="0" err="1"/>
              <a:t>Peteraf</a:t>
            </a:r>
            <a:r>
              <a:rPr lang="en-GB" dirty="0"/>
              <a:t>, M.A., 2013. </a:t>
            </a:r>
            <a:r>
              <a:rPr lang="en-GB" i="1" dirty="0"/>
              <a:t>Essentials of strategic management: The quest for competitive advantage</a:t>
            </a:r>
            <a:r>
              <a:rPr lang="en-GB" dirty="0"/>
              <a:t>. McGraw-Hill/Irwin.</a:t>
            </a:r>
          </a:p>
        </p:txBody>
      </p:sp>
    </p:spTree>
    <p:extLst>
      <p:ext uri="{BB962C8B-B14F-4D97-AF65-F5344CB8AC3E}">
        <p14:creationId xmlns:p14="http://schemas.microsoft.com/office/powerpoint/2010/main" val="1604868580"/>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uwtsd ppt temp.</Template>
  <TotalTime>9</TotalTime>
  <Words>4367</Words>
  <Application>Microsoft Office PowerPoint</Application>
  <PresentationFormat>On-screen Show (4:3)</PresentationFormat>
  <Paragraphs>396</Paragraphs>
  <Slides>45</Slides>
  <Notes>17</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45</vt:i4>
      </vt:variant>
    </vt:vector>
  </HeadingPairs>
  <TitlesOfParts>
    <vt:vector size="55" baseType="lpstr">
      <vt:lpstr>Arial</vt:lpstr>
      <vt:lpstr>Calibri</vt:lpstr>
      <vt:lpstr>Corbel</vt:lpstr>
      <vt:lpstr>HelveticaNeue-Bold</vt:lpstr>
      <vt:lpstr>LinoLetter-Italic</vt:lpstr>
      <vt:lpstr>LinoLetter-Roman</vt:lpstr>
      <vt:lpstr>Myriad Pro</vt:lpstr>
      <vt:lpstr>Wingdings</vt:lpstr>
      <vt:lpstr>Wingdings 3</vt:lpstr>
      <vt:lpstr>20140311PresentationUWTSDTemplate</vt:lpstr>
      <vt:lpstr>Master of Business Administration   Strategic Management   Introduction and Overview</vt:lpstr>
      <vt:lpstr>Introduction to the Module</vt:lpstr>
      <vt:lpstr>Introduction to the Module</vt:lpstr>
      <vt:lpstr>Learning Outcomes</vt:lpstr>
      <vt:lpstr>Key Topics per Week</vt:lpstr>
      <vt:lpstr>Key Topics per Week</vt:lpstr>
      <vt:lpstr>Attendance</vt:lpstr>
      <vt:lpstr>Example: Class starts at 9.00am </vt:lpstr>
      <vt:lpstr>Important</vt:lpstr>
      <vt:lpstr>Teaching and Learning</vt:lpstr>
      <vt:lpstr>Resources</vt:lpstr>
      <vt:lpstr>Books and Materials </vt:lpstr>
      <vt:lpstr>Assignment Brief</vt:lpstr>
      <vt:lpstr>Defining Strategy</vt:lpstr>
      <vt:lpstr>PowerPoint Presentation</vt:lpstr>
      <vt:lpstr>Strategies</vt:lpstr>
      <vt:lpstr>Strategies</vt:lpstr>
      <vt:lpstr>Strategies</vt:lpstr>
      <vt:lpstr>STRATEGY DEFINED</vt:lpstr>
      <vt:lpstr>PowerPoint Presentation</vt:lpstr>
      <vt:lpstr>PowerPoint Presentation</vt:lpstr>
      <vt:lpstr>Implications of Strategic Decisions</vt:lpstr>
      <vt:lpstr>Levels of Strategy </vt:lpstr>
      <vt:lpstr>Strategic Management</vt:lpstr>
      <vt:lpstr>What is Strategic Management?</vt:lpstr>
      <vt:lpstr>Strategic Management</vt:lpstr>
      <vt:lpstr>What is Strategic Management?</vt:lpstr>
      <vt:lpstr>Business Model</vt:lpstr>
      <vt:lpstr>Business Model Canvas</vt:lpstr>
      <vt:lpstr>Activity</vt:lpstr>
      <vt:lpstr>Example of business models </vt:lpstr>
      <vt:lpstr>PowerPoint Presentation</vt:lpstr>
      <vt:lpstr>Sustainable Competitive Advantage</vt:lpstr>
      <vt:lpstr>Sustainable Competitive Advantage</vt:lpstr>
      <vt:lpstr>Charting a Company’s Direction</vt:lpstr>
      <vt:lpstr>Examples of Vision Statements</vt:lpstr>
      <vt:lpstr>Charting a Company’s Direction</vt:lpstr>
      <vt:lpstr>Charting a Company’s Direction … cont’d</vt:lpstr>
      <vt:lpstr>PowerPoint Presentation</vt:lpstr>
      <vt:lpstr>PowerPoint Presentation</vt:lpstr>
      <vt:lpstr>PowerPoint Presentation</vt:lpstr>
      <vt:lpstr>Summary of Session</vt:lpstr>
      <vt:lpstr>Next Week</vt:lpstr>
      <vt:lpstr>Exit Poll</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BMSW 6101 Emerging Leadership Skills</dc:title>
  <dc:creator>Abdullah Al Mamun</dc:creator>
  <cp:lastModifiedBy>Ejike Udeogu</cp:lastModifiedBy>
  <cp:revision>43</cp:revision>
  <dcterms:created xsi:type="dcterms:W3CDTF">2020-04-06T13:34:42Z</dcterms:created>
  <dcterms:modified xsi:type="dcterms:W3CDTF">2025-05-12T15:35:15Z</dcterms:modified>
</cp:coreProperties>
</file>