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sldIdLst>
    <p:sldId id="257" r:id="rId8"/>
    <p:sldId id="256" r:id="rId9"/>
    <p:sldId id="275" r:id="rId10"/>
    <p:sldId id="276" r:id="rId11"/>
    <p:sldId id="277" r:id="rId12"/>
    <p:sldId id="278" r:id="rId13"/>
    <p:sldId id="259" r:id="rId14"/>
    <p:sldId id="260" r:id="rId15"/>
    <p:sldId id="279" r:id="rId16"/>
    <p:sldId id="280" r:id="rId17"/>
    <p:sldId id="281" r:id="rId18"/>
    <p:sldId id="282" r:id="rId19"/>
    <p:sldId id="283" r:id="rId20"/>
    <p:sldId id="284" r:id="rId21"/>
    <p:sldId id="285" r:id="rId22"/>
    <p:sldId id="261" r:id="rId23"/>
    <p:sldId id="262" r:id="rId24"/>
    <p:sldId id="263" r:id="rId25"/>
    <p:sldId id="264" r:id="rId26"/>
    <p:sldId id="265" r:id="rId27"/>
    <p:sldId id="266" r:id="rId28"/>
    <p:sldId id="267" r:id="rId29"/>
    <p:sldId id="268" r:id="rId30"/>
    <p:sldId id="269" r:id="rId31"/>
    <p:sldId id="270" r:id="rId32"/>
    <p:sldId id="271" r:id="rId33"/>
    <p:sldId id="272" r:id="rId34"/>
    <p:sldId id="273" r:id="rId35"/>
    <p:sldId id="274" r:id="rId36"/>
    <p:sldId id="286" r:id="rId37"/>
    <p:sldId id="287" r:id="rId38"/>
    <p:sldId id="288" r:id="rId39"/>
    <p:sldId id="28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0DAC59-294C-409D-AB36-10C415DCA639}" v="2" dt="2025-09-29T17:18:27.2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440DAC59-294C-409D-AB36-10C415DCA639}"/>
    <pc:docChg chg="delSld modSld">
      <pc:chgData name="Darren O'Connor" userId="6303f320-515b-428d-9515-1f5db775ab4e" providerId="ADAL" clId="{440DAC59-294C-409D-AB36-10C415DCA639}" dt="2025-09-29T17:21:18.683" v="2" actId="47"/>
      <pc:docMkLst>
        <pc:docMk/>
      </pc:docMkLst>
      <pc:sldChg chg="del">
        <pc:chgData name="Darren O'Connor" userId="6303f320-515b-428d-9515-1f5db775ab4e" providerId="ADAL" clId="{440DAC59-294C-409D-AB36-10C415DCA639}" dt="2025-09-29T17:21:18.683" v="2" actId="47"/>
        <pc:sldMkLst>
          <pc:docMk/>
          <pc:sldMk cId="1257075163" sldId="258"/>
        </pc:sldMkLst>
      </pc:sldChg>
      <pc:sldChg chg="modSp">
        <pc:chgData name="Darren O'Connor" userId="6303f320-515b-428d-9515-1f5db775ab4e" providerId="ADAL" clId="{440DAC59-294C-409D-AB36-10C415DCA639}" dt="2025-09-29T17:18:27.205" v="1" actId="20577"/>
        <pc:sldMkLst>
          <pc:docMk/>
          <pc:sldMk cId="1780399115" sldId="275"/>
        </pc:sldMkLst>
        <pc:spChg chg="mod">
          <ac:chgData name="Darren O'Connor" userId="6303f320-515b-428d-9515-1f5db775ab4e" providerId="ADAL" clId="{440DAC59-294C-409D-AB36-10C415DCA639}" dt="2025-09-29T17:18:27.205" v="1" actId="20577"/>
          <ac:spMkLst>
            <pc:docMk/>
            <pc:sldMk cId="1780399115" sldId="275"/>
            <ac:spMk id="5" creationId="{2440F30E-EDE9-B7F2-F743-DF23858E5DF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1CEBD2-C247-4D71-BE41-9A7A70CC43CC}"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36E7C901-853E-421E-82AE-45CF7FD4FA41}">
      <dgm:prSet phldrT="[Text]"/>
      <dgm:spPr/>
      <dgm:t>
        <a:bodyPr/>
        <a:lstStyle/>
        <a:p>
          <a:r>
            <a:rPr lang="en-GB" dirty="0"/>
            <a:t>Young People</a:t>
          </a:r>
        </a:p>
      </dgm:t>
    </dgm:pt>
    <dgm:pt modelId="{877AB68C-EDAE-4CA9-8678-73279A2B92A3}" type="parTrans" cxnId="{7B1F8FDD-CE89-4EED-9FE6-A3CD4FD8D28A}">
      <dgm:prSet/>
      <dgm:spPr/>
      <dgm:t>
        <a:bodyPr/>
        <a:lstStyle/>
        <a:p>
          <a:endParaRPr lang="en-GB"/>
        </a:p>
      </dgm:t>
    </dgm:pt>
    <dgm:pt modelId="{1B808731-EA99-4722-8DF2-C9016B3F601D}" type="sibTrans" cxnId="{7B1F8FDD-CE89-4EED-9FE6-A3CD4FD8D28A}">
      <dgm:prSet/>
      <dgm:spPr/>
      <dgm:t>
        <a:bodyPr/>
        <a:lstStyle/>
        <a:p>
          <a:endParaRPr lang="en-GB"/>
        </a:p>
      </dgm:t>
    </dgm:pt>
    <dgm:pt modelId="{51165FE7-C21E-4923-B84B-2D57BEBFAD9E}">
      <dgm:prSet phldrT="[Text]"/>
      <dgm:spPr/>
      <dgm:t>
        <a:bodyPr/>
        <a:lstStyle/>
        <a:p>
          <a:r>
            <a:rPr lang="en-GB" dirty="0"/>
            <a:t>The Employment System</a:t>
          </a:r>
        </a:p>
      </dgm:t>
    </dgm:pt>
    <dgm:pt modelId="{C335E724-E173-45AA-88BC-F0F8EED0495B}" type="parTrans" cxnId="{522770D1-D47F-48E0-B35B-BA03664D2177}">
      <dgm:prSet/>
      <dgm:spPr/>
      <dgm:t>
        <a:bodyPr/>
        <a:lstStyle/>
        <a:p>
          <a:endParaRPr lang="en-GB"/>
        </a:p>
      </dgm:t>
    </dgm:pt>
    <dgm:pt modelId="{8B5C66EA-FD38-4349-AA25-49EDDA5920DB}" type="sibTrans" cxnId="{522770D1-D47F-48E0-B35B-BA03664D2177}">
      <dgm:prSet/>
      <dgm:spPr/>
      <dgm:t>
        <a:bodyPr/>
        <a:lstStyle/>
        <a:p>
          <a:endParaRPr lang="en-GB"/>
        </a:p>
      </dgm:t>
    </dgm:pt>
    <dgm:pt modelId="{76C239CF-2927-47DF-9AF9-FC702366D6B9}">
      <dgm:prSet phldrT="[Text]"/>
      <dgm:spPr/>
      <dgm:t>
        <a:bodyPr/>
        <a:lstStyle/>
        <a:p>
          <a:r>
            <a:rPr lang="en-GB" dirty="0"/>
            <a:t>Families and Friends</a:t>
          </a:r>
        </a:p>
      </dgm:t>
    </dgm:pt>
    <dgm:pt modelId="{93AF56AF-9A8E-4B65-B1E8-4AF46B096B0A}" type="parTrans" cxnId="{EA809207-01FD-455D-BA4E-31B353587CB5}">
      <dgm:prSet/>
      <dgm:spPr/>
      <dgm:t>
        <a:bodyPr/>
        <a:lstStyle/>
        <a:p>
          <a:endParaRPr lang="en-GB"/>
        </a:p>
      </dgm:t>
    </dgm:pt>
    <dgm:pt modelId="{468A52C6-7D19-42A8-A6AD-D320B7A0832C}" type="sibTrans" cxnId="{EA809207-01FD-455D-BA4E-31B353587CB5}">
      <dgm:prSet/>
      <dgm:spPr/>
      <dgm:t>
        <a:bodyPr/>
        <a:lstStyle/>
        <a:p>
          <a:endParaRPr lang="en-GB"/>
        </a:p>
      </dgm:t>
    </dgm:pt>
    <dgm:pt modelId="{90543E78-C353-4746-831E-71B8B922CCEE}">
      <dgm:prSet phldrT="[Text]"/>
      <dgm:spPr/>
      <dgm:t>
        <a:bodyPr/>
        <a:lstStyle/>
        <a:p>
          <a:r>
            <a:rPr lang="en-GB" dirty="0"/>
            <a:t>Police &amp;criminal</a:t>
          </a:r>
        </a:p>
        <a:p>
          <a:r>
            <a:rPr lang="en-GB" dirty="0"/>
            <a:t>Justice</a:t>
          </a:r>
        </a:p>
        <a:p>
          <a:r>
            <a:rPr lang="en-GB" dirty="0"/>
            <a:t>System</a:t>
          </a:r>
        </a:p>
      </dgm:t>
    </dgm:pt>
    <dgm:pt modelId="{7C7D232A-25A9-4191-B7D9-DBF0C6832F76}" type="parTrans" cxnId="{CABAA787-3FDE-44AC-9051-ADF819A8855D}">
      <dgm:prSet/>
      <dgm:spPr/>
      <dgm:t>
        <a:bodyPr/>
        <a:lstStyle/>
        <a:p>
          <a:endParaRPr lang="en-GB"/>
        </a:p>
      </dgm:t>
    </dgm:pt>
    <dgm:pt modelId="{BC0CC4BF-FD5D-4B73-88A8-6A4E969FA63C}" type="sibTrans" cxnId="{CABAA787-3FDE-44AC-9051-ADF819A8855D}">
      <dgm:prSet/>
      <dgm:spPr/>
      <dgm:t>
        <a:bodyPr/>
        <a:lstStyle/>
        <a:p>
          <a:endParaRPr lang="en-GB"/>
        </a:p>
      </dgm:t>
    </dgm:pt>
    <dgm:pt modelId="{19079859-B00C-4906-8C35-41608A35D972}">
      <dgm:prSet phldrT="[Text]"/>
      <dgm:spPr/>
      <dgm:t>
        <a:bodyPr/>
        <a:lstStyle/>
        <a:p>
          <a:r>
            <a:rPr lang="en-GB" dirty="0"/>
            <a:t>The Health System</a:t>
          </a:r>
        </a:p>
      </dgm:t>
    </dgm:pt>
    <dgm:pt modelId="{3D0E8579-8FD3-42E5-8B5E-D5487689C5B1}" type="parTrans" cxnId="{4D91F8E4-9EC1-4B6B-A7F4-E33385CEE93C}">
      <dgm:prSet/>
      <dgm:spPr/>
      <dgm:t>
        <a:bodyPr/>
        <a:lstStyle/>
        <a:p>
          <a:endParaRPr lang="en-GB"/>
        </a:p>
      </dgm:t>
    </dgm:pt>
    <dgm:pt modelId="{24BC99EA-2F4D-4EE4-A563-FB3D33C958DE}" type="sibTrans" cxnId="{4D91F8E4-9EC1-4B6B-A7F4-E33385CEE93C}">
      <dgm:prSet/>
      <dgm:spPr/>
      <dgm:t>
        <a:bodyPr/>
        <a:lstStyle/>
        <a:p>
          <a:endParaRPr lang="en-GB"/>
        </a:p>
      </dgm:t>
    </dgm:pt>
    <dgm:pt modelId="{0FB558FE-EC47-48A7-AB6D-0BC50833D75F}">
      <dgm:prSet/>
      <dgm:spPr/>
      <dgm:t>
        <a:bodyPr/>
        <a:lstStyle/>
        <a:p>
          <a:r>
            <a:rPr lang="en-GB" dirty="0"/>
            <a:t>Employment &amp; Training</a:t>
          </a:r>
        </a:p>
        <a:p>
          <a:r>
            <a:rPr lang="en-GB" dirty="0"/>
            <a:t>System </a:t>
          </a:r>
        </a:p>
      </dgm:t>
    </dgm:pt>
    <dgm:pt modelId="{FB96AD29-F3E4-43F1-9CE9-7A448B933154}" type="parTrans" cxnId="{FDAA5B6A-BD08-4F67-A89E-F1F578432C47}">
      <dgm:prSet/>
      <dgm:spPr/>
      <dgm:t>
        <a:bodyPr/>
        <a:lstStyle/>
        <a:p>
          <a:endParaRPr lang="en-GB"/>
        </a:p>
      </dgm:t>
    </dgm:pt>
    <dgm:pt modelId="{E172FF83-0CC7-4307-B6ED-C2DBD680D407}" type="sibTrans" cxnId="{FDAA5B6A-BD08-4F67-A89E-F1F578432C47}">
      <dgm:prSet/>
      <dgm:spPr/>
      <dgm:t>
        <a:bodyPr/>
        <a:lstStyle/>
        <a:p>
          <a:endParaRPr lang="en-GB"/>
        </a:p>
      </dgm:t>
    </dgm:pt>
    <dgm:pt modelId="{2A5C007A-BDC3-4711-8A89-0C3AA9B5AB7D}">
      <dgm:prSet/>
      <dgm:spPr/>
      <dgm:t>
        <a:bodyPr/>
        <a:lstStyle/>
        <a:p>
          <a:r>
            <a:rPr lang="en-GB" dirty="0"/>
            <a:t>Adults in their </a:t>
          </a:r>
        </a:p>
        <a:p>
          <a:r>
            <a:rPr lang="en-GB" dirty="0"/>
            <a:t>locality</a:t>
          </a:r>
        </a:p>
      </dgm:t>
    </dgm:pt>
    <dgm:pt modelId="{9BC9A174-6A9F-4B81-9F5A-42E94A76F9F1}" type="parTrans" cxnId="{9175D8D0-1DDF-454E-9F5E-7E016075BFED}">
      <dgm:prSet/>
      <dgm:spPr/>
      <dgm:t>
        <a:bodyPr/>
        <a:lstStyle/>
        <a:p>
          <a:endParaRPr lang="en-GB"/>
        </a:p>
      </dgm:t>
    </dgm:pt>
    <dgm:pt modelId="{370A290F-2C34-43C4-AD34-281523612C68}" type="sibTrans" cxnId="{9175D8D0-1DDF-454E-9F5E-7E016075BFED}">
      <dgm:prSet/>
      <dgm:spPr/>
      <dgm:t>
        <a:bodyPr/>
        <a:lstStyle/>
        <a:p>
          <a:endParaRPr lang="en-GB"/>
        </a:p>
      </dgm:t>
    </dgm:pt>
    <dgm:pt modelId="{78968115-17A2-4C4F-9B75-36D4401E6496}">
      <dgm:prSet/>
      <dgm:spPr/>
      <dgm:t>
        <a:bodyPr/>
        <a:lstStyle/>
        <a:p>
          <a:r>
            <a:rPr lang="en-GB" dirty="0"/>
            <a:t>System of leisure providers in the area</a:t>
          </a:r>
        </a:p>
      </dgm:t>
    </dgm:pt>
    <dgm:pt modelId="{B5F3B101-E593-463B-844E-7FB8DC1181D7}" type="parTrans" cxnId="{F9C2E729-9137-4A9B-864C-849550606C1C}">
      <dgm:prSet/>
      <dgm:spPr/>
      <dgm:t>
        <a:bodyPr/>
        <a:lstStyle/>
        <a:p>
          <a:endParaRPr lang="en-GB"/>
        </a:p>
      </dgm:t>
    </dgm:pt>
    <dgm:pt modelId="{AD7EC7F7-9BDD-41E9-B858-D27AAE071884}" type="sibTrans" cxnId="{F9C2E729-9137-4A9B-864C-849550606C1C}">
      <dgm:prSet/>
      <dgm:spPr/>
      <dgm:t>
        <a:bodyPr/>
        <a:lstStyle/>
        <a:p>
          <a:endParaRPr lang="en-GB"/>
        </a:p>
      </dgm:t>
    </dgm:pt>
    <dgm:pt modelId="{798AB0FC-DFA1-4538-9B08-C0A15746096E}" type="pres">
      <dgm:prSet presAssocID="{B61CEBD2-C247-4D71-BE41-9A7A70CC43CC}" presName="Name0" presStyleCnt="0">
        <dgm:presLayoutVars>
          <dgm:chMax val="1"/>
          <dgm:dir val="rev"/>
          <dgm:animLvl val="ctr"/>
          <dgm:resizeHandles val="exact"/>
        </dgm:presLayoutVars>
      </dgm:prSet>
      <dgm:spPr/>
    </dgm:pt>
    <dgm:pt modelId="{F2CDE704-836A-42B3-B38B-097F9AD8BFA4}" type="pres">
      <dgm:prSet presAssocID="{36E7C901-853E-421E-82AE-45CF7FD4FA41}" presName="centerShape" presStyleLbl="node0" presStyleIdx="0" presStyleCnt="1"/>
      <dgm:spPr/>
    </dgm:pt>
    <dgm:pt modelId="{68A8F874-4878-409A-8269-172CAEB9D63A}" type="pres">
      <dgm:prSet presAssocID="{C335E724-E173-45AA-88BC-F0F8EED0495B}" presName="parTrans" presStyleLbl="sibTrans2D1" presStyleIdx="0" presStyleCnt="7" custScaleX="309840"/>
      <dgm:spPr>
        <a:prstGeom prst="leftRightArrow">
          <a:avLst/>
        </a:prstGeom>
      </dgm:spPr>
    </dgm:pt>
    <dgm:pt modelId="{AA827662-A0EF-48EB-B6B6-51230FA8ED44}" type="pres">
      <dgm:prSet presAssocID="{C335E724-E173-45AA-88BC-F0F8EED0495B}" presName="connectorText" presStyleLbl="sibTrans2D1" presStyleIdx="0" presStyleCnt="7"/>
      <dgm:spPr/>
    </dgm:pt>
    <dgm:pt modelId="{6B90CA3F-9792-47C5-9587-93B8DB4EA677}" type="pres">
      <dgm:prSet presAssocID="{51165FE7-C21E-4923-B84B-2D57BEBFAD9E}" presName="node" presStyleLbl="node1" presStyleIdx="0" presStyleCnt="7" custScaleX="134633" custScaleY="113856" custRadScaleRad="116058" custRadScaleInc="-1887">
        <dgm:presLayoutVars>
          <dgm:bulletEnabled val="1"/>
        </dgm:presLayoutVars>
      </dgm:prSet>
      <dgm:spPr/>
    </dgm:pt>
    <dgm:pt modelId="{16909AD3-9A23-4186-84D8-1B80481DCCD9}" type="pres">
      <dgm:prSet presAssocID="{93AF56AF-9A8E-4B65-B1E8-4AF46B096B0A}" presName="parTrans" presStyleLbl="sibTrans2D1" presStyleIdx="1" presStyleCnt="7" custScaleX="215762"/>
      <dgm:spPr>
        <a:prstGeom prst="leftRightArrow">
          <a:avLst/>
        </a:prstGeom>
      </dgm:spPr>
    </dgm:pt>
    <dgm:pt modelId="{4ED63B74-E689-43BC-BAE7-FF0315CCCEB9}" type="pres">
      <dgm:prSet presAssocID="{93AF56AF-9A8E-4B65-B1E8-4AF46B096B0A}" presName="connectorText" presStyleLbl="sibTrans2D1" presStyleIdx="1" presStyleCnt="7"/>
      <dgm:spPr/>
    </dgm:pt>
    <dgm:pt modelId="{810130ED-BC03-4FC8-A560-E88E48718675}" type="pres">
      <dgm:prSet presAssocID="{76C239CF-2927-47DF-9AF9-FC702366D6B9}" presName="node" presStyleLbl="node1" presStyleIdx="1" presStyleCnt="7" custScaleX="133238" custScaleY="121484" custRadScaleRad="114639" custRadScaleInc="-41847">
        <dgm:presLayoutVars>
          <dgm:bulletEnabled val="1"/>
        </dgm:presLayoutVars>
      </dgm:prSet>
      <dgm:spPr/>
    </dgm:pt>
    <dgm:pt modelId="{61530C6A-DD24-46E5-A027-31953396A2B1}" type="pres">
      <dgm:prSet presAssocID="{FB96AD29-F3E4-43F1-9CE9-7A448B933154}" presName="parTrans" presStyleLbl="sibTrans2D1" presStyleIdx="2" presStyleCnt="7" custScaleX="214708"/>
      <dgm:spPr>
        <a:prstGeom prst="leftRightArrow">
          <a:avLst/>
        </a:prstGeom>
      </dgm:spPr>
    </dgm:pt>
    <dgm:pt modelId="{994AAC52-E299-4A43-B3DC-04A9E7E20A84}" type="pres">
      <dgm:prSet presAssocID="{FB96AD29-F3E4-43F1-9CE9-7A448B933154}" presName="connectorText" presStyleLbl="sibTrans2D1" presStyleIdx="2" presStyleCnt="7"/>
      <dgm:spPr/>
    </dgm:pt>
    <dgm:pt modelId="{CB25F810-8F8D-4CD7-8F45-E8801DB1BA6E}" type="pres">
      <dgm:prSet presAssocID="{0FB558FE-EC47-48A7-AB6D-0BC50833D75F}" presName="node" presStyleLbl="node1" presStyleIdx="2" presStyleCnt="7" custScaleX="147800" custScaleY="126553" custRadScaleRad="123156" custRadScaleInc="-23667">
        <dgm:presLayoutVars>
          <dgm:bulletEnabled val="1"/>
        </dgm:presLayoutVars>
      </dgm:prSet>
      <dgm:spPr/>
    </dgm:pt>
    <dgm:pt modelId="{09560420-98F8-4CB3-A2D2-093B2029B420}" type="pres">
      <dgm:prSet presAssocID="{9BC9A174-6A9F-4B81-9F5A-42E94A76F9F1}" presName="parTrans" presStyleLbl="sibTrans2D1" presStyleIdx="3" presStyleCnt="7" custScaleX="261446"/>
      <dgm:spPr>
        <a:prstGeom prst="leftRightArrow">
          <a:avLst/>
        </a:prstGeom>
      </dgm:spPr>
    </dgm:pt>
    <dgm:pt modelId="{F94D6921-9D74-4EDD-852E-E9D2CC9604B6}" type="pres">
      <dgm:prSet presAssocID="{9BC9A174-6A9F-4B81-9F5A-42E94A76F9F1}" presName="connectorText" presStyleLbl="sibTrans2D1" presStyleIdx="3" presStyleCnt="7"/>
      <dgm:spPr/>
    </dgm:pt>
    <dgm:pt modelId="{9A23E85B-5B6F-4C59-9801-786D446C8BEE}" type="pres">
      <dgm:prSet presAssocID="{2A5C007A-BDC3-4711-8A89-0C3AA9B5AB7D}" presName="node" presStyleLbl="node1" presStyleIdx="3" presStyleCnt="7" custScaleX="133641" custScaleY="123236" custRadScaleRad="110117" custRadScaleInc="-8229">
        <dgm:presLayoutVars>
          <dgm:bulletEnabled val="1"/>
        </dgm:presLayoutVars>
      </dgm:prSet>
      <dgm:spPr/>
    </dgm:pt>
    <dgm:pt modelId="{87DA4C40-184F-4ED1-B3E6-FD5FDDD96EF0}" type="pres">
      <dgm:prSet presAssocID="{B5F3B101-E593-463B-844E-7FB8DC1181D7}" presName="parTrans" presStyleLbl="sibTrans2D1" presStyleIdx="4" presStyleCnt="7" custScaleX="238726"/>
      <dgm:spPr>
        <a:prstGeom prst="leftRightArrow">
          <a:avLst/>
        </a:prstGeom>
      </dgm:spPr>
    </dgm:pt>
    <dgm:pt modelId="{8029DAEF-5833-4C5D-8D2A-33B1677028F8}" type="pres">
      <dgm:prSet presAssocID="{B5F3B101-E593-463B-844E-7FB8DC1181D7}" presName="connectorText" presStyleLbl="sibTrans2D1" presStyleIdx="4" presStyleCnt="7"/>
      <dgm:spPr/>
    </dgm:pt>
    <dgm:pt modelId="{6BF0AEAA-4262-4D7B-B26B-C6EB20B5CD84}" type="pres">
      <dgm:prSet presAssocID="{78968115-17A2-4C4F-9B75-36D4401E6496}" presName="node" presStyleLbl="node1" presStyleIdx="4" presStyleCnt="7" custScaleX="133963" custScaleY="114450" custRadScaleRad="107594" custRadScaleInc="-27252">
        <dgm:presLayoutVars>
          <dgm:bulletEnabled val="1"/>
        </dgm:presLayoutVars>
      </dgm:prSet>
      <dgm:spPr/>
    </dgm:pt>
    <dgm:pt modelId="{3049A57E-435E-4540-A6AF-A735801D11BB}" type="pres">
      <dgm:prSet presAssocID="{7C7D232A-25A9-4191-B7D9-DBF0C6832F76}" presName="parTrans" presStyleLbl="sibTrans2D1" presStyleIdx="5" presStyleCnt="7" custScaleX="185214"/>
      <dgm:spPr>
        <a:prstGeom prst="leftRightArrow">
          <a:avLst/>
        </a:prstGeom>
      </dgm:spPr>
    </dgm:pt>
    <dgm:pt modelId="{74537C9F-6F03-43DE-96E0-8647B93C18CC}" type="pres">
      <dgm:prSet presAssocID="{7C7D232A-25A9-4191-B7D9-DBF0C6832F76}" presName="connectorText" presStyleLbl="sibTrans2D1" presStyleIdx="5" presStyleCnt="7"/>
      <dgm:spPr/>
    </dgm:pt>
    <dgm:pt modelId="{BADEAA55-DB32-4CCC-B708-C410F507E179}" type="pres">
      <dgm:prSet presAssocID="{90543E78-C353-4746-831E-71B8B922CCEE}" presName="node" presStyleLbl="node1" presStyleIdx="5" presStyleCnt="7" custScaleX="147701" custScaleY="113212" custRadScaleRad="133132" custRadScaleInc="-12582">
        <dgm:presLayoutVars>
          <dgm:bulletEnabled val="1"/>
        </dgm:presLayoutVars>
      </dgm:prSet>
      <dgm:spPr/>
    </dgm:pt>
    <dgm:pt modelId="{87A4A6FD-3981-4EB7-9A36-B9BCA7D0D04A}" type="pres">
      <dgm:prSet presAssocID="{3D0E8579-8FD3-42E5-8B5E-D5487689C5B1}" presName="parTrans" presStyleLbl="sibTrans2D1" presStyleIdx="6" presStyleCnt="7" custScaleX="152229"/>
      <dgm:spPr>
        <a:prstGeom prst="leftRightArrow">
          <a:avLst/>
        </a:prstGeom>
      </dgm:spPr>
    </dgm:pt>
    <dgm:pt modelId="{199196CE-DDCA-461B-BCD8-B811181CE216}" type="pres">
      <dgm:prSet presAssocID="{3D0E8579-8FD3-42E5-8B5E-D5487689C5B1}" presName="connectorText" presStyleLbl="sibTrans2D1" presStyleIdx="6" presStyleCnt="7"/>
      <dgm:spPr/>
    </dgm:pt>
    <dgm:pt modelId="{C89F54F2-E6C3-43D1-A0F7-10B0F955DC90}" type="pres">
      <dgm:prSet presAssocID="{19079859-B00C-4906-8C35-41608A35D972}" presName="node" presStyleLbl="node1" presStyleIdx="6" presStyleCnt="7" custScaleX="144652" custScaleY="131205" custRadScaleRad="132604" custRadScaleInc="21341">
        <dgm:presLayoutVars>
          <dgm:bulletEnabled val="1"/>
        </dgm:presLayoutVars>
      </dgm:prSet>
      <dgm:spPr/>
    </dgm:pt>
  </dgm:ptLst>
  <dgm:cxnLst>
    <dgm:cxn modelId="{EA809207-01FD-455D-BA4E-31B353587CB5}" srcId="{36E7C901-853E-421E-82AE-45CF7FD4FA41}" destId="{76C239CF-2927-47DF-9AF9-FC702366D6B9}" srcOrd="1" destOrd="0" parTransId="{93AF56AF-9A8E-4B65-B1E8-4AF46B096B0A}" sibTransId="{468A52C6-7D19-42A8-A6AD-D320B7A0832C}"/>
    <dgm:cxn modelId="{E7772318-325C-48AE-81C7-54ECACEBCD3B}" type="presOf" srcId="{9BC9A174-6A9F-4B81-9F5A-42E94A76F9F1}" destId="{F94D6921-9D74-4EDD-852E-E9D2CC9604B6}" srcOrd="1" destOrd="0" presId="urn:microsoft.com/office/officeart/2005/8/layout/radial5"/>
    <dgm:cxn modelId="{78415319-DEAD-4DAB-94A6-BEF358F1C217}" type="presOf" srcId="{90543E78-C353-4746-831E-71B8B922CCEE}" destId="{BADEAA55-DB32-4CCC-B708-C410F507E179}" srcOrd="0" destOrd="0" presId="urn:microsoft.com/office/officeart/2005/8/layout/radial5"/>
    <dgm:cxn modelId="{4C26341C-873E-4AEB-A6E2-D62B10F4DBBE}" type="presOf" srcId="{FB96AD29-F3E4-43F1-9CE9-7A448B933154}" destId="{994AAC52-E299-4A43-B3DC-04A9E7E20A84}" srcOrd="1" destOrd="0" presId="urn:microsoft.com/office/officeart/2005/8/layout/radial5"/>
    <dgm:cxn modelId="{6C4BB026-8060-41CA-9927-ECED8439451A}" type="presOf" srcId="{C335E724-E173-45AA-88BC-F0F8EED0495B}" destId="{AA827662-A0EF-48EB-B6B6-51230FA8ED44}" srcOrd="1" destOrd="0" presId="urn:microsoft.com/office/officeart/2005/8/layout/radial5"/>
    <dgm:cxn modelId="{F9C2E729-9137-4A9B-864C-849550606C1C}" srcId="{36E7C901-853E-421E-82AE-45CF7FD4FA41}" destId="{78968115-17A2-4C4F-9B75-36D4401E6496}" srcOrd="4" destOrd="0" parTransId="{B5F3B101-E593-463B-844E-7FB8DC1181D7}" sibTransId="{AD7EC7F7-9BDD-41E9-B858-D27AAE071884}"/>
    <dgm:cxn modelId="{F3E39A2C-05C1-4F22-BB40-EAFE26E98E95}" type="presOf" srcId="{9BC9A174-6A9F-4B81-9F5A-42E94A76F9F1}" destId="{09560420-98F8-4CB3-A2D2-093B2029B420}" srcOrd="0" destOrd="0" presId="urn:microsoft.com/office/officeart/2005/8/layout/radial5"/>
    <dgm:cxn modelId="{BB16EA35-9BBE-42DB-B383-0AD6370233F6}" type="presOf" srcId="{19079859-B00C-4906-8C35-41608A35D972}" destId="{C89F54F2-E6C3-43D1-A0F7-10B0F955DC90}" srcOrd="0" destOrd="0" presId="urn:microsoft.com/office/officeart/2005/8/layout/radial5"/>
    <dgm:cxn modelId="{E6A2193F-AD5F-433E-A682-D56C6DA1EF59}" type="presOf" srcId="{B61CEBD2-C247-4D71-BE41-9A7A70CC43CC}" destId="{798AB0FC-DFA1-4538-9B08-C0A15746096E}" srcOrd="0" destOrd="0" presId="urn:microsoft.com/office/officeart/2005/8/layout/radial5"/>
    <dgm:cxn modelId="{C0040D5F-382E-4131-8D8E-D4C8AB31F99C}" type="presOf" srcId="{76C239CF-2927-47DF-9AF9-FC702366D6B9}" destId="{810130ED-BC03-4FC8-A560-E88E48718675}" srcOrd="0" destOrd="0" presId="urn:microsoft.com/office/officeart/2005/8/layout/radial5"/>
    <dgm:cxn modelId="{8275C343-2C12-48F1-A7C1-42EFEBAD6122}" type="presOf" srcId="{78968115-17A2-4C4F-9B75-36D4401E6496}" destId="{6BF0AEAA-4262-4D7B-B26B-C6EB20B5CD84}" srcOrd="0" destOrd="0" presId="urn:microsoft.com/office/officeart/2005/8/layout/radial5"/>
    <dgm:cxn modelId="{AB25A246-E00A-4EF2-BB33-F7535041ACCF}" type="presOf" srcId="{36E7C901-853E-421E-82AE-45CF7FD4FA41}" destId="{F2CDE704-836A-42B3-B38B-097F9AD8BFA4}" srcOrd="0" destOrd="0" presId="urn:microsoft.com/office/officeart/2005/8/layout/radial5"/>
    <dgm:cxn modelId="{FDAA5B6A-BD08-4F67-A89E-F1F578432C47}" srcId="{36E7C901-853E-421E-82AE-45CF7FD4FA41}" destId="{0FB558FE-EC47-48A7-AB6D-0BC50833D75F}" srcOrd="2" destOrd="0" parTransId="{FB96AD29-F3E4-43F1-9CE9-7A448B933154}" sibTransId="{E172FF83-0CC7-4307-B6ED-C2DBD680D407}"/>
    <dgm:cxn modelId="{05E7B16A-6972-446F-8E91-AECF124271FA}" type="presOf" srcId="{7C7D232A-25A9-4191-B7D9-DBF0C6832F76}" destId="{74537C9F-6F03-43DE-96E0-8647B93C18CC}" srcOrd="1" destOrd="0" presId="urn:microsoft.com/office/officeart/2005/8/layout/radial5"/>
    <dgm:cxn modelId="{349F3387-BB2E-4134-B47F-41C2647F5FB2}" type="presOf" srcId="{B5F3B101-E593-463B-844E-7FB8DC1181D7}" destId="{87DA4C40-184F-4ED1-B3E6-FD5FDDD96EF0}" srcOrd="0" destOrd="0" presId="urn:microsoft.com/office/officeart/2005/8/layout/radial5"/>
    <dgm:cxn modelId="{CABAA787-3FDE-44AC-9051-ADF819A8855D}" srcId="{36E7C901-853E-421E-82AE-45CF7FD4FA41}" destId="{90543E78-C353-4746-831E-71B8B922CCEE}" srcOrd="5" destOrd="0" parTransId="{7C7D232A-25A9-4191-B7D9-DBF0C6832F76}" sibTransId="{BC0CC4BF-FD5D-4B73-88A8-6A4E969FA63C}"/>
    <dgm:cxn modelId="{998E9193-C99F-4543-8F4F-F4AA6B78E980}" type="presOf" srcId="{0FB558FE-EC47-48A7-AB6D-0BC50833D75F}" destId="{CB25F810-8F8D-4CD7-8F45-E8801DB1BA6E}" srcOrd="0" destOrd="0" presId="urn:microsoft.com/office/officeart/2005/8/layout/radial5"/>
    <dgm:cxn modelId="{20A4E89A-32A7-4571-8C7A-91F356C1502B}" type="presOf" srcId="{93AF56AF-9A8E-4B65-B1E8-4AF46B096B0A}" destId="{4ED63B74-E689-43BC-BAE7-FF0315CCCEB9}" srcOrd="1" destOrd="0" presId="urn:microsoft.com/office/officeart/2005/8/layout/radial5"/>
    <dgm:cxn modelId="{0F6D23A2-5744-48DB-9EC5-709584C2C499}" type="presOf" srcId="{3D0E8579-8FD3-42E5-8B5E-D5487689C5B1}" destId="{87A4A6FD-3981-4EB7-9A36-B9BCA7D0D04A}" srcOrd="0" destOrd="0" presId="urn:microsoft.com/office/officeart/2005/8/layout/radial5"/>
    <dgm:cxn modelId="{3ADEBBA8-8D9C-4E87-9874-4ECB4E3602EF}" type="presOf" srcId="{51165FE7-C21E-4923-B84B-2D57BEBFAD9E}" destId="{6B90CA3F-9792-47C5-9587-93B8DB4EA677}" srcOrd="0" destOrd="0" presId="urn:microsoft.com/office/officeart/2005/8/layout/radial5"/>
    <dgm:cxn modelId="{4A5C4BA9-550E-4D35-AC5F-821402BBCB8E}" type="presOf" srcId="{3D0E8579-8FD3-42E5-8B5E-D5487689C5B1}" destId="{199196CE-DDCA-461B-BCD8-B811181CE216}" srcOrd="1" destOrd="0" presId="urn:microsoft.com/office/officeart/2005/8/layout/radial5"/>
    <dgm:cxn modelId="{DD4E21B5-E6C0-4BF1-81A4-856367989F27}" type="presOf" srcId="{B5F3B101-E593-463B-844E-7FB8DC1181D7}" destId="{8029DAEF-5833-4C5D-8D2A-33B1677028F8}" srcOrd="1" destOrd="0" presId="urn:microsoft.com/office/officeart/2005/8/layout/radial5"/>
    <dgm:cxn modelId="{0F89F8C5-EAB9-4A23-968A-EC578237BE18}" type="presOf" srcId="{7C7D232A-25A9-4191-B7D9-DBF0C6832F76}" destId="{3049A57E-435E-4540-A6AF-A735801D11BB}" srcOrd="0" destOrd="0" presId="urn:microsoft.com/office/officeart/2005/8/layout/radial5"/>
    <dgm:cxn modelId="{9175D8D0-1DDF-454E-9F5E-7E016075BFED}" srcId="{36E7C901-853E-421E-82AE-45CF7FD4FA41}" destId="{2A5C007A-BDC3-4711-8A89-0C3AA9B5AB7D}" srcOrd="3" destOrd="0" parTransId="{9BC9A174-6A9F-4B81-9F5A-42E94A76F9F1}" sibTransId="{370A290F-2C34-43C4-AD34-281523612C68}"/>
    <dgm:cxn modelId="{522770D1-D47F-48E0-B35B-BA03664D2177}" srcId="{36E7C901-853E-421E-82AE-45CF7FD4FA41}" destId="{51165FE7-C21E-4923-B84B-2D57BEBFAD9E}" srcOrd="0" destOrd="0" parTransId="{C335E724-E173-45AA-88BC-F0F8EED0495B}" sibTransId="{8B5C66EA-FD38-4349-AA25-49EDDA5920DB}"/>
    <dgm:cxn modelId="{C39C42D2-2F58-4C7D-9E61-911A52BF6338}" type="presOf" srcId="{93AF56AF-9A8E-4B65-B1E8-4AF46B096B0A}" destId="{16909AD3-9A23-4186-84D8-1B80481DCCD9}" srcOrd="0" destOrd="0" presId="urn:microsoft.com/office/officeart/2005/8/layout/radial5"/>
    <dgm:cxn modelId="{4C3573DB-EF3F-411D-86CA-F51AEB98E9FA}" type="presOf" srcId="{FB96AD29-F3E4-43F1-9CE9-7A448B933154}" destId="{61530C6A-DD24-46E5-A027-31953396A2B1}" srcOrd="0" destOrd="0" presId="urn:microsoft.com/office/officeart/2005/8/layout/radial5"/>
    <dgm:cxn modelId="{7B1F8FDD-CE89-4EED-9FE6-A3CD4FD8D28A}" srcId="{B61CEBD2-C247-4D71-BE41-9A7A70CC43CC}" destId="{36E7C901-853E-421E-82AE-45CF7FD4FA41}" srcOrd="0" destOrd="0" parTransId="{877AB68C-EDAE-4CA9-8678-73279A2B92A3}" sibTransId="{1B808731-EA99-4722-8DF2-C9016B3F601D}"/>
    <dgm:cxn modelId="{4D91F8E4-9EC1-4B6B-A7F4-E33385CEE93C}" srcId="{36E7C901-853E-421E-82AE-45CF7FD4FA41}" destId="{19079859-B00C-4906-8C35-41608A35D972}" srcOrd="6" destOrd="0" parTransId="{3D0E8579-8FD3-42E5-8B5E-D5487689C5B1}" sibTransId="{24BC99EA-2F4D-4EE4-A563-FB3D33C958DE}"/>
    <dgm:cxn modelId="{93E057EB-D2AC-4985-AC24-C5EB616D86D7}" type="presOf" srcId="{2A5C007A-BDC3-4711-8A89-0C3AA9B5AB7D}" destId="{9A23E85B-5B6F-4C59-9801-786D446C8BEE}" srcOrd="0" destOrd="0" presId="urn:microsoft.com/office/officeart/2005/8/layout/radial5"/>
    <dgm:cxn modelId="{0B2D28EC-4597-464F-B984-665EF550B3DA}" type="presOf" srcId="{C335E724-E173-45AA-88BC-F0F8EED0495B}" destId="{68A8F874-4878-409A-8269-172CAEB9D63A}" srcOrd="0" destOrd="0" presId="urn:microsoft.com/office/officeart/2005/8/layout/radial5"/>
    <dgm:cxn modelId="{6EF2A502-0AA8-48BE-BD52-8E1B7D614CB5}" type="presParOf" srcId="{798AB0FC-DFA1-4538-9B08-C0A15746096E}" destId="{F2CDE704-836A-42B3-B38B-097F9AD8BFA4}" srcOrd="0" destOrd="0" presId="urn:microsoft.com/office/officeart/2005/8/layout/radial5"/>
    <dgm:cxn modelId="{48C5A441-4F24-4713-A647-5A3483890B02}" type="presParOf" srcId="{798AB0FC-DFA1-4538-9B08-C0A15746096E}" destId="{68A8F874-4878-409A-8269-172CAEB9D63A}" srcOrd="1" destOrd="0" presId="urn:microsoft.com/office/officeart/2005/8/layout/radial5"/>
    <dgm:cxn modelId="{68137295-F450-46B6-B8BF-B39D9FECFAEE}" type="presParOf" srcId="{68A8F874-4878-409A-8269-172CAEB9D63A}" destId="{AA827662-A0EF-48EB-B6B6-51230FA8ED44}" srcOrd="0" destOrd="0" presId="urn:microsoft.com/office/officeart/2005/8/layout/radial5"/>
    <dgm:cxn modelId="{54B85631-D99A-43B3-97DD-3EB288774CE4}" type="presParOf" srcId="{798AB0FC-DFA1-4538-9B08-C0A15746096E}" destId="{6B90CA3F-9792-47C5-9587-93B8DB4EA677}" srcOrd="2" destOrd="0" presId="urn:microsoft.com/office/officeart/2005/8/layout/radial5"/>
    <dgm:cxn modelId="{B10AFD7B-B3C2-45BF-AC5C-017C4E608E08}" type="presParOf" srcId="{798AB0FC-DFA1-4538-9B08-C0A15746096E}" destId="{16909AD3-9A23-4186-84D8-1B80481DCCD9}" srcOrd="3" destOrd="0" presId="urn:microsoft.com/office/officeart/2005/8/layout/radial5"/>
    <dgm:cxn modelId="{E11C562A-BE31-44DD-BB1D-738125DEB899}" type="presParOf" srcId="{16909AD3-9A23-4186-84D8-1B80481DCCD9}" destId="{4ED63B74-E689-43BC-BAE7-FF0315CCCEB9}" srcOrd="0" destOrd="0" presId="urn:microsoft.com/office/officeart/2005/8/layout/radial5"/>
    <dgm:cxn modelId="{F4964EFA-299D-4D6F-953E-61180E977095}" type="presParOf" srcId="{798AB0FC-DFA1-4538-9B08-C0A15746096E}" destId="{810130ED-BC03-4FC8-A560-E88E48718675}" srcOrd="4" destOrd="0" presId="urn:microsoft.com/office/officeart/2005/8/layout/radial5"/>
    <dgm:cxn modelId="{E22246AA-3D36-4E67-BE3D-14B48BEEED84}" type="presParOf" srcId="{798AB0FC-DFA1-4538-9B08-C0A15746096E}" destId="{61530C6A-DD24-46E5-A027-31953396A2B1}" srcOrd="5" destOrd="0" presId="urn:microsoft.com/office/officeart/2005/8/layout/radial5"/>
    <dgm:cxn modelId="{D6BD967D-82EC-4A55-AC58-6BFB0ADF6AC8}" type="presParOf" srcId="{61530C6A-DD24-46E5-A027-31953396A2B1}" destId="{994AAC52-E299-4A43-B3DC-04A9E7E20A84}" srcOrd="0" destOrd="0" presId="urn:microsoft.com/office/officeart/2005/8/layout/radial5"/>
    <dgm:cxn modelId="{A75E01DE-2FC9-4047-BFF5-BE01E110F70E}" type="presParOf" srcId="{798AB0FC-DFA1-4538-9B08-C0A15746096E}" destId="{CB25F810-8F8D-4CD7-8F45-E8801DB1BA6E}" srcOrd="6" destOrd="0" presId="urn:microsoft.com/office/officeart/2005/8/layout/radial5"/>
    <dgm:cxn modelId="{8A718993-CA49-4603-B2BC-5D9092F33829}" type="presParOf" srcId="{798AB0FC-DFA1-4538-9B08-C0A15746096E}" destId="{09560420-98F8-4CB3-A2D2-093B2029B420}" srcOrd="7" destOrd="0" presId="urn:microsoft.com/office/officeart/2005/8/layout/radial5"/>
    <dgm:cxn modelId="{B8877FF3-2799-4AD4-8672-E1B6197C0E58}" type="presParOf" srcId="{09560420-98F8-4CB3-A2D2-093B2029B420}" destId="{F94D6921-9D74-4EDD-852E-E9D2CC9604B6}" srcOrd="0" destOrd="0" presId="urn:microsoft.com/office/officeart/2005/8/layout/radial5"/>
    <dgm:cxn modelId="{1B51B9A7-0117-4C39-9B3E-5D0182AF205A}" type="presParOf" srcId="{798AB0FC-DFA1-4538-9B08-C0A15746096E}" destId="{9A23E85B-5B6F-4C59-9801-786D446C8BEE}" srcOrd="8" destOrd="0" presId="urn:microsoft.com/office/officeart/2005/8/layout/radial5"/>
    <dgm:cxn modelId="{8B6459FA-9653-468D-8E04-FC6260B51F20}" type="presParOf" srcId="{798AB0FC-DFA1-4538-9B08-C0A15746096E}" destId="{87DA4C40-184F-4ED1-B3E6-FD5FDDD96EF0}" srcOrd="9" destOrd="0" presId="urn:microsoft.com/office/officeart/2005/8/layout/radial5"/>
    <dgm:cxn modelId="{A4378CCC-75BC-4C20-B26E-07E3402C9C86}" type="presParOf" srcId="{87DA4C40-184F-4ED1-B3E6-FD5FDDD96EF0}" destId="{8029DAEF-5833-4C5D-8D2A-33B1677028F8}" srcOrd="0" destOrd="0" presId="urn:microsoft.com/office/officeart/2005/8/layout/radial5"/>
    <dgm:cxn modelId="{B35F98E5-475E-49C5-B643-01F63FD0B54B}" type="presParOf" srcId="{798AB0FC-DFA1-4538-9B08-C0A15746096E}" destId="{6BF0AEAA-4262-4D7B-B26B-C6EB20B5CD84}" srcOrd="10" destOrd="0" presId="urn:microsoft.com/office/officeart/2005/8/layout/radial5"/>
    <dgm:cxn modelId="{B9053321-F037-42B6-8804-647EAB8543E6}" type="presParOf" srcId="{798AB0FC-DFA1-4538-9B08-C0A15746096E}" destId="{3049A57E-435E-4540-A6AF-A735801D11BB}" srcOrd="11" destOrd="0" presId="urn:microsoft.com/office/officeart/2005/8/layout/radial5"/>
    <dgm:cxn modelId="{5D0BECEE-56C6-4581-9FC7-E2A5737773D2}" type="presParOf" srcId="{3049A57E-435E-4540-A6AF-A735801D11BB}" destId="{74537C9F-6F03-43DE-96E0-8647B93C18CC}" srcOrd="0" destOrd="0" presId="urn:microsoft.com/office/officeart/2005/8/layout/radial5"/>
    <dgm:cxn modelId="{89E5691B-23C4-45D0-9D4C-26C009E164E8}" type="presParOf" srcId="{798AB0FC-DFA1-4538-9B08-C0A15746096E}" destId="{BADEAA55-DB32-4CCC-B708-C410F507E179}" srcOrd="12" destOrd="0" presId="urn:microsoft.com/office/officeart/2005/8/layout/radial5"/>
    <dgm:cxn modelId="{A838335C-47F6-4610-8F2C-0264434F66A2}" type="presParOf" srcId="{798AB0FC-DFA1-4538-9B08-C0A15746096E}" destId="{87A4A6FD-3981-4EB7-9A36-B9BCA7D0D04A}" srcOrd="13" destOrd="0" presId="urn:microsoft.com/office/officeart/2005/8/layout/radial5"/>
    <dgm:cxn modelId="{EB290A09-3CC2-4160-AEE5-16C51ADBF021}" type="presParOf" srcId="{87A4A6FD-3981-4EB7-9A36-B9BCA7D0D04A}" destId="{199196CE-DDCA-461B-BCD8-B811181CE216}" srcOrd="0" destOrd="0" presId="urn:microsoft.com/office/officeart/2005/8/layout/radial5"/>
    <dgm:cxn modelId="{CFF423BA-5840-4A4E-BFBA-EDE9B9DE1BAF}" type="presParOf" srcId="{798AB0FC-DFA1-4538-9B08-C0A15746096E}" destId="{C89F54F2-E6C3-43D1-A0F7-10B0F955DC90}" srcOrd="14"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DE704-836A-42B3-B38B-097F9AD8BFA4}">
      <dsp:nvSpPr>
        <dsp:cNvPr id="0" name=""/>
        <dsp:cNvSpPr/>
      </dsp:nvSpPr>
      <dsp:spPr>
        <a:xfrm>
          <a:off x="4450748" y="2069985"/>
          <a:ext cx="1614822" cy="161482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Young People</a:t>
          </a:r>
        </a:p>
      </dsp:txBody>
      <dsp:txXfrm>
        <a:off x="4687233" y="2306470"/>
        <a:ext cx="1141852" cy="1141852"/>
      </dsp:txXfrm>
    </dsp:sp>
    <dsp:sp modelId="{68A8F874-4878-409A-8269-172CAEB9D63A}">
      <dsp:nvSpPr>
        <dsp:cNvPr id="0" name=""/>
        <dsp:cNvSpPr/>
      </dsp:nvSpPr>
      <dsp:spPr>
        <a:xfrm rot="16166213">
          <a:off x="4799722" y="1530947"/>
          <a:ext cx="895803"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4882887" y="1723107"/>
        <a:ext cx="731091" cy="329423"/>
      </dsp:txXfrm>
    </dsp:sp>
    <dsp:sp modelId="{6B90CA3F-9792-47C5-9587-93B8DB4EA677}">
      <dsp:nvSpPr>
        <dsp:cNvPr id="0" name=""/>
        <dsp:cNvSpPr/>
      </dsp:nvSpPr>
      <dsp:spPr>
        <a:xfrm>
          <a:off x="4258393" y="-130141"/>
          <a:ext cx="1956675" cy="165471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The Employment System</a:t>
          </a:r>
        </a:p>
      </dsp:txBody>
      <dsp:txXfrm>
        <a:off x="4544941" y="112186"/>
        <a:ext cx="1383579" cy="1170060"/>
      </dsp:txXfrm>
    </dsp:sp>
    <dsp:sp modelId="{16909AD3-9A23-4186-84D8-1B80481DCCD9}">
      <dsp:nvSpPr>
        <dsp:cNvPr id="0" name=""/>
        <dsp:cNvSpPr/>
      </dsp:nvSpPr>
      <dsp:spPr>
        <a:xfrm rot="12468646">
          <a:off x="3799032" y="2057731"/>
          <a:ext cx="851272"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3954231" y="2205962"/>
        <a:ext cx="686560" cy="329423"/>
      </dsp:txXfrm>
    </dsp:sp>
    <dsp:sp modelId="{810130ED-BC03-4FC8-A560-E88E48718675}">
      <dsp:nvSpPr>
        <dsp:cNvPr id="0" name=""/>
        <dsp:cNvSpPr/>
      </dsp:nvSpPr>
      <dsp:spPr>
        <a:xfrm>
          <a:off x="2079312" y="828536"/>
          <a:ext cx="1936401" cy="176557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Families and Friends</a:t>
          </a:r>
        </a:p>
      </dsp:txBody>
      <dsp:txXfrm>
        <a:off x="2362891" y="1087098"/>
        <a:ext cx="1369243" cy="1248451"/>
      </dsp:txXfrm>
    </dsp:sp>
    <dsp:sp modelId="{61530C6A-DD24-46E5-A027-31953396A2B1}">
      <dsp:nvSpPr>
        <dsp:cNvPr id="0" name=""/>
        <dsp:cNvSpPr/>
      </dsp:nvSpPr>
      <dsp:spPr>
        <a:xfrm rot="9663423">
          <a:off x="3648036" y="2994657"/>
          <a:ext cx="937236"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3808288" y="3077730"/>
        <a:ext cx="772524" cy="329423"/>
      </dsp:txXfrm>
    </dsp:sp>
    <dsp:sp modelId="{CB25F810-8F8D-4CD7-8F45-E8801DB1BA6E}">
      <dsp:nvSpPr>
        <dsp:cNvPr id="0" name=""/>
        <dsp:cNvSpPr/>
      </dsp:nvSpPr>
      <dsp:spPr>
        <a:xfrm>
          <a:off x="1644532" y="2829403"/>
          <a:ext cx="2148036" cy="183924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Employment &amp; Training</a:t>
          </a:r>
        </a:p>
        <a:p>
          <a:pPr marL="0" lvl="0" indent="0" algn="ctr" defTabSz="755650">
            <a:lnSpc>
              <a:spcPct val="90000"/>
            </a:lnSpc>
            <a:spcBef>
              <a:spcPct val="0"/>
            </a:spcBef>
            <a:spcAft>
              <a:spcPct val="35000"/>
            </a:spcAft>
            <a:buNone/>
          </a:pPr>
          <a:r>
            <a:rPr lang="en-GB" sz="1700" kern="1200" dirty="0"/>
            <a:t>System </a:t>
          </a:r>
        </a:p>
      </dsp:txBody>
      <dsp:txXfrm>
        <a:off x="1959105" y="3098754"/>
        <a:ext cx="1518890" cy="1300543"/>
      </dsp:txXfrm>
    </dsp:sp>
    <dsp:sp modelId="{09560420-98F8-4CB3-A2D2-093B2029B420}">
      <dsp:nvSpPr>
        <dsp:cNvPr id="0" name=""/>
        <dsp:cNvSpPr/>
      </dsp:nvSpPr>
      <dsp:spPr>
        <a:xfrm rot="6964281">
          <a:off x="4476931" y="3533160"/>
          <a:ext cx="652128"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4595482" y="3568992"/>
        <a:ext cx="487416" cy="329423"/>
      </dsp:txXfrm>
    </dsp:sp>
    <dsp:sp modelId="{9A23E85B-5B6F-4C59-9801-786D446C8BEE}">
      <dsp:nvSpPr>
        <dsp:cNvPr id="0" name=""/>
        <dsp:cNvSpPr/>
      </dsp:nvSpPr>
      <dsp:spPr>
        <a:xfrm>
          <a:off x="3325959" y="3946152"/>
          <a:ext cx="1942258" cy="17910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Adults in their </a:t>
          </a:r>
        </a:p>
        <a:p>
          <a:pPr marL="0" lvl="0" indent="0" algn="ctr" defTabSz="755650">
            <a:lnSpc>
              <a:spcPct val="90000"/>
            </a:lnSpc>
            <a:spcBef>
              <a:spcPct val="0"/>
            </a:spcBef>
            <a:spcAft>
              <a:spcPct val="35000"/>
            </a:spcAft>
            <a:buNone/>
          </a:pPr>
          <a:r>
            <a:rPr lang="en-GB" sz="1700" kern="1200" dirty="0"/>
            <a:t>locality</a:t>
          </a:r>
        </a:p>
      </dsp:txBody>
      <dsp:txXfrm>
        <a:off x="3610396" y="4208443"/>
        <a:ext cx="1373384" cy="1266456"/>
      </dsp:txXfrm>
    </dsp:sp>
    <dsp:sp modelId="{87DA4C40-184F-4ED1-B3E6-FD5FDDD96EF0}">
      <dsp:nvSpPr>
        <dsp:cNvPr id="0" name=""/>
        <dsp:cNvSpPr/>
      </dsp:nvSpPr>
      <dsp:spPr>
        <a:xfrm rot="3429365">
          <a:off x="5450743" y="3551693"/>
          <a:ext cx="839833"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5488433" y="3592310"/>
        <a:ext cx="675121" cy="329423"/>
      </dsp:txXfrm>
    </dsp:sp>
    <dsp:sp modelId="{6BF0AEAA-4262-4D7B-B26B-C6EB20B5CD84}">
      <dsp:nvSpPr>
        <dsp:cNvPr id="0" name=""/>
        <dsp:cNvSpPr/>
      </dsp:nvSpPr>
      <dsp:spPr>
        <a:xfrm>
          <a:off x="5552711" y="4009998"/>
          <a:ext cx="1946938" cy="166334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System of leisure providers in the area</a:t>
          </a:r>
        </a:p>
      </dsp:txBody>
      <dsp:txXfrm>
        <a:off x="5837833" y="4253590"/>
        <a:ext cx="1376694" cy="1176163"/>
      </dsp:txXfrm>
    </dsp:sp>
    <dsp:sp modelId="{3049A57E-435E-4540-A6AF-A735801D11BB}">
      <dsp:nvSpPr>
        <dsp:cNvPr id="0" name=""/>
        <dsp:cNvSpPr/>
      </dsp:nvSpPr>
      <dsp:spPr>
        <a:xfrm rot="577306">
          <a:off x="6041166" y="2821504"/>
          <a:ext cx="1013224"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6042325" y="2917547"/>
        <a:ext cx="848512" cy="329423"/>
      </dsp:txXfrm>
    </dsp:sp>
    <dsp:sp modelId="{BADEAA55-DB32-4CCC-B708-C410F507E179}">
      <dsp:nvSpPr>
        <dsp:cNvPr id="0" name=""/>
        <dsp:cNvSpPr/>
      </dsp:nvSpPr>
      <dsp:spPr>
        <a:xfrm>
          <a:off x="7046547" y="2539856"/>
          <a:ext cx="2146597" cy="164535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Police &amp;criminal</a:t>
          </a:r>
        </a:p>
        <a:p>
          <a:pPr marL="0" lvl="0" indent="0" algn="ctr" defTabSz="755650">
            <a:lnSpc>
              <a:spcPct val="90000"/>
            </a:lnSpc>
            <a:spcBef>
              <a:spcPct val="0"/>
            </a:spcBef>
            <a:spcAft>
              <a:spcPct val="35000"/>
            </a:spcAft>
            <a:buNone/>
          </a:pPr>
          <a:r>
            <a:rPr lang="en-GB" sz="1700" kern="1200" dirty="0"/>
            <a:t>Justice</a:t>
          </a:r>
        </a:p>
        <a:p>
          <a:pPr marL="0" lvl="0" indent="0" algn="ctr" defTabSz="755650">
            <a:lnSpc>
              <a:spcPct val="90000"/>
            </a:lnSpc>
            <a:spcBef>
              <a:spcPct val="0"/>
            </a:spcBef>
            <a:spcAft>
              <a:spcPct val="35000"/>
            </a:spcAft>
            <a:buNone/>
          </a:pPr>
          <a:r>
            <a:rPr lang="en-GB" sz="1700" kern="1200" dirty="0"/>
            <a:t>System</a:t>
          </a:r>
        </a:p>
      </dsp:txBody>
      <dsp:txXfrm>
        <a:off x="7360909" y="2780813"/>
        <a:ext cx="1517873" cy="1163441"/>
      </dsp:txXfrm>
    </dsp:sp>
    <dsp:sp modelId="{87A4A6FD-3981-4EB7-9A36-B9BCA7D0D04A}">
      <dsp:nvSpPr>
        <dsp:cNvPr id="0" name=""/>
        <dsp:cNvSpPr/>
      </dsp:nvSpPr>
      <dsp:spPr>
        <a:xfrm rot="19614975">
          <a:off x="5937821" y="1880279"/>
          <a:ext cx="858978" cy="549039"/>
        </a:xfrm>
        <a:prstGeom prst="leftRightArrow">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5951173" y="2035042"/>
        <a:ext cx="694266" cy="329423"/>
      </dsp:txXfrm>
    </dsp:sp>
    <dsp:sp modelId="{C89F54F2-E6C3-43D1-A0F7-10B0F955DC90}">
      <dsp:nvSpPr>
        <dsp:cNvPr id="0" name=""/>
        <dsp:cNvSpPr/>
      </dsp:nvSpPr>
      <dsp:spPr>
        <a:xfrm>
          <a:off x="6629315" y="345872"/>
          <a:ext cx="2102285" cy="19068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The Health System</a:t>
          </a:r>
        </a:p>
      </dsp:txBody>
      <dsp:txXfrm>
        <a:off x="6937188" y="625124"/>
        <a:ext cx="1486539" cy="1348350"/>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29/09/2025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4261F4-B295-4884-9971-FA1D8ADBCB3B}"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959017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74261F4-B295-4884-9971-FA1D8ADBCB3B}"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1184214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74261F4-B295-4884-9971-FA1D8ADBCB3B}" type="datetimeFigureOut">
              <a:rPr lang="en-GB" smtClean="0"/>
              <a:t>29/09/2025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6000FE45-88A5-4E95-9A6E-7D710D0B6446}" type="slidenum">
              <a:rPr lang="en-GB" smtClean="0"/>
              <a:t>‹#›</a:t>
            </a:fld>
            <a:endParaRPr lang="en-GB"/>
          </a:p>
        </p:txBody>
      </p:sp>
    </p:spTree>
    <p:extLst>
      <p:ext uri="{BB962C8B-B14F-4D97-AF65-F5344CB8AC3E}">
        <p14:creationId xmlns:p14="http://schemas.microsoft.com/office/powerpoint/2010/main" val="12557587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29/09/2025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7" r:id="rId3"/>
    <p:sldLayoutId id="2147483698" r:id="rId4"/>
    <p:sldLayoutId id="214748369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2440F30E-EDE9-B7F2-F743-DF23858E5DFC}"/>
              </a:ext>
            </a:extLst>
          </p:cNvPr>
          <p:cNvSpPr>
            <a:spLocks noGrp="1"/>
          </p:cNvSpPr>
          <p:nvPr>
            <p:ph type="subTitle" idx="1"/>
          </p:nvPr>
        </p:nvSpPr>
        <p:spPr>
          <a:xfrm>
            <a:off x="1154955" y="1333500"/>
            <a:ext cx="2914380" cy="4191000"/>
          </a:xfrm>
        </p:spPr>
        <p:txBody>
          <a:bodyPr anchor="ctr">
            <a:normAutofit/>
          </a:bodyPr>
          <a:lstStyle/>
          <a:p>
            <a:pPr algn="r"/>
            <a:r>
              <a:rPr lang="en-GB" dirty="0">
                <a:solidFill>
                  <a:schemeClr val="tx1"/>
                </a:solidFill>
              </a:rPr>
              <a:t>Darren O’Connor 2025</a:t>
            </a:r>
          </a:p>
        </p:txBody>
      </p:sp>
      <p:sp>
        <p:nvSpPr>
          <p:cNvPr id="4" name="Title 3">
            <a:extLst>
              <a:ext uri="{FF2B5EF4-FFF2-40B4-BE49-F238E27FC236}">
                <a16:creationId xmlns:a16="http://schemas.microsoft.com/office/drawing/2014/main" id="{6247FD58-9B13-6B0C-B8BF-FA0F8918FEBF}"/>
              </a:ext>
            </a:extLst>
          </p:cNvPr>
          <p:cNvSpPr>
            <a:spLocks noGrp="1"/>
          </p:cNvSpPr>
          <p:nvPr>
            <p:ph type="ctrTitle"/>
          </p:nvPr>
        </p:nvSpPr>
        <p:spPr>
          <a:xfrm>
            <a:off x="4652707" y="1333500"/>
            <a:ext cx="6240580" cy="4191000"/>
          </a:xfrm>
        </p:spPr>
        <p:txBody>
          <a:bodyPr anchor="ctr">
            <a:normAutofit/>
          </a:bodyPr>
          <a:lstStyle/>
          <a:p>
            <a:r>
              <a:rPr lang="en-GB" sz="6700"/>
              <a:t>Understanding Community</a:t>
            </a:r>
          </a:p>
        </p:txBody>
      </p:sp>
    </p:spTree>
    <p:extLst>
      <p:ext uri="{BB962C8B-B14F-4D97-AF65-F5344CB8AC3E}">
        <p14:creationId xmlns:p14="http://schemas.microsoft.com/office/powerpoint/2010/main" val="1780399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EB7D2D-8EA3-279D-4192-3178B5C77AF6}"/>
              </a:ext>
            </a:extLst>
          </p:cNvPr>
          <p:cNvSpPr>
            <a:spLocks noGrp="1"/>
          </p:cNvSpPr>
          <p:nvPr>
            <p:ph type="title"/>
          </p:nvPr>
        </p:nvSpPr>
        <p:spPr>
          <a:xfrm>
            <a:off x="806195" y="804672"/>
            <a:ext cx="3521359" cy="5248656"/>
          </a:xfrm>
        </p:spPr>
        <p:txBody>
          <a:bodyPr anchor="ctr">
            <a:normAutofit/>
          </a:bodyPr>
          <a:lstStyle/>
          <a:p>
            <a:pPr algn="ctr"/>
            <a:r>
              <a:rPr lang="en-GB" sz="3600"/>
              <a:t>Understanding Community</a:t>
            </a:r>
          </a:p>
        </p:txBody>
      </p:sp>
      <p:sp>
        <p:nvSpPr>
          <p:cNvPr id="5" name="Content Placeholder 4">
            <a:extLst>
              <a:ext uri="{FF2B5EF4-FFF2-40B4-BE49-F238E27FC236}">
                <a16:creationId xmlns:a16="http://schemas.microsoft.com/office/drawing/2014/main" id="{2C071D76-769B-C3FA-063A-44686129D3F9}"/>
              </a:ext>
            </a:extLst>
          </p:cNvPr>
          <p:cNvSpPr>
            <a:spLocks noGrp="1"/>
          </p:cNvSpPr>
          <p:nvPr>
            <p:ph idx="1"/>
          </p:nvPr>
        </p:nvSpPr>
        <p:spPr>
          <a:xfrm>
            <a:off x="4975861" y="804671"/>
            <a:ext cx="6399930" cy="5248657"/>
          </a:xfrm>
        </p:spPr>
        <p:txBody>
          <a:bodyPr anchor="ctr">
            <a:normAutofit/>
          </a:bodyPr>
          <a:lstStyle/>
          <a:p>
            <a:r>
              <a:rPr lang="en-GB" dirty="0"/>
              <a:t>Taylor (1992) suggests that communities may be defined in terms of the common characteristics and experiences of their members for example:</a:t>
            </a:r>
          </a:p>
          <a:p>
            <a:r>
              <a:rPr lang="en-GB" dirty="0"/>
              <a:t>Personal characteristics such as age, gender, ethnicity, abilities and disabilities.</a:t>
            </a:r>
          </a:p>
          <a:p>
            <a:r>
              <a:rPr lang="en-GB" dirty="0"/>
              <a:t>Beliefs e.g. political or religious</a:t>
            </a:r>
          </a:p>
          <a:p>
            <a:r>
              <a:rPr lang="en-GB" dirty="0"/>
              <a:t>Economic status e.g. business, traders, employers, unions, unemployed</a:t>
            </a:r>
          </a:p>
          <a:p>
            <a:endParaRPr lang="en-GB" dirty="0"/>
          </a:p>
        </p:txBody>
      </p:sp>
    </p:spTree>
    <p:extLst>
      <p:ext uri="{BB962C8B-B14F-4D97-AF65-F5344CB8AC3E}">
        <p14:creationId xmlns:p14="http://schemas.microsoft.com/office/powerpoint/2010/main" val="1265556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7C13AE-3EDD-A618-D8AC-6DDEB1B46D21}"/>
              </a:ext>
            </a:extLst>
          </p:cNvPr>
          <p:cNvSpPr>
            <a:spLocks noGrp="1"/>
          </p:cNvSpPr>
          <p:nvPr>
            <p:ph idx="4294967295"/>
          </p:nvPr>
        </p:nvSpPr>
        <p:spPr>
          <a:xfrm>
            <a:off x="4871828" y="295454"/>
            <a:ext cx="6399930" cy="5248657"/>
          </a:xfrm>
        </p:spPr>
        <p:txBody>
          <a:bodyPr vert="horz" lIns="91440" tIns="45720" rIns="91440" bIns="45720" rtlCol="0" anchor="ctr">
            <a:normAutofit/>
          </a:bodyPr>
          <a:lstStyle/>
          <a:p>
            <a:r>
              <a:rPr lang="en-US" dirty="0"/>
              <a:t>Activities e.g. leisure, arts, sports</a:t>
            </a:r>
          </a:p>
          <a:p>
            <a:r>
              <a:rPr lang="en-US" dirty="0"/>
              <a:t>Services such as tenants, patients, mothers, carers, providers.</a:t>
            </a:r>
          </a:p>
          <a:p>
            <a:r>
              <a:rPr lang="en-US" dirty="0"/>
              <a:t>Place e.g. a ward, a village, a </a:t>
            </a:r>
            <a:r>
              <a:rPr lang="en-US" dirty="0" err="1"/>
              <a:t>neighbourhood</a:t>
            </a:r>
            <a:endParaRPr lang="en-US" dirty="0"/>
          </a:p>
          <a:p>
            <a:endParaRPr lang="en-US" dirty="0"/>
          </a:p>
          <a:p>
            <a:pPr marL="0" indent="0"/>
            <a:r>
              <a:rPr lang="en-US" dirty="0"/>
              <a:t>The fact that people have characteristics in common does not mean that they identify with each other as a community.  The factors that give these characteristics can be defined as follows:</a:t>
            </a:r>
          </a:p>
        </p:txBody>
      </p:sp>
    </p:spTree>
    <p:extLst>
      <p:ext uri="{BB962C8B-B14F-4D97-AF65-F5344CB8AC3E}">
        <p14:creationId xmlns:p14="http://schemas.microsoft.com/office/powerpoint/2010/main" val="3423141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60A33A-49EC-94A8-487F-8411D4E88D39}"/>
              </a:ext>
            </a:extLst>
          </p:cNvPr>
          <p:cNvSpPr>
            <a:spLocks noGrp="1"/>
          </p:cNvSpPr>
          <p:nvPr>
            <p:ph idx="4294967295"/>
          </p:nvPr>
        </p:nvSpPr>
        <p:spPr>
          <a:xfrm>
            <a:off x="5096321" y="350209"/>
            <a:ext cx="6399930" cy="5248657"/>
          </a:xfrm>
        </p:spPr>
        <p:txBody>
          <a:bodyPr vert="horz" lIns="91440" tIns="45720" rIns="91440" bIns="45720" rtlCol="0" anchor="ctr">
            <a:normAutofit fontScale="92500" lnSpcReduction="20000"/>
          </a:bodyPr>
          <a:lstStyle/>
          <a:p>
            <a:pPr>
              <a:lnSpc>
                <a:spcPct val="90000"/>
              </a:lnSpc>
            </a:pPr>
            <a:r>
              <a:rPr lang="en-US" dirty="0"/>
              <a:t>A cultural heritage: a common tradition or identity, a sense of continuity, of belonging and loyalty.</a:t>
            </a:r>
          </a:p>
          <a:p>
            <a:pPr>
              <a:lnSpc>
                <a:spcPct val="90000"/>
              </a:lnSpc>
            </a:pPr>
            <a:r>
              <a:rPr lang="en-US" dirty="0"/>
              <a:t>Social relationships: the social ties of family, </a:t>
            </a:r>
            <a:r>
              <a:rPr lang="en-US" dirty="0" err="1"/>
              <a:t>neighbouring</a:t>
            </a:r>
            <a:r>
              <a:rPr lang="en-US" dirty="0"/>
              <a:t>, mutuality, support and social interaction derived from kinship, a common residential base, or common experience.</a:t>
            </a:r>
          </a:p>
          <a:p>
            <a:pPr>
              <a:lnSpc>
                <a:spcPct val="90000"/>
              </a:lnSpc>
            </a:pPr>
            <a:r>
              <a:rPr lang="en-US" dirty="0"/>
              <a:t>Common economic interests: common or potential use of goods, especially public, and services (e.g. libraries, transport, open space) or provision of similar or interdependent goods.</a:t>
            </a:r>
          </a:p>
          <a:p>
            <a:pPr>
              <a:lnSpc>
                <a:spcPct val="90000"/>
              </a:lnSpc>
            </a:pPr>
            <a:r>
              <a:rPr lang="en-US" dirty="0"/>
              <a:t>The basis for political power: a channel for influence and representation, whether formal or informal; or the vehicle for the expression and exercise of the rights and duties of citizenship</a:t>
            </a:r>
          </a:p>
        </p:txBody>
      </p:sp>
    </p:spTree>
    <p:extLst>
      <p:ext uri="{BB962C8B-B14F-4D97-AF65-F5344CB8AC3E}">
        <p14:creationId xmlns:p14="http://schemas.microsoft.com/office/powerpoint/2010/main" val="914628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6C927A-5EF4-8DFF-F126-6C68405C7572}"/>
              </a:ext>
            </a:extLst>
          </p:cNvPr>
          <p:cNvSpPr>
            <a:spLocks noGrp="1"/>
          </p:cNvSpPr>
          <p:nvPr>
            <p:ph idx="4294967295"/>
          </p:nvPr>
        </p:nvSpPr>
        <p:spPr>
          <a:xfrm>
            <a:off x="4975861" y="804671"/>
            <a:ext cx="6399930" cy="5248657"/>
          </a:xfrm>
        </p:spPr>
        <p:txBody>
          <a:bodyPr vert="horz" lIns="91440" tIns="45720" rIns="91440" bIns="45720" rtlCol="0" anchor="ctr">
            <a:normAutofit fontScale="92500" lnSpcReduction="20000"/>
          </a:bodyPr>
          <a:lstStyle/>
          <a:p>
            <a:r>
              <a:rPr lang="en-US"/>
              <a:t>Thus, an ethnic minority may have meaning for its members because of common traditions and history, because of social relationships between its members, or because of a common experience of discrimination or powerlessness. </a:t>
            </a:r>
          </a:p>
          <a:p>
            <a:r>
              <a:rPr lang="en-US"/>
              <a:t>Geographical communities may be defined politically, through administrative boundaries (e.g. a ward, a county) or economically (industrial estates, tourist areas).</a:t>
            </a:r>
          </a:p>
          <a:p>
            <a:r>
              <a:rPr lang="en-US"/>
              <a:t>Elements of heritage and social relationships may create communities of place which are not recognised administratively but mean much to local residents (Taylor, 1992, pp 3-4)</a:t>
            </a:r>
          </a:p>
        </p:txBody>
      </p:sp>
    </p:spTree>
    <p:extLst>
      <p:ext uri="{BB962C8B-B14F-4D97-AF65-F5344CB8AC3E}">
        <p14:creationId xmlns:p14="http://schemas.microsoft.com/office/powerpoint/2010/main" val="456124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B901DA-AED2-6D53-30A2-5D63DCFB300C}"/>
              </a:ext>
            </a:extLst>
          </p:cNvPr>
          <p:cNvSpPr>
            <a:spLocks noGrp="1"/>
          </p:cNvSpPr>
          <p:nvPr>
            <p:ph idx="4294967295"/>
          </p:nvPr>
        </p:nvSpPr>
        <p:spPr>
          <a:xfrm>
            <a:off x="4953959" y="448766"/>
            <a:ext cx="6399930" cy="5248657"/>
          </a:xfrm>
        </p:spPr>
        <p:txBody>
          <a:bodyPr vert="horz" lIns="91440" tIns="45720" rIns="91440" bIns="45720" rtlCol="0" anchor="ctr">
            <a:normAutofit lnSpcReduction="10000"/>
          </a:bodyPr>
          <a:lstStyle/>
          <a:p>
            <a:r>
              <a:rPr lang="en-US" dirty="0"/>
              <a:t>It is this meaning which is central and provides a counterweight to what sociologists term ‘alienation’ or ‘anomie’ i.e. a sense of normlessness and fragmentation.  </a:t>
            </a:r>
          </a:p>
          <a:p>
            <a:r>
              <a:rPr lang="en-US" dirty="0"/>
              <a:t>For Clark and his 3S’s a community is where we feel a sense of significance, security (physical and psychological) and solidarity with others.</a:t>
            </a:r>
          </a:p>
          <a:p>
            <a:r>
              <a:rPr lang="en-US" dirty="0"/>
              <a:t>Clark goes beyond the descriptive, suggesting that in our work, in our </a:t>
            </a:r>
            <a:r>
              <a:rPr lang="en-US" dirty="0" err="1"/>
              <a:t>organisations</a:t>
            </a:r>
            <a:r>
              <a:rPr lang="en-US" dirty="0"/>
              <a:t> and community groups, we should be ‘building community’ </a:t>
            </a:r>
          </a:p>
        </p:txBody>
      </p:sp>
    </p:spTree>
    <p:extLst>
      <p:ext uri="{BB962C8B-B14F-4D97-AF65-F5344CB8AC3E}">
        <p14:creationId xmlns:p14="http://schemas.microsoft.com/office/powerpoint/2010/main" val="2827700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A7885-93FA-CFDA-FBD6-14D8F761CC7A}"/>
              </a:ext>
            </a:extLst>
          </p:cNvPr>
          <p:cNvSpPr>
            <a:spLocks noGrp="1"/>
          </p:cNvSpPr>
          <p:nvPr>
            <p:ph type="title"/>
          </p:nvPr>
        </p:nvSpPr>
        <p:spPr>
          <a:xfrm>
            <a:off x="806195" y="804672"/>
            <a:ext cx="3521359" cy="5248656"/>
          </a:xfrm>
        </p:spPr>
        <p:txBody>
          <a:bodyPr anchor="ctr">
            <a:normAutofit/>
          </a:bodyPr>
          <a:lstStyle/>
          <a:p>
            <a:pPr algn="ctr"/>
            <a:r>
              <a:rPr lang="en-GB" dirty="0"/>
              <a:t>Community</a:t>
            </a:r>
          </a:p>
        </p:txBody>
      </p:sp>
      <p:sp>
        <p:nvSpPr>
          <p:cNvPr id="3" name="Content Placeholder 2">
            <a:extLst>
              <a:ext uri="{FF2B5EF4-FFF2-40B4-BE49-F238E27FC236}">
                <a16:creationId xmlns:a16="http://schemas.microsoft.com/office/drawing/2014/main" id="{EB337A06-2EF5-3FAB-689E-AD0EFCB938A2}"/>
              </a:ext>
            </a:extLst>
          </p:cNvPr>
          <p:cNvSpPr>
            <a:spLocks noGrp="1"/>
          </p:cNvSpPr>
          <p:nvPr>
            <p:ph idx="1"/>
          </p:nvPr>
        </p:nvSpPr>
        <p:spPr>
          <a:xfrm>
            <a:off x="4975861" y="804671"/>
            <a:ext cx="6399930" cy="5248657"/>
          </a:xfrm>
        </p:spPr>
        <p:txBody>
          <a:bodyPr anchor="ctr">
            <a:normAutofit fontScale="92500" lnSpcReduction="10000"/>
          </a:bodyPr>
          <a:lstStyle/>
          <a:p>
            <a:pPr marL="0" indent="0">
              <a:buNone/>
            </a:pPr>
            <a:r>
              <a:rPr lang="en-GB" dirty="0"/>
              <a:t>Clark defines community education as ‘community development applied to education. (Clark 1996).  </a:t>
            </a:r>
          </a:p>
          <a:p>
            <a:pPr marL="0" indent="0">
              <a:buNone/>
            </a:pPr>
            <a:endParaRPr lang="en-GB" dirty="0"/>
          </a:p>
          <a:p>
            <a:pPr marL="0" indent="0">
              <a:buNone/>
            </a:pPr>
            <a:r>
              <a:rPr lang="en-GB" dirty="0"/>
              <a:t>He thinks of community as a collection of social systems and of individuals in community as effected by different systems.</a:t>
            </a:r>
          </a:p>
          <a:p>
            <a:pPr marL="0" indent="0">
              <a:buNone/>
            </a:pPr>
            <a:endParaRPr lang="en-GB" dirty="0"/>
          </a:p>
          <a:p>
            <a:pPr marL="0" indent="0">
              <a:buNone/>
            </a:pPr>
            <a:r>
              <a:rPr lang="en-GB" dirty="0"/>
              <a:t>Thinking of a group of young people that you may be working with, some of the systems which impinge upon their lives may be represented diagrammatically as follows:</a:t>
            </a:r>
          </a:p>
          <a:p>
            <a:pPr marL="0" indent="0">
              <a:buNone/>
            </a:pPr>
            <a:r>
              <a:rPr lang="en-GB" dirty="0"/>
              <a:t> </a:t>
            </a:r>
          </a:p>
        </p:txBody>
      </p:sp>
    </p:spTree>
    <p:extLst>
      <p:ext uri="{BB962C8B-B14F-4D97-AF65-F5344CB8AC3E}">
        <p14:creationId xmlns:p14="http://schemas.microsoft.com/office/powerpoint/2010/main" val="2699406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84B765E-C02B-45C0-328B-0DDC0E1DB704}"/>
              </a:ext>
            </a:extLst>
          </p:cNvPr>
          <p:cNvGraphicFramePr>
            <a:graphicFrameLocks noGrp="1"/>
          </p:cNvGraphicFramePr>
          <p:nvPr>
            <p:ph idx="4294967295"/>
          </p:nvPr>
        </p:nvGraphicFramePr>
        <p:xfrm>
          <a:off x="0" y="625475"/>
          <a:ext cx="10515600" cy="560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3106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0F71F-6788-B789-22D4-0C80DBA09B61}"/>
              </a:ext>
            </a:extLst>
          </p:cNvPr>
          <p:cNvSpPr>
            <a:spLocks noGrp="1"/>
          </p:cNvSpPr>
          <p:nvPr>
            <p:ph type="title"/>
          </p:nvPr>
        </p:nvSpPr>
        <p:spPr>
          <a:xfrm>
            <a:off x="806195" y="804672"/>
            <a:ext cx="3521359" cy="5248656"/>
          </a:xfrm>
        </p:spPr>
        <p:txBody>
          <a:bodyPr anchor="ctr">
            <a:normAutofit/>
          </a:bodyPr>
          <a:lstStyle/>
          <a:p>
            <a:pPr algn="ctr"/>
            <a:r>
              <a:rPr lang="en-GB" dirty="0"/>
              <a:t>Systems that Impinge on Young people’s lives</a:t>
            </a:r>
          </a:p>
        </p:txBody>
      </p:sp>
      <p:sp>
        <p:nvSpPr>
          <p:cNvPr id="3" name="Content Placeholder 2">
            <a:extLst>
              <a:ext uri="{FF2B5EF4-FFF2-40B4-BE49-F238E27FC236}">
                <a16:creationId xmlns:a16="http://schemas.microsoft.com/office/drawing/2014/main" id="{6B9AA8BD-58F5-F5F6-DC16-742838870554}"/>
              </a:ext>
            </a:extLst>
          </p:cNvPr>
          <p:cNvSpPr>
            <a:spLocks noGrp="1"/>
          </p:cNvSpPr>
          <p:nvPr>
            <p:ph idx="1"/>
          </p:nvPr>
        </p:nvSpPr>
        <p:spPr>
          <a:xfrm>
            <a:off x="4975861" y="804671"/>
            <a:ext cx="6399930" cy="5248657"/>
          </a:xfrm>
        </p:spPr>
        <p:txBody>
          <a:bodyPr anchor="ctr">
            <a:normAutofit/>
          </a:bodyPr>
          <a:lstStyle/>
          <a:p>
            <a:r>
              <a:rPr lang="en-GB" dirty="0"/>
              <a:t>The two way arrows denote the obvious – that influence is two-way.</a:t>
            </a:r>
          </a:p>
          <a:p>
            <a:endParaRPr lang="en-GB" dirty="0"/>
          </a:p>
          <a:p>
            <a:r>
              <a:rPr lang="en-GB" dirty="0"/>
              <a:t>Clark goes on to suggest that if social system = community, then community development is about helping the different systems open up to each other and learn and grow as a consequence. Hence  ‘community education’ or ‘community based learning.’</a:t>
            </a:r>
          </a:p>
          <a:p>
            <a:endParaRPr lang="en-GB" dirty="0"/>
          </a:p>
          <a:p>
            <a:endParaRPr lang="en-GB" dirty="0"/>
          </a:p>
        </p:txBody>
      </p:sp>
    </p:spTree>
    <p:extLst>
      <p:ext uri="{BB962C8B-B14F-4D97-AF65-F5344CB8AC3E}">
        <p14:creationId xmlns:p14="http://schemas.microsoft.com/office/powerpoint/2010/main" val="2073428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C49C2C-ABAF-6000-EFFD-CFD217DDD398}"/>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The ‘social system’ that is your young people comes into contact with the social system that is local adult residents who are scared/angry about the behaviour of the young people.  You work with both systems separately to bring about a meeting at which the needs of both systems are explored and possible ways of meeting those needs on a win-win model are developed.</a:t>
            </a:r>
          </a:p>
        </p:txBody>
      </p:sp>
    </p:spTree>
    <p:extLst>
      <p:ext uri="{BB962C8B-B14F-4D97-AF65-F5344CB8AC3E}">
        <p14:creationId xmlns:p14="http://schemas.microsoft.com/office/powerpoint/2010/main" val="3832159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F73DC-C7D9-AEC9-942D-CAB8BA135EEA}"/>
              </a:ext>
            </a:extLst>
          </p:cNvPr>
          <p:cNvSpPr>
            <a:spLocks noGrp="1"/>
          </p:cNvSpPr>
          <p:nvPr>
            <p:ph type="title"/>
          </p:nvPr>
        </p:nvSpPr>
        <p:spPr>
          <a:xfrm>
            <a:off x="806195" y="804672"/>
            <a:ext cx="3521359" cy="5248656"/>
          </a:xfrm>
        </p:spPr>
        <p:txBody>
          <a:bodyPr anchor="ctr">
            <a:normAutofit/>
          </a:bodyPr>
          <a:lstStyle/>
          <a:p>
            <a:pPr algn="ctr"/>
            <a:r>
              <a:rPr lang="en-GB" dirty="0"/>
              <a:t>Systems that Impinge on Young people’s lives</a:t>
            </a:r>
          </a:p>
        </p:txBody>
      </p:sp>
      <p:sp>
        <p:nvSpPr>
          <p:cNvPr id="3" name="Content Placeholder 2">
            <a:extLst>
              <a:ext uri="{FF2B5EF4-FFF2-40B4-BE49-F238E27FC236}">
                <a16:creationId xmlns:a16="http://schemas.microsoft.com/office/drawing/2014/main" id="{4B112BE8-63BC-B3BC-C08F-DED32C56A401}"/>
              </a:ext>
            </a:extLst>
          </p:cNvPr>
          <p:cNvSpPr>
            <a:spLocks noGrp="1"/>
          </p:cNvSpPr>
          <p:nvPr>
            <p:ph idx="1"/>
          </p:nvPr>
        </p:nvSpPr>
        <p:spPr>
          <a:xfrm>
            <a:off x="4910155" y="476144"/>
            <a:ext cx="6399930" cy="5248657"/>
          </a:xfrm>
        </p:spPr>
        <p:txBody>
          <a:bodyPr anchor="ctr">
            <a:normAutofit fontScale="92500"/>
          </a:bodyPr>
          <a:lstStyle/>
          <a:p>
            <a:r>
              <a:rPr lang="en-GB" dirty="0"/>
              <a:t>The social system of your young people is in conflict with the ‘leisure provider system’ over. For example, the way young people are treated at the local leisure centre, the inappropriate range of activities or costings, the need for a e.g. a skate park etc. </a:t>
            </a:r>
          </a:p>
          <a:p>
            <a:endParaRPr lang="en-GB" dirty="0"/>
          </a:p>
          <a:p>
            <a:r>
              <a:rPr lang="en-GB" dirty="0"/>
              <a:t>You work with both systems separately, bring about a meeting, aim to resolve issues of existing provision, and gain support for the young people’s ideas and suggestions e.g. skate park by showing leisure bosses that it is in their interests, too.</a:t>
            </a:r>
          </a:p>
        </p:txBody>
      </p:sp>
    </p:spTree>
    <p:extLst>
      <p:ext uri="{BB962C8B-B14F-4D97-AF65-F5344CB8AC3E}">
        <p14:creationId xmlns:p14="http://schemas.microsoft.com/office/powerpoint/2010/main" val="3187666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2E084-9D6C-B566-4B9D-94534D31ECA7}"/>
              </a:ext>
            </a:extLst>
          </p:cNvPr>
          <p:cNvSpPr>
            <a:spLocks noGrp="1"/>
          </p:cNvSpPr>
          <p:nvPr>
            <p:ph type="title"/>
          </p:nvPr>
        </p:nvSpPr>
        <p:spPr>
          <a:xfrm>
            <a:off x="806195" y="804672"/>
            <a:ext cx="3521359" cy="5248656"/>
          </a:xfrm>
        </p:spPr>
        <p:txBody>
          <a:bodyPr anchor="ctr">
            <a:normAutofit/>
          </a:bodyPr>
          <a:lstStyle/>
          <a:p>
            <a:pPr algn="ctr"/>
            <a:endParaRPr lang="en-GB" dirty="0"/>
          </a:p>
        </p:txBody>
      </p:sp>
      <p:sp>
        <p:nvSpPr>
          <p:cNvPr id="3" name="Content Placeholder 2">
            <a:extLst>
              <a:ext uri="{FF2B5EF4-FFF2-40B4-BE49-F238E27FC236}">
                <a16:creationId xmlns:a16="http://schemas.microsoft.com/office/drawing/2014/main" id="{CA384642-DCB1-950A-1095-F82D5E546018}"/>
              </a:ext>
            </a:extLst>
          </p:cNvPr>
          <p:cNvSpPr>
            <a:spLocks noGrp="1"/>
          </p:cNvSpPr>
          <p:nvPr>
            <p:ph idx="1"/>
          </p:nvPr>
        </p:nvSpPr>
        <p:spPr>
          <a:xfrm>
            <a:off x="4975861" y="804671"/>
            <a:ext cx="6399930" cy="5248657"/>
          </a:xfrm>
        </p:spPr>
        <p:txBody>
          <a:bodyPr anchor="ctr">
            <a:normAutofit/>
          </a:bodyPr>
          <a:lstStyle/>
          <a:p>
            <a:r>
              <a:rPr lang="en-GB" dirty="0"/>
              <a:t>Clark’s concept of ‘community’ is of a locality or community of interest in which the individual feels a strong sense of what he has defined as 3S’s – </a:t>
            </a:r>
          </a:p>
          <a:p>
            <a:pPr lvl="1"/>
            <a:r>
              <a:rPr lang="en-GB"/>
              <a:t>Security</a:t>
            </a:r>
          </a:p>
          <a:p>
            <a:pPr lvl="1"/>
            <a:r>
              <a:rPr lang="en-GB"/>
              <a:t>Significance</a:t>
            </a:r>
          </a:p>
          <a:p>
            <a:pPr lvl="1"/>
            <a:r>
              <a:rPr lang="en-GB"/>
              <a:t>Solidarity</a:t>
            </a:r>
          </a:p>
        </p:txBody>
      </p:sp>
    </p:spTree>
    <p:extLst>
      <p:ext uri="{BB962C8B-B14F-4D97-AF65-F5344CB8AC3E}">
        <p14:creationId xmlns:p14="http://schemas.microsoft.com/office/powerpoint/2010/main" val="670135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BC058-081A-94FA-4BEC-3C1A47564D04}"/>
              </a:ext>
            </a:extLst>
          </p:cNvPr>
          <p:cNvSpPr>
            <a:spLocks noGrp="1"/>
          </p:cNvSpPr>
          <p:nvPr>
            <p:ph type="title"/>
          </p:nvPr>
        </p:nvSpPr>
        <p:spPr>
          <a:xfrm>
            <a:off x="806195" y="804672"/>
            <a:ext cx="3521359" cy="5248656"/>
          </a:xfrm>
        </p:spPr>
        <p:txBody>
          <a:bodyPr anchor="ctr">
            <a:normAutofit/>
          </a:bodyPr>
          <a:lstStyle/>
          <a:p>
            <a:pPr algn="ctr"/>
            <a:endParaRPr lang="en-GB" dirty="0"/>
          </a:p>
        </p:txBody>
      </p:sp>
      <p:sp>
        <p:nvSpPr>
          <p:cNvPr id="3" name="Content Placeholder 2">
            <a:extLst>
              <a:ext uri="{FF2B5EF4-FFF2-40B4-BE49-F238E27FC236}">
                <a16:creationId xmlns:a16="http://schemas.microsoft.com/office/drawing/2014/main" id="{EAB4B474-6FDB-7024-C61E-52503E6540F3}"/>
              </a:ext>
            </a:extLst>
          </p:cNvPr>
          <p:cNvSpPr>
            <a:spLocks noGrp="1"/>
          </p:cNvSpPr>
          <p:nvPr>
            <p:ph idx="1"/>
          </p:nvPr>
        </p:nvSpPr>
        <p:spPr>
          <a:xfrm>
            <a:off x="4975861" y="804671"/>
            <a:ext cx="6399930" cy="5248657"/>
          </a:xfrm>
        </p:spPr>
        <p:txBody>
          <a:bodyPr anchor="ctr">
            <a:normAutofit fontScale="92500" lnSpcReduction="20000"/>
          </a:bodyPr>
          <a:lstStyle/>
          <a:p>
            <a:r>
              <a:rPr lang="en-GB" dirty="0"/>
              <a:t>He defines the task of the community educator, therefore as being:</a:t>
            </a:r>
          </a:p>
          <a:p>
            <a:pPr marL="0" indent="0">
              <a:buNone/>
            </a:pPr>
            <a:endParaRPr lang="en-GB" dirty="0"/>
          </a:p>
          <a:p>
            <a:pPr marL="0" indent="0">
              <a:buNone/>
            </a:pPr>
            <a:r>
              <a:rPr lang="en-GB" dirty="0"/>
              <a:t>	‘…to create an increasingly strong sense of security, significance 	and solidarity within and across social systems through the 	learning process.’ (Clark 1996, p.99)</a:t>
            </a:r>
          </a:p>
          <a:p>
            <a:pPr marL="0" indent="0">
              <a:buNone/>
            </a:pPr>
            <a:endParaRPr lang="en-GB" dirty="0"/>
          </a:p>
          <a:p>
            <a:pPr marL="0" indent="0">
              <a:buNone/>
            </a:pPr>
            <a:r>
              <a:rPr lang="en-GB" dirty="0"/>
              <a:t>In this instance working within the young people and within the leisure centre management team as well as between them as they struggle to find better understanding and  ‘…to create learning communities.’</a:t>
            </a:r>
            <a:br>
              <a:rPr lang="en-GB" dirty="0"/>
            </a:br>
            <a:endParaRPr lang="en-GB" dirty="0"/>
          </a:p>
        </p:txBody>
      </p:sp>
    </p:spTree>
    <p:extLst>
      <p:ext uri="{BB962C8B-B14F-4D97-AF65-F5344CB8AC3E}">
        <p14:creationId xmlns:p14="http://schemas.microsoft.com/office/powerpoint/2010/main" val="22516827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DF6ECB-739D-541E-F54E-75B6C1577B0F}"/>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Mike Money (1993) suggests :</a:t>
            </a:r>
          </a:p>
          <a:p>
            <a:endParaRPr lang="en-US"/>
          </a:p>
          <a:p>
            <a:pPr marL="0" indent="0"/>
            <a:r>
              <a:rPr lang="en-US"/>
              <a:t>‘Snyder’s contribution is fundamental to concepts of healthy community, reminding us that at the heart of notions of physical and mental health in the notion of belonging…we do ned to identify with some particular spot on the planet’s surface…we cherish our place and it nurtures us.’ (Money, 1993, p.3)</a:t>
            </a:r>
          </a:p>
        </p:txBody>
      </p:sp>
    </p:spTree>
    <p:extLst>
      <p:ext uri="{BB962C8B-B14F-4D97-AF65-F5344CB8AC3E}">
        <p14:creationId xmlns:p14="http://schemas.microsoft.com/office/powerpoint/2010/main" val="25057479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13E66-026A-9123-38EA-E6381CF1D607}"/>
              </a:ext>
            </a:extLst>
          </p:cNvPr>
          <p:cNvSpPr>
            <a:spLocks noGrp="1"/>
          </p:cNvSpPr>
          <p:nvPr>
            <p:ph type="title"/>
          </p:nvPr>
        </p:nvSpPr>
        <p:spPr>
          <a:xfrm>
            <a:off x="806195" y="804672"/>
            <a:ext cx="3521359" cy="5248656"/>
          </a:xfrm>
        </p:spPr>
        <p:txBody>
          <a:bodyPr anchor="ctr">
            <a:normAutofit/>
          </a:bodyPr>
          <a:lstStyle/>
          <a:p>
            <a:pPr algn="ctr"/>
            <a:endParaRPr lang="en-GB"/>
          </a:p>
        </p:txBody>
      </p:sp>
      <p:sp>
        <p:nvSpPr>
          <p:cNvPr id="3" name="Content Placeholder 2">
            <a:extLst>
              <a:ext uri="{FF2B5EF4-FFF2-40B4-BE49-F238E27FC236}">
                <a16:creationId xmlns:a16="http://schemas.microsoft.com/office/drawing/2014/main" id="{8EF1D504-171B-3BF7-94CC-4A167C44291C}"/>
              </a:ext>
            </a:extLst>
          </p:cNvPr>
          <p:cNvSpPr>
            <a:spLocks noGrp="1"/>
          </p:cNvSpPr>
          <p:nvPr>
            <p:ph idx="1"/>
          </p:nvPr>
        </p:nvSpPr>
        <p:spPr>
          <a:xfrm>
            <a:off x="4975861" y="804671"/>
            <a:ext cx="6399930" cy="5248657"/>
          </a:xfrm>
        </p:spPr>
        <p:txBody>
          <a:bodyPr anchor="ctr">
            <a:normAutofit/>
          </a:bodyPr>
          <a:lstStyle/>
          <a:p>
            <a:r>
              <a:rPr lang="en-GB" dirty="0"/>
              <a:t>So, for many,</a:t>
            </a:r>
          </a:p>
          <a:p>
            <a:endParaRPr lang="en-GB" dirty="0"/>
          </a:p>
          <a:p>
            <a:r>
              <a:rPr lang="en-GB" dirty="0"/>
              <a:t>‘…communities can help people to build a feeling of belonging and security – people know where they are.’ (Smith 1994, p.11)</a:t>
            </a:r>
          </a:p>
          <a:p>
            <a:endParaRPr lang="en-GB" dirty="0"/>
          </a:p>
          <a:p>
            <a:r>
              <a:rPr lang="en-GB" dirty="0"/>
              <a:t>This appears to be basic human need, reinforced in times where the pace of change is ever increasing and the external environment is so turbulent.  </a:t>
            </a:r>
          </a:p>
        </p:txBody>
      </p:sp>
    </p:spTree>
    <p:extLst>
      <p:ext uri="{BB962C8B-B14F-4D97-AF65-F5344CB8AC3E}">
        <p14:creationId xmlns:p14="http://schemas.microsoft.com/office/powerpoint/2010/main" val="26682232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0D076-4A61-90E5-958A-1DA54C35E668}"/>
              </a:ext>
            </a:extLst>
          </p:cNvPr>
          <p:cNvSpPr>
            <a:spLocks noGrp="1"/>
          </p:cNvSpPr>
          <p:nvPr>
            <p:ph type="title"/>
          </p:nvPr>
        </p:nvSpPr>
        <p:spPr>
          <a:xfrm>
            <a:off x="806195" y="804672"/>
            <a:ext cx="3521359" cy="5248656"/>
          </a:xfrm>
        </p:spPr>
        <p:txBody>
          <a:bodyPr anchor="ctr">
            <a:normAutofit/>
          </a:bodyPr>
          <a:lstStyle/>
          <a:p>
            <a:pPr algn="ctr"/>
            <a:endParaRPr lang="en-GB"/>
          </a:p>
        </p:txBody>
      </p:sp>
      <p:sp>
        <p:nvSpPr>
          <p:cNvPr id="3" name="Content Placeholder 2">
            <a:extLst>
              <a:ext uri="{FF2B5EF4-FFF2-40B4-BE49-F238E27FC236}">
                <a16:creationId xmlns:a16="http://schemas.microsoft.com/office/drawing/2014/main" id="{E6C4884F-3E95-152A-9776-598612913750}"/>
              </a:ext>
            </a:extLst>
          </p:cNvPr>
          <p:cNvSpPr>
            <a:spLocks noGrp="1"/>
          </p:cNvSpPr>
          <p:nvPr>
            <p:ph idx="1"/>
          </p:nvPr>
        </p:nvSpPr>
        <p:spPr>
          <a:xfrm>
            <a:off x="4975861" y="804671"/>
            <a:ext cx="6399930" cy="5248657"/>
          </a:xfrm>
        </p:spPr>
        <p:txBody>
          <a:bodyPr anchor="ctr">
            <a:normAutofit/>
          </a:bodyPr>
          <a:lstStyle/>
          <a:p>
            <a:r>
              <a:rPr lang="en-GB" dirty="0"/>
              <a:t>It helps explain part of the motivation for the substantial involvement in this country of individuals in voluntary sector and self help activity.</a:t>
            </a:r>
          </a:p>
          <a:p>
            <a:endParaRPr lang="en-GB" dirty="0"/>
          </a:p>
          <a:p>
            <a:r>
              <a:rPr lang="en-GB" dirty="0"/>
              <a:t>Many people have a strong emotional commitment to their locality and to their fellow residents, and will expend a great deal of energy in attempting to preserve or develop the quality of life in that locality.</a:t>
            </a:r>
          </a:p>
          <a:p>
            <a:pPr marL="0" indent="0">
              <a:buNone/>
            </a:pPr>
            <a:r>
              <a:rPr lang="en-GB" dirty="0"/>
              <a:t> </a:t>
            </a:r>
          </a:p>
        </p:txBody>
      </p:sp>
    </p:spTree>
    <p:extLst>
      <p:ext uri="{BB962C8B-B14F-4D97-AF65-F5344CB8AC3E}">
        <p14:creationId xmlns:p14="http://schemas.microsoft.com/office/powerpoint/2010/main" val="12029079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3F2912-97DE-E3C4-D014-D805BB2C9ED8}"/>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‘For many young people the concept of community is active, inextricably tied up with notions of belonging and participating, helping and knowing one another.’ (Michael 1998, p.65)</a:t>
            </a:r>
          </a:p>
          <a:p>
            <a:endParaRPr lang="en-US"/>
          </a:p>
          <a:p>
            <a:r>
              <a:rPr lang="en-US"/>
              <a:t>‘Belonging’ does not solely mean to a ‘community of place’ and can mean equally to community of identity or interest.</a:t>
            </a:r>
          </a:p>
        </p:txBody>
      </p:sp>
    </p:spTree>
    <p:extLst>
      <p:ext uri="{BB962C8B-B14F-4D97-AF65-F5344CB8AC3E}">
        <p14:creationId xmlns:p14="http://schemas.microsoft.com/office/powerpoint/2010/main" val="36081431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1CCFF-50D9-A71E-46A7-A857359D218C}"/>
              </a:ext>
            </a:extLst>
          </p:cNvPr>
          <p:cNvSpPr>
            <a:spLocks noGrp="1"/>
          </p:cNvSpPr>
          <p:nvPr>
            <p:ph type="title"/>
          </p:nvPr>
        </p:nvSpPr>
        <p:spPr>
          <a:xfrm>
            <a:off x="806195" y="804672"/>
            <a:ext cx="3521359" cy="5248656"/>
          </a:xfrm>
        </p:spPr>
        <p:txBody>
          <a:bodyPr anchor="ctr">
            <a:normAutofit/>
          </a:bodyPr>
          <a:lstStyle/>
          <a:p>
            <a:pPr algn="ctr"/>
            <a:r>
              <a:rPr lang="en-GB" dirty="0"/>
              <a:t>Task</a:t>
            </a:r>
            <a:endParaRPr lang="en-GB"/>
          </a:p>
        </p:txBody>
      </p:sp>
      <p:sp>
        <p:nvSpPr>
          <p:cNvPr id="3" name="Content Placeholder 2">
            <a:extLst>
              <a:ext uri="{FF2B5EF4-FFF2-40B4-BE49-F238E27FC236}">
                <a16:creationId xmlns:a16="http://schemas.microsoft.com/office/drawing/2014/main" id="{E3847FE0-B716-25AA-8ABA-1AB4214A835D}"/>
              </a:ext>
            </a:extLst>
          </p:cNvPr>
          <p:cNvSpPr>
            <a:spLocks noGrp="1"/>
          </p:cNvSpPr>
          <p:nvPr>
            <p:ph idx="1"/>
          </p:nvPr>
        </p:nvSpPr>
        <p:spPr>
          <a:xfrm>
            <a:off x="4975861" y="804671"/>
            <a:ext cx="6399930" cy="5248657"/>
          </a:xfrm>
        </p:spPr>
        <p:txBody>
          <a:bodyPr anchor="ctr">
            <a:normAutofit/>
          </a:bodyPr>
          <a:lstStyle/>
          <a:p>
            <a:r>
              <a:rPr lang="en-GB" dirty="0"/>
              <a:t>Take two contrasting neighbourhoods that you know well either from work or non-work connections and see how they compare with the grid supplied.  Feel free to add concepts/criteria which you feel have been missed out.</a:t>
            </a:r>
          </a:p>
        </p:txBody>
      </p:sp>
    </p:spTree>
    <p:extLst>
      <p:ext uri="{BB962C8B-B14F-4D97-AF65-F5344CB8AC3E}">
        <p14:creationId xmlns:p14="http://schemas.microsoft.com/office/powerpoint/2010/main" val="29881810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2C2C9-7020-07F3-D4A3-73CFB9A54F57}"/>
              </a:ext>
            </a:extLst>
          </p:cNvPr>
          <p:cNvSpPr>
            <a:spLocks noGrp="1"/>
          </p:cNvSpPr>
          <p:nvPr>
            <p:ph type="title"/>
          </p:nvPr>
        </p:nvSpPr>
        <p:spPr>
          <a:xfrm>
            <a:off x="806195" y="804672"/>
            <a:ext cx="3521359" cy="5248656"/>
          </a:xfrm>
        </p:spPr>
        <p:txBody>
          <a:bodyPr anchor="ctr">
            <a:normAutofit/>
          </a:bodyPr>
          <a:lstStyle/>
          <a:p>
            <a:pPr algn="ctr"/>
            <a:r>
              <a:rPr lang="en-GB" dirty="0"/>
              <a:t>Profiling the community</a:t>
            </a:r>
            <a:endParaRPr lang="en-GB"/>
          </a:p>
        </p:txBody>
      </p:sp>
      <p:sp>
        <p:nvSpPr>
          <p:cNvPr id="3" name="Content Placeholder 2">
            <a:extLst>
              <a:ext uri="{FF2B5EF4-FFF2-40B4-BE49-F238E27FC236}">
                <a16:creationId xmlns:a16="http://schemas.microsoft.com/office/drawing/2014/main" id="{32CB7388-DE1A-3853-3393-699FAC37E02F}"/>
              </a:ext>
            </a:extLst>
          </p:cNvPr>
          <p:cNvSpPr>
            <a:spLocks noGrp="1"/>
          </p:cNvSpPr>
          <p:nvPr>
            <p:ph idx="1"/>
          </p:nvPr>
        </p:nvSpPr>
        <p:spPr>
          <a:xfrm>
            <a:off x="4975861" y="804671"/>
            <a:ext cx="6399930" cy="5248657"/>
          </a:xfrm>
        </p:spPr>
        <p:txBody>
          <a:bodyPr anchor="ctr">
            <a:normAutofit/>
          </a:bodyPr>
          <a:lstStyle/>
          <a:p>
            <a:r>
              <a:rPr lang="en-GB" dirty="0"/>
              <a:t>Profiling: how you might investigate a new patch or deepen your knowledge of one which you already know, or how you might investigate a community of interest.</a:t>
            </a:r>
          </a:p>
          <a:p>
            <a:endParaRPr lang="en-GB" dirty="0"/>
          </a:p>
          <a:p>
            <a:r>
              <a:rPr lang="en-GB" dirty="0"/>
              <a:t>Why bother?</a:t>
            </a:r>
          </a:p>
          <a:p>
            <a:r>
              <a:rPr lang="en-GB" dirty="0"/>
              <a:t>Efficiency: </a:t>
            </a:r>
          </a:p>
        </p:txBody>
      </p:sp>
    </p:spTree>
    <p:extLst>
      <p:ext uri="{BB962C8B-B14F-4D97-AF65-F5344CB8AC3E}">
        <p14:creationId xmlns:p14="http://schemas.microsoft.com/office/powerpoint/2010/main" val="4124334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643EBE-D21D-3C68-676B-53097FC38E1A}"/>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 It is inefficient to duplicate services, yet most geographically-based small area needs assessments can usually point to duplication and overlap by service providers, and to gas in provision. It is also inefficient to have high rates of non-attendance by particular groups at certain services. ‘ (Scott, Braun and Michel 1998, p.18) </a:t>
            </a:r>
          </a:p>
        </p:txBody>
      </p:sp>
    </p:spTree>
    <p:extLst>
      <p:ext uri="{BB962C8B-B14F-4D97-AF65-F5344CB8AC3E}">
        <p14:creationId xmlns:p14="http://schemas.microsoft.com/office/powerpoint/2010/main" val="4059280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B7146F-5DCC-EA73-E24B-67F547B205EA}"/>
              </a:ext>
            </a:extLst>
          </p:cNvPr>
          <p:cNvSpPr>
            <a:spLocks noGrp="1"/>
          </p:cNvSpPr>
          <p:nvPr>
            <p:ph idx="4294967295"/>
          </p:nvPr>
        </p:nvSpPr>
        <p:spPr>
          <a:xfrm>
            <a:off x="4975861" y="804671"/>
            <a:ext cx="6399930" cy="5248657"/>
          </a:xfrm>
        </p:spPr>
        <p:txBody>
          <a:bodyPr vert="horz" lIns="91440" tIns="45720" rIns="91440" bIns="45720" rtlCol="0" anchor="ctr">
            <a:normAutofit fontScale="92500"/>
          </a:bodyPr>
          <a:lstStyle/>
          <a:p>
            <a:r>
              <a:rPr lang="en-US"/>
              <a:t>A community profile has been defined by Hawtin et al (1994) as</a:t>
            </a:r>
          </a:p>
          <a:p>
            <a:endParaRPr lang="en-US"/>
          </a:p>
          <a:p>
            <a:pPr marL="0" indent="0"/>
            <a:r>
              <a:rPr lang="en-US"/>
              <a:t> ‘A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of the community.’ </a:t>
            </a:r>
          </a:p>
          <a:p>
            <a:pPr marL="0" indent="0"/>
            <a:r>
              <a:rPr lang="en-US"/>
              <a:t>                                     (Hawtin et al 1994, p13)</a:t>
            </a:r>
          </a:p>
        </p:txBody>
      </p:sp>
    </p:spTree>
    <p:extLst>
      <p:ext uri="{BB962C8B-B14F-4D97-AF65-F5344CB8AC3E}">
        <p14:creationId xmlns:p14="http://schemas.microsoft.com/office/powerpoint/2010/main" val="4254206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7F412E-2677-2340-BB86-26AEF6EF541A}"/>
              </a:ext>
            </a:extLst>
          </p:cNvPr>
          <p:cNvSpPr>
            <a:spLocks noGrp="1"/>
          </p:cNvSpPr>
          <p:nvPr>
            <p:ph idx="4294967295"/>
          </p:nvPr>
        </p:nvSpPr>
        <p:spPr>
          <a:xfrm>
            <a:off x="4975861" y="804671"/>
            <a:ext cx="6399930" cy="5248657"/>
          </a:xfrm>
        </p:spPr>
        <p:txBody>
          <a:bodyPr vert="horz" lIns="91440" tIns="45720" rIns="91440" bIns="45720" rtlCol="0" anchor="ctr">
            <a:normAutofit/>
          </a:bodyPr>
          <a:lstStyle/>
          <a:p>
            <a:r>
              <a:rPr lang="en-US"/>
              <a:t>Henderson and Thomas (1987) developed a six point framework for a community profile :</a:t>
            </a:r>
          </a:p>
          <a:p>
            <a:endParaRPr lang="en-US"/>
          </a:p>
          <a:p>
            <a:pPr marL="0" indent="0"/>
            <a:r>
              <a:rPr lang="en-US"/>
              <a:t>1. Demographics: what is the profile of the particular community of place, identity or interest which you are focussing on? There are overt elements e.g. statistics on age, ethnic origin, registered disabled, unemployment etc and hidden elements e.g. norms, values and aspirations.</a:t>
            </a:r>
          </a:p>
        </p:txBody>
      </p:sp>
    </p:spTree>
    <p:extLst>
      <p:ext uri="{BB962C8B-B14F-4D97-AF65-F5344CB8AC3E}">
        <p14:creationId xmlns:p14="http://schemas.microsoft.com/office/powerpoint/2010/main" val="904391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BE59DC-2AE5-81CB-F329-71175E33F29D}"/>
              </a:ext>
            </a:extLst>
          </p:cNvPr>
          <p:cNvSpPr>
            <a:spLocks noGrp="1"/>
          </p:cNvSpPr>
          <p:nvPr>
            <p:ph idx="4294967295"/>
          </p:nvPr>
        </p:nvSpPr>
        <p:spPr>
          <a:xfrm>
            <a:off x="4910155" y="355684"/>
            <a:ext cx="6399930" cy="5248657"/>
          </a:xfrm>
        </p:spPr>
        <p:txBody>
          <a:bodyPr vert="horz" lIns="91440" tIns="45720" rIns="91440" bIns="45720" rtlCol="0" anchor="ctr">
            <a:normAutofit lnSpcReduction="10000"/>
          </a:bodyPr>
          <a:lstStyle/>
          <a:p>
            <a:pPr marL="0" indent="0"/>
            <a:r>
              <a:rPr lang="en-US" dirty="0"/>
              <a:t>2. History: What factors in the history of the community have an affect on its current </a:t>
            </a:r>
            <a:r>
              <a:rPr lang="en-US" dirty="0" err="1"/>
              <a:t>behaviour</a:t>
            </a:r>
            <a:r>
              <a:rPr lang="en-US" dirty="0"/>
              <a:t> – they cite the example of the miners strike on a mining community, a recent history of stop and search or anti-social </a:t>
            </a:r>
            <a:r>
              <a:rPr lang="en-US" dirty="0" err="1"/>
              <a:t>behaviour</a:t>
            </a:r>
            <a:r>
              <a:rPr lang="en-US" dirty="0"/>
              <a:t> orders amongst young people. </a:t>
            </a:r>
          </a:p>
          <a:p>
            <a:pPr marL="0" indent="0"/>
            <a:endParaRPr lang="en-US" dirty="0"/>
          </a:p>
          <a:p>
            <a:pPr marL="0" indent="0"/>
            <a:r>
              <a:rPr lang="en-US" dirty="0"/>
              <a:t>3. Environment: which covers the effect of a canal or arterial road in the middle of a </a:t>
            </a:r>
            <a:r>
              <a:rPr lang="en-US" dirty="0" err="1"/>
              <a:t>neighbourhood</a:t>
            </a:r>
            <a:r>
              <a:rPr lang="en-US" dirty="0"/>
              <a:t>, to atmospheric pollution on those with respiratory conditions, to the effect of poor street lighting on </a:t>
            </a:r>
            <a:r>
              <a:rPr lang="en-US" dirty="0" err="1"/>
              <a:t>fater</a:t>
            </a:r>
            <a:r>
              <a:rPr lang="en-US" dirty="0"/>
              <a:t> dark safety and freedom of movement.    </a:t>
            </a:r>
          </a:p>
        </p:txBody>
      </p:sp>
    </p:spTree>
    <p:extLst>
      <p:ext uri="{BB962C8B-B14F-4D97-AF65-F5344CB8AC3E}">
        <p14:creationId xmlns:p14="http://schemas.microsoft.com/office/powerpoint/2010/main" val="3979998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939626-60D6-5958-132C-D71E13CB722A}"/>
              </a:ext>
            </a:extLst>
          </p:cNvPr>
          <p:cNvSpPr>
            <a:spLocks noGrp="1"/>
          </p:cNvSpPr>
          <p:nvPr>
            <p:ph idx="4294967295"/>
          </p:nvPr>
        </p:nvSpPr>
        <p:spPr>
          <a:xfrm>
            <a:off x="4937533" y="448766"/>
            <a:ext cx="6399930" cy="5248657"/>
          </a:xfrm>
        </p:spPr>
        <p:txBody>
          <a:bodyPr vert="horz" lIns="91440" tIns="45720" rIns="91440" bIns="45720" rtlCol="0" anchor="ctr">
            <a:normAutofit/>
          </a:bodyPr>
          <a:lstStyle/>
          <a:p>
            <a:pPr marL="0" indent="0"/>
            <a:r>
              <a:rPr lang="en-US" dirty="0"/>
              <a:t>4. Power and decision making: who holds the power in the community and by what authority: legal, coercive, charismatic, at the </a:t>
            </a:r>
            <a:r>
              <a:rPr lang="en-US" dirty="0" err="1"/>
              <a:t>centre</a:t>
            </a:r>
            <a:r>
              <a:rPr lang="en-US" dirty="0"/>
              <a:t> of networks, financial and resource-holding </a:t>
            </a:r>
            <a:r>
              <a:rPr lang="en-US" dirty="0" err="1"/>
              <a:t>etc</a:t>
            </a:r>
            <a:r>
              <a:rPr lang="en-US" dirty="0"/>
              <a:t>? Who holds the power outside the community affecting the lives of its members?</a:t>
            </a:r>
          </a:p>
          <a:p>
            <a:pPr marL="0" indent="0"/>
            <a:endParaRPr lang="en-US" dirty="0"/>
          </a:p>
          <a:p>
            <a:pPr marL="0" indent="0"/>
            <a:r>
              <a:rPr lang="en-US" dirty="0"/>
              <a:t>5. Communications: How do members get to hear about things? What are the formal and informal channels? Do they cover all members or is their an ‘information elite?’</a:t>
            </a:r>
          </a:p>
        </p:txBody>
      </p:sp>
    </p:spTree>
    <p:extLst>
      <p:ext uri="{BB962C8B-B14F-4D97-AF65-F5344CB8AC3E}">
        <p14:creationId xmlns:p14="http://schemas.microsoft.com/office/powerpoint/2010/main" val="3946452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DC11D2-992B-D127-BB90-924D45E246B0}"/>
              </a:ext>
            </a:extLst>
          </p:cNvPr>
          <p:cNvSpPr>
            <a:spLocks noGrp="1"/>
          </p:cNvSpPr>
          <p:nvPr>
            <p:ph idx="4294967295"/>
          </p:nvPr>
        </p:nvSpPr>
        <p:spPr>
          <a:xfrm>
            <a:off x="4975861" y="804671"/>
            <a:ext cx="6399930" cy="5248657"/>
          </a:xfrm>
        </p:spPr>
        <p:txBody>
          <a:bodyPr vert="horz" lIns="91440" tIns="45720" rIns="91440" bIns="45720" rtlCol="0" anchor="ctr">
            <a:normAutofit fontScale="92500" lnSpcReduction="20000"/>
          </a:bodyPr>
          <a:lstStyle/>
          <a:p>
            <a:pPr marL="0" indent="0"/>
            <a:r>
              <a:rPr lang="en-US"/>
              <a:t>6. Resources: What are the economic and social resources available? What is the part of local companies and businesses in the life of the community outside work? What is the degree and quality of voluntary sector activity, particularly that relating to your special focus? Is the resource base growing or dwindling?</a:t>
            </a:r>
          </a:p>
          <a:p>
            <a:pPr marL="0" indent="0"/>
            <a:endParaRPr lang="en-US"/>
          </a:p>
          <a:p>
            <a:pPr marL="0" indent="0"/>
            <a:r>
              <a:rPr lang="en-US"/>
              <a:t>As part of the portfolio for this module we are asking you to conduct a limited profile of that community relevant to the young people with whom you are working.  Keep in mind Hawtin’s exhortation of carrying out a profile ‘with the active involvement of the community itself’ ringing in our ears, as you proceed.</a:t>
            </a:r>
          </a:p>
        </p:txBody>
      </p:sp>
    </p:spTree>
    <p:extLst>
      <p:ext uri="{BB962C8B-B14F-4D97-AF65-F5344CB8AC3E}">
        <p14:creationId xmlns:p14="http://schemas.microsoft.com/office/powerpoint/2010/main" val="36413480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17E44-25A6-B7B9-CFCE-B9924A98AD78}"/>
              </a:ext>
            </a:extLst>
          </p:cNvPr>
          <p:cNvSpPr>
            <a:spLocks noGrp="1"/>
          </p:cNvSpPr>
          <p:nvPr>
            <p:ph type="title"/>
          </p:nvPr>
        </p:nvSpPr>
        <p:spPr>
          <a:xfrm>
            <a:off x="806195" y="804672"/>
            <a:ext cx="3521359" cy="5248656"/>
          </a:xfrm>
        </p:spPr>
        <p:txBody>
          <a:bodyPr anchor="ctr">
            <a:normAutofit/>
          </a:bodyPr>
          <a:lstStyle/>
          <a:p>
            <a:pPr algn="ctr"/>
            <a:r>
              <a:rPr lang="en-GB" dirty="0"/>
              <a:t>Scenario 1</a:t>
            </a:r>
            <a:endParaRPr lang="en-GB"/>
          </a:p>
        </p:txBody>
      </p:sp>
      <p:sp>
        <p:nvSpPr>
          <p:cNvPr id="3" name="Content Placeholder 2">
            <a:extLst>
              <a:ext uri="{FF2B5EF4-FFF2-40B4-BE49-F238E27FC236}">
                <a16:creationId xmlns:a16="http://schemas.microsoft.com/office/drawing/2014/main" id="{E032F954-0D69-1B8B-CEE5-EBA07B615C10}"/>
              </a:ext>
            </a:extLst>
          </p:cNvPr>
          <p:cNvSpPr>
            <a:spLocks noGrp="1"/>
          </p:cNvSpPr>
          <p:nvPr>
            <p:ph idx="1"/>
          </p:nvPr>
        </p:nvSpPr>
        <p:spPr>
          <a:xfrm>
            <a:off x="4975861" y="804671"/>
            <a:ext cx="6399930" cy="5248657"/>
          </a:xfrm>
        </p:spPr>
        <p:txBody>
          <a:bodyPr anchor="ctr">
            <a:normAutofit/>
          </a:bodyPr>
          <a:lstStyle/>
          <a:p>
            <a:pPr>
              <a:lnSpc>
                <a:spcPct val="90000"/>
              </a:lnSpc>
            </a:pPr>
            <a:r>
              <a:rPr lang="en-GB" sz="1900"/>
              <a:t>As part of your role as a youth and community worker you have been asked to work with the community of </a:t>
            </a:r>
            <a:r>
              <a:rPr lang="en-GB" sz="1900" err="1"/>
              <a:t>Clunderwen</a:t>
            </a:r>
            <a:r>
              <a:rPr lang="en-GB" sz="1900"/>
              <a:t> in Carmarthenshire to develop  youth club or provision.</a:t>
            </a:r>
          </a:p>
          <a:p>
            <a:pPr>
              <a:lnSpc>
                <a:spcPct val="90000"/>
              </a:lnSpc>
            </a:pPr>
            <a:r>
              <a:rPr lang="en-GB" sz="1900"/>
              <a:t>There is a group of parents and other local people who are very keen to help in whatever way they can.  You have been informed that there is potentially a building which is situated close to playing fields in the village, which may serve as a suitable space.</a:t>
            </a:r>
          </a:p>
          <a:p>
            <a:pPr>
              <a:lnSpc>
                <a:spcPct val="90000"/>
              </a:lnSpc>
            </a:pPr>
            <a:r>
              <a:rPr lang="en-GB" sz="1900"/>
              <a:t>You are to work with the community in developing a youth work provision for this community. </a:t>
            </a:r>
          </a:p>
          <a:p>
            <a:pPr>
              <a:lnSpc>
                <a:spcPct val="90000"/>
              </a:lnSpc>
            </a:pPr>
            <a:r>
              <a:rPr lang="en-GB" sz="1900"/>
              <a:t>Work in small groups to identify key information that could be incorporated into a community profile, and then detail the steps that you would take to develop a sustainable youth work provision in that community.</a:t>
            </a:r>
          </a:p>
        </p:txBody>
      </p:sp>
    </p:spTree>
    <p:extLst>
      <p:ext uri="{BB962C8B-B14F-4D97-AF65-F5344CB8AC3E}">
        <p14:creationId xmlns:p14="http://schemas.microsoft.com/office/powerpoint/2010/main" val="7114507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D7F58-213D-02FC-01C7-3FFA854D9BEA}"/>
              </a:ext>
            </a:extLst>
          </p:cNvPr>
          <p:cNvSpPr>
            <a:spLocks noGrp="1"/>
          </p:cNvSpPr>
          <p:nvPr>
            <p:ph type="title"/>
          </p:nvPr>
        </p:nvSpPr>
        <p:spPr>
          <a:xfrm>
            <a:off x="806195" y="804672"/>
            <a:ext cx="3521359" cy="5248656"/>
          </a:xfrm>
        </p:spPr>
        <p:txBody>
          <a:bodyPr anchor="ctr">
            <a:normAutofit/>
          </a:bodyPr>
          <a:lstStyle/>
          <a:p>
            <a:pPr algn="ctr"/>
            <a:r>
              <a:rPr lang="en-GB" dirty="0"/>
              <a:t>Scenario 2</a:t>
            </a:r>
            <a:endParaRPr lang="en-GB"/>
          </a:p>
        </p:txBody>
      </p:sp>
      <p:sp>
        <p:nvSpPr>
          <p:cNvPr id="3" name="Content Placeholder 2">
            <a:extLst>
              <a:ext uri="{FF2B5EF4-FFF2-40B4-BE49-F238E27FC236}">
                <a16:creationId xmlns:a16="http://schemas.microsoft.com/office/drawing/2014/main" id="{F55FB2BF-64EF-EBEA-DAB4-A462D8D214B7}"/>
              </a:ext>
            </a:extLst>
          </p:cNvPr>
          <p:cNvSpPr>
            <a:spLocks noGrp="1"/>
          </p:cNvSpPr>
          <p:nvPr>
            <p:ph idx="1"/>
          </p:nvPr>
        </p:nvSpPr>
        <p:spPr>
          <a:xfrm>
            <a:off x="4985875" y="1540477"/>
            <a:ext cx="6399930" cy="5248657"/>
          </a:xfrm>
        </p:spPr>
        <p:txBody>
          <a:bodyPr anchor="ctr">
            <a:normAutofit/>
          </a:bodyPr>
          <a:lstStyle/>
          <a:p>
            <a:pPr>
              <a:lnSpc>
                <a:spcPct val="90000"/>
              </a:lnSpc>
            </a:pPr>
            <a:r>
              <a:rPr lang="en-GB" sz="1900" dirty="0"/>
              <a:t>Concerns have been raised by local councillors and others regarding a rise in instances of anti-social behaviour in the community of </a:t>
            </a:r>
            <a:r>
              <a:rPr lang="en-GB" sz="1900" dirty="0" err="1"/>
              <a:t>Hirwaun</a:t>
            </a:r>
            <a:r>
              <a:rPr lang="en-GB" sz="1900" dirty="0"/>
              <a:t> in Rhondda Cynon Taff.</a:t>
            </a:r>
          </a:p>
          <a:p>
            <a:pPr>
              <a:lnSpc>
                <a:spcPct val="90000"/>
              </a:lnSpc>
            </a:pPr>
            <a:r>
              <a:rPr lang="en-GB" sz="1900" dirty="0"/>
              <a:t>There is a high degree of frustration amongst residents, who have, for years been asking the local authority to develop appropriate youth work provision in the community.  Alas, their requests have fallen on deaf ears.</a:t>
            </a:r>
          </a:p>
          <a:p>
            <a:pPr>
              <a:lnSpc>
                <a:spcPct val="90000"/>
              </a:lnSpc>
            </a:pPr>
            <a:r>
              <a:rPr lang="en-GB" sz="1900" dirty="0"/>
              <a:t>Funding has been accessed by the voluntary sector umbrella body, Interlink, to pay for a youth and community worker to work with the community in developing such a provision.</a:t>
            </a:r>
          </a:p>
          <a:p>
            <a:pPr>
              <a:lnSpc>
                <a:spcPct val="90000"/>
              </a:lnSpc>
            </a:pPr>
            <a:r>
              <a:rPr lang="en-GB" sz="1900" dirty="0"/>
              <a:t>Work in small groups to identify key information that could be incorporated  into a community profile, and then detail the steps that you would take to develop a sustainable youth work provision in that community.</a:t>
            </a:r>
          </a:p>
          <a:p>
            <a:pPr marL="0" indent="0">
              <a:lnSpc>
                <a:spcPct val="90000"/>
              </a:lnSpc>
              <a:buNone/>
            </a:pPr>
            <a:endParaRPr lang="en-GB" sz="1900" dirty="0"/>
          </a:p>
          <a:p>
            <a:pPr>
              <a:lnSpc>
                <a:spcPct val="90000"/>
              </a:lnSpc>
            </a:pPr>
            <a:endParaRPr lang="en-GB" sz="1900" dirty="0"/>
          </a:p>
          <a:p>
            <a:pPr>
              <a:lnSpc>
                <a:spcPct val="90000"/>
              </a:lnSpc>
            </a:pPr>
            <a:endParaRPr lang="en-GB" sz="1900" dirty="0"/>
          </a:p>
          <a:p>
            <a:pPr>
              <a:lnSpc>
                <a:spcPct val="90000"/>
              </a:lnSpc>
            </a:pPr>
            <a:endParaRPr lang="en-GB" sz="1900" dirty="0"/>
          </a:p>
        </p:txBody>
      </p:sp>
    </p:spTree>
    <p:extLst>
      <p:ext uri="{BB962C8B-B14F-4D97-AF65-F5344CB8AC3E}">
        <p14:creationId xmlns:p14="http://schemas.microsoft.com/office/powerpoint/2010/main" val="1843352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17E44-25A6-B7B9-CFCE-B9924A98AD78}"/>
              </a:ext>
            </a:extLst>
          </p:cNvPr>
          <p:cNvSpPr>
            <a:spLocks noGrp="1"/>
          </p:cNvSpPr>
          <p:nvPr>
            <p:ph type="title"/>
          </p:nvPr>
        </p:nvSpPr>
        <p:spPr>
          <a:xfrm>
            <a:off x="806195" y="804672"/>
            <a:ext cx="3521359" cy="5248656"/>
          </a:xfrm>
        </p:spPr>
        <p:txBody>
          <a:bodyPr anchor="ctr">
            <a:normAutofit/>
          </a:bodyPr>
          <a:lstStyle/>
          <a:p>
            <a:pPr algn="ctr"/>
            <a:r>
              <a:rPr lang="en-GB" dirty="0"/>
              <a:t>Scenario 3</a:t>
            </a:r>
            <a:endParaRPr lang="en-GB"/>
          </a:p>
        </p:txBody>
      </p:sp>
      <p:sp>
        <p:nvSpPr>
          <p:cNvPr id="3" name="Content Placeholder 2">
            <a:extLst>
              <a:ext uri="{FF2B5EF4-FFF2-40B4-BE49-F238E27FC236}">
                <a16:creationId xmlns:a16="http://schemas.microsoft.com/office/drawing/2014/main" id="{E032F954-0D69-1B8B-CEE5-EBA07B615C10}"/>
              </a:ext>
            </a:extLst>
          </p:cNvPr>
          <p:cNvSpPr>
            <a:spLocks noGrp="1"/>
          </p:cNvSpPr>
          <p:nvPr>
            <p:ph idx="1"/>
          </p:nvPr>
        </p:nvSpPr>
        <p:spPr>
          <a:xfrm>
            <a:off x="4975861" y="804671"/>
            <a:ext cx="6399930" cy="5248657"/>
          </a:xfrm>
        </p:spPr>
        <p:txBody>
          <a:bodyPr anchor="ctr">
            <a:normAutofit fontScale="92500" lnSpcReduction="20000"/>
          </a:bodyPr>
          <a:lstStyle/>
          <a:p>
            <a:r>
              <a:rPr lang="en-GB" dirty="0"/>
              <a:t>As part of your role as a youth and community worker you have been asked to work with the community of Newcastle Emlyn in Carmarthenshire to develop  youth club or provision.</a:t>
            </a:r>
          </a:p>
          <a:p>
            <a:r>
              <a:rPr lang="en-GB" dirty="0"/>
              <a:t>There is a group of local councillors, professional, and parents who are very keen to help in whatever way they can. You are to work with the community in developing a youth work provision for this community. </a:t>
            </a:r>
          </a:p>
          <a:p>
            <a:r>
              <a:rPr lang="en-GB" dirty="0"/>
              <a:t>Work in small groups to identify key information that could be incorporated into a community profile, and then detail the steps that you would take to develop a sustainable youth work provision in that community.</a:t>
            </a:r>
          </a:p>
        </p:txBody>
      </p:sp>
    </p:spTree>
    <p:extLst>
      <p:ext uri="{BB962C8B-B14F-4D97-AF65-F5344CB8AC3E}">
        <p14:creationId xmlns:p14="http://schemas.microsoft.com/office/powerpoint/2010/main" val="31655239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9D1A7-B9EA-DF78-AC96-87115BDF45E6}"/>
              </a:ext>
            </a:extLst>
          </p:cNvPr>
          <p:cNvSpPr>
            <a:spLocks noGrp="1"/>
          </p:cNvSpPr>
          <p:nvPr>
            <p:ph type="title"/>
          </p:nvPr>
        </p:nvSpPr>
        <p:spPr>
          <a:xfrm>
            <a:off x="806195" y="804672"/>
            <a:ext cx="3521359" cy="5248656"/>
          </a:xfrm>
        </p:spPr>
        <p:txBody>
          <a:bodyPr anchor="ctr">
            <a:normAutofit/>
          </a:bodyPr>
          <a:lstStyle/>
          <a:p>
            <a:pPr algn="ctr"/>
            <a:r>
              <a:rPr lang="en-GB" dirty="0"/>
              <a:t>Engaging with young people</a:t>
            </a:r>
            <a:endParaRPr lang="en-GB"/>
          </a:p>
        </p:txBody>
      </p:sp>
      <p:sp>
        <p:nvSpPr>
          <p:cNvPr id="3" name="Content Placeholder 2">
            <a:extLst>
              <a:ext uri="{FF2B5EF4-FFF2-40B4-BE49-F238E27FC236}">
                <a16:creationId xmlns:a16="http://schemas.microsoft.com/office/drawing/2014/main" id="{09625B5B-A84F-7C4D-82B3-E60B33CF1103}"/>
              </a:ext>
            </a:extLst>
          </p:cNvPr>
          <p:cNvSpPr>
            <a:spLocks noGrp="1"/>
          </p:cNvSpPr>
          <p:nvPr>
            <p:ph idx="1"/>
          </p:nvPr>
        </p:nvSpPr>
        <p:spPr>
          <a:xfrm>
            <a:off x="4975861" y="804671"/>
            <a:ext cx="6399930" cy="5248657"/>
          </a:xfrm>
        </p:spPr>
        <p:txBody>
          <a:bodyPr anchor="ctr">
            <a:normAutofit/>
          </a:bodyPr>
          <a:lstStyle/>
          <a:p>
            <a:r>
              <a:rPr lang="en-GB" dirty="0"/>
              <a:t>Working with members of your interest group (young people) to research the ‘community’ is ethically preferable: from the outset they have a major influence in the way the project develops and are in charge of their own learning, and very practical.  They have the motivation, sometimes the time, much knowledge, and together you have substantially more skill and energy than a lone community worker.</a:t>
            </a:r>
          </a:p>
          <a:p>
            <a:pPr marL="0" indent="0">
              <a:buNone/>
            </a:pPr>
            <a:r>
              <a:rPr lang="en-GB" dirty="0"/>
              <a:t>  </a:t>
            </a:r>
          </a:p>
        </p:txBody>
      </p:sp>
    </p:spTree>
    <p:extLst>
      <p:ext uri="{BB962C8B-B14F-4D97-AF65-F5344CB8AC3E}">
        <p14:creationId xmlns:p14="http://schemas.microsoft.com/office/powerpoint/2010/main" val="41978172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3AFBD-CCBF-7ED1-9771-40C1F64D9EFA}"/>
              </a:ext>
            </a:extLst>
          </p:cNvPr>
          <p:cNvSpPr>
            <a:spLocks noGrp="1"/>
          </p:cNvSpPr>
          <p:nvPr>
            <p:ph type="title"/>
          </p:nvPr>
        </p:nvSpPr>
        <p:spPr>
          <a:xfrm>
            <a:off x="806195" y="804672"/>
            <a:ext cx="3521359" cy="5248656"/>
          </a:xfrm>
        </p:spPr>
        <p:txBody>
          <a:bodyPr anchor="ctr">
            <a:normAutofit/>
          </a:bodyPr>
          <a:lstStyle/>
          <a:p>
            <a:pPr algn="ctr"/>
            <a:r>
              <a:rPr lang="en-GB" dirty="0"/>
              <a:t>Engaging with young people</a:t>
            </a:r>
            <a:endParaRPr lang="en-GB"/>
          </a:p>
        </p:txBody>
      </p:sp>
      <p:sp>
        <p:nvSpPr>
          <p:cNvPr id="3" name="Content Placeholder 2">
            <a:extLst>
              <a:ext uri="{FF2B5EF4-FFF2-40B4-BE49-F238E27FC236}">
                <a16:creationId xmlns:a16="http://schemas.microsoft.com/office/drawing/2014/main" id="{820CBBDA-D6AD-8D10-93F9-BD28D2467E5A}"/>
              </a:ext>
            </a:extLst>
          </p:cNvPr>
          <p:cNvSpPr>
            <a:spLocks noGrp="1"/>
          </p:cNvSpPr>
          <p:nvPr>
            <p:ph idx="1"/>
          </p:nvPr>
        </p:nvSpPr>
        <p:spPr>
          <a:xfrm>
            <a:off x="4975861" y="804671"/>
            <a:ext cx="6399930" cy="5248657"/>
          </a:xfrm>
        </p:spPr>
        <p:txBody>
          <a:bodyPr anchor="ctr">
            <a:normAutofit/>
          </a:bodyPr>
          <a:lstStyle/>
          <a:p>
            <a:r>
              <a:rPr lang="en-GB" dirty="0"/>
              <a:t>It is important that you are assertive about the values on which you feel the project should proceed, particularly in adopting an inclusive approach as opposed to an exclusive approach.</a:t>
            </a:r>
          </a:p>
          <a:p>
            <a:endParaRPr lang="en-GB" dirty="0"/>
          </a:p>
          <a:p>
            <a:r>
              <a:rPr lang="en-GB" dirty="0"/>
              <a:t>Your initial group are a nucleus but must not become a clique.</a:t>
            </a:r>
          </a:p>
          <a:p>
            <a:pPr marL="0" indent="0">
              <a:buNone/>
            </a:pPr>
            <a:endParaRPr lang="en-GB" dirty="0"/>
          </a:p>
        </p:txBody>
      </p:sp>
    </p:spTree>
    <p:extLst>
      <p:ext uri="{BB962C8B-B14F-4D97-AF65-F5344CB8AC3E}">
        <p14:creationId xmlns:p14="http://schemas.microsoft.com/office/powerpoint/2010/main" val="29055787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AEA42-ADD9-E5EF-4FA5-98347E16D336}"/>
              </a:ext>
            </a:extLst>
          </p:cNvPr>
          <p:cNvSpPr>
            <a:spLocks noGrp="1"/>
          </p:cNvSpPr>
          <p:nvPr>
            <p:ph type="title"/>
          </p:nvPr>
        </p:nvSpPr>
        <p:spPr>
          <a:xfrm>
            <a:off x="806195" y="804672"/>
            <a:ext cx="3521359" cy="5248656"/>
          </a:xfrm>
        </p:spPr>
        <p:txBody>
          <a:bodyPr anchor="ctr">
            <a:normAutofit/>
          </a:bodyPr>
          <a:lstStyle/>
          <a:p>
            <a:pPr algn="ctr"/>
            <a:r>
              <a:rPr lang="en-GB" dirty="0"/>
              <a:t>References</a:t>
            </a:r>
            <a:endParaRPr lang="en-GB"/>
          </a:p>
        </p:txBody>
      </p:sp>
      <p:sp>
        <p:nvSpPr>
          <p:cNvPr id="3" name="Content Placeholder 2">
            <a:extLst>
              <a:ext uri="{FF2B5EF4-FFF2-40B4-BE49-F238E27FC236}">
                <a16:creationId xmlns:a16="http://schemas.microsoft.com/office/drawing/2014/main" id="{9E5A87B7-7BF0-65FA-5AFD-14F0A37965C6}"/>
              </a:ext>
            </a:extLst>
          </p:cNvPr>
          <p:cNvSpPr>
            <a:spLocks noGrp="1"/>
          </p:cNvSpPr>
          <p:nvPr>
            <p:ph idx="1"/>
          </p:nvPr>
        </p:nvSpPr>
        <p:spPr>
          <a:xfrm>
            <a:off x="4937533" y="569227"/>
            <a:ext cx="6399930" cy="5248657"/>
          </a:xfrm>
        </p:spPr>
        <p:txBody>
          <a:bodyPr anchor="ctr">
            <a:normAutofit fontScale="85000" lnSpcReduction="20000"/>
          </a:bodyPr>
          <a:lstStyle/>
          <a:p>
            <a:pPr marL="0" indent="0">
              <a:lnSpc>
                <a:spcPct val="90000"/>
              </a:lnSpc>
              <a:buNone/>
            </a:pPr>
            <a:r>
              <a:rPr lang="en-GB" dirty="0"/>
              <a:t>Clark, D.(1996) Schools as Learning Communities: Transforming Education. London: Cassell</a:t>
            </a:r>
          </a:p>
          <a:p>
            <a:pPr marL="0" indent="0">
              <a:lnSpc>
                <a:spcPct val="90000"/>
              </a:lnSpc>
              <a:buNone/>
            </a:pPr>
            <a:r>
              <a:rPr lang="en-GB" dirty="0"/>
              <a:t>Crow, G. and Allan, G (1994) Community Life: An introduction to local social relations. Hemel Hempstead: Harvester Wheatsheaf.</a:t>
            </a:r>
          </a:p>
          <a:p>
            <a:pPr marL="0" indent="0">
              <a:lnSpc>
                <a:spcPct val="90000"/>
              </a:lnSpc>
              <a:buNone/>
            </a:pPr>
            <a:r>
              <a:rPr lang="en-GB" dirty="0"/>
              <a:t>Hawtin, M et al (1994) Community Profiling: Auditing Social Needs.  Buckingham.  Open University Press</a:t>
            </a:r>
          </a:p>
          <a:p>
            <a:pPr marL="0" indent="0">
              <a:lnSpc>
                <a:spcPct val="90000"/>
              </a:lnSpc>
              <a:buNone/>
            </a:pPr>
            <a:r>
              <a:rPr lang="en-GB" dirty="0"/>
              <a:t>Jeffs, T. and Smith, M. (1996) Informal Education: Conversation, Democracy and Learning.  </a:t>
            </a:r>
          </a:p>
          <a:p>
            <a:pPr marL="0" indent="0">
              <a:lnSpc>
                <a:spcPct val="90000"/>
              </a:lnSpc>
              <a:buNone/>
            </a:pPr>
            <a:r>
              <a:rPr lang="en-GB" dirty="0"/>
              <a:t>Money, M (1993) Health and Community: Holism in Practice.  Totnes: Green Books</a:t>
            </a:r>
          </a:p>
          <a:p>
            <a:pPr marL="0" indent="0">
              <a:lnSpc>
                <a:spcPct val="90000"/>
              </a:lnSpc>
              <a:buNone/>
            </a:pPr>
            <a:r>
              <a:rPr lang="en-GB" dirty="0"/>
              <a:t> Smith, M. (1994) Local Education: Community, Conversation, Praxis. </a:t>
            </a:r>
            <a:r>
              <a:rPr lang="en-GB" dirty="0" err="1"/>
              <a:t>Buckingham:OUP</a:t>
            </a:r>
            <a:endParaRPr lang="en-GB" dirty="0"/>
          </a:p>
          <a:p>
            <a:pPr marL="0" indent="0">
              <a:lnSpc>
                <a:spcPct val="90000"/>
              </a:lnSpc>
              <a:buNone/>
            </a:pPr>
            <a:r>
              <a:rPr lang="en-GB" dirty="0"/>
              <a:t>Taylor, M. (1992). Signposts to Community Development. London. CDF</a:t>
            </a:r>
          </a:p>
        </p:txBody>
      </p:sp>
    </p:spTree>
    <p:extLst>
      <p:ext uri="{BB962C8B-B14F-4D97-AF65-F5344CB8AC3E}">
        <p14:creationId xmlns:p14="http://schemas.microsoft.com/office/powerpoint/2010/main" val="276127048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2404</Words>
  <Application>Microsoft Office PowerPoint</Application>
  <PresentationFormat>Widescreen</PresentationFormat>
  <Paragraphs>129</Paragraphs>
  <Slides>33</Slides>
  <Notes>0</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33</vt:i4>
      </vt:variant>
    </vt:vector>
  </HeadingPairs>
  <TitlesOfParts>
    <vt:vector size="43"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Understanding Community</vt:lpstr>
      <vt:lpstr>Understanding Community</vt:lpstr>
      <vt:lpstr>PowerPoint Presentation</vt:lpstr>
      <vt:lpstr>PowerPoint Presentation</vt:lpstr>
      <vt:lpstr>PowerPoint Presentation</vt:lpstr>
      <vt:lpstr>PowerPoint Presentation</vt:lpstr>
      <vt:lpstr>Community</vt:lpstr>
      <vt:lpstr>PowerPoint Presentation</vt:lpstr>
      <vt:lpstr>Systems that Impinge on Young people’s lives</vt:lpstr>
      <vt:lpstr>PowerPoint Presentation</vt:lpstr>
      <vt:lpstr>Systems that Impinge on Young people’s lives</vt:lpstr>
      <vt:lpstr>PowerPoint Presentation</vt:lpstr>
      <vt:lpstr>PowerPoint Presentation</vt:lpstr>
      <vt:lpstr>PowerPoint Presentation</vt:lpstr>
      <vt:lpstr>PowerPoint Presentation</vt:lpstr>
      <vt:lpstr>PowerPoint Presentation</vt:lpstr>
      <vt:lpstr>PowerPoint Presentation</vt:lpstr>
      <vt:lpstr>Task</vt:lpstr>
      <vt:lpstr>Profiling the community</vt:lpstr>
      <vt:lpstr>PowerPoint Presentation</vt:lpstr>
      <vt:lpstr>PowerPoint Presentation</vt:lpstr>
      <vt:lpstr>PowerPoint Presentation</vt:lpstr>
      <vt:lpstr>PowerPoint Presentation</vt:lpstr>
      <vt:lpstr>PowerPoint Presentation</vt:lpstr>
      <vt:lpstr>PowerPoint Presentation</vt:lpstr>
      <vt:lpstr>Scenario 1</vt:lpstr>
      <vt:lpstr>Scenario 2</vt:lpstr>
      <vt:lpstr>Scenario 3</vt:lpstr>
      <vt:lpstr>Engaging with young people</vt:lpstr>
      <vt:lpstr>Engaging with young people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4</cp:revision>
  <dcterms:created xsi:type="dcterms:W3CDTF">2024-09-09T10:46:02Z</dcterms:created>
  <dcterms:modified xsi:type="dcterms:W3CDTF">2025-09-29T17:21:22Z</dcterms:modified>
</cp:coreProperties>
</file>