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embeddedFontLst>
    <p:embeddedFont>
      <p:font typeface="Nunito" pitchFamily="2" charset="77"/>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145bfb11a5d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145bfb11a5d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145bfb11a5d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145bfb11a5d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Flexible working stands out as the most used phrase in describing working that best suits the individual needs. It involves part-time work, which entails working fewer hours than is expected or normal. Flexi-time is part of flexible working, which is based on the freedom to choose when to work within the stipulated time (Li and Pye, 2018, p 965). Generally, flexible working entails having the option to determine when to start and when to stop working. Every legally employed employee has the legal right to requesting for flexible work.</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145bfb11a5d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145bfb11a5d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Diversity refers to an organization's ability to have an intentional goal of employing a workforce emanating from different characteristics. The characteristics include sex, race, ethnicity, gender, age, and sexual orientation (</a:t>
            </a:r>
            <a:r>
              <a:rPr lang="en" dirty="0" err="1"/>
              <a:t>Zojceska</a:t>
            </a:r>
            <a:r>
              <a:rPr lang="en" dirty="0"/>
              <a:t>, 2018). Diversity instills a wider talent pool, and an organization makes it possible to attract a wide range of talent, improving the working capacity. Diversity makes an organization more innovative, the correlation of the different caliber of individuals, and any issue is handled in different creative solutions (</a:t>
            </a:r>
            <a:r>
              <a:rPr lang="en" dirty="0" err="1"/>
              <a:t>Zojceska</a:t>
            </a:r>
            <a:r>
              <a:rPr lang="en" dirty="0"/>
              <a:t>, 2018). The team contributes to a unique perspective that may lead to breakthroughs in any given situation. Diversity remains remarkable as it increases profits in the organization due to better performance and financial performance that are vital to profit increments. The employee feels more comfortable with diversity and therefore increases the overall performance.</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145bfb11a5d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145bfb11a5d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Reduced stress and burnout </a:t>
            </a:r>
            <a:endParaRPr dirty="0"/>
          </a:p>
          <a:p>
            <a:pPr marL="0" lvl="0" indent="0" algn="l" rtl="0">
              <a:spcBef>
                <a:spcPts val="0"/>
              </a:spcBef>
              <a:spcAft>
                <a:spcPts val="0"/>
              </a:spcAft>
              <a:buNone/>
            </a:pPr>
            <a:r>
              <a:rPr lang="en" dirty="0"/>
              <a:t>Giving employees the freedom to work within stipulated hours of the day and days in weeks makes them develop a greater interest in work, and their productivity rises (Lee, n.d.). This leads to high production since stress and a tired workforce lead to less contribution, and reduced anxiety raises competency. </a:t>
            </a:r>
            <a:endParaRPr dirty="0"/>
          </a:p>
          <a:p>
            <a:pPr marL="0" lvl="0" indent="0" algn="l" rtl="0">
              <a:spcBef>
                <a:spcPts val="0"/>
              </a:spcBef>
              <a:spcAft>
                <a:spcPts val="0"/>
              </a:spcAft>
              <a:buNone/>
            </a:pPr>
            <a:r>
              <a:rPr lang="en" dirty="0"/>
              <a:t>Offer good job performance </a:t>
            </a:r>
            <a:endParaRPr dirty="0"/>
          </a:p>
          <a:p>
            <a:pPr marL="0" lvl="0" indent="0" algn="l" rtl="0">
              <a:spcBef>
                <a:spcPts val="0"/>
              </a:spcBef>
              <a:spcAft>
                <a:spcPts val="0"/>
              </a:spcAft>
              <a:buNone/>
            </a:pPr>
            <a:r>
              <a:rPr lang="en" dirty="0"/>
              <a:t>Flexibility in employees makes the work more enjoyable and satisfying as it also allows remote working. </a:t>
            </a:r>
            <a:endParaRPr dirty="0"/>
          </a:p>
          <a:p>
            <a:pPr marL="0" lvl="0" indent="0" algn="l" rtl="0">
              <a:spcBef>
                <a:spcPts val="0"/>
              </a:spcBef>
              <a:spcAft>
                <a:spcPts val="0"/>
              </a:spcAft>
              <a:buNone/>
            </a:pPr>
            <a:r>
              <a:rPr lang="en" dirty="0"/>
              <a:t>Flexibility increases and attracts top talent</a:t>
            </a:r>
            <a:endParaRPr dirty="0"/>
          </a:p>
          <a:p>
            <a:pPr marL="0" lvl="0" indent="0" algn="l" rtl="0">
              <a:spcBef>
                <a:spcPts val="0"/>
              </a:spcBef>
              <a:spcAft>
                <a:spcPts val="0"/>
              </a:spcAft>
              <a:buNone/>
            </a:pPr>
            <a:r>
              <a:rPr lang="en" dirty="0"/>
              <a:t>Most UK business has shown greater top performance due to the allowable flexibility to the employees, a key initiative. Flexibility makes the employees a chance to acquire top talent</a:t>
            </a:r>
            <a:r>
              <a:rPr lang="en-GB" dirty="0"/>
              <a:t>s (Press, 2021).</a:t>
            </a:r>
            <a:endParaRPr dirty="0"/>
          </a:p>
          <a:p>
            <a:pPr marL="0" lvl="0" indent="0" algn="l" rtl="0">
              <a:spcBef>
                <a:spcPts val="0"/>
              </a:spcBef>
              <a:spcAft>
                <a:spcPts val="0"/>
              </a:spcAft>
              <a:buNone/>
            </a:pPr>
            <a:r>
              <a:rPr lang="en" dirty="0"/>
              <a:t>Flexibility promotes healthy work-life balance </a:t>
            </a:r>
            <a:endParaRPr dirty="0"/>
          </a:p>
          <a:p>
            <a:pPr marL="0" lvl="0" indent="0" algn="l" rtl="0">
              <a:spcBef>
                <a:spcPts val="0"/>
              </a:spcBef>
              <a:spcAft>
                <a:spcPts val="0"/>
              </a:spcAft>
              <a:buNone/>
            </a:pPr>
            <a:r>
              <a:rPr lang="en" dirty="0"/>
              <a:t>It allows the employees to have a balanced life from the job and family, increasing engagement vital for better performance (Li and </a:t>
            </a:r>
            <a:r>
              <a:rPr lang="en" dirty="0" err="1"/>
              <a:t>Pye</a:t>
            </a:r>
            <a:r>
              <a:rPr lang="en" dirty="0"/>
              <a:t>, 2018, p 966). Flexible working gives an employee the ability to work remotely and adds more for them to enjoy with their family, reducing stress, burnout and dissatisfaction.</a:t>
            </a:r>
            <a:endParaRPr dirty="0"/>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145bfb11a5d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145bfb11a5d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It leads to an improvement in the productivity </a:t>
            </a:r>
            <a:endParaRPr/>
          </a:p>
          <a:p>
            <a:pPr marL="0" lvl="0" indent="0" algn="l" rtl="0">
              <a:spcBef>
                <a:spcPts val="0"/>
              </a:spcBef>
              <a:spcAft>
                <a:spcPts val="0"/>
              </a:spcAft>
              <a:buNone/>
            </a:pPr>
            <a:r>
              <a:rPr lang="en"/>
              <a:t>The advantage lies in the fact that employees can work remotely, increasing their productivity. Allowing employees to work more remotely makes they feel productive compared to working in the office or, placing flexibility, working more considerably (Li and Pye, 2018, p 965).</a:t>
            </a:r>
            <a:endParaRPr/>
          </a:p>
          <a:p>
            <a:pPr marL="0" lvl="0" indent="0" algn="l" rtl="0">
              <a:spcBef>
                <a:spcPts val="0"/>
              </a:spcBef>
              <a:spcAft>
                <a:spcPts val="0"/>
              </a:spcAft>
              <a:buNone/>
            </a:pPr>
            <a:r>
              <a:rPr lang="en"/>
              <a:t>Flexibility increases employees' retention rates </a:t>
            </a:r>
            <a:endParaRPr/>
          </a:p>
          <a:p>
            <a:pPr marL="0" lvl="0" indent="0" algn="l" rtl="0">
              <a:spcBef>
                <a:spcPts val="0"/>
              </a:spcBef>
              <a:spcAft>
                <a:spcPts val="0"/>
              </a:spcAft>
              <a:buNone/>
            </a:pPr>
            <a:r>
              <a:rPr lang="en"/>
              <a:t>More job satisfaction can be improved by allowing employees to work on flexible terms and schedules. When jobs are satisfying, the employee will be maintained for a long period, and thus the business benefits from retaining the employees vital for sustainability.</a:t>
            </a:r>
            <a:endParaRPr/>
          </a:p>
          <a:p>
            <a:pPr marL="0" lvl="0" indent="0" algn="l" rtl="0">
              <a:spcBef>
                <a:spcPts val="0"/>
              </a:spcBef>
              <a:spcAft>
                <a:spcPts val="0"/>
              </a:spcAft>
              <a:buNone/>
            </a:pPr>
            <a:r>
              <a:rPr lang="en"/>
              <a:t>Successful recruitment </a:t>
            </a:r>
            <a:endParaRPr/>
          </a:p>
          <a:p>
            <a:pPr marL="0" lvl="0" indent="0" algn="l" rtl="0">
              <a:spcBef>
                <a:spcPts val="0"/>
              </a:spcBef>
              <a:spcAft>
                <a:spcPts val="0"/>
              </a:spcAft>
              <a:buNone/>
            </a:pPr>
            <a:r>
              <a:rPr lang="en"/>
              <a:t>Most recruits prefer being employed on basic terms, which allows flexibility; when they realize that the employee does not offer the terms, it rejects most of them.</a:t>
            </a:r>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145bfb11a5d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145bfb11a5d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Diversity and inclusion remain critical and complex component that aids the thriving of an organization's culture. Human resource personnel has the task of creating a friendly and conducive environment. The environment created should be legible in making an organization have different perspectives and main the individual in maintaining the competition and the talents (Stevenson, 2018). The HR professional has a primary role in making the management and leadership that creates and can empower a diverse culture. A respectful culture should grant each employee an opportunity to contribute, grow and learn to the company.</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145bfb11a5d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145bfb11a5d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HR's role in implementing factors which are key in promoting and motivating diverse staffs to reduce the number of fill to business. HR manifesting inclusive and diversity reduces absenteeism. The primary role of HR is to create and help to empower a diverse culture. The HR professional can help monitor diversity since, in some companies, it might not be clear what the issue entails (Stevenson, 2018). The HR role can be successful when they conduct audits for current employees and recruitment practices. The HR propels the business into following a positive and promising trajectory in wholesome areas, including the supplier, chain, and leadership thrives in making every individual enjoy time in the working environment (Stevenson, 2018). HR's role in diversity and inclusion is to ensure a competitive advantage in permeating every component of people in the management.</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145bfb11a5d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145bfb11a5d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145bfb11a5d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145bfb11a5d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145bfb11a5d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145bfb11a5d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1095500" y="1015325"/>
            <a:ext cx="6292500" cy="1107300"/>
          </a:xfrm>
          <a:prstGeom prst="rect">
            <a:avLst/>
          </a:prstGeom>
        </p:spPr>
        <p:txBody>
          <a:bodyPr spcFirstLastPara="1" wrap="square" lIns="91425" tIns="91425" rIns="91425" bIns="91425" anchor="ctr" anchorCtr="0">
            <a:normAutofit fontScale="90000"/>
          </a:bodyPr>
          <a:lstStyle/>
          <a:p>
            <a:pPr marL="0" lvl="0" indent="0" algn="l" rtl="0">
              <a:lnSpc>
                <a:spcPct val="115000"/>
              </a:lnSpc>
              <a:spcBef>
                <a:spcPts val="1200"/>
              </a:spcBef>
              <a:spcAft>
                <a:spcPts val="0"/>
              </a:spcAft>
              <a:buNone/>
            </a:pPr>
            <a:r>
              <a:rPr lang="en"/>
              <a:t>        </a:t>
            </a:r>
            <a:endParaRPr/>
          </a:p>
          <a:p>
            <a:pPr marL="0" lvl="0" indent="0" algn="l" rtl="0">
              <a:lnSpc>
                <a:spcPct val="115000"/>
              </a:lnSpc>
              <a:spcBef>
                <a:spcPts val="1200"/>
              </a:spcBef>
              <a:spcAft>
                <a:spcPts val="0"/>
              </a:spcAft>
              <a:buClr>
                <a:schemeClr val="dk1"/>
              </a:buClr>
              <a:buSzPct val="28947"/>
              <a:buFont typeface="Arial"/>
              <a:buNone/>
            </a:pPr>
            <a:r>
              <a:rPr lang="en"/>
              <a:t>             </a:t>
            </a:r>
            <a:r>
              <a:rPr lang="en" b="1"/>
              <a:t>Managing People</a:t>
            </a:r>
            <a:r>
              <a:rPr lang="en"/>
              <a:t> </a:t>
            </a:r>
            <a:endParaRPr/>
          </a:p>
          <a:p>
            <a:pPr marL="0" lvl="0" indent="0" algn="ctr" rtl="0">
              <a:spcBef>
                <a:spcPts val="1200"/>
              </a:spcBef>
              <a:spcAft>
                <a:spcPts val="0"/>
              </a:spcAft>
              <a:buNone/>
            </a:pPr>
            <a:endParaRPr/>
          </a:p>
        </p:txBody>
      </p:sp>
      <p:sp>
        <p:nvSpPr>
          <p:cNvPr id="129" name="Google Shape;129;p13"/>
          <p:cNvSpPr txBox="1">
            <a:spLocks noGrp="1"/>
          </p:cNvSpPr>
          <p:nvPr>
            <p:ph type="subTitle" idx="1"/>
          </p:nvPr>
        </p:nvSpPr>
        <p:spPr>
          <a:xfrm>
            <a:off x="1028700" y="2122625"/>
            <a:ext cx="3326700" cy="21294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1800" i="1"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dhabi" panose="020F0502020204030204" pitchFamily="34" charset="0"/>
              </a:rPr>
              <a:t>Kiril</a:t>
            </a:r>
            <a:r>
              <a:rPr lang="en-GB" sz="1800" i="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dhabi" panose="020F0502020204030204" pitchFamily="34" charset="0"/>
              </a:rPr>
              <a:t> </a:t>
            </a:r>
            <a:r>
              <a:rPr lang="en-GB" sz="1800" i="1"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dhabi" panose="020F0502020204030204" pitchFamily="34" charset="0"/>
              </a:rPr>
              <a:t>Angelov</a:t>
            </a:r>
            <a:r>
              <a:rPr lang="en-GB" sz="1800" i="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dhabi" panose="020F0502020204030204" pitchFamily="34" charset="0"/>
              </a:rPr>
              <a:t> </a:t>
            </a:r>
          </a:p>
          <a:p>
            <a:pPr marL="0" lvl="0" indent="0" algn="ctr" rtl="0">
              <a:spcBef>
                <a:spcPts val="0"/>
              </a:spcBef>
              <a:spcAft>
                <a:spcPts val="0"/>
              </a:spcAft>
              <a:buNone/>
            </a:pPr>
            <a:endParaRPr lang="en-GB" sz="1800" i="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dhabi" panose="020F0502020204030204" pitchFamily="34" charset="0"/>
            </a:endParaRPr>
          </a:p>
          <a:p>
            <a:pPr marL="0" lvl="0" indent="0" algn="ctr" rtl="0">
              <a:spcBef>
                <a:spcPts val="0"/>
              </a:spcBef>
              <a:spcAft>
                <a:spcPts val="0"/>
              </a:spcAft>
              <a:buNone/>
            </a:pPr>
            <a:r>
              <a:rPr lang="en-GB" sz="1800" i="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dhabi" panose="020F0502020204030204" pitchFamily="34" charset="0"/>
              </a:rPr>
              <a:t> </a:t>
            </a:r>
          </a:p>
          <a:p>
            <a:pPr marL="0" lvl="0" indent="0" algn="ctr" rtl="0">
              <a:spcBef>
                <a:spcPts val="0"/>
              </a:spcBef>
              <a:spcAft>
                <a:spcPts val="0"/>
              </a:spcAft>
              <a:buNone/>
            </a:pPr>
            <a:r>
              <a:rPr lang="en-GB" sz="1800" i="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dhabi" panose="020F0502020204030204" pitchFamily="34" charset="0"/>
              </a:rPr>
              <a:t>2028274</a:t>
            </a:r>
            <a:endParaRPr sz="1800" i="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dhabi" panose="020F0502020204030204" pitchFamily="34" charset="0"/>
            </a:endParaRPr>
          </a:p>
        </p:txBody>
      </p:sp>
      <p:pic>
        <p:nvPicPr>
          <p:cNvPr id="130" name="Google Shape;130;p13"/>
          <p:cNvPicPr preferRelativeResize="0"/>
          <p:nvPr/>
        </p:nvPicPr>
        <p:blipFill>
          <a:blip r:embed="rId3">
            <a:alphaModFix/>
          </a:blip>
          <a:stretch>
            <a:fillRect/>
          </a:stretch>
        </p:blipFill>
        <p:spPr>
          <a:xfrm>
            <a:off x="4422200" y="2082033"/>
            <a:ext cx="4120825" cy="26334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1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200" b="1"/>
              <a:t>Content</a:t>
            </a:r>
            <a:endParaRPr sz="3200" b="1"/>
          </a:p>
        </p:txBody>
      </p:sp>
      <p:sp>
        <p:nvSpPr>
          <p:cNvPr id="136" name="Google Shape;136;p14"/>
          <p:cNvSpPr txBox="1">
            <a:spLocks noGrp="1"/>
          </p:cNvSpPr>
          <p:nvPr>
            <p:ph type="body" idx="1"/>
          </p:nvPr>
        </p:nvSpPr>
        <p:spPr>
          <a:xfrm>
            <a:off x="311700" y="1406525"/>
            <a:ext cx="4738200" cy="3269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800">
                <a:solidFill>
                  <a:schemeClr val="accent6"/>
                </a:solidFill>
              </a:rPr>
              <a:t>The presentation shall cover the following areas;</a:t>
            </a:r>
            <a:endParaRPr sz="1800">
              <a:solidFill>
                <a:schemeClr val="accent6"/>
              </a:solidFill>
            </a:endParaRPr>
          </a:p>
          <a:p>
            <a:pPr marL="457200" lvl="0" indent="-342900" algn="l" rtl="0">
              <a:spcBef>
                <a:spcPts val="1200"/>
              </a:spcBef>
              <a:spcAft>
                <a:spcPts val="0"/>
              </a:spcAft>
              <a:buClr>
                <a:schemeClr val="accent6"/>
              </a:buClr>
              <a:buSzPts val="1800"/>
              <a:buChar char="●"/>
            </a:pPr>
            <a:r>
              <a:rPr lang="en" sz="1800">
                <a:solidFill>
                  <a:schemeClr val="accent6"/>
                </a:solidFill>
              </a:rPr>
              <a:t>Introduction to flexible working </a:t>
            </a:r>
            <a:endParaRPr sz="1800">
              <a:solidFill>
                <a:schemeClr val="accent6"/>
              </a:solidFill>
            </a:endParaRPr>
          </a:p>
          <a:p>
            <a:pPr marL="457200" lvl="0" indent="-342900" algn="l" rtl="0">
              <a:spcBef>
                <a:spcPts val="0"/>
              </a:spcBef>
              <a:spcAft>
                <a:spcPts val="0"/>
              </a:spcAft>
              <a:buClr>
                <a:schemeClr val="accent6"/>
              </a:buClr>
              <a:buSzPts val="1800"/>
              <a:buChar char="●"/>
            </a:pPr>
            <a:r>
              <a:rPr lang="en" sz="1800">
                <a:solidFill>
                  <a:schemeClr val="accent6"/>
                </a:solidFill>
              </a:rPr>
              <a:t>Diversity in working </a:t>
            </a:r>
            <a:endParaRPr sz="1800">
              <a:solidFill>
                <a:schemeClr val="accent6"/>
              </a:solidFill>
            </a:endParaRPr>
          </a:p>
          <a:p>
            <a:pPr marL="457200" lvl="0" indent="-342900" algn="l" rtl="0">
              <a:spcBef>
                <a:spcPts val="0"/>
              </a:spcBef>
              <a:spcAft>
                <a:spcPts val="0"/>
              </a:spcAft>
              <a:buClr>
                <a:schemeClr val="accent6"/>
              </a:buClr>
              <a:buSzPts val="1800"/>
              <a:buChar char="●"/>
            </a:pPr>
            <a:r>
              <a:rPr lang="en" sz="1800">
                <a:solidFill>
                  <a:schemeClr val="accent6"/>
                </a:solidFill>
              </a:rPr>
              <a:t>Importance of diversity </a:t>
            </a:r>
            <a:endParaRPr sz="1800">
              <a:solidFill>
                <a:schemeClr val="accent6"/>
              </a:solidFill>
            </a:endParaRPr>
          </a:p>
          <a:p>
            <a:pPr marL="457200" lvl="0" indent="-342900" algn="l" rtl="0">
              <a:spcBef>
                <a:spcPts val="0"/>
              </a:spcBef>
              <a:spcAft>
                <a:spcPts val="0"/>
              </a:spcAft>
              <a:buClr>
                <a:schemeClr val="accent6"/>
              </a:buClr>
              <a:buSzPts val="1800"/>
              <a:buChar char="●"/>
            </a:pPr>
            <a:r>
              <a:rPr lang="en" sz="1800">
                <a:solidFill>
                  <a:schemeClr val="accent6"/>
                </a:solidFill>
              </a:rPr>
              <a:t>Benefits of flexibility </a:t>
            </a:r>
            <a:endParaRPr sz="1800">
              <a:solidFill>
                <a:schemeClr val="accent6"/>
              </a:solidFill>
            </a:endParaRPr>
          </a:p>
          <a:p>
            <a:pPr marL="457200" lvl="0" indent="-342900" algn="l" rtl="0">
              <a:spcBef>
                <a:spcPts val="0"/>
              </a:spcBef>
              <a:spcAft>
                <a:spcPts val="0"/>
              </a:spcAft>
              <a:buClr>
                <a:schemeClr val="accent6"/>
              </a:buClr>
              <a:buSzPts val="1800"/>
              <a:buChar char="●"/>
            </a:pPr>
            <a:r>
              <a:rPr lang="en" sz="1800">
                <a:solidFill>
                  <a:schemeClr val="accent6"/>
                </a:solidFill>
              </a:rPr>
              <a:t>Role of HR- approaches </a:t>
            </a:r>
            <a:endParaRPr sz="1800">
              <a:solidFill>
                <a:schemeClr val="accent6"/>
              </a:solidFill>
            </a:endParaRPr>
          </a:p>
          <a:p>
            <a:pPr marL="0" lvl="0" indent="0" algn="l" rtl="0">
              <a:spcBef>
                <a:spcPts val="1200"/>
              </a:spcBef>
              <a:spcAft>
                <a:spcPts val="1200"/>
              </a:spcAft>
              <a:buNone/>
            </a:pPr>
            <a:endParaRPr/>
          </a:p>
        </p:txBody>
      </p:sp>
      <p:pic>
        <p:nvPicPr>
          <p:cNvPr id="137" name="Google Shape;137;p14"/>
          <p:cNvPicPr preferRelativeResize="0"/>
          <p:nvPr/>
        </p:nvPicPr>
        <p:blipFill>
          <a:blip r:embed="rId3">
            <a:alphaModFix/>
          </a:blip>
          <a:stretch>
            <a:fillRect/>
          </a:stretch>
        </p:blipFill>
        <p:spPr>
          <a:xfrm>
            <a:off x="5049900" y="1353075"/>
            <a:ext cx="3607150" cy="32694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15"/>
          <p:cNvSpPr txBox="1">
            <a:spLocks noGrp="1"/>
          </p:cNvSpPr>
          <p:nvPr>
            <p:ph type="title"/>
          </p:nvPr>
        </p:nvSpPr>
        <p:spPr>
          <a:xfrm>
            <a:off x="311700" y="445025"/>
            <a:ext cx="8520600" cy="810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3300" b="1"/>
              <a:t>Introduction to Flexible Working</a:t>
            </a:r>
            <a:endParaRPr sz="3300" b="1"/>
          </a:p>
        </p:txBody>
      </p:sp>
      <p:sp>
        <p:nvSpPr>
          <p:cNvPr id="143" name="Google Shape;143;p15"/>
          <p:cNvSpPr txBox="1">
            <a:spLocks noGrp="1"/>
          </p:cNvSpPr>
          <p:nvPr>
            <p:ph type="body" idx="1"/>
          </p:nvPr>
        </p:nvSpPr>
        <p:spPr>
          <a:xfrm>
            <a:off x="311700" y="1434350"/>
            <a:ext cx="4725000" cy="3361800"/>
          </a:xfrm>
          <a:prstGeom prst="rect">
            <a:avLst/>
          </a:prstGeom>
          <a:solidFill>
            <a:schemeClr val="lt2"/>
          </a:solidFill>
        </p:spPr>
        <p:txBody>
          <a:bodyPr spcFirstLastPara="1" wrap="square" lIns="91425" tIns="91425" rIns="91425" bIns="91425" anchor="t" anchorCtr="0">
            <a:noAutofit/>
          </a:bodyPr>
          <a:lstStyle/>
          <a:p>
            <a:pPr marL="457200" lvl="0" indent="-336550" algn="l" rtl="0">
              <a:spcBef>
                <a:spcPts val="0"/>
              </a:spcBef>
              <a:spcAft>
                <a:spcPts val="0"/>
              </a:spcAft>
              <a:buClr>
                <a:srgbClr val="9900FF"/>
              </a:buClr>
              <a:buSzPts val="1700"/>
              <a:buChar char="●"/>
            </a:pPr>
            <a:r>
              <a:rPr lang="en" sz="1700" dirty="0">
                <a:solidFill>
                  <a:srgbClr val="9900FF"/>
                </a:solidFill>
              </a:rPr>
              <a:t>Flexible working stands out as the most used phrase in describing working that best suits the individual needs</a:t>
            </a:r>
            <a:r>
              <a:rPr lang="en-GB" sz="1700" dirty="0">
                <a:solidFill>
                  <a:srgbClr val="9900FF"/>
                </a:solidFill>
              </a:rPr>
              <a:t>.</a:t>
            </a:r>
            <a:endParaRPr sz="1700" dirty="0">
              <a:solidFill>
                <a:srgbClr val="9900FF"/>
              </a:solidFill>
            </a:endParaRPr>
          </a:p>
          <a:p>
            <a:pPr marL="457200" lvl="0" indent="-336550" algn="l" rtl="0">
              <a:spcBef>
                <a:spcPts val="0"/>
              </a:spcBef>
              <a:spcAft>
                <a:spcPts val="0"/>
              </a:spcAft>
              <a:buClr>
                <a:srgbClr val="9900FF"/>
              </a:buClr>
              <a:buSzPts val="1700"/>
              <a:buChar char="●"/>
            </a:pPr>
            <a:r>
              <a:rPr lang="en-GB" sz="1700" dirty="0">
                <a:solidFill>
                  <a:srgbClr val="9900FF"/>
                </a:solidFill>
              </a:rPr>
              <a:t>Flexible</a:t>
            </a:r>
            <a:r>
              <a:rPr lang="en" sz="1700" dirty="0">
                <a:solidFill>
                  <a:srgbClr val="9900FF"/>
                </a:solidFill>
              </a:rPr>
              <a:t> working entails having the </a:t>
            </a:r>
            <a:r>
              <a:rPr lang="en-GB" sz="1700" dirty="0">
                <a:solidFill>
                  <a:srgbClr val="9900FF"/>
                </a:solidFill>
              </a:rPr>
              <a:t>freedom</a:t>
            </a:r>
            <a:r>
              <a:rPr lang="en" sz="1700" dirty="0">
                <a:solidFill>
                  <a:srgbClr val="9900FF"/>
                </a:solidFill>
              </a:rPr>
              <a:t> to determine when to start and when to stop working</a:t>
            </a:r>
            <a:r>
              <a:rPr lang="en-GB" sz="1700" dirty="0">
                <a:solidFill>
                  <a:srgbClr val="9900FF"/>
                </a:solidFill>
              </a:rPr>
              <a:t> within the stipulated time (Li and Pyle, 2018).</a:t>
            </a:r>
          </a:p>
          <a:p>
            <a:pPr marL="457200" lvl="0" indent="-336550" algn="l" rtl="0">
              <a:spcBef>
                <a:spcPts val="0"/>
              </a:spcBef>
              <a:spcAft>
                <a:spcPts val="0"/>
              </a:spcAft>
              <a:buClr>
                <a:srgbClr val="9900FF"/>
              </a:buClr>
              <a:buSzPts val="1700"/>
              <a:buChar char="●"/>
            </a:pPr>
            <a:r>
              <a:rPr lang="en-GB" sz="1700" dirty="0">
                <a:solidFill>
                  <a:srgbClr val="9900FF"/>
                </a:solidFill>
              </a:rPr>
              <a:t>This method is proved to be very useful and efficient.</a:t>
            </a:r>
            <a:endParaRPr sz="1700" dirty="0">
              <a:solidFill>
                <a:srgbClr val="9900FF"/>
              </a:solidFill>
            </a:endParaRPr>
          </a:p>
          <a:p>
            <a:pPr marL="0" lvl="0" indent="0" algn="l" rtl="0">
              <a:spcBef>
                <a:spcPts val="1200"/>
              </a:spcBef>
              <a:spcAft>
                <a:spcPts val="1200"/>
              </a:spcAft>
              <a:buNone/>
            </a:pPr>
            <a:endParaRPr sz="1400" dirty="0"/>
          </a:p>
        </p:txBody>
      </p:sp>
      <p:pic>
        <p:nvPicPr>
          <p:cNvPr id="144" name="Google Shape;144;p15"/>
          <p:cNvPicPr preferRelativeResize="0"/>
          <p:nvPr/>
        </p:nvPicPr>
        <p:blipFill>
          <a:blip r:embed="rId3">
            <a:alphaModFix/>
          </a:blip>
          <a:stretch>
            <a:fillRect/>
          </a:stretch>
        </p:blipFill>
        <p:spPr>
          <a:xfrm>
            <a:off x="5156650" y="1434350"/>
            <a:ext cx="3580400" cy="33618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1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300" b="1"/>
              <a:t>Diversity and its Importance</a:t>
            </a:r>
            <a:endParaRPr sz="3300" b="1"/>
          </a:p>
        </p:txBody>
      </p:sp>
      <p:sp>
        <p:nvSpPr>
          <p:cNvPr id="150" name="Google Shape;150;p16"/>
          <p:cNvSpPr txBox="1">
            <a:spLocks noGrp="1"/>
          </p:cNvSpPr>
          <p:nvPr>
            <p:ph type="body" idx="1"/>
          </p:nvPr>
        </p:nvSpPr>
        <p:spPr>
          <a:xfrm>
            <a:off x="213775" y="1736775"/>
            <a:ext cx="5063400" cy="3152700"/>
          </a:xfrm>
          <a:prstGeom prst="rect">
            <a:avLst/>
          </a:prstGeom>
          <a:solidFill>
            <a:schemeClr val="lt2"/>
          </a:solidFill>
        </p:spPr>
        <p:txBody>
          <a:bodyPr spcFirstLastPara="1" wrap="square" lIns="91425" tIns="91425" rIns="91425" bIns="91425" anchor="t" anchorCtr="0">
            <a:noAutofit/>
          </a:bodyPr>
          <a:lstStyle/>
          <a:p>
            <a:pPr marL="457200" lvl="0" indent="-336550" algn="l" rtl="0">
              <a:spcBef>
                <a:spcPts val="0"/>
              </a:spcBef>
              <a:spcAft>
                <a:spcPts val="0"/>
              </a:spcAft>
              <a:buSzPts val="1700"/>
              <a:buChar char="●"/>
            </a:pPr>
            <a:r>
              <a:rPr lang="en-GB" sz="1700" dirty="0"/>
              <a:t>The organisation’s </a:t>
            </a:r>
            <a:r>
              <a:rPr lang="en" sz="1700" dirty="0"/>
              <a:t>intentional goal of employing a workforce emanating from different characteristics</a:t>
            </a:r>
            <a:r>
              <a:rPr lang="en-GB" sz="1700" dirty="0"/>
              <a:t> (</a:t>
            </a:r>
            <a:r>
              <a:rPr lang="en-GB" sz="1700" dirty="0" err="1"/>
              <a:t>Zojceska</a:t>
            </a:r>
            <a:r>
              <a:rPr lang="en-GB" sz="1700" dirty="0"/>
              <a:t>, 2018).</a:t>
            </a:r>
            <a:endParaRPr sz="1700" dirty="0"/>
          </a:p>
          <a:p>
            <a:pPr marL="457200" lvl="0" indent="-336550" algn="l" rtl="0">
              <a:spcBef>
                <a:spcPts val="0"/>
              </a:spcBef>
              <a:spcAft>
                <a:spcPts val="0"/>
              </a:spcAft>
              <a:buSzPts val="1700"/>
              <a:buChar char="●"/>
            </a:pPr>
            <a:r>
              <a:rPr lang="en-GB" sz="1700" dirty="0"/>
              <a:t>A wilder talent pool </a:t>
            </a:r>
            <a:r>
              <a:rPr lang="en" sz="1700" dirty="0"/>
              <a:t>wider talent pool</a:t>
            </a:r>
            <a:r>
              <a:rPr lang="en-GB" sz="1700" dirty="0"/>
              <a:t>.</a:t>
            </a:r>
            <a:endParaRPr sz="1700" dirty="0"/>
          </a:p>
          <a:p>
            <a:pPr marL="457200" lvl="0" indent="-336550" algn="l" rtl="0">
              <a:spcBef>
                <a:spcPts val="0"/>
              </a:spcBef>
              <a:spcAft>
                <a:spcPts val="0"/>
              </a:spcAft>
              <a:buSzPts val="1700"/>
              <a:buChar char="●"/>
            </a:pPr>
            <a:r>
              <a:rPr lang="en-GB" sz="1700" dirty="0"/>
              <a:t>Brings innovation.</a:t>
            </a:r>
            <a:endParaRPr sz="1700" dirty="0"/>
          </a:p>
          <a:p>
            <a:pPr marL="457200" lvl="0" indent="-336550" algn="l" rtl="0">
              <a:spcBef>
                <a:spcPts val="0"/>
              </a:spcBef>
              <a:spcAft>
                <a:spcPts val="0"/>
              </a:spcAft>
              <a:buSzPts val="1700"/>
              <a:buChar char="●"/>
            </a:pPr>
            <a:r>
              <a:rPr lang="en-GB" sz="1700" dirty="0"/>
              <a:t>A diverse team </a:t>
            </a:r>
            <a:r>
              <a:rPr lang="en" sz="1700" dirty="0"/>
              <a:t>contributes to a unique perspective that may lead to breakthroughs in any given situation</a:t>
            </a:r>
            <a:r>
              <a:rPr lang="en-GB" sz="1700" dirty="0"/>
              <a:t>.</a:t>
            </a:r>
            <a:endParaRPr sz="1700" dirty="0"/>
          </a:p>
          <a:p>
            <a:pPr marL="457200" lvl="0" indent="-336550" algn="l" rtl="0">
              <a:spcBef>
                <a:spcPts val="0"/>
              </a:spcBef>
              <a:spcAft>
                <a:spcPts val="0"/>
              </a:spcAft>
              <a:buSzPts val="1700"/>
              <a:buChar char="●"/>
            </a:pPr>
            <a:r>
              <a:rPr lang="en" sz="1700" dirty="0"/>
              <a:t>Diversity increases profit in the organization</a:t>
            </a:r>
            <a:r>
              <a:rPr lang="en-GB" sz="1700" dirty="0"/>
              <a:t>.</a:t>
            </a:r>
            <a:endParaRPr sz="1700" dirty="0"/>
          </a:p>
        </p:txBody>
      </p:sp>
      <p:pic>
        <p:nvPicPr>
          <p:cNvPr id="151" name="Google Shape;151;p16"/>
          <p:cNvPicPr preferRelativeResize="0"/>
          <p:nvPr/>
        </p:nvPicPr>
        <p:blipFill>
          <a:blip r:embed="rId3">
            <a:alphaModFix/>
          </a:blip>
          <a:stretch>
            <a:fillRect/>
          </a:stretch>
        </p:blipFill>
        <p:spPr>
          <a:xfrm>
            <a:off x="5277175" y="1643250"/>
            <a:ext cx="3539200" cy="3046025"/>
          </a:xfrm>
          <a:prstGeom prst="rect">
            <a:avLst/>
          </a:prstGeom>
          <a:noFill/>
          <a:ln>
            <a:noFill/>
          </a:ln>
        </p:spPr>
      </p:pic>
    </p:spTree>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17"/>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b="1"/>
              <a:t>Benefit of Flexibility</a:t>
            </a:r>
            <a:endParaRPr b="1"/>
          </a:p>
        </p:txBody>
      </p:sp>
      <p:sp>
        <p:nvSpPr>
          <p:cNvPr id="157" name="Google Shape;157;p17"/>
          <p:cNvSpPr txBox="1">
            <a:spLocks noGrp="1"/>
          </p:cNvSpPr>
          <p:nvPr>
            <p:ph type="body" idx="1"/>
          </p:nvPr>
        </p:nvSpPr>
        <p:spPr>
          <a:xfrm>
            <a:off x="819150" y="1603175"/>
            <a:ext cx="4578300" cy="3206400"/>
          </a:xfrm>
          <a:prstGeom prst="rect">
            <a:avLst/>
          </a:prstGeom>
          <a:solidFill>
            <a:schemeClr val="lt2"/>
          </a:solidFill>
        </p:spPr>
        <p:txBody>
          <a:bodyPr spcFirstLastPara="1" wrap="square" lIns="91425" tIns="91425" rIns="91425" bIns="91425" anchor="t" anchorCtr="0">
            <a:normAutofit fontScale="92500" lnSpcReduction="10000"/>
          </a:bodyPr>
          <a:lstStyle/>
          <a:p>
            <a:pPr marL="0" lvl="0" indent="0" algn="l" rtl="0">
              <a:spcBef>
                <a:spcPts val="0"/>
              </a:spcBef>
              <a:spcAft>
                <a:spcPts val="0"/>
              </a:spcAft>
              <a:buNone/>
            </a:pPr>
            <a:r>
              <a:rPr lang="en" sz="1800" b="1" dirty="0"/>
              <a:t>Flexibility;</a:t>
            </a:r>
            <a:endParaRPr sz="1800" b="1" dirty="0"/>
          </a:p>
          <a:p>
            <a:pPr marL="457200" lvl="0" indent="-342900" algn="l" rtl="0">
              <a:spcBef>
                <a:spcPts val="1200"/>
              </a:spcBef>
              <a:spcAft>
                <a:spcPts val="0"/>
              </a:spcAft>
              <a:buSzPts val="1800"/>
              <a:buChar char="●"/>
            </a:pPr>
            <a:r>
              <a:rPr lang="en" sz="1800" dirty="0"/>
              <a:t>Reduced stress and burnout to employees making them develop interest in work</a:t>
            </a:r>
            <a:r>
              <a:rPr lang="en-GB" sz="1800" dirty="0"/>
              <a:t> (Lee, n.d).</a:t>
            </a:r>
            <a:endParaRPr sz="1800" dirty="0"/>
          </a:p>
          <a:p>
            <a:pPr marL="457200" lvl="0" indent="-342900" algn="l" rtl="0">
              <a:spcBef>
                <a:spcPts val="0"/>
              </a:spcBef>
              <a:spcAft>
                <a:spcPts val="0"/>
              </a:spcAft>
              <a:buSzPts val="1800"/>
              <a:buChar char="●"/>
            </a:pPr>
            <a:r>
              <a:rPr lang="en" sz="1800" dirty="0"/>
              <a:t>Offers good job performance by making it more satisfying </a:t>
            </a:r>
            <a:r>
              <a:rPr lang="en-GB" sz="1800" dirty="0"/>
              <a:t>.</a:t>
            </a:r>
            <a:endParaRPr sz="1800" dirty="0"/>
          </a:p>
          <a:p>
            <a:pPr marL="457200" lvl="0" indent="-342900" algn="l" rtl="0">
              <a:spcBef>
                <a:spcPts val="0"/>
              </a:spcBef>
              <a:spcAft>
                <a:spcPts val="0"/>
              </a:spcAft>
              <a:buSzPts val="1800"/>
              <a:buChar char="●"/>
            </a:pPr>
            <a:r>
              <a:rPr lang="en" sz="1800" dirty="0"/>
              <a:t>Flexibility increases and attracts top talent</a:t>
            </a:r>
            <a:r>
              <a:rPr lang="en-GB" sz="1800" dirty="0"/>
              <a:t> (Press, 2021).</a:t>
            </a:r>
            <a:r>
              <a:rPr lang="en" sz="1800" dirty="0"/>
              <a:t> </a:t>
            </a:r>
            <a:endParaRPr sz="1800" dirty="0"/>
          </a:p>
          <a:p>
            <a:pPr marL="457200" lvl="0" indent="-342900" algn="l" rtl="0">
              <a:spcBef>
                <a:spcPts val="0"/>
              </a:spcBef>
              <a:spcAft>
                <a:spcPts val="0"/>
              </a:spcAft>
              <a:buSzPts val="1800"/>
              <a:buChar char="●"/>
            </a:pPr>
            <a:r>
              <a:rPr lang="en" sz="1800" dirty="0"/>
              <a:t>It promotes healthy work life balance between job and family </a:t>
            </a:r>
            <a:r>
              <a:rPr lang="en-GB" sz="1800" dirty="0"/>
              <a:t>.</a:t>
            </a:r>
            <a:endParaRPr sz="1800" dirty="0"/>
          </a:p>
          <a:p>
            <a:pPr marL="0" lvl="0" indent="0" algn="l" rtl="0">
              <a:spcBef>
                <a:spcPts val="1200"/>
              </a:spcBef>
              <a:spcAft>
                <a:spcPts val="1200"/>
              </a:spcAft>
              <a:buNone/>
            </a:pPr>
            <a:endParaRPr dirty="0"/>
          </a:p>
        </p:txBody>
      </p:sp>
      <p:pic>
        <p:nvPicPr>
          <p:cNvPr id="158" name="Google Shape;158;p17"/>
          <p:cNvPicPr preferRelativeResize="0"/>
          <p:nvPr/>
        </p:nvPicPr>
        <p:blipFill>
          <a:blip r:embed="rId3">
            <a:alphaModFix/>
          </a:blip>
          <a:stretch>
            <a:fillRect/>
          </a:stretch>
        </p:blipFill>
        <p:spPr>
          <a:xfrm>
            <a:off x="5549850" y="1736775"/>
            <a:ext cx="3294300" cy="28189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18"/>
          <p:cNvSpPr txBox="1">
            <a:spLocks noGrp="1"/>
          </p:cNvSpPr>
          <p:nvPr>
            <p:ph type="title"/>
          </p:nvPr>
        </p:nvSpPr>
        <p:spPr>
          <a:xfrm>
            <a:off x="738975" y="538325"/>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500" b="1"/>
              <a:t>cont’.</a:t>
            </a:r>
            <a:endParaRPr sz="3500" b="1"/>
          </a:p>
        </p:txBody>
      </p:sp>
      <p:sp>
        <p:nvSpPr>
          <p:cNvPr id="164" name="Google Shape;164;p18"/>
          <p:cNvSpPr txBox="1">
            <a:spLocks noGrp="1"/>
          </p:cNvSpPr>
          <p:nvPr>
            <p:ph type="body" idx="1"/>
          </p:nvPr>
        </p:nvSpPr>
        <p:spPr>
          <a:xfrm>
            <a:off x="311700" y="1389425"/>
            <a:ext cx="4511100" cy="32418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sz="1800" dirty="0"/>
              <a:t>Flexibility increases employees retention rates by raising job satisfaction</a:t>
            </a:r>
            <a:r>
              <a:rPr lang="en-GB" sz="1800" dirty="0"/>
              <a:t>.</a:t>
            </a:r>
            <a:endParaRPr sz="1800" dirty="0"/>
          </a:p>
          <a:p>
            <a:pPr marL="457200" lvl="0" indent="-342900" algn="l" rtl="0">
              <a:spcBef>
                <a:spcPts val="0"/>
              </a:spcBef>
              <a:spcAft>
                <a:spcPts val="0"/>
              </a:spcAft>
              <a:buSzPts val="1800"/>
              <a:buChar char="●"/>
            </a:pPr>
            <a:r>
              <a:rPr lang="en" sz="1800" dirty="0"/>
              <a:t>Flexibility leads to an improvement in the productivity since employee can work on remote basis</a:t>
            </a:r>
            <a:r>
              <a:rPr lang="en-GB" sz="1800" dirty="0"/>
              <a:t>.</a:t>
            </a:r>
            <a:endParaRPr sz="1800" dirty="0"/>
          </a:p>
          <a:p>
            <a:pPr marL="457200" lvl="0" indent="-342900" algn="l" rtl="0">
              <a:spcBef>
                <a:spcPts val="0"/>
              </a:spcBef>
              <a:spcAft>
                <a:spcPts val="0"/>
              </a:spcAft>
              <a:buSzPts val="1800"/>
              <a:buChar char="●"/>
            </a:pPr>
            <a:r>
              <a:rPr lang="en" sz="1800" dirty="0"/>
              <a:t>Leads to successful recruitment as most of the employees like working from remote based.</a:t>
            </a:r>
            <a:endParaRPr sz="1800" dirty="0"/>
          </a:p>
          <a:p>
            <a:pPr marL="0" lvl="0" indent="0" algn="l" rtl="0">
              <a:spcBef>
                <a:spcPts val="1200"/>
              </a:spcBef>
              <a:spcAft>
                <a:spcPts val="1200"/>
              </a:spcAft>
              <a:buNone/>
            </a:pPr>
            <a:endParaRPr dirty="0"/>
          </a:p>
        </p:txBody>
      </p:sp>
      <p:pic>
        <p:nvPicPr>
          <p:cNvPr id="165" name="Google Shape;165;p18"/>
          <p:cNvPicPr preferRelativeResize="0"/>
          <p:nvPr/>
        </p:nvPicPr>
        <p:blipFill>
          <a:blip r:embed="rId3">
            <a:alphaModFix/>
          </a:blip>
          <a:stretch>
            <a:fillRect/>
          </a:stretch>
        </p:blipFill>
        <p:spPr>
          <a:xfrm>
            <a:off x="4889675" y="1055425"/>
            <a:ext cx="3941125" cy="33132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19"/>
          <p:cNvSpPr txBox="1">
            <a:spLocks noGrp="1"/>
          </p:cNvSpPr>
          <p:nvPr>
            <p:ph type="title"/>
          </p:nvPr>
        </p:nvSpPr>
        <p:spPr>
          <a:xfrm>
            <a:off x="819150" y="667975"/>
            <a:ext cx="7505700" cy="975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500" b="1"/>
              <a:t>Role of HR- Approaches</a:t>
            </a:r>
            <a:endParaRPr sz="3500" b="1"/>
          </a:p>
        </p:txBody>
      </p:sp>
      <p:sp>
        <p:nvSpPr>
          <p:cNvPr id="171" name="Google Shape;171;p19"/>
          <p:cNvSpPr txBox="1">
            <a:spLocks noGrp="1"/>
          </p:cNvSpPr>
          <p:nvPr>
            <p:ph type="body" idx="1"/>
          </p:nvPr>
        </p:nvSpPr>
        <p:spPr>
          <a:xfrm>
            <a:off x="414150" y="1317300"/>
            <a:ext cx="5437500" cy="3585600"/>
          </a:xfrm>
          <a:prstGeom prst="rect">
            <a:avLst/>
          </a:prstGeom>
          <a:solidFill>
            <a:schemeClr val="lt2"/>
          </a:solidFill>
        </p:spPr>
        <p:txBody>
          <a:bodyPr spcFirstLastPara="1" wrap="square" lIns="91425" tIns="91425" rIns="91425" bIns="91425" anchor="t" anchorCtr="0">
            <a:noAutofit/>
          </a:bodyPr>
          <a:lstStyle/>
          <a:p>
            <a:pPr marL="457200" lvl="0" indent="-336550" algn="l" rtl="0">
              <a:spcBef>
                <a:spcPts val="0"/>
              </a:spcBef>
              <a:spcAft>
                <a:spcPts val="0"/>
              </a:spcAft>
              <a:buClr>
                <a:schemeClr val="accent5"/>
              </a:buClr>
              <a:buSzPts val="1700"/>
              <a:buChar char="●"/>
            </a:pPr>
            <a:r>
              <a:rPr lang="en" sz="1700" dirty="0">
                <a:solidFill>
                  <a:schemeClr val="accent5"/>
                </a:solidFill>
              </a:rPr>
              <a:t>Diversity and inclusion remain critical and complex component that aids the thriving of an organization's culture</a:t>
            </a:r>
            <a:r>
              <a:rPr lang="en-GB" sz="1700" dirty="0">
                <a:solidFill>
                  <a:schemeClr val="accent5"/>
                </a:solidFill>
              </a:rPr>
              <a:t>.</a:t>
            </a:r>
            <a:endParaRPr sz="1700" dirty="0">
              <a:solidFill>
                <a:schemeClr val="accent5"/>
              </a:solidFill>
            </a:endParaRPr>
          </a:p>
          <a:p>
            <a:pPr marL="457200" lvl="0" indent="-336550" algn="l" rtl="0">
              <a:spcBef>
                <a:spcPts val="0"/>
              </a:spcBef>
              <a:spcAft>
                <a:spcPts val="0"/>
              </a:spcAft>
              <a:buClr>
                <a:schemeClr val="accent5"/>
              </a:buClr>
              <a:buSzPts val="1700"/>
              <a:buChar char="●"/>
            </a:pPr>
            <a:r>
              <a:rPr lang="en" sz="1700" dirty="0">
                <a:solidFill>
                  <a:schemeClr val="accent5"/>
                </a:solidFill>
              </a:rPr>
              <a:t>Human resource personnel has the task of creating a friendly and conducive environment</a:t>
            </a:r>
            <a:r>
              <a:rPr lang="en-GB" sz="1700" dirty="0">
                <a:solidFill>
                  <a:schemeClr val="accent5"/>
                </a:solidFill>
              </a:rPr>
              <a:t>.</a:t>
            </a:r>
            <a:endParaRPr sz="1700" dirty="0">
              <a:solidFill>
                <a:schemeClr val="accent5"/>
              </a:solidFill>
            </a:endParaRPr>
          </a:p>
          <a:p>
            <a:pPr marL="457200" lvl="0" indent="-336550" algn="l" rtl="0">
              <a:spcBef>
                <a:spcPts val="0"/>
              </a:spcBef>
              <a:spcAft>
                <a:spcPts val="0"/>
              </a:spcAft>
              <a:buClr>
                <a:schemeClr val="accent5"/>
              </a:buClr>
              <a:buSzPts val="1700"/>
              <a:buChar char="●"/>
            </a:pPr>
            <a:r>
              <a:rPr lang="en" sz="1700" dirty="0">
                <a:solidFill>
                  <a:schemeClr val="accent5"/>
                </a:solidFill>
              </a:rPr>
              <a:t>The environment created should be legible in making an organization have different perspectives and main the individual in maintaining the competition and the talents</a:t>
            </a:r>
            <a:r>
              <a:rPr lang="en-GB" sz="1700" dirty="0">
                <a:solidFill>
                  <a:schemeClr val="accent5"/>
                </a:solidFill>
              </a:rPr>
              <a:t> (Stevenson, 2018).</a:t>
            </a:r>
            <a:endParaRPr sz="1700" dirty="0">
              <a:solidFill>
                <a:schemeClr val="accent5"/>
              </a:solidFill>
            </a:endParaRPr>
          </a:p>
          <a:p>
            <a:pPr marL="457200" lvl="0" indent="-336550" algn="l" rtl="0">
              <a:spcBef>
                <a:spcPts val="0"/>
              </a:spcBef>
              <a:spcAft>
                <a:spcPts val="0"/>
              </a:spcAft>
              <a:buClr>
                <a:schemeClr val="accent5"/>
              </a:buClr>
              <a:buSzPts val="1700"/>
              <a:buChar char="●"/>
            </a:pPr>
            <a:r>
              <a:rPr lang="en" sz="1700" dirty="0">
                <a:solidFill>
                  <a:schemeClr val="accent5"/>
                </a:solidFill>
              </a:rPr>
              <a:t>Role making the management and leadership that creates and can empower a diverse culture</a:t>
            </a:r>
            <a:r>
              <a:rPr lang="en-GB" sz="1700" dirty="0">
                <a:solidFill>
                  <a:schemeClr val="accent5"/>
                </a:solidFill>
              </a:rPr>
              <a:t>.</a:t>
            </a:r>
            <a:endParaRPr sz="1700" dirty="0">
              <a:solidFill>
                <a:schemeClr val="accent5"/>
              </a:solidFill>
            </a:endParaRPr>
          </a:p>
        </p:txBody>
      </p:sp>
      <p:pic>
        <p:nvPicPr>
          <p:cNvPr id="172" name="Google Shape;172;p19"/>
          <p:cNvPicPr preferRelativeResize="0"/>
          <p:nvPr/>
        </p:nvPicPr>
        <p:blipFill>
          <a:blip r:embed="rId3">
            <a:alphaModFix/>
          </a:blip>
          <a:stretch>
            <a:fillRect/>
          </a:stretch>
        </p:blipFill>
        <p:spPr>
          <a:xfrm>
            <a:off x="5958450" y="1317300"/>
            <a:ext cx="2949725" cy="3091425"/>
          </a:xfrm>
          <a:prstGeom prst="rect">
            <a:avLst/>
          </a:prstGeom>
          <a:noFill/>
          <a:ln>
            <a:noFill/>
          </a:ln>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20"/>
          <p:cNvSpPr txBox="1">
            <a:spLocks noGrp="1"/>
          </p:cNvSpPr>
          <p:nvPr>
            <p:ph type="title"/>
          </p:nvPr>
        </p:nvSpPr>
        <p:spPr>
          <a:xfrm>
            <a:off x="752350" y="49825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500" b="1"/>
              <a:t>cont’..</a:t>
            </a:r>
            <a:endParaRPr sz="3500" b="1"/>
          </a:p>
        </p:txBody>
      </p:sp>
      <p:sp>
        <p:nvSpPr>
          <p:cNvPr id="178" name="Google Shape;178;p20"/>
          <p:cNvSpPr txBox="1">
            <a:spLocks noGrp="1"/>
          </p:cNvSpPr>
          <p:nvPr>
            <p:ph type="body" idx="1"/>
          </p:nvPr>
        </p:nvSpPr>
        <p:spPr>
          <a:xfrm>
            <a:off x="227125" y="1175650"/>
            <a:ext cx="5571000" cy="3700800"/>
          </a:xfrm>
          <a:prstGeom prst="rect">
            <a:avLst/>
          </a:prstGeom>
          <a:solidFill>
            <a:schemeClr val="lt2"/>
          </a:solidFill>
        </p:spPr>
        <p:txBody>
          <a:bodyPr spcFirstLastPara="1" wrap="square" lIns="91425" tIns="91425" rIns="91425" bIns="91425" anchor="t" anchorCtr="0">
            <a:normAutofit fontScale="92500"/>
          </a:bodyPr>
          <a:lstStyle/>
          <a:p>
            <a:pPr marL="457200" lvl="0" indent="-336550" algn="l" rtl="0">
              <a:spcBef>
                <a:spcPts val="0"/>
              </a:spcBef>
              <a:spcAft>
                <a:spcPts val="0"/>
              </a:spcAft>
              <a:buClr>
                <a:srgbClr val="000000"/>
              </a:buClr>
              <a:buSzPts val="1700"/>
              <a:buChar char="●"/>
            </a:pPr>
            <a:r>
              <a:rPr lang="en" sz="1700" dirty="0">
                <a:solidFill>
                  <a:srgbClr val="000000"/>
                </a:solidFill>
              </a:rPr>
              <a:t>Promotes and motivating diverse staffs to reduce the number of fill to business</a:t>
            </a:r>
            <a:r>
              <a:rPr lang="en-GB" sz="1700" dirty="0">
                <a:solidFill>
                  <a:srgbClr val="000000"/>
                </a:solidFill>
              </a:rPr>
              <a:t>.</a:t>
            </a:r>
            <a:endParaRPr sz="1700" dirty="0">
              <a:solidFill>
                <a:srgbClr val="000000"/>
              </a:solidFill>
            </a:endParaRPr>
          </a:p>
          <a:p>
            <a:pPr marL="457200" lvl="0" indent="-336550" algn="l" rtl="0">
              <a:spcBef>
                <a:spcPts val="0"/>
              </a:spcBef>
              <a:spcAft>
                <a:spcPts val="0"/>
              </a:spcAft>
              <a:buClr>
                <a:srgbClr val="000000"/>
              </a:buClr>
              <a:buSzPts val="1700"/>
              <a:buChar char="●"/>
            </a:pPr>
            <a:r>
              <a:rPr lang="en" sz="1700" dirty="0">
                <a:solidFill>
                  <a:srgbClr val="000000"/>
                </a:solidFill>
              </a:rPr>
              <a:t>HR manifesting inclusive and diversity reduces absenteeism</a:t>
            </a:r>
            <a:endParaRPr sz="1700" dirty="0">
              <a:solidFill>
                <a:srgbClr val="000000"/>
              </a:solidFill>
            </a:endParaRPr>
          </a:p>
          <a:p>
            <a:pPr marL="457200" lvl="0" indent="-336550" algn="l" rtl="0">
              <a:spcBef>
                <a:spcPts val="0"/>
              </a:spcBef>
              <a:spcAft>
                <a:spcPts val="0"/>
              </a:spcAft>
              <a:buClr>
                <a:srgbClr val="000000"/>
              </a:buClr>
              <a:buSzPts val="1700"/>
              <a:buChar char="●"/>
            </a:pPr>
            <a:r>
              <a:rPr lang="en" sz="1700" dirty="0">
                <a:solidFill>
                  <a:srgbClr val="000000"/>
                </a:solidFill>
              </a:rPr>
              <a:t>The primary role of HR is to create and help to empower a diverse culture.</a:t>
            </a:r>
            <a:endParaRPr sz="1700" dirty="0">
              <a:solidFill>
                <a:srgbClr val="000000"/>
              </a:solidFill>
            </a:endParaRPr>
          </a:p>
          <a:p>
            <a:pPr marL="457200" lvl="0" indent="-336550" algn="l" rtl="0">
              <a:spcBef>
                <a:spcPts val="0"/>
              </a:spcBef>
              <a:spcAft>
                <a:spcPts val="0"/>
              </a:spcAft>
              <a:buClr>
                <a:srgbClr val="000000"/>
              </a:buClr>
              <a:buSzPts val="1700"/>
              <a:buChar char="●"/>
            </a:pPr>
            <a:r>
              <a:rPr lang="en" sz="1700" dirty="0">
                <a:solidFill>
                  <a:srgbClr val="000000"/>
                </a:solidFill>
              </a:rPr>
              <a:t>HR  monitor diversity since, in some companies, it might not be clear what the issue entails</a:t>
            </a:r>
            <a:r>
              <a:rPr lang="en-GB" sz="1700" dirty="0">
                <a:solidFill>
                  <a:srgbClr val="000000"/>
                </a:solidFill>
              </a:rPr>
              <a:t>.</a:t>
            </a:r>
            <a:endParaRPr sz="1700" dirty="0">
              <a:solidFill>
                <a:srgbClr val="000000"/>
              </a:solidFill>
            </a:endParaRPr>
          </a:p>
          <a:p>
            <a:pPr marL="457200" lvl="0" indent="-336550" algn="l" rtl="0">
              <a:spcBef>
                <a:spcPts val="0"/>
              </a:spcBef>
              <a:spcAft>
                <a:spcPts val="0"/>
              </a:spcAft>
              <a:buClr>
                <a:srgbClr val="000000"/>
              </a:buClr>
              <a:buSzPts val="1700"/>
              <a:buChar char="●"/>
            </a:pPr>
            <a:r>
              <a:rPr lang="en" sz="1700" dirty="0">
                <a:solidFill>
                  <a:srgbClr val="000000"/>
                </a:solidFill>
              </a:rPr>
              <a:t>HR role can be successful when they conduct audits for current employees and recruitment practices</a:t>
            </a:r>
            <a:r>
              <a:rPr lang="en-GB" sz="1700" dirty="0">
                <a:solidFill>
                  <a:srgbClr val="000000"/>
                </a:solidFill>
              </a:rPr>
              <a:t>.</a:t>
            </a:r>
            <a:endParaRPr sz="1700" dirty="0">
              <a:solidFill>
                <a:srgbClr val="000000"/>
              </a:solidFill>
            </a:endParaRPr>
          </a:p>
          <a:p>
            <a:pPr marL="457200" lvl="0" indent="-336550" algn="l" rtl="0">
              <a:spcBef>
                <a:spcPts val="0"/>
              </a:spcBef>
              <a:spcAft>
                <a:spcPts val="0"/>
              </a:spcAft>
              <a:buClr>
                <a:srgbClr val="000000"/>
              </a:buClr>
              <a:buSzPts val="1700"/>
              <a:buChar char="●"/>
            </a:pPr>
            <a:r>
              <a:rPr lang="en" sz="1700" dirty="0">
                <a:solidFill>
                  <a:srgbClr val="000000"/>
                </a:solidFill>
              </a:rPr>
              <a:t>HR's role in diversity and inclusion is to ensure a competitive advantage in permeating every component of people in the management</a:t>
            </a:r>
            <a:r>
              <a:rPr lang="en-GB" sz="1700" dirty="0">
                <a:solidFill>
                  <a:srgbClr val="000000"/>
                </a:solidFill>
              </a:rPr>
              <a:t>.</a:t>
            </a:r>
            <a:endParaRPr sz="1700" dirty="0">
              <a:solidFill>
                <a:srgbClr val="000000"/>
              </a:solidFill>
            </a:endParaRPr>
          </a:p>
        </p:txBody>
      </p:sp>
      <p:pic>
        <p:nvPicPr>
          <p:cNvPr id="179" name="Google Shape;179;p20"/>
          <p:cNvPicPr preferRelativeResize="0"/>
          <p:nvPr/>
        </p:nvPicPr>
        <p:blipFill>
          <a:blip r:embed="rId3">
            <a:alphaModFix/>
          </a:blip>
          <a:stretch>
            <a:fillRect/>
          </a:stretch>
        </p:blipFill>
        <p:spPr>
          <a:xfrm>
            <a:off x="5878275" y="1605250"/>
            <a:ext cx="2992600" cy="3017225"/>
          </a:xfrm>
          <a:prstGeom prst="rect">
            <a:avLst/>
          </a:prstGeom>
          <a:noFill/>
          <a:ln>
            <a:noFill/>
          </a:ln>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21"/>
          <p:cNvSpPr txBox="1">
            <a:spLocks noGrp="1"/>
          </p:cNvSpPr>
          <p:nvPr>
            <p:ph type="title"/>
          </p:nvPr>
        </p:nvSpPr>
        <p:spPr>
          <a:xfrm>
            <a:off x="819150" y="524975"/>
            <a:ext cx="7505700" cy="954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3400" b="1"/>
              <a:t>Conclusion</a:t>
            </a:r>
            <a:endParaRPr sz="3400" b="1"/>
          </a:p>
        </p:txBody>
      </p:sp>
      <p:sp>
        <p:nvSpPr>
          <p:cNvPr id="185" name="Google Shape;185;p21"/>
          <p:cNvSpPr txBox="1">
            <a:spLocks noGrp="1"/>
          </p:cNvSpPr>
          <p:nvPr>
            <p:ph type="body" idx="1"/>
          </p:nvPr>
        </p:nvSpPr>
        <p:spPr>
          <a:xfrm>
            <a:off x="738975" y="1479575"/>
            <a:ext cx="7505700" cy="3276600"/>
          </a:xfrm>
          <a:prstGeom prst="rect">
            <a:avLst/>
          </a:prstGeom>
          <a:solidFill>
            <a:schemeClr val="lt2"/>
          </a:solidFill>
        </p:spPr>
        <p:txBody>
          <a:bodyPr spcFirstLastPara="1" wrap="square" lIns="91425" tIns="91425" rIns="91425" bIns="91425" anchor="t" anchorCtr="0">
            <a:noAutofit/>
          </a:bodyPr>
          <a:lstStyle/>
          <a:p>
            <a:pPr marL="457200" lvl="0" indent="-323850" algn="l" rtl="0">
              <a:spcBef>
                <a:spcPts val="0"/>
              </a:spcBef>
              <a:spcAft>
                <a:spcPts val="0"/>
              </a:spcAft>
              <a:buClr>
                <a:schemeClr val="accent6"/>
              </a:buClr>
              <a:buSzPts val="1500"/>
              <a:buChar char="●"/>
            </a:pPr>
            <a:r>
              <a:rPr lang="en" sz="1500">
                <a:solidFill>
                  <a:schemeClr val="accent6"/>
                </a:solidFill>
              </a:rPr>
              <a:t>Flexibility in working is a component in an organization that permits an individual to choose the hours they can work in a day and the number of days in a week potential for working</a:t>
            </a:r>
            <a:endParaRPr sz="1500">
              <a:solidFill>
                <a:schemeClr val="accent6"/>
              </a:solidFill>
            </a:endParaRPr>
          </a:p>
          <a:p>
            <a:pPr marL="457200" lvl="0" indent="-323850" algn="l" rtl="0">
              <a:spcBef>
                <a:spcPts val="0"/>
              </a:spcBef>
              <a:spcAft>
                <a:spcPts val="0"/>
              </a:spcAft>
              <a:buClr>
                <a:schemeClr val="accent6"/>
              </a:buClr>
              <a:buSzPts val="1500"/>
              <a:buChar char="●"/>
            </a:pPr>
            <a:r>
              <a:rPr lang="en" sz="1500">
                <a:solidFill>
                  <a:schemeClr val="accent6"/>
                </a:solidFill>
              </a:rPr>
              <a:t>Flexible working has a lot of benefits to the company and the employee</a:t>
            </a:r>
            <a:endParaRPr sz="1500">
              <a:solidFill>
                <a:schemeClr val="accent6"/>
              </a:solidFill>
            </a:endParaRPr>
          </a:p>
          <a:p>
            <a:pPr marL="457200" lvl="0" indent="-323850" algn="l" rtl="0">
              <a:spcBef>
                <a:spcPts val="0"/>
              </a:spcBef>
              <a:spcAft>
                <a:spcPts val="0"/>
              </a:spcAft>
              <a:buClr>
                <a:schemeClr val="accent6"/>
              </a:buClr>
              <a:buSzPts val="1500"/>
              <a:buChar char="●"/>
            </a:pPr>
            <a:r>
              <a:rPr lang="en" sz="1500">
                <a:solidFill>
                  <a:schemeClr val="accent6"/>
                </a:solidFill>
              </a:rPr>
              <a:t>The company may benefit from increased productivity and growth of the culture.</a:t>
            </a:r>
            <a:endParaRPr sz="1500">
              <a:solidFill>
                <a:schemeClr val="accent6"/>
              </a:solidFill>
            </a:endParaRPr>
          </a:p>
          <a:p>
            <a:pPr marL="457200" lvl="0" indent="-323850" algn="l" rtl="0">
              <a:spcBef>
                <a:spcPts val="0"/>
              </a:spcBef>
              <a:spcAft>
                <a:spcPts val="0"/>
              </a:spcAft>
              <a:buClr>
                <a:schemeClr val="accent6"/>
              </a:buClr>
              <a:buSzPts val="1500"/>
              <a:buChar char="●"/>
            </a:pPr>
            <a:r>
              <a:rPr lang="en" sz="1500">
                <a:solidFill>
                  <a:schemeClr val="accent6"/>
                </a:solidFill>
              </a:rPr>
              <a:t>The employees benefit from reducing stress and burnout, which can also increase their productivity and performance</a:t>
            </a:r>
            <a:endParaRPr sz="1500">
              <a:solidFill>
                <a:schemeClr val="accent6"/>
              </a:solidFill>
            </a:endParaRPr>
          </a:p>
          <a:p>
            <a:pPr marL="457200" lvl="0" indent="-323850" algn="l" rtl="0">
              <a:spcBef>
                <a:spcPts val="0"/>
              </a:spcBef>
              <a:spcAft>
                <a:spcPts val="0"/>
              </a:spcAft>
              <a:buClr>
                <a:schemeClr val="accent6"/>
              </a:buClr>
              <a:buSzPts val="1500"/>
              <a:buChar char="●"/>
            </a:pPr>
            <a:r>
              <a:rPr lang="en" sz="1500">
                <a:solidFill>
                  <a:schemeClr val="accent6"/>
                </a:solidFill>
              </a:rPr>
              <a:t>Diversity and inclusion are vital components t to any business admiring to project and grow.</a:t>
            </a:r>
            <a:endParaRPr sz="1500">
              <a:solidFill>
                <a:schemeClr val="accent6"/>
              </a:solidFill>
            </a:endParaRPr>
          </a:p>
          <a:p>
            <a:pPr marL="457200" lvl="0" indent="-323850" algn="l" rtl="0">
              <a:spcBef>
                <a:spcPts val="0"/>
              </a:spcBef>
              <a:spcAft>
                <a:spcPts val="0"/>
              </a:spcAft>
              <a:buClr>
                <a:schemeClr val="accent6"/>
              </a:buClr>
              <a:buSzPts val="1500"/>
              <a:buChar char="●"/>
            </a:pPr>
            <a:r>
              <a:rPr lang="en" sz="1500">
                <a:solidFill>
                  <a:schemeClr val="accent6"/>
                </a:solidFill>
              </a:rPr>
              <a:t>HR has a role in managing leadership to create a system that empowers and reinforces cultural diversity</a:t>
            </a:r>
            <a:endParaRPr sz="1500">
              <a:solidFill>
                <a:schemeClr val="accent6"/>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89"/>
        <p:cNvGrpSpPr/>
        <p:nvPr/>
      </p:nvGrpSpPr>
      <p:grpSpPr>
        <a:xfrm>
          <a:off x="0" y="0"/>
          <a:ext cx="0" cy="0"/>
          <a:chOff x="0" y="0"/>
          <a:chExt cx="0" cy="0"/>
        </a:xfrm>
      </p:grpSpPr>
      <p:sp>
        <p:nvSpPr>
          <p:cNvPr id="190" name="Google Shape;190;p22"/>
          <p:cNvSpPr txBox="1">
            <a:spLocks noGrp="1"/>
          </p:cNvSpPr>
          <p:nvPr>
            <p:ph type="title"/>
          </p:nvPr>
        </p:nvSpPr>
        <p:spPr>
          <a:xfrm>
            <a:off x="819150" y="614550"/>
            <a:ext cx="7505700" cy="8151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3500" b="1"/>
              <a:t>List of references</a:t>
            </a:r>
            <a:endParaRPr sz="3500" b="1"/>
          </a:p>
        </p:txBody>
      </p:sp>
      <p:sp>
        <p:nvSpPr>
          <p:cNvPr id="191" name="Google Shape;191;p22"/>
          <p:cNvSpPr txBox="1">
            <a:spLocks noGrp="1"/>
          </p:cNvSpPr>
          <p:nvPr>
            <p:ph type="body" idx="1"/>
          </p:nvPr>
        </p:nvSpPr>
        <p:spPr>
          <a:xfrm>
            <a:off x="819150" y="1429650"/>
            <a:ext cx="7505700" cy="3246300"/>
          </a:xfrm>
          <a:prstGeom prst="rect">
            <a:avLst/>
          </a:prstGeom>
          <a:solidFill>
            <a:schemeClr val="lt2"/>
          </a:solidFill>
        </p:spPr>
        <p:txBody>
          <a:bodyPr spcFirstLastPara="1" wrap="square" lIns="91425" tIns="91425" rIns="91425" bIns="91425" anchor="t" anchorCtr="0">
            <a:normAutofit fontScale="55000" lnSpcReduction="20000"/>
          </a:bodyPr>
          <a:lstStyle/>
          <a:p>
            <a:pPr marL="0" lvl="0" indent="0" algn="l" rtl="0">
              <a:spcBef>
                <a:spcPts val="0"/>
              </a:spcBef>
              <a:spcAft>
                <a:spcPts val="0"/>
              </a:spcAft>
              <a:buNone/>
            </a:pPr>
            <a:r>
              <a:rPr lang="en" sz="2299">
                <a:solidFill>
                  <a:schemeClr val="accent6"/>
                </a:solidFill>
              </a:rPr>
              <a:t>Lee, S. (n.d.). Diversity in the workplace. [online] Culture Amp. Available at: https://www.cultureamp.com/blog/benefits-diversity-in-workplace#:~:text=Diversity%20in%20the%20workplace%20refers.</a:t>
            </a:r>
            <a:endParaRPr sz="2299">
              <a:solidFill>
                <a:schemeClr val="accent6"/>
              </a:solidFill>
            </a:endParaRPr>
          </a:p>
          <a:p>
            <a:pPr marL="0" lvl="0" indent="0" algn="l" rtl="0">
              <a:spcBef>
                <a:spcPts val="1200"/>
              </a:spcBef>
              <a:spcAft>
                <a:spcPts val="0"/>
              </a:spcAft>
              <a:buNone/>
            </a:pPr>
            <a:r>
              <a:rPr lang="en" sz="2299">
                <a:solidFill>
                  <a:schemeClr val="accent6"/>
                </a:solidFill>
              </a:rPr>
              <a:t>Li, P.-H. and Pye, S. (2018). The benefits of demand-side flexibility in residential and transport sectors are assessed from an integrated energy systems perspective. Applied Energy, 228, pp.965–979. doi:10.1016/j.apenergy.2018.06.153.</a:t>
            </a:r>
            <a:endParaRPr sz="2299">
              <a:solidFill>
                <a:schemeClr val="accent6"/>
              </a:solidFill>
            </a:endParaRPr>
          </a:p>
          <a:p>
            <a:pPr marL="0" lvl="0" indent="0" algn="l" rtl="0">
              <a:spcBef>
                <a:spcPts val="1200"/>
              </a:spcBef>
              <a:spcAft>
                <a:spcPts val="0"/>
              </a:spcAft>
              <a:buNone/>
            </a:pPr>
            <a:r>
              <a:rPr lang="en" sz="2299">
                <a:solidFill>
                  <a:schemeClr val="accent6"/>
                </a:solidFill>
              </a:rPr>
              <a:t>Press, R. (2021). Benefits of Flexible Work Arrangements. Available at https://empuls.io/flexible-work-arrangements/</a:t>
            </a:r>
            <a:endParaRPr sz="2299">
              <a:solidFill>
                <a:schemeClr val="accent6"/>
              </a:solidFill>
            </a:endParaRPr>
          </a:p>
          <a:p>
            <a:pPr marL="0" lvl="0" indent="0" algn="l" rtl="0">
              <a:spcBef>
                <a:spcPts val="1200"/>
              </a:spcBef>
              <a:spcAft>
                <a:spcPts val="0"/>
              </a:spcAft>
              <a:buNone/>
            </a:pPr>
            <a:r>
              <a:rPr lang="en" sz="2299">
                <a:solidFill>
                  <a:schemeClr val="accent6"/>
                </a:solidFill>
              </a:rPr>
              <a:t>Stevenson, M. (2018). Diversity: HR's Role. [online] HR Exchange Network. Available at: https://www.hrexchangenetwork.com/hr-talent-management/articles/diversity-hrs-role.</a:t>
            </a:r>
            <a:endParaRPr sz="2299">
              <a:solidFill>
                <a:schemeClr val="accent6"/>
              </a:solidFill>
            </a:endParaRPr>
          </a:p>
          <a:p>
            <a:pPr marL="0" lvl="0" indent="0" algn="l" rtl="0">
              <a:spcBef>
                <a:spcPts val="1200"/>
              </a:spcBef>
              <a:spcAft>
                <a:spcPts val="0"/>
              </a:spcAft>
              <a:buNone/>
            </a:pPr>
            <a:r>
              <a:rPr lang="en" sz="2299">
                <a:solidFill>
                  <a:schemeClr val="accent6"/>
                </a:solidFill>
              </a:rPr>
              <a:t>Zojceska, A. (2018). Top Benefits of Diversity in the Workplace. [online] TalentLyft. Available at: https://www.talentlyft.com/en/blog/article/244/top-10-benefits-of-diversity-in-the-workplace.</a:t>
            </a:r>
            <a:endParaRPr sz="2299">
              <a:solidFill>
                <a:schemeClr val="accent6"/>
              </a:solidFill>
            </a:endParaRPr>
          </a:p>
          <a:p>
            <a:pPr marL="0" lvl="0" indent="0" algn="l" rtl="0">
              <a:spcBef>
                <a:spcPts val="1200"/>
              </a:spcBef>
              <a:spcAft>
                <a:spcPts val="1200"/>
              </a:spcAft>
              <a:buNone/>
            </a:pPr>
            <a:endParaRPr/>
          </a:p>
        </p:txBody>
      </p:sp>
    </p:spTree>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23"/>
          <p:cNvSpPr txBox="1">
            <a:spLocks noGrp="1"/>
          </p:cNvSpPr>
          <p:nvPr>
            <p:ph type="title"/>
          </p:nvPr>
        </p:nvSpPr>
        <p:spPr>
          <a:xfrm>
            <a:off x="490250" y="450150"/>
            <a:ext cx="4504500" cy="12660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a:t>The end </a:t>
            </a:r>
            <a:endParaRPr/>
          </a:p>
        </p:txBody>
      </p:sp>
      <p:pic>
        <p:nvPicPr>
          <p:cNvPr id="197" name="Google Shape;197;p23"/>
          <p:cNvPicPr preferRelativeResize="0"/>
          <p:nvPr/>
        </p:nvPicPr>
        <p:blipFill>
          <a:blip r:embed="rId3">
            <a:alphaModFix/>
          </a:blip>
          <a:stretch>
            <a:fillRect/>
          </a:stretch>
        </p:blipFill>
        <p:spPr>
          <a:xfrm>
            <a:off x="1816925" y="1588000"/>
            <a:ext cx="6105400" cy="25936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11</Slides>
  <Notes>11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Shift</vt:lpstr>
      <vt:lpstr>                      Managing People  </vt:lpstr>
      <vt:lpstr>Content</vt:lpstr>
      <vt:lpstr>Introduction to Flexible Working</vt:lpstr>
      <vt:lpstr>Diversity and its Importance</vt:lpstr>
      <vt:lpstr>Benefit of Flexibility</vt:lpstr>
      <vt:lpstr>cont’.</vt:lpstr>
      <vt:lpstr>Role of HR- Approaches</vt:lpstr>
      <vt:lpstr>cont’..</vt:lpstr>
      <vt:lpstr>Conclusion</vt:lpstr>
      <vt:lpstr>List of references</vt:lpstr>
      <vt:lpstr>The end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Managing People  </dc:title>
  <cp:lastModifiedBy>Veselina Dimitrova Uchkunova (2028272)</cp:lastModifiedBy>
  <cp:revision>5</cp:revision>
  <dcterms:modified xsi:type="dcterms:W3CDTF">2022-08-19T16:40:12Z</dcterms:modified>
</cp:coreProperties>
</file>