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59" r:id="rId4"/>
    <p:sldId id="260" r:id="rId5"/>
    <p:sldId id="262" r:id="rId6"/>
    <p:sldId id="261" r:id="rId7"/>
    <p:sldId id="268" r:id="rId8"/>
    <p:sldId id="269" r:id="rId9"/>
    <p:sldId id="270" r:id="rId10"/>
    <p:sldId id="271" r:id="rId11"/>
    <p:sldId id="267" r:id="rId12"/>
    <p:sldId id="26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lide 1 intro" id="{BCE63DCE-FD26-4CC1-AE40-7490EF6B9770}">
          <p14:sldIdLst>
            <p14:sldId id="256"/>
            <p14:sldId id="257"/>
            <p14:sldId id="259"/>
            <p14:sldId id="260"/>
            <p14:sldId id="262"/>
            <p14:sldId id="261"/>
            <p14:sldId id="268"/>
            <p14:sldId id="269"/>
            <p14:sldId id="270"/>
            <p14:sldId id="271"/>
            <p14:sldId id="267"/>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88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wayne Myers (2433717)" userId="6d35e9b1-f675-48bf-8cee-7a6b56aa1183" providerId="ADAL" clId="{57B04EE7-336E-4245-B408-4EC6CFAC3DFD}"/>
    <pc:docChg chg="modSld">
      <pc:chgData name="Dwayne Myers (2433717)" userId="6d35e9b1-f675-48bf-8cee-7a6b56aa1183" providerId="ADAL" clId="{57B04EE7-336E-4245-B408-4EC6CFAC3DFD}" dt="2025-10-12T15:09:54.911" v="0" actId="20577"/>
      <pc:docMkLst>
        <pc:docMk/>
      </pc:docMkLst>
      <pc:sldChg chg="modSp mod">
        <pc:chgData name="Dwayne Myers (2433717)" userId="6d35e9b1-f675-48bf-8cee-7a6b56aa1183" providerId="ADAL" clId="{57B04EE7-336E-4245-B408-4EC6CFAC3DFD}" dt="2025-10-12T15:09:54.911" v="0" actId="20577"/>
        <pc:sldMkLst>
          <pc:docMk/>
          <pc:sldMk cId="238257710" sldId="271"/>
        </pc:sldMkLst>
        <pc:spChg chg="mod">
          <ac:chgData name="Dwayne Myers (2433717)" userId="6d35e9b1-f675-48bf-8cee-7a6b56aa1183" providerId="ADAL" clId="{57B04EE7-336E-4245-B408-4EC6CFAC3DFD}" dt="2025-10-12T15:09:54.911" v="0" actId="20577"/>
          <ac:spMkLst>
            <pc:docMk/>
            <pc:sldMk cId="238257710" sldId="271"/>
            <ac:spMk id="3" creationId="{DF8E5443-82BC-1F13-9E87-EB46FA80BC14}"/>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GREENHEAVEN</a:t>
            </a:r>
            <a:r>
              <a:rPr lang="en-US" baseline="0" dirty="0"/>
              <a:t> DOWNTURN IN REVENUE IN THE PAST YEAR.</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ofPieChart>
        <c:ofPieType val="pie"/>
        <c:varyColors val="1"/>
        <c:ser>
          <c:idx val="0"/>
          <c:order val="0"/>
          <c:tx>
            <c:strRef>
              <c:f>Sheet1!$B$1</c:f>
              <c:strCache>
                <c:ptCount val="1"/>
                <c:pt idx="0">
                  <c:v>Series 1</c:v>
                </c:pt>
              </c:strCache>
            </c:strRef>
          </c:tx>
          <c:dPt>
            <c:idx val="0"/>
            <c:bubble3D val="0"/>
            <c:spPr>
              <a:solidFill>
                <a:schemeClr val="accent1"/>
              </a:solidFill>
              <a:ln>
                <a:noFill/>
              </a:ln>
              <a:effectLst/>
            </c:spPr>
            <c:extLst>
              <c:ext xmlns:c16="http://schemas.microsoft.com/office/drawing/2014/chart" uri="{C3380CC4-5D6E-409C-BE32-E72D297353CC}">
                <c16:uniqueId val="{00000001-6EB3-431F-9C23-7C50B9131786}"/>
              </c:ext>
            </c:extLst>
          </c:dPt>
          <c:dPt>
            <c:idx val="1"/>
            <c:bubble3D val="0"/>
            <c:spPr>
              <a:solidFill>
                <a:schemeClr val="accent2"/>
              </a:solidFill>
              <a:ln>
                <a:noFill/>
              </a:ln>
              <a:effectLst/>
            </c:spPr>
            <c:extLst>
              <c:ext xmlns:c16="http://schemas.microsoft.com/office/drawing/2014/chart" uri="{C3380CC4-5D6E-409C-BE32-E72D297353CC}">
                <c16:uniqueId val="{00000003-6EB3-431F-9C23-7C50B9131786}"/>
              </c:ext>
            </c:extLst>
          </c:dPt>
          <c:dPt>
            <c:idx val="2"/>
            <c:bubble3D val="0"/>
            <c:spPr>
              <a:solidFill>
                <a:schemeClr val="accent3"/>
              </a:solidFill>
              <a:ln>
                <a:noFill/>
              </a:ln>
              <a:effectLst/>
            </c:spPr>
            <c:extLst>
              <c:ext xmlns:c16="http://schemas.microsoft.com/office/drawing/2014/chart" uri="{C3380CC4-5D6E-409C-BE32-E72D297353CC}">
                <c16:uniqueId val="{00000005-6EB3-431F-9C23-7C50B9131786}"/>
              </c:ext>
            </c:extLst>
          </c:dPt>
          <c:dPt>
            <c:idx val="3"/>
            <c:bubble3D val="0"/>
            <c:spPr>
              <a:solidFill>
                <a:schemeClr val="accent4"/>
              </a:solidFill>
              <a:ln>
                <a:noFill/>
              </a:ln>
              <a:effectLst/>
            </c:spPr>
            <c:extLst>
              <c:ext xmlns:c16="http://schemas.microsoft.com/office/drawing/2014/chart" uri="{C3380CC4-5D6E-409C-BE32-E72D297353CC}">
                <c16:uniqueId val="{00000007-6EB3-431F-9C23-7C50B9131786}"/>
              </c:ext>
            </c:extLst>
          </c:dPt>
          <c:dPt>
            <c:idx val="4"/>
            <c:bubble3D val="0"/>
            <c:spPr>
              <a:solidFill>
                <a:schemeClr val="accent5"/>
              </a:solidFill>
              <a:ln>
                <a:noFill/>
              </a:ln>
              <a:effectLst/>
            </c:spPr>
            <c:extLst>
              <c:ext xmlns:c16="http://schemas.microsoft.com/office/drawing/2014/chart" uri="{C3380CC4-5D6E-409C-BE32-E72D297353CC}">
                <c16:uniqueId val="{00000009-6EB3-431F-9C23-7C50B9131786}"/>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09E3-468C-9110-12674819136F}"/>
            </c:ext>
          </c:extLst>
        </c:ser>
        <c:ser>
          <c:idx val="1"/>
          <c:order val="1"/>
          <c:tx>
            <c:strRef>
              <c:f>Sheet1!$C$1</c:f>
              <c:strCache>
                <c:ptCount val="1"/>
                <c:pt idx="0">
                  <c:v>Series 2</c:v>
                </c:pt>
              </c:strCache>
            </c:strRef>
          </c:tx>
          <c:dPt>
            <c:idx val="0"/>
            <c:bubble3D val="0"/>
            <c:spPr>
              <a:solidFill>
                <a:schemeClr val="accent1"/>
              </a:solidFill>
              <a:ln>
                <a:noFill/>
              </a:ln>
              <a:effectLst/>
            </c:spPr>
            <c:extLst>
              <c:ext xmlns:c16="http://schemas.microsoft.com/office/drawing/2014/chart" uri="{C3380CC4-5D6E-409C-BE32-E72D297353CC}">
                <c16:uniqueId val="{0000000B-6EB3-431F-9C23-7C50B9131786}"/>
              </c:ext>
            </c:extLst>
          </c:dPt>
          <c:dPt>
            <c:idx val="1"/>
            <c:bubble3D val="0"/>
            <c:spPr>
              <a:solidFill>
                <a:schemeClr val="accent2"/>
              </a:solidFill>
              <a:ln>
                <a:noFill/>
              </a:ln>
              <a:effectLst/>
            </c:spPr>
            <c:extLst>
              <c:ext xmlns:c16="http://schemas.microsoft.com/office/drawing/2014/chart" uri="{C3380CC4-5D6E-409C-BE32-E72D297353CC}">
                <c16:uniqueId val="{0000000D-6EB3-431F-9C23-7C50B9131786}"/>
              </c:ext>
            </c:extLst>
          </c:dPt>
          <c:dPt>
            <c:idx val="2"/>
            <c:bubble3D val="0"/>
            <c:spPr>
              <a:solidFill>
                <a:schemeClr val="accent3"/>
              </a:solidFill>
              <a:ln>
                <a:noFill/>
              </a:ln>
              <a:effectLst/>
            </c:spPr>
            <c:extLst>
              <c:ext xmlns:c16="http://schemas.microsoft.com/office/drawing/2014/chart" uri="{C3380CC4-5D6E-409C-BE32-E72D297353CC}">
                <c16:uniqueId val="{0000000F-6EB3-431F-9C23-7C50B9131786}"/>
              </c:ext>
            </c:extLst>
          </c:dPt>
          <c:dPt>
            <c:idx val="3"/>
            <c:bubble3D val="0"/>
            <c:spPr>
              <a:solidFill>
                <a:schemeClr val="accent4"/>
              </a:solidFill>
              <a:ln>
                <a:noFill/>
              </a:ln>
              <a:effectLst/>
            </c:spPr>
            <c:extLst>
              <c:ext xmlns:c16="http://schemas.microsoft.com/office/drawing/2014/chart" uri="{C3380CC4-5D6E-409C-BE32-E72D297353CC}">
                <c16:uniqueId val="{00000011-6EB3-431F-9C23-7C50B9131786}"/>
              </c:ext>
            </c:extLst>
          </c:dPt>
          <c:dPt>
            <c:idx val="4"/>
            <c:bubble3D val="0"/>
            <c:spPr>
              <a:solidFill>
                <a:schemeClr val="accent5"/>
              </a:solidFill>
              <a:ln>
                <a:noFill/>
              </a:ln>
              <a:effectLst/>
            </c:spPr>
            <c:extLst>
              <c:ext xmlns:c16="http://schemas.microsoft.com/office/drawing/2014/chart" uri="{C3380CC4-5D6E-409C-BE32-E72D297353CC}">
                <c16:uniqueId val="{00000013-6EB3-431F-9C23-7C50B9131786}"/>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09E3-468C-9110-12674819136F}"/>
            </c:ext>
          </c:extLst>
        </c:ser>
        <c:ser>
          <c:idx val="2"/>
          <c:order val="2"/>
          <c:tx>
            <c:strRef>
              <c:f>Sheet1!$D$1</c:f>
              <c:strCache>
                <c:ptCount val="1"/>
                <c:pt idx="0">
                  <c:v>Series 3</c:v>
                </c:pt>
              </c:strCache>
            </c:strRef>
          </c:tx>
          <c:dPt>
            <c:idx val="0"/>
            <c:bubble3D val="0"/>
            <c:spPr>
              <a:solidFill>
                <a:schemeClr val="accent1"/>
              </a:solidFill>
              <a:ln>
                <a:noFill/>
              </a:ln>
              <a:effectLst/>
            </c:spPr>
            <c:extLst>
              <c:ext xmlns:c16="http://schemas.microsoft.com/office/drawing/2014/chart" uri="{C3380CC4-5D6E-409C-BE32-E72D297353CC}">
                <c16:uniqueId val="{00000015-6EB3-431F-9C23-7C50B9131786}"/>
              </c:ext>
            </c:extLst>
          </c:dPt>
          <c:dPt>
            <c:idx val="1"/>
            <c:bubble3D val="0"/>
            <c:spPr>
              <a:solidFill>
                <a:schemeClr val="accent2"/>
              </a:solidFill>
              <a:ln>
                <a:noFill/>
              </a:ln>
              <a:effectLst/>
            </c:spPr>
            <c:extLst>
              <c:ext xmlns:c16="http://schemas.microsoft.com/office/drawing/2014/chart" uri="{C3380CC4-5D6E-409C-BE32-E72D297353CC}">
                <c16:uniqueId val="{00000017-6EB3-431F-9C23-7C50B9131786}"/>
              </c:ext>
            </c:extLst>
          </c:dPt>
          <c:dPt>
            <c:idx val="2"/>
            <c:bubble3D val="0"/>
            <c:spPr>
              <a:solidFill>
                <a:schemeClr val="accent3"/>
              </a:solidFill>
              <a:ln>
                <a:noFill/>
              </a:ln>
              <a:effectLst/>
            </c:spPr>
            <c:extLst>
              <c:ext xmlns:c16="http://schemas.microsoft.com/office/drawing/2014/chart" uri="{C3380CC4-5D6E-409C-BE32-E72D297353CC}">
                <c16:uniqueId val="{00000019-6EB3-431F-9C23-7C50B9131786}"/>
              </c:ext>
            </c:extLst>
          </c:dPt>
          <c:dPt>
            <c:idx val="3"/>
            <c:bubble3D val="0"/>
            <c:spPr>
              <a:solidFill>
                <a:schemeClr val="accent4"/>
              </a:solidFill>
              <a:ln>
                <a:noFill/>
              </a:ln>
              <a:effectLst/>
            </c:spPr>
            <c:extLst>
              <c:ext xmlns:c16="http://schemas.microsoft.com/office/drawing/2014/chart" uri="{C3380CC4-5D6E-409C-BE32-E72D297353CC}">
                <c16:uniqueId val="{0000001B-6EB3-431F-9C23-7C50B9131786}"/>
              </c:ext>
            </c:extLst>
          </c:dPt>
          <c:dPt>
            <c:idx val="4"/>
            <c:bubble3D val="0"/>
            <c:spPr>
              <a:solidFill>
                <a:schemeClr val="accent5"/>
              </a:solidFill>
              <a:ln>
                <a:noFill/>
              </a:ln>
              <a:effectLst/>
            </c:spPr>
            <c:extLst>
              <c:ext xmlns:c16="http://schemas.microsoft.com/office/drawing/2014/chart" uri="{C3380CC4-5D6E-409C-BE32-E72D297353CC}">
                <c16:uniqueId val="{0000001D-6EB3-431F-9C23-7C50B9131786}"/>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09E3-468C-9110-12674819136F}"/>
            </c:ext>
          </c:extLst>
        </c:ser>
        <c:dLbls>
          <c:showLegendKey val="0"/>
          <c:showVal val="0"/>
          <c:showCatName val="0"/>
          <c:showSerName val="0"/>
          <c:showPercent val="0"/>
          <c:showBubbleSize val="0"/>
          <c:showLeaderLines val="1"/>
        </c:dLbls>
        <c:gapWidth val="219"/>
        <c:secondPieSize val="75"/>
        <c:serLines>
          <c:spPr>
            <a:ln w="9525" cap="flat" cmpd="sng" algn="ctr">
              <a:solidFill>
                <a:schemeClr val="tx1">
                  <a:lumMod val="35000"/>
                  <a:lumOff val="65000"/>
                </a:schemeClr>
              </a:solidFill>
              <a:round/>
            </a:ln>
            <a:effectLst/>
          </c:spPr>
        </c:serLines>
      </c:ofPieChart>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197"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10-11T19:46:02.069"/>
    </inkml:context>
    <inkml:brush xml:id="br0">
      <inkml:brushProperty name="width" value="0.035" units="cm"/>
      <inkml:brushProperty name="height" value="0.035" units="cm"/>
      <inkml:brushProperty name="ignorePressure" value="1"/>
    </inkml:brush>
  </inkml:definitions>
  <inkml:trace contextRef="#ctx0" brushRef="#br0">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10-11T19:46:02.277"/>
    </inkml:context>
    <inkml:brush xml:id="br0">
      <inkml:brushProperty name="width" value="0.035" units="cm"/>
      <inkml:brushProperty name="height" value="0.035" units="cm"/>
      <inkml:brushProperty name="ignorePressure" value="1"/>
    </inkml:brush>
  </inkml:definitions>
  <inkml:trace contextRef="#ctx0" brushRef="#br0">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19:47:05.400"/>
    </inkml:context>
    <inkml:brush xml:id="br0">
      <inkml:brushProperty name="width" value="0.035" units="cm"/>
      <inkml:brushProperty name="height" value="0.03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3:44.332"/>
    </inkml:context>
    <inkml:brush xml:id="br0">
      <inkml:brushProperty name="width" value="0.035" units="cm"/>
      <inkml:brushProperty name="height" value="0.035" units="cm"/>
    </inkml:brush>
  </inkml:definitions>
  <inkml:trace contextRef="#ctx0" brushRef="#br0">6021 0 24504,'-6020'5331'0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5:04.489"/>
    </inkml:context>
    <inkml:brush xml:id="br0">
      <inkml:brushProperty name="width" value="0.035" units="cm"/>
      <inkml:brushProperty name="height" value="0.035" units="cm"/>
    </inkml:brush>
  </inkml:definitions>
  <inkml:trace contextRef="#ctx0" brushRef="#br0">24700 336 24445,'-24700'0'0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5:33.531"/>
    </inkml:context>
    <inkml:brush xml:id="br0">
      <inkml:brushProperty name="width" value="0.035" units="cm"/>
      <inkml:brushProperty name="height" value="0.035" units="cm"/>
    </inkml:brush>
  </inkml:definitions>
  <inkml:trace contextRef="#ctx0" brushRef="#br0">6996 0 24509,'-6995'4914'0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5:45.521"/>
    </inkml:context>
    <inkml:brush xml:id="br0">
      <inkml:brushProperty name="width" value="0.035" units="cm"/>
      <inkml:brushProperty name="height" value="0.035" units="cm"/>
    </inkml:brush>
  </inkml:definitions>
  <inkml:trace contextRef="#ctx0" brushRef="#br0">6869 0 24492,'-6869'5308'0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6:36.329"/>
    </inkml:context>
    <inkml:brush xml:id="br0">
      <inkml:brushProperty name="width" value="0.035" units="cm"/>
      <inkml:brushProperty name="height" value="0.035" units="cm"/>
    </inkml:brush>
  </inkml:definitions>
  <inkml:trace contextRef="#ctx0" brushRef="#br0">1 0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6:54.706"/>
    </inkml:context>
    <inkml:brush xml:id="br0">
      <inkml:brushProperty name="width" value="0.035" units="cm"/>
      <inkml:brushProperty name="height" value="0.035" units="cm"/>
    </inkml:brush>
  </inkml:definitions>
  <inkml:trace contextRef="#ctx0" brushRef="#br0">1 0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7:31.097"/>
    </inkml:context>
    <inkml:brush xml:id="br0">
      <inkml:brushProperty name="width" value="0.035" units="cm"/>
      <inkml:brushProperty name="height" value="0.03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1T20:07:34.784"/>
    </inkml:context>
    <inkml:brush xml:id="br0">
      <inkml:brushProperty name="width" value="0.035" units="cm"/>
      <inkml:brushProperty name="height" value="0.03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526927-DCAE-4E40-BDE3-B8EE2A9F629E}" type="datetimeFigureOut">
              <a:rPr lang="en-GB" smtClean="0"/>
              <a:t>12/10/2025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AF581D-FFF4-4F70-A551-EFE2B26675BF}" type="slidenum">
              <a:rPr lang="en-GB" smtClean="0"/>
              <a:t>‹#›</a:t>
            </a:fld>
            <a:endParaRPr lang="en-GB"/>
          </a:p>
        </p:txBody>
      </p:sp>
    </p:spTree>
    <p:extLst>
      <p:ext uri="{BB962C8B-B14F-4D97-AF65-F5344CB8AC3E}">
        <p14:creationId xmlns:p14="http://schemas.microsoft.com/office/powerpoint/2010/main" val="29369697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AF581D-FFF4-4F70-A551-EFE2B26675BF}" type="slidenum">
              <a:rPr lang="en-GB" smtClean="0"/>
              <a:t>1</a:t>
            </a:fld>
            <a:endParaRPr lang="en-GB"/>
          </a:p>
        </p:txBody>
      </p:sp>
    </p:spTree>
    <p:extLst>
      <p:ext uri="{BB962C8B-B14F-4D97-AF65-F5344CB8AC3E}">
        <p14:creationId xmlns:p14="http://schemas.microsoft.com/office/powerpoint/2010/main" val="34109772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10/12/2025</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https://thethinkinglane.medium.com/"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customXml" Target="../ink/ink5.xml"/><Relationship Id="rId13"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5.png"/><Relationship Id="rId12" Type="http://schemas.openxmlformats.org/officeDocument/2006/relationships/customXml" Target="../ink/ink7.xml"/><Relationship Id="rId17" Type="http://schemas.openxmlformats.org/officeDocument/2006/relationships/customXml" Target="../ink/ink11.xml"/><Relationship Id="rId2" Type="http://schemas.openxmlformats.org/officeDocument/2006/relationships/customXml" Target="../ink/ink1.xml"/><Relationship Id="rId16" Type="http://schemas.openxmlformats.org/officeDocument/2006/relationships/customXml" Target="../ink/ink10.xml"/><Relationship Id="rId1" Type="http://schemas.openxmlformats.org/officeDocument/2006/relationships/slideLayout" Target="../slideLayouts/slideLayout6.xml"/><Relationship Id="rId6" Type="http://schemas.openxmlformats.org/officeDocument/2006/relationships/customXml" Target="../ink/ink4.xml"/><Relationship Id="rId11" Type="http://schemas.openxmlformats.org/officeDocument/2006/relationships/image" Target="../media/image7.png"/><Relationship Id="rId5" Type="http://schemas.openxmlformats.org/officeDocument/2006/relationships/customXml" Target="../ink/ink3.xml"/><Relationship Id="rId15" Type="http://schemas.openxmlformats.org/officeDocument/2006/relationships/customXml" Target="../ink/ink9.xml"/><Relationship Id="rId10" Type="http://schemas.openxmlformats.org/officeDocument/2006/relationships/customXml" Target="../ink/ink6.xml"/><Relationship Id="rId4" Type="http://schemas.openxmlformats.org/officeDocument/2006/relationships/customXml" Target="../ink/ink2.xml"/><Relationship Id="rId9" Type="http://schemas.openxmlformats.org/officeDocument/2006/relationships/image" Target="../media/image6.png"/><Relationship Id="rId14" Type="http://schemas.openxmlformats.org/officeDocument/2006/relationships/customXml" Target="../ink/ink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academic.oup.com/" TargetMode="External"/><Relationship Id="rId2" Type="http://schemas.openxmlformats.org/officeDocument/2006/relationships/hyperlink" Target="https://doi.orgh/10.1007/s11277-018-5344-y"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AE6C0-E8CA-6077-0149-1244DCF43C4E}"/>
              </a:ext>
            </a:extLst>
          </p:cNvPr>
          <p:cNvSpPr>
            <a:spLocks noGrp="1"/>
          </p:cNvSpPr>
          <p:nvPr>
            <p:ph type="ctrTitle"/>
          </p:nvPr>
        </p:nvSpPr>
        <p:spPr>
          <a:xfrm>
            <a:off x="-14990" y="-3380283"/>
            <a:ext cx="11422505" cy="9608696"/>
          </a:xfrm>
        </p:spPr>
        <p:txBody>
          <a:bodyPr>
            <a:normAutofit/>
          </a:bodyPr>
          <a:lstStyle/>
          <a:p>
            <a:pPr algn="l"/>
            <a:br>
              <a:rPr lang="en-GB" dirty="0"/>
            </a:br>
            <a:br>
              <a:rPr lang="en-GB" dirty="0"/>
            </a:br>
            <a:br>
              <a:rPr lang="en-GB" dirty="0"/>
            </a:br>
            <a:r>
              <a:rPr lang="en-GB" sz="3200" dirty="0"/>
              <a:t>Dwayne Myers</a:t>
            </a:r>
            <a:br>
              <a:rPr lang="en-GB" sz="3200" dirty="0"/>
            </a:br>
            <a:r>
              <a:rPr lang="en-GB" sz="3200" dirty="0"/>
              <a:t>student: 2433717</a:t>
            </a:r>
            <a:br>
              <a:rPr lang="en-GB" sz="3200" dirty="0"/>
            </a:br>
            <a:r>
              <a:rPr lang="en-GB" sz="3200" dirty="0"/>
              <a:t>LECTURE: Rebecca </a:t>
            </a:r>
            <a:r>
              <a:rPr lang="en-GB" sz="3200" dirty="0" err="1"/>
              <a:t>stewert</a:t>
            </a:r>
            <a:br>
              <a:rPr lang="en-GB" sz="3200" dirty="0"/>
            </a:br>
            <a:r>
              <a:rPr lang="en-GB" sz="3200" dirty="0"/>
              <a:t>MODULE CODE: Lclm4004. </a:t>
            </a:r>
            <a:br>
              <a:rPr lang="en-GB" sz="3200" dirty="0"/>
            </a:br>
            <a:r>
              <a:rPr lang="en-GB" sz="3200" dirty="0"/>
              <a:t>MODULE NAME: problem solving &amp; decision-making</a:t>
            </a:r>
            <a:br>
              <a:rPr lang="en-GB" sz="3200" dirty="0"/>
            </a:br>
            <a:r>
              <a:rPr lang="en-GB" sz="3200" dirty="0"/>
              <a:t>This is MY Introduction FOR</a:t>
            </a:r>
            <a:br>
              <a:rPr lang="en-GB" sz="3200" dirty="0"/>
            </a:br>
            <a:r>
              <a:rPr lang="en-GB" sz="3200" dirty="0"/>
              <a:t>green haven florist,</a:t>
            </a:r>
            <a:br>
              <a:rPr lang="en-GB" sz="3200" dirty="0"/>
            </a:br>
            <a:r>
              <a:rPr lang="en-GB" sz="3200" dirty="0"/>
              <a:t>this is my presentation.</a:t>
            </a:r>
            <a:br>
              <a:rPr lang="en-GB" sz="3200" dirty="0"/>
            </a:br>
            <a:r>
              <a:rPr lang="en-GB" dirty="0"/>
              <a:t>. </a:t>
            </a:r>
            <a:br>
              <a:rPr lang="en-GB" dirty="0"/>
            </a:br>
            <a:br>
              <a:rPr lang="en-GB" dirty="0"/>
            </a:br>
            <a:endParaRPr lang="en-GB" dirty="0"/>
          </a:p>
        </p:txBody>
      </p:sp>
      <p:sp>
        <p:nvSpPr>
          <p:cNvPr id="3" name="Subtitle 2">
            <a:extLst>
              <a:ext uri="{FF2B5EF4-FFF2-40B4-BE49-F238E27FC236}">
                <a16:creationId xmlns:a16="http://schemas.microsoft.com/office/drawing/2014/main" id="{8C73424B-86EA-9A75-B349-EB0FCC46E5DC}"/>
              </a:ext>
            </a:extLst>
          </p:cNvPr>
          <p:cNvSpPr>
            <a:spLocks noGrp="1"/>
          </p:cNvSpPr>
          <p:nvPr>
            <p:ph type="subTitle" idx="1"/>
          </p:nvPr>
        </p:nvSpPr>
        <p:spPr>
          <a:xfrm>
            <a:off x="6465755" y="3316434"/>
            <a:ext cx="5376474" cy="1405467"/>
          </a:xfrm>
        </p:spPr>
        <p:txBody>
          <a:bodyPr>
            <a:normAutofit/>
          </a:bodyPr>
          <a:lstStyle/>
          <a:p>
            <a:pPr algn="l"/>
            <a:endParaRPr lang="en-GB" dirty="0"/>
          </a:p>
        </p:txBody>
      </p:sp>
    </p:spTree>
    <p:extLst>
      <p:ext uri="{BB962C8B-B14F-4D97-AF65-F5344CB8AC3E}">
        <p14:creationId xmlns:p14="http://schemas.microsoft.com/office/powerpoint/2010/main" val="3823000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496E6-9774-8B79-55FD-4F07F0F9A5A2}"/>
              </a:ext>
            </a:extLst>
          </p:cNvPr>
          <p:cNvSpPr>
            <a:spLocks noGrp="1"/>
          </p:cNvSpPr>
          <p:nvPr>
            <p:ph type="title"/>
          </p:nvPr>
        </p:nvSpPr>
        <p:spPr>
          <a:xfrm>
            <a:off x="685800" y="254833"/>
            <a:ext cx="9597452" cy="2716967"/>
          </a:xfrm>
        </p:spPr>
        <p:txBody>
          <a:bodyPr>
            <a:normAutofit/>
          </a:bodyPr>
          <a:lstStyle/>
          <a:p>
            <a:r>
              <a:rPr lang="en-GB" dirty="0"/>
              <a:t>Greetings to you all</a:t>
            </a:r>
            <a:br>
              <a:rPr lang="en-GB" dirty="0"/>
            </a:br>
            <a:r>
              <a:rPr lang="en-GB" dirty="0"/>
              <a:t>My name is Dwayne Myers,</a:t>
            </a:r>
            <a:br>
              <a:rPr lang="en-GB" dirty="0"/>
            </a:br>
            <a:r>
              <a:rPr lang="en-GB" dirty="0"/>
              <a:t>I am a student at wise more campus.</a:t>
            </a:r>
            <a:br>
              <a:rPr lang="en-GB" dirty="0"/>
            </a:br>
            <a:r>
              <a:rPr lang="en-GB" dirty="0"/>
              <a:t>today I will be delivering this presentation for green haven florist.</a:t>
            </a:r>
            <a:br>
              <a:rPr lang="en-GB" dirty="0"/>
            </a:br>
            <a:endParaRPr lang="en-GB" dirty="0"/>
          </a:p>
        </p:txBody>
      </p:sp>
      <p:sp>
        <p:nvSpPr>
          <p:cNvPr id="4" name="Text Placeholder 3">
            <a:extLst>
              <a:ext uri="{FF2B5EF4-FFF2-40B4-BE49-F238E27FC236}">
                <a16:creationId xmlns:a16="http://schemas.microsoft.com/office/drawing/2014/main" id="{7DEEA04F-834E-CBB1-0677-CD2CD41E654B}"/>
              </a:ext>
            </a:extLst>
          </p:cNvPr>
          <p:cNvSpPr>
            <a:spLocks noGrp="1"/>
          </p:cNvSpPr>
          <p:nvPr>
            <p:ph type="body" sz="half" idx="2"/>
          </p:nvPr>
        </p:nvSpPr>
        <p:spPr>
          <a:xfrm>
            <a:off x="685800" y="2971799"/>
            <a:ext cx="8188377" cy="3503951"/>
          </a:xfrm>
        </p:spPr>
        <p:txBody>
          <a:bodyPr>
            <a:normAutofit/>
          </a:bodyPr>
          <a:lstStyle/>
          <a:p>
            <a:r>
              <a:rPr lang="en-GB" dirty="0"/>
              <a:t>In this topic I will cover </a:t>
            </a:r>
          </a:p>
          <a:p>
            <a:pPr marL="285750" indent="-285750">
              <a:buFont typeface="Arial" panose="020B0604020202020204" pitchFamily="34" charset="0"/>
              <a:buChar char="•"/>
            </a:pPr>
            <a:r>
              <a:rPr lang="en-GB" dirty="0"/>
              <a:t>THE BACKGROUND</a:t>
            </a:r>
          </a:p>
          <a:p>
            <a:pPr marL="285750" indent="-285750">
              <a:buFont typeface="Arial" panose="020B0604020202020204" pitchFamily="34" charset="0"/>
              <a:buChar char="•"/>
            </a:pPr>
            <a:r>
              <a:rPr lang="en-GB" dirty="0"/>
              <a:t>5W2H</a:t>
            </a:r>
          </a:p>
          <a:p>
            <a:pPr marL="285750" indent="-285750">
              <a:buFont typeface="Arial" panose="020B0604020202020204" pitchFamily="34" charset="0"/>
              <a:buChar char="•"/>
            </a:pPr>
            <a:r>
              <a:rPr lang="en-GB" dirty="0"/>
              <a:t>PESTEL</a:t>
            </a:r>
          </a:p>
          <a:p>
            <a:pPr marL="285750" indent="-285750">
              <a:buFont typeface="Arial" panose="020B0604020202020204" pitchFamily="34" charset="0"/>
              <a:buChar char="•"/>
            </a:pPr>
            <a:r>
              <a:rPr lang="en-GB" dirty="0"/>
              <a:t>CRITIQUE &amp; APLICATION</a:t>
            </a:r>
          </a:p>
          <a:p>
            <a:pPr marL="285750" indent="-285750">
              <a:buFont typeface="Arial" panose="020B0604020202020204" pitchFamily="34" charset="0"/>
              <a:buChar char="•"/>
            </a:pPr>
            <a:r>
              <a:rPr lang="en-GB" dirty="0"/>
              <a:t>CAUSE &amp; EFFECT CRITUE &amp; APPLICATION</a:t>
            </a:r>
          </a:p>
          <a:p>
            <a:pPr marL="285750" indent="-285750">
              <a:buFont typeface="Arial" panose="020B0604020202020204" pitchFamily="34" charset="0"/>
              <a:buChar char="•"/>
            </a:pPr>
            <a:r>
              <a:rPr lang="en-GB" dirty="0"/>
              <a:t>KEY FINDINGS</a:t>
            </a:r>
          </a:p>
        </p:txBody>
      </p:sp>
    </p:spTree>
    <p:extLst>
      <p:ext uri="{BB962C8B-B14F-4D97-AF65-F5344CB8AC3E}">
        <p14:creationId xmlns:p14="http://schemas.microsoft.com/office/powerpoint/2010/main" val="1423022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147D5-1110-6116-0A6D-03ED5DD221D3}"/>
              </a:ext>
            </a:extLst>
          </p:cNvPr>
          <p:cNvSpPr>
            <a:spLocks noGrp="1"/>
          </p:cNvSpPr>
          <p:nvPr>
            <p:ph type="title"/>
          </p:nvPr>
        </p:nvSpPr>
        <p:spPr/>
        <p:txBody>
          <a:bodyPr/>
          <a:lstStyle/>
          <a:p>
            <a:r>
              <a:rPr lang="en-GB" dirty="0"/>
              <a:t>THE BACKGROUND</a:t>
            </a:r>
          </a:p>
        </p:txBody>
      </p:sp>
      <p:sp>
        <p:nvSpPr>
          <p:cNvPr id="4" name="Content Placeholder 3">
            <a:extLst>
              <a:ext uri="{FF2B5EF4-FFF2-40B4-BE49-F238E27FC236}">
                <a16:creationId xmlns:a16="http://schemas.microsoft.com/office/drawing/2014/main" id="{3C82E86C-8D8E-BD8D-68E4-3D79C4E598B9}"/>
              </a:ext>
            </a:extLst>
          </p:cNvPr>
          <p:cNvSpPr>
            <a:spLocks noGrp="1"/>
          </p:cNvSpPr>
          <p:nvPr>
            <p:ph sz="half" idx="2"/>
          </p:nvPr>
        </p:nvSpPr>
        <p:spPr>
          <a:xfrm>
            <a:off x="875141" y="2065867"/>
            <a:ext cx="10472413" cy="4792133"/>
          </a:xfrm>
        </p:spPr>
        <p:txBody>
          <a:bodyPr/>
          <a:lstStyle/>
          <a:p>
            <a:pPr marL="0" indent="0">
              <a:buNone/>
            </a:pPr>
            <a:r>
              <a:rPr lang="en-GB" dirty="0"/>
              <a:t>TODAY I WILL INTRODUCE YOU ALL TO GREEN HAVEN FLORIST RUN BY PARTNERS PRIYA &amp; LIAM PATEL.</a:t>
            </a:r>
          </a:p>
          <a:p>
            <a:pPr marL="0" marR="0" lvl="0" indent="0" algn="l" defTabSz="457200" rtl="0" eaLnBrk="1" fontAlgn="auto" latinLnBrk="0" hangingPunct="1">
              <a:lnSpc>
                <a:spcPct val="100000"/>
              </a:lnSpc>
              <a:spcBef>
                <a:spcPts val="0"/>
              </a:spcBef>
              <a:spcAft>
                <a:spcPts val="1000"/>
              </a:spcAft>
              <a:buClr>
                <a:prstClr val="white"/>
              </a:buClr>
              <a:buSzPct val="100000"/>
              <a:buFont typeface="Arial"/>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SMALL-SCALE </a:t>
            </a:r>
            <a:r>
              <a:rPr lang="en-GB" dirty="0"/>
              <a:t>A BUSINESS TRYING TO DEVELOP A PATHWAY FOR THEIR SUCCESS AND DID SO.</a:t>
            </a:r>
          </a:p>
          <a:p>
            <a:pPr marL="0" marR="0" lvl="0" indent="0" algn="l" defTabSz="457200" rtl="0" eaLnBrk="1" fontAlgn="auto" latinLnBrk="0" hangingPunct="1">
              <a:lnSpc>
                <a:spcPct val="100000"/>
              </a:lnSpc>
              <a:spcBef>
                <a:spcPts val="0"/>
              </a:spcBef>
              <a:spcAft>
                <a:spcPts val="1000"/>
              </a:spcAft>
              <a:buClr>
                <a:prstClr val="white"/>
              </a:buClr>
              <a:buSzPct val="100000"/>
              <a:buFont typeface="Arial"/>
              <a:buNone/>
              <a:tabLst/>
              <a:defRPr/>
            </a:pPr>
            <a:r>
              <a:rPr lang="en-GB" dirty="0"/>
              <a:t>FAST REPUTAION GREW DUE TO THE TOGETHERNESS OF THE CLIQUE THAT WERE EVIROMENATLY CONSCIOUS.</a:t>
            </a:r>
          </a:p>
          <a:p>
            <a:pPr marL="0" marR="0" lvl="0" indent="0" algn="l" defTabSz="457200" rtl="0" eaLnBrk="1" fontAlgn="auto" latinLnBrk="0" hangingPunct="1">
              <a:lnSpc>
                <a:spcPct val="100000"/>
              </a:lnSpc>
              <a:spcBef>
                <a:spcPts val="0"/>
              </a:spcBef>
              <a:spcAft>
                <a:spcPts val="1000"/>
              </a:spcAft>
              <a:buClr>
                <a:prstClr val="white"/>
              </a:buClr>
              <a:buSzPct val="100000"/>
              <a:buFont typeface="Arial"/>
              <a:buNone/>
              <a:tabLst/>
              <a:defRPr/>
            </a:pPr>
            <a:r>
              <a:rPr lang="en-GB" dirty="0"/>
              <a:t>CUSTOMER ACTIVITY FANTASIC,</a:t>
            </a:r>
          </a:p>
          <a:p>
            <a:pPr marL="0" marR="0" lvl="0" indent="0" algn="l" defTabSz="457200" rtl="0" eaLnBrk="1" fontAlgn="auto" latinLnBrk="0" hangingPunct="1">
              <a:lnSpc>
                <a:spcPct val="100000"/>
              </a:lnSpc>
              <a:spcBef>
                <a:spcPts val="0"/>
              </a:spcBef>
              <a:spcAft>
                <a:spcPts val="1000"/>
              </a:spcAft>
              <a:buClr>
                <a:prstClr val="white"/>
              </a:buClr>
              <a:buSzPct val="100000"/>
              <a:buFont typeface="Arial"/>
              <a:buNone/>
              <a:tabLst/>
              <a:defRPr/>
            </a:pPr>
            <a:endParaRPr lang="en-GB" dirty="0"/>
          </a:p>
          <a:p>
            <a:pPr>
              <a:buClr>
                <a:prstClr val="white"/>
              </a:buClr>
              <a:defRPr/>
            </a:pPr>
            <a:r>
              <a:rPr lang="en-GB" dirty="0"/>
              <a:t>WALK IN CLIENT BUYING BOUTIQES </a:t>
            </a:r>
          </a:p>
          <a:p>
            <a:pPr>
              <a:buClr>
                <a:prstClr val="white"/>
              </a:buClr>
              <a:defRPr/>
            </a:pPr>
            <a:r>
              <a:rPr lang="en-GB" dirty="0"/>
              <a:t>CORPORATE CLIANTS</a:t>
            </a:r>
          </a:p>
          <a:p>
            <a:pPr>
              <a:buClr>
                <a:prstClr val="white"/>
              </a:buClr>
              <a:defRPr/>
            </a:pPr>
            <a:r>
              <a:rPr lang="en-GB" dirty="0"/>
              <a:t>CATEERING ALSO TO FUNCTIONS &amp; LARGE, WEDDINGS ECT.</a:t>
            </a:r>
          </a:p>
          <a:p>
            <a:pPr>
              <a:buClr>
                <a:prstClr val="white"/>
              </a:buClr>
              <a:defRPr/>
            </a:pPr>
            <a:endParaRPr lang="en-GB" dirty="0"/>
          </a:p>
          <a:p>
            <a:pPr marL="0" indent="0">
              <a:buClr>
                <a:prstClr val="white"/>
              </a:buClr>
              <a:buNone/>
              <a:defRPr/>
            </a:pPr>
            <a:endParaRPr lang="en-GB" dirty="0"/>
          </a:p>
        </p:txBody>
      </p:sp>
    </p:spTree>
    <p:extLst>
      <p:ext uri="{BB962C8B-B14F-4D97-AF65-F5344CB8AC3E}">
        <p14:creationId xmlns:p14="http://schemas.microsoft.com/office/powerpoint/2010/main" val="592673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48AFD-EADD-DCA8-4005-7504E90C98DC}"/>
              </a:ext>
            </a:extLst>
          </p:cNvPr>
          <p:cNvSpPr>
            <a:spLocks noGrp="1"/>
          </p:cNvSpPr>
          <p:nvPr>
            <p:ph type="title"/>
          </p:nvPr>
        </p:nvSpPr>
        <p:spPr>
          <a:xfrm>
            <a:off x="70241" y="0"/>
            <a:ext cx="10131425" cy="689548"/>
          </a:xfrm>
        </p:spPr>
        <p:txBody>
          <a:bodyPr/>
          <a:lstStyle/>
          <a:p>
            <a:r>
              <a:rPr lang="en-GB" dirty="0"/>
              <a:t>ENVIROMENTAL CHANGE</a:t>
            </a:r>
          </a:p>
        </p:txBody>
      </p:sp>
      <p:graphicFrame>
        <p:nvGraphicFramePr>
          <p:cNvPr id="14" name="Content Placeholder 13">
            <a:extLst>
              <a:ext uri="{FF2B5EF4-FFF2-40B4-BE49-F238E27FC236}">
                <a16:creationId xmlns:a16="http://schemas.microsoft.com/office/drawing/2014/main" id="{1F617D9B-E5AE-6099-BFB0-4A1AD3C88184}"/>
              </a:ext>
            </a:extLst>
          </p:cNvPr>
          <p:cNvGraphicFramePr>
            <a:graphicFrameLocks noGrp="1"/>
          </p:cNvGraphicFramePr>
          <p:nvPr>
            <p:ph sz="half" idx="1"/>
            <p:extLst>
              <p:ext uri="{D42A27DB-BD31-4B8C-83A1-F6EECF244321}">
                <p14:modId xmlns:p14="http://schemas.microsoft.com/office/powerpoint/2010/main" val="54642202"/>
              </p:ext>
            </p:extLst>
          </p:nvPr>
        </p:nvGraphicFramePr>
        <p:xfrm>
          <a:off x="5751513" y="164892"/>
          <a:ext cx="5636303" cy="3387777"/>
        </p:xfrm>
        <a:graphic>
          <a:graphicData uri="http://schemas.openxmlformats.org/drawingml/2006/chart">
            <c:chart xmlns:c="http://schemas.openxmlformats.org/drawingml/2006/chart" xmlns:r="http://schemas.openxmlformats.org/officeDocument/2006/relationships" r:id="rId2"/>
          </a:graphicData>
        </a:graphic>
      </p:graphicFrame>
      <p:sp>
        <p:nvSpPr>
          <p:cNvPr id="17" name="TextBox 16">
            <a:extLst>
              <a:ext uri="{FF2B5EF4-FFF2-40B4-BE49-F238E27FC236}">
                <a16:creationId xmlns:a16="http://schemas.microsoft.com/office/drawing/2014/main" id="{9D864EA1-A36D-FBEA-343C-840C8D2AD088}"/>
              </a:ext>
            </a:extLst>
          </p:cNvPr>
          <p:cNvSpPr txBox="1"/>
          <p:nvPr/>
        </p:nvSpPr>
        <p:spPr>
          <a:xfrm>
            <a:off x="70241" y="689548"/>
            <a:ext cx="4257207" cy="1477328"/>
          </a:xfrm>
          <a:prstGeom prst="rect">
            <a:avLst/>
          </a:prstGeom>
          <a:noFill/>
        </p:spPr>
        <p:txBody>
          <a:bodyPr wrap="square" rtlCol="0">
            <a:spAutoFit/>
          </a:bodyPr>
          <a:lstStyle/>
          <a:p>
            <a:r>
              <a:rPr lang="en-GB" dirty="0"/>
              <a:t>THE DIFFERENCE BETWEEN THE YEAR 2016 PICTURED ON THE LEFT COMPARD TO THE YEAR 2020 ON THE RIGHT. AS YOU CAN CLEARY SEE THE EFFECT OF IN SALES FROM THIS COMPARISON. </a:t>
            </a:r>
          </a:p>
        </p:txBody>
      </p:sp>
      <p:sp>
        <p:nvSpPr>
          <p:cNvPr id="18" name="TextBox 17">
            <a:extLst>
              <a:ext uri="{FF2B5EF4-FFF2-40B4-BE49-F238E27FC236}">
                <a16:creationId xmlns:a16="http://schemas.microsoft.com/office/drawing/2014/main" id="{A141030D-FA5C-0AAC-3D68-8A15080FB78B}"/>
              </a:ext>
            </a:extLst>
          </p:cNvPr>
          <p:cNvSpPr txBox="1"/>
          <p:nvPr/>
        </p:nvSpPr>
        <p:spPr>
          <a:xfrm>
            <a:off x="299802" y="3276788"/>
            <a:ext cx="5636303" cy="3416320"/>
          </a:xfrm>
          <a:prstGeom prst="rect">
            <a:avLst/>
          </a:prstGeom>
          <a:noFill/>
        </p:spPr>
        <p:txBody>
          <a:bodyPr wrap="square" rtlCol="0">
            <a:spAutoFit/>
          </a:bodyPr>
          <a:lstStyle/>
          <a:p>
            <a:r>
              <a:rPr lang="en-GB" dirty="0"/>
              <a:t>ROUTE OF  THE PROBLEM.</a:t>
            </a:r>
          </a:p>
          <a:p>
            <a:endParaRPr lang="en-GB" dirty="0"/>
          </a:p>
          <a:p>
            <a:r>
              <a:rPr lang="en-GB" dirty="0"/>
              <a:t>MY GOAL HEAR IS TO CLEARLY DEFINE THE PROBLEM.</a:t>
            </a:r>
          </a:p>
          <a:p>
            <a:pPr marL="342900" indent="-342900">
              <a:buFont typeface="+mj-lt"/>
              <a:buAutoNum type="arabicPeriod"/>
            </a:pPr>
            <a:r>
              <a:rPr lang="en-GB" dirty="0"/>
              <a:t>30% DECLINE IN STORE SALES</a:t>
            </a:r>
          </a:p>
          <a:p>
            <a:pPr marL="342900" indent="-342900">
              <a:buFont typeface="+mj-lt"/>
              <a:buAutoNum type="arabicPeriod"/>
            </a:pPr>
            <a:r>
              <a:rPr lang="en-GB" dirty="0"/>
              <a:t>INCREASED ONLINE ORDERS.</a:t>
            </a:r>
          </a:p>
          <a:p>
            <a:pPr marL="342900" indent="-342900">
              <a:buFont typeface="+mj-lt"/>
              <a:buAutoNum type="arabicPeriod"/>
            </a:pPr>
            <a:r>
              <a:rPr lang="en-GB" dirty="0"/>
              <a:t>FOOT TRAFFIC SALES DECLINE.</a:t>
            </a:r>
          </a:p>
          <a:p>
            <a:pPr marL="342900" indent="-342900">
              <a:buFont typeface="+mj-lt"/>
              <a:buAutoNum type="arabicPeriod"/>
            </a:pPr>
            <a:r>
              <a:rPr lang="en-GB" dirty="0"/>
              <a:t>LOYAL CUSTOM PREFER ONLINE SHOPPING &amp; LOWER COSTS OFFERING SAME DAY DELIVERY WITH SAVINGS MADE. HAPPY SMILE, HAPPY CUSTOMER</a:t>
            </a:r>
          </a:p>
          <a:p>
            <a:endParaRPr lang="en-GB" dirty="0"/>
          </a:p>
          <a:p>
            <a:endParaRPr lang="en-GB" dirty="0"/>
          </a:p>
          <a:p>
            <a:endParaRPr lang="en-GB" dirty="0"/>
          </a:p>
        </p:txBody>
      </p:sp>
      <p:sp>
        <p:nvSpPr>
          <p:cNvPr id="3" name="TextBox 2">
            <a:extLst>
              <a:ext uri="{FF2B5EF4-FFF2-40B4-BE49-F238E27FC236}">
                <a16:creationId xmlns:a16="http://schemas.microsoft.com/office/drawing/2014/main" id="{14646A69-BEDF-8DB9-7BD5-A3962A805692}"/>
              </a:ext>
            </a:extLst>
          </p:cNvPr>
          <p:cNvSpPr txBox="1"/>
          <p:nvPr/>
        </p:nvSpPr>
        <p:spPr>
          <a:xfrm>
            <a:off x="6096001" y="1798502"/>
            <a:ext cx="1578964" cy="646331"/>
          </a:xfrm>
          <a:prstGeom prst="rect">
            <a:avLst/>
          </a:prstGeom>
          <a:noFill/>
        </p:spPr>
        <p:txBody>
          <a:bodyPr wrap="square" rtlCol="0">
            <a:spAutoFit/>
          </a:bodyPr>
          <a:lstStyle/>
          <a:p>
            <a:r>
              <a:rPr lang="en-GB" dirty="0"/>
              <a:t>Year 2016 profits</a:t>
            </a:r>
          </a:p>
        </p:txBody>
      </p:sp>
      <p:sp>
        <p:nvSpPr>
          <p:cNvPr id="4" name="TextBox 3">
            <a:extLst>
              <a:ext uri="{FF2B5EF4-FFF2-40B4-BE49-F238E27FC236}">
                <a16:creationId xmlns:a16="http://schemas.microsoft.com/office/drawing/2014/main" id="{170B4602-1921-C81E-292A-8DC19A95A174}"/>
              </a:ext>
            </a:extLst>
          </p:cNvPr>
          <p:cNvSpPr txBox="1"/>
          <p:nvPr/>
        </p:nvSpPr>
        <p:spPr>
          <a:xfrm>
            <a:off x="9998439" y="1858780"/>
            <a:ext cx="1169233" cy="646331"/>
          </a:xfrm>
          <a:prstGeom prst="rect">
            <a:avLst/>
          </a:prstGeom>
          <a:noFill/>
        </p:spPr>
        <p:txBody>
          <a:bodyPr wrap="square" rtlCol="0">
            <a:spAutoFit/>
          </a:bodyPr>
          <a:lstStyle/>
          <a:p>
            <a:r>
              <a:rPr lang="en-GB" dirty="0"/>
              <a:t>Year 2018 profits</a:t>
            </a:r>
          </a:p>
        </p:txBody>
      </p:sp>
    </p:spTree>
    <p:extLst>
      <p:ext uri="{BB962C8B-B14F-4D97-AF65-F5344CB8AC3E}">
        <p14:creationId xmlns:p14="http://schemas.microsoft.com/office/powerpoint/2010/main" val="3346792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FBC1B-7A9E-E862-734C-7C6296F0AA55}"/>
              </a:ext>
            </a:extLst>
          </p:cNvPr>
          <p:cNvSpPr>
            <a:spLocks noGrp="1"/>
          </p:cNvSpPr>
          <p:nvPr>
            <p:ph type="title"/>
          </p:nvPr>
        </p:nvSpPr>
        <p:spPr>
          <a:xfrm>
            <a:off x="4227227" y="1"/>
            <a:ext cx="3567658" cy="1064301"/>
          </a:xfrm>
        </p:spPr>
        <p:txBody>
          <a:bodyPr/>
          <a:lstStyle/>
          <a:p>
            <a:r>
              <a:rPr lang="en-GB" dirty="0"/>
              <a:t>5W2H METHORD.</a:t>
            </a:r>
          </a:p>
        </p:txBody>
      </p:sp>
      <p:sp>
        <p:nvSpPr>
          <p:cNvPr id="3" name="TextBox 2">
            <a:extLst>
              <a:ext uri="{FF2B5EF4-FFF2-40B4-BE49-F238E27FC236}">
                <a16:creationId xmlns:a16="http://schemas.microsoft.com/office/drawing/2014/main" id="{96129CDB-3247-DE3B-D83E-F0A4F2BB1E14}"/>
              </a:ext>
            </a:extLst>
          </p:cNvPr>
          <p:cNvSpPr txBox="1"/>
          <p:nvPr/>
        </p:nvSpPr>
        <p:spPr>
          <a:xfrm>
            <a:off x="337279" y="689547"/>
            <a:ext cx="11347554" cy="7263527"/>
          </a:xfrm>
          <a:prstGeom prst="rect">
            <a:avLst/>
          </a:prstGeom>
          <a:noFill/>
        </p:spPr>
        <p:txBody>
          <a:bodyPr wrap="square" rtlCol="0">
            <a:spAutoFit/>
          </a:bodyPr>
          <a:lstStyle/>
          <a:p>
            <a:r>
              <a:rPr lang="en-GB" sz="2000" dirty="0">
                <a:solidFill>
                  <a:srgbClr val="FFFF00"/>
                </a:solidFill>
              </a:rPr>
              <a:t>WHAT</a:t>
            </a:r>
            <a:r>
              <a:rPr lang="en-GB" dirty="0"/>
              <a:t> HAPPENED WAS PRIYA &amp; LIAM PATEL FLORITS BUISNESS CAME INTO DIRECT CONTACT WITH COMEPTITION. </a:t>
            </a:r>
          </a:p>
          <a:p>
            <a:r>
              <a:rPr lang="en-GB" dirty="0"/>
              <a:t>30% SALES DECLINE.</a:t>
            </a:r>
          </a:p>
          <a:p>
            <a:r>
              <a:rPr lang="en-GB" sz="2000" dirty="0">
                <a:solidFill>
                  <a:srgbClr val="92D050"/>
                </a:solidFill>
              </a:rPr>
              <a:t>WHY</a:t>
            </a:r>
            <a:r>
              <a:rPr lang="en-GB" dirty="0"/>
              <a:t> WAS DUE TO THE PAIR NOT EGKOWLEGING THE CHANGING ENVIROMENT WITH THE NEED OF STRONG ONLINE PRESENCE.</a:t>
            </a:r>
          </a:p>
          <a:p>
            <a:r>
              <a:rPr lang="en-GB" sz="2000" dirty="0">
                <a:solidFill>
                  <a:srgbClr val="00B0F0"/>
                </a:solidFill>
              </a:rPr>
              <a:t>WHERE</a:t>
            </a:r>
            <a:r>
              <a:rPr lang="en-GB" dirty="0"/>
              <a:t> THEY FAILED WAS DUE TO NOT CONCIDERING FUTURE COST RISING NOW THAT MANY BUSNIESES CLOSED AROUND THEIR LOCATION WITH THE CAUSE AND EFFECTS.</a:t>
            </a:r>
          </a:p>
          <a:p>
            <a:r>
              <a:rPr lang="en-GB" sz="2000" dirty="0">
                <a:solidFill>
                  <a:srgbClr val="9C8834"/>
                </a:solidFill>
              </a:rPr>
              <a:t>WHEN</a:t>
            </a:r>
            <a:r>
              <a:rPr lang="en-GB" dirty="0"/>
              <a:t> THE INDEPENDENT FLOWER STORE WAS FUNDED IN 2016 BY PARTNERS LIAM &amp; PRIYA PATEL THINGS WHERE FLURISHING.</a:t>
            </a:r>
          </a:p>
          <a:p>
            <a:r>
              <a:rPr lang="en-GB" sz="2000" dirty="0">
                <a:solidFill>
                  <a:srgbClr val="FFFF00"/>
                </a:solidFill>
              </a:rPr>
              <a:t>WHO</a:t>
            </a:r>
            <a:r>
              <a:rPr lang="en-GB" dirty="0"/>
              <a:t> WAS PART OF THE TAEM WAS PRIYA PATEL LIAM PATEL &amp; THE COMMUNITY TIES.</a:t>
            </a:r>
          </a:p>
          <a:p>
            <a:r>
              <a:rPr lang="en-GB" sz="2000" dirty="0">
                <a:solidFill>
                  <a:srgbClr val="FF0000"/>
                </a:solidFill>
              </a:rPr>
              <a:t>WHO</a:t>
            </a:r>
            <a:r>
              <a:rPr lang="en-GB" dirty="0"/>
              <a:t> CASED THE PROBLEM MAYBE LIAM NOT ACKTING ABROMTLY TO CREATING THEIR WEBSITE WHEN NOTIFIED.</a:t>
            </a:r>
          </a:p>
          <a:p>
            <a:r>
              <a:rPr lang="en-GB" dirty="0"/>
              <a:t>COMPETITORS WHO OFFERED DISCOUNTS AND SAME DAY DELIVERIES.</a:t>
            </a:r>
          </a:p>
          <a:p>
            <a:r>
              <a:rPr lang="en-GB" sz="2000" dirty="0">
                <a:solidFill>
                  <a:srgbClr val="FFC000"/>
                </a:solidFill>
              </a:rPr>
              <a:t>HOW</a:t>
            </a:r>
            <a:r>
              <a:rPr lang="en-GB" dirty="0"/>
              <a:t> THEY MANAGED TO DO SO WELL? THE HELP FROM THE COMMUNITY TIES AND LOCATION AT THE TIME WHERE FOOTPATROLE WAS BUSTLING. BY CREATING A WEBSITE AND SAME DAY DELIVERIES WITH HALF PRICE DISCOUNTS TO OLD TIME CUSTOMERS INCLUDING A REUNION PARTY IN THE CORRECT LOCATION WOULD BE KEY.</a:t>
            </a:r>
          </a:p>
          <a:p>
            <a:r>
              <a:rPr lang="en-GB" sz="2000" dirty="0">
                <a:solidFill>
                  <a:srgbClr val="FF0000"/>
                </a:solidFill>
              </a:rPr>
              <a:t>HOW</a:t>
            </a:r>
            <a:r>
              <a:rPr lang="en-GB" dirty="0"/>
              <a:t> THE PAIR CAN DO THIS BY RECREATING THEIR WEBSITE, THEM, CONTACT DETAILS ONLINE SOCIAL MEDIA PRESSENCE. ORDERS MET ON TIME DIRECT COSTOMER SERVICIES. </a:t>
            </a:r>
          </a:p>
          <a:p>
            <a:r>
              <a:rPr lang="en-GB" dirty="0">
                <a:solidFill>
                  <a:srgbClr val="FFFF00"/>
                </a:solidFill>
              </a:rPr>
              <a:t>INTERNAL PROBLE: </a:t>
            </a:r>
            <a:r>
              <a:rPr lang="en-GB" dirty="0"/>
              <a:t>CUSTOMER FEED BACK REAVLIED MIXED SENTIMENTS. SHOPS WEBSITE WAS OUTDATED &amp; NOT EASY TO ACCSESS. CAUSING STRUGGLES TO MAINTAIN DIGITAL MARKETING, USING ONLY WORD OF MOUTH, PROLONGED UPDATED MEDIA POSTS</a:t>
            </a:r>
          </a:p>
          <a:p>
            <a:r>
              <a:rPr lang="en-GB" dirty="0">
                <a:solidFill>
                  <a:srgbClr val="00B0F0"/>
                </a:solidFill>
              </a:rPr>
              <a:t>EXTERNAL PROBLEMS: </a:t>
            </a:r>
            <a:r>
              <a:rPr lang="en-GB" dirty="0"/>
              <a:t>NOT UPDATING ONLINE WEB PAGE AND ATTRACTING ONLINE PRESENCE. </a:t>
            </a:r>
          </a:p>
          <a:p>
            <a:r>
              <a:rPr lang="en-GB" dirty="0"/>
              <a:t>THEY CAN CONTROL THE BUINESS BUT NOT THE COMPETITION.</a:t>
            </a:r>
          </a:p>
          <a:p>
            <a:endParaRPr lang="en-GB" dirty="0"/>
          </a:p>
          <a:p>
            <a:endParaRPr lang="en-GB" dirty="0"/>
          </a:p>
          <a:p>
            <a:r>
              <a:rPr lang="en-GB" dirty="0"/>
              <a:t> </a:t>
            </a:r>
          </a:p>
          <a:p>
            <a:endParaRPr lang="en-GB" dirty="0"/>
          </a:p>
        </p:txBody>
      </p:sp>
    </p:spTree>
    <p:extLst>
      <p:ext uri="{BB962C8B-B14F-4D97-AF65-F5344CB8AC3E}">
        <p14:creationId xmlns:p14="http://schemas.microsoft.com/office/powerpoint/2010/main" val="2858723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0BFFB-A1CB-8974-6BE4-7B637E6A8C70}"/>
              </a:ext>
            </a:extLst>
          </p:cNvPr>
          <p:cNvSpPr>
            <a:spLocks noGrp="1"/>
          </p:cNvSpPr>
          <p:nvPr>
            <p:ph type="title"/>
          </p:nvPr>
        </p:nvSpPr>
        <p:spPr>
          <a:xfrm>
            <a:off x="131164" y="0"/>
            <a:ext cx="3271603" cy="674557"/>
          </a:xfrm>
        </p:spPr>
        <p:txBody>
          <a:bodyPr>
            <a:normAutofit/>
          </a:bodyPr>
          <a:lstStyle/>
          <a:p>
            <a:r>
              <a:rPr lang="en-GB" dirty="0"/>
              <a:t>CRITUQUE OF PESTEL</a:t>
            </a:r>
          </a:p>
        </p:txBody>
      </p:sp>
      <p:sp>
        <p:nvSpPr>
          <p:cNvPr id="4" name="Text Placeholder 3">
            <a:extLst>
              <a:ext uri="{FF2B5EF4-FFF2-40B4-BE49-F238E27FC236}">
                <a16:creationId xmlns:a16="http://schemas.microsoft.com/office/drawing/2014/main" id="{43881FA0-3C1F-F56D-CDA7-93B61FA82793}"/>
              </a:ext>
            </a:extLst>
          </p:cNvPr>
          <p:cNvSpPr>
            <a:spLocks noGrp="1"/>
          </p:cNvSpPr>
          <p:nvPr>
            <p:ph type="body" sz="half" idx="2"/>
          </p:nvPr>
        </p:nvSpPr>
        <p:spPr>
          <a:xfrm>
            <a:off x="131165" y="914399"/>
            <a:ext cx="4995472" cy="4676931"/>
          </a:xfrm>
        </p:spPr>
        <p:txBody>
          <a:bodyPr>
            <a:normAutofit/>
          </a:bodyPr>
          <a:lstStyle/>
          <a:p>
            <a:pPr marL="342900" indent="-342900">
              <a:buFont typeface="+mj-lt"/>
              <a:buAutoNum type="arabicPeriod"/>
            </a:pPr>
            <a:endParaRPr lang="en-GB" dirty="0"/>
          </a:p>
          <a:p>
            <a:pPr marL="342900" indent="-342900">
              <a:buFont typeface="+mj-lt"/>
              <a:buAutoNum type="arabicPeriod"/>
            </a:pPr>
            <a:r>
              <a:rPr lang="en-GB" dirty="0"/>
              <a:t>THE PESTAL FRAME WORK IS AN ANALYSIS OFF</a:t>
            </a:r>
          </a:p>
          <a:p>
            <a:pPr marL="342900" indent="-342900">
              <a:buFont typeface="+mj-lt"/>
              <a:buAutoNum type="arabicPeriod"/>
            </a:pPr>
            <a:r>
              <a:rPr lang="en-GB" dirty="0"/>
              <a:t>THE KEY EXTERNAL FACTORS WHICH ARE SHOW </a:t>
            </a:r>
          </a:p>
          <a:p>
            <a:pPr marL="342900" indent="-342900">
              <a:buFont typeface="+mj-lt"/>
              <a:buAutoNum type="arabicPeriod"/>
            </a:pPr>
            <a:r>
              <a:rPr lang="en-GB" dirty="0"/>
              <a:t>ON THE RIGHT. </a:t>
            </a:r>
          </a:p>
          <a:p>
            <a:pPr marL="342900" indent="-342900">
              <a:buFont typeface="+mj-lt"/>
              <a:buAutoNum type="arabicPeriod"/>
            </a:pPr>
            <a:r>
              <a:rPr lang="en-GB" dirty="0"/>
              <a:t>CAN BE USED IN A RANGE OF DIFFERENT SENORIOS</a:t>
            </a:r>
          </a:p>
          <a:p>
            <a:pPr marL="342900" indent="-342900">
              <a:buFont typeface="+mj-lt"/>
              <a:buAutoNum type="arabicPeriod"/>
            </a:pPr>
            <a:r>
              <a:rPr lang="en-GB" dirty="0"/>
              <a:t>SENIOR MANEGERS USE THIS METHORD TO MAKE IMORTANT DECISIONS.</a:t>
            </a:r>
          </a:p>
          <a:p>
            <a:pPr marL="342900" indent="-342900">
              <a:buFont typeface="+mj-lt"/>
              <a:buAutoNum type="arabicPeriod"/>
            </a:pPr>
            <a:endParaRPr lang="en-GB" dirty="0"/>
          </a:p>
        </p:txBody>
      </p:sp>
      <p:sp>
        <p:nvSpPr>
          <p:cNvPr id="5" name="Oval 4">
            <a:extLst>
              <a:ext uri="{FF2B5EF4-FFF2-40B4-BE49-F238E27FC236}">
                <a16:creationId xmlns:a16="http://schemas.microsoft.com/office/drawing/2014/main" id="{DE79E99F-9021-DA98-CA03-624D15BFCDAF}"/>
              </a:ext>
            </a:extLst>
          </p:cNvPr>
          <p:cNvSpPr/>
          <p:nvPr/>
        </p:nvSpPr>
        <p:spPr>
          <a:xfrm>
            <a:off x="7447264" y="4334033"/>
            <a:ext cx="2626125" cy="2274756"/>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TECHNOLOGICAL</a:t>
            </a:r>
          </a:p>
        </p:txBody>
      </p:sp>
      <p:sp>
        <p:nvSpPr>
          <p:cNvPr id="6" name="Dodecagon 5">
            <a:extLst>
              <a:ext uri="{FF2B5EF4-FFF2-40B4-BE49-F238E27FC236}">
                <a16:creationId xmlns:a16="http://schemas.microsoft.com/office/drawing/2014/main" id="{1FD663B2-9DA6-6584-393A-273354589B5D}"/>
              </a:ext>
            </a:extLst>
          </p:cNvPr>
          <p:cNvSpPr/>
          <p:nvPr/>
        </p:nvSpPr>
        <p:spPr>
          <a:xfrm>
            <a:off x="5248404" y="543392"/>
            <a:ext cx="2300296" cy="2034916"/>
          </a:xfrm>
          <a:prstGeom prst="dodecagon">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LEGAL</a:t>
            </a:r>
          </a:p>
        </p:txBody>
      </p:sp>
      <p:sp>
        <p:nvSpPr>
          <p:cNvPr id="7" name="Cloud 6">
            <a:extLst>
              <a:ext uri="{FF2B5EF4-FFF2-40B4-BE49-F238E27FC236}">
                <a16:creationId xmlns:a16="http://schemas.microsoft.com/office/drawing/2014/main" id="{30E6A328-05C5-688F-498F-B7F74A9032E3}"/>
              </a:ext>
            </a:extLst>
          </p:cNvPr>
          <p:cNvSpPr/>
          <p:nvPr/>
        </p:nvSpPr>
        <p:spPr>
          <a:xfrm>
            <a:off x="9783024" y="341029"/>
            <a:ext cx="2300296" cy="1993690"/>
          </a:xfrm>
          <a:prstGeom prst="cloud">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ECONOMICAL</a:t>
            </a:r>
          </a:p>
        </p:txBody>
      </p:sp>
      <p:sp>
        <p:nvSpPr>
          <p:cNvPr id="8" name="Teardrop 7">
            <a:extLst>
              <a:ext uri="{FF2B5EF4-FFF2-40B4-BE49-F238E27FC236}">
                <a16:creationId xmlns:a16="http://schemas.microsoft.com/office/drawing/2014/main" id="{0619F72D-9B6B-DB3B-0637-2405509D1C5F}"/>
              </a:ext>
            </a:extLst>
          </p:cNvPr>
          <p:cNvSpPr/>
          <p:nvPr/>
        </p:nvSpPr>
        <p:spPr>
          <a:xfrm>
            <a:off x="7907910" y="78698"/>
            <a:ext cx="1873772" cy="1573966"/>
          </a:xfrm>
          <a:prstGeom prst="teardrop">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POLITRICAL</a:t>
            </a:r>
          </a:p>
        </p:txBody>
      </p:sp>
      <p:sp>
        <p:nvSpPr>
          <p:cNvPr id="9" name="Heart 8">
            <a:extLst>
              <a:ext uri="{FF2B5EF4-FFF2-40B4-BE49-F238E27FC236}">
                <a16:creationId xmlns:a16="http://schemas.microsoft.com/office/drawing/2014/main" id="{958C2F39-555D-05AF-3C1A-A3F117CCA250}"/>
              </a:ext>
              <a:ext uri="{C183D7F6-B498-43B3-948B-1728B52AA6E4}">
                <adec:decorative xmlns:adec="http://schemas.microsoft.com/office/drawing/2017/decorative" val="1"/>
              </a:ext>
            </a:extLst>
          </p:cNvPr>
          <p:cNvSpPr/>
          <p:nvPr/>
        </p:nvSpPr>
        <p:spPr>
          <a:xfrm>
            <a:off x="7907911" y="2004933"/>
            <a:ext cx="2165478" cy="2034917"/>
          </a:xfrm>
          <a:prstGeom prst="hear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PESTAL ANALYSIS</a:t>
            </a:r>
          </a:p>
        </p:txBody>
      </p:sp>
      <p:sp>
        <p:nvSpPr>
          <p:cNvPr id="10" name="Rectangle: Beveled 9">
            <a:extLst>
              <a:ext uri="{FF2B5EF4-FFF2-40B4-BE49-F238E27FC236}">
                <a16:creationId xmlns:a16="http://schemas.microsoft.com/office/drawing/2014/main" id="{54D164FC-549A-F02B-D920-7C18D83F57E6}"/>
              </a:ext>
            </a:extLst>
          </p:cNvPr>
          <p:cNvSpPr/>
          <p:nvPr/>
        </p:nvSpPr>
        <p:spPr>
          <a:xfrm>
            <a:off x="5315813" y="3189158"/>
            <a:ext cx="2165478" cy="1791322"/>
          </a:xfrm>
          <a:prstGeom prst="bevel">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ENVIROMENTAL</a:t>
            </a:r>
          </a:p>
        </p:txBody>
      </p:sp>
      <p:sp>
        <p:nvSpPr>
          <p:cNvPr id="11" name="Hexagon 10">
            <a:extLst>
              <a:ext uri="{FF2B5EF4-FFF2-40B4-BE49-F238E27FC236}">
                <a16:creationId xmlns:a16="http://schemas.microsoft.com/office/drawing/2014/main" id="{71736D0C-DEB9-1053-5EB9-C46503043B81}"/>
              </a:ext>
            </a:extLst>
          </p:cNvPr>
          <p:cNvSpPr/>
          <p:nvPr/>
        </p:nvSpPr>
        <p:spPr>
          <a:xfrm>
            <a:off x="9692365" y="3252864"/>
            <a:ext cx="2480271" cy="1976826"/>
          </a:xfrm>
          <a:prstGeom prst="hexagon">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SOCIAL</a:t>
            </a:r>
          </a:p>
        </p:txBody>
      </p:sp>
    </p:spTree>
    <p:extLst>
      <p:ext uri="{BB962C8B-B14F-4D97-AF65-F5344CB8AC3E}">
        <p14:creationId xmlns:p14="http://schemas.microsoft.com/office/powerpoint/2010/main" val="2056148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2960F-2E5C-A222-A336-7C64ACB1FE35}"/>
              </a:ext>
            </a:extLst>
          </p:cNvPr>
          <p:cNvSpPr>
            <a:spLocks noGrp="1"/>
          </p:cNvSpPr>
          <p:nvPr>
            <p:ph type="title"/>
          </p:nvPr>
        </p:nvSpPr>
        <p:spPr>
          <a:xfrm>
            <a:off x="146155" y="0"/>
            <a:ext cx="10131425" cy="589613"/>
          </a:xfrm>
        </p:spPr>
        <p:txBody>
          <a:bodyPr>
            <a:normAutofit fontScale="90000"/>
          </a:bodyPr>
          <a:lstStyle/>
          <a:p>
            <a:r>
              <a:rPr lang="en-GB" dirty="0"/>
              <a:t>Application or pestle analysis</a:t>
            </a:r>
          </a:p>
        </p:txBody>
      </p:sp>
      <p:sp>
        <p:nvSpPr>
          <p:cNvPr id="4" name="TextBox 3">
            <a:extLst>
              <a:ext uri="{FF2B5EF4-FFF2-40B4-BE49-F238E27FC236}">
                <a16:creationId xmlns:a16="http://schemas.microsoft.com/office/drawing/2014/main" id="{B382E5E1-6809-52ED-31AB-9C969A23DDB9}"/>
              </a:ext>
            </a:extLst>
          </p:cNvPr>
          <p:cNvSpPr txBox="1"/>
          <p:nvPr/>
        </p:nvSpPr>
        <p:spPr>
          <a:xfrm>
            <a:off x="146155" y="589613"/>
            <a:ext cx="11899690" cy="3323987"/>
          </a:xfrm>
          <a:prstGeom prst="rect">
            <a:avLst/>
          </a:prstGeom>
          <a:noFill/>
        </p:spPr>
        <p:txBody>
          <a:bodyPr wrap="square" rtlCol="0">
            <a:spAutoFit/>
          </a:bodyPr>
          <a:lstStyle/>
          <a:p>
            <a:r>
              <a:rPr lang="en-GB" sz="1200" dirty="0"/>
              <a:t>The Political points are government &amp; political influences such as labour laws and anti trust regulations. Corporate tax rates may alter the profitability where investments have been made. Trade policies can be affected by trade restrictions , tariffs and reform. Regulations and laws can be affected by environmental laws that cover specific practices and compliance.</a:t>
            </a:r>
          </a:p>
          <a:p>
            <a:endParaRPr lang="en-GB" sz="1200" dirty="0"/>
          </a:p>
          <a:p>
            <a:r>
              <a:rPr lang="en-GB" sz="1200" dirty="0"/>
              <a:t>I think that the Economical points are economic growth, having to analyse the country's overall economic growth or decline baring in mind the impact on the request from the market. Inflation must be monitored to know the difference on consumer buying amount, also the cost it takes to create.</a:t>
            </a:r>
          </a:p>
          <a:p>
            <a:endParaRPr lang="en-GB" sz="1200" dirty="0"/>
          </a:p>
          <a:p>
            <a:r>
              <a:rPr lang="en-GB" sz="1200" dirty="0"/>
              <a:t>For Social points are demographic in the growth of the population, the age factor, the shift in structure. Attitudes and belief's, cultural, values, wellbeing, leisure, work and the atmosphere around you can change over the course of time. </a:t>
            </a:r>
          </a:p>
          <a:p>
            <a:endParaRPr lang="en-GB" dirty="0"/>
          </a:p>
          <a:p>
            <a:r>
              <a:rPr lang="en-GB" sz="1200" dirty="0"/>
              <a:t>Technological Environmental points are infrastructure &amp; connectivity such as improvements in data storage &amp; communication resources.</a:t>
            </a:r>
          </a:p>
          <a:p>
            <a:endParaRPr lang="en-GB" sz="1200" dirty="0"/>
          </a:p>
          <a:p>
            <a:endParaRPr lang="en-GB" sz="1200" dirty="0"/>
          </a:p>
          <a:p>
            <a:r>
              <a:rPr lang="en-GB" sz="1200" dirty="0"/>
              <a:t>Legal points are safety like anti slip or tripping protection is a legal safety requirement for certain structures helped by supporting rollers.</a:t>
            </a:r>
          </a:p>
          <a:p>
            <a:endParaRPr lang="en-GB" sz="1200" dirty="0"/>
          </a:p>
          <a:p>
            <a:r>
              <a:rPr lang="en-GB" sz="1200" dirty="0"/>
              <a:t>My Credible evidence to support the points are:</a:t>
            </a:r>
          </a:p>
          <a:p>
            <a:endParaRPr lang="en-GB" sz="1200" dirty="0"/>
          </a:p>
          <a:p>
            <a:r>
              <a:rPr lang="en-GB" sz="1200" dirty="0"/>
              <a:t>My text citations for the sources are:</a:t>
            </a:r>
          </a:p>
        </p:txBody>
      </p:sp>
    </p:spTree>
    <p:extLst>
      <p:ext uri="{BB962C8B-B14F-4D97-AF65-F5344CB8AC3E}">
        <p14:creationId xmlns:p14="http://schemas.microsoft.com/office/powerpoint/2010/main" val="263551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01B6D-CD17-77D7-581E-C8658063A86A}"/>
              </a:ext>
            </a:extLst>
          </p:cNvPr>
          <p:cNvSpPr>
            <a:spLocks noGrp="1"/>
          </p:cNvSpPr>
          <p:nvPr>
            <p:ph type="title"/>
          </p:nvPr>
        </p:nvSpPr>
        <p:spPr>
          <a:xfrm>
            <a:off x="116174" y="129916"/>
            <a:ext cx="10131425" cy="679554"/>
          </a:xfrm>
        </p:spPr>
        <p:txBody>
          <a:bodyPr/>
          <a:lstStyle/>
          <a:p>
            <a:r>
              <a:rPr lang="en-GB" dirty="0"/>
              <a:t>Critique of cause &amp; effect</a:t>
            </a:r>
          </a:p>
        </p:txBody>
      </p:sp>
      <p:sp>
        <p:nvSpPr>
          <p:cNvPr id="3" name="TextBox 2">
            <a:extLst>
              <a:ext uri="{FF2B5EF4-FFF2-40B4-BE49-F238E27FC236}">
                <a16:creationId xmlns:a16="http://schemas.microsoft.com/office/drawing/2014/main" id="{F368E401-D7F4-DB2A-91A7-14D07403A255}"/>
              </a:ext>
            </a:extLst>
          </p:cNvPr>
          <p:cNvSpPr txBox="1"/>
          <p:nvPr/>
        </p:nvSpPr>
        <p:spPr>
          <a:xfrm>
            <a:off x="239843" y="809470"/>
            <a:ext cx="9638675" cy="5632311"/>
          </a:xfrm>
          <a:prstGeom prst="rect">
            <a:avLst/>
          </a:prstGeom>
          <a:noFill/>
        </p:spPr>
        <p:txBody>
          <a:bodyPr wrap="square" rtlCol="0">
            <a:spAutoFit/>
          </a:bodyPr>
          <a:lstStyle/>
          <a:p>
            <a:r>
              <a:rPr lang="en-GB" dirty="0"/>
              <a:t>A critical cause &amp; effect  can be debated on that a person may not know specifically on observation the necessary connection in accuracies or events, one can only know that they are intertwined. Stated in other words by David Hume born 7 May 1711.</a:t>
            </a:r>
          </a:p>
          <a:p>
            <a:endParaRPr lang="en-GB" dirty="0"/>
          </a:p>
          <a:p>
            <a:r>
              <a:rPr lang="en-GB" dirty="0"/>
              <a:t>Why the critique is made there's a void of evidence of the cause itself, events that happen in sequence only e.g.  </a:t>
            </a:r>
            <a:r>
              <a:rPr lang="en-GB" dirty="0">
                <a:hlinkClick r:id="rId2"/>
              </a:rPr>
              <a:t>https://thethinkinglane.medium.com</a:t>
            </a:r>
            <a:endParaRPr lang="en-GB" dirty="0"/>
          </a:p>
          <a:p>
            <a:endParaRPr lang="en-GB" dirty="0"/>
          </a:p>
          <a:p>
            <a:r>
              <a:rPr lang="en-GB" dirty="0"/>
              <a:t>Where to use the critique of cause &amp; effect would be let's say problem solving with diagrams such as the fishbone which can be used to locate the cause of the problem whilst the critique remembers that root cause is the concluded general idea.</a:t>
            </a:r>
          </a:p>
          <a:p>
            <a:endParaRPr lang="en-GB" dirty="0"/>
          </a:p>
          <a:p>
            <a:r>
              <a:rPr lang="en-GB" dirty="0"/>
              <a:t>The benefits of critique cause and effects are that you can use its uncoverable multiple causes that challenge the certain to happen without proof.</a:t>
            </a:r>
          </a:p>
          <a:p>
            <a:endParaRPr lang="en-GB" dirty="0"/>
          </a:p>
          <a:p>
            <a:r>
              <a:rPr lang="en-GB" dirty="0"/>
              <a:t>The limitations of critique cause and effect based on psychological habit I would say are that they can ignore counterfactual dependence. This critique will not satisfy the concept of counterfactual dependence.</a:t>
            </a:r>
          </a:p>
          <a:p>
            <a:endParaRPr lang="en-GB" dirty="0"/>
          </a:p>
          <a:p>
            <a:r>
              <a:rPr lang="en-GB" dirty="0"/>
              <a:t>http://modernlanguages.sas.ac.uk.</a:t>
            </a:r>
          </a:p>
          <a:p>
            <a:endParaRPr lang="en-GB" dirty="0"/>
          </a:p>
        </p:txBody>
      </p:sp>
    </p:spTree>
    <p:extLst>
      <p:ext uri="{BB962C8B-B14F-4D97-AF65-F5344CB8AC3E}">
        <p14:creationId xmlns:p14="http://schemas.microsoft.com/office/powerpoint/2010/main" val="1191851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CB807-CA8D-C1C1-18EF-393B0910D145}"/>
              </a:ext>
            </a:extLst>
          </p:cNvPr>
          <p:cNvSpPr>
            <a:spLocks noGrp="1"/>
          </p:cNvSpPr>
          <p:nvPr>
            <p:ph type="title"/>
          </p:nvPr>
        </p:nvSpPr>
        <p:spPr>
          <a:xfrm>
            <a:off x="0" y="0"/>
            <a:ext cx="12191999" cy="824459"/>
          </a:xfrm>
        </p:spPr>
        <p:txBody>
          <a:bodyPr/>
          <a:lstStyle/>
          <a:p>
            <a:r>
              <a:rPr lang="en-GB" dirty="0"/>
              <a:t>Application of caused &amp; effect FISHBONE DIAGRAM</a:t>
            </a:r>
          </a:p>
        </p:txBody>
      </p:sp>
      <p:sp>
        <p:nvSpPr>
          <p:cNvPr id="4" name="Rectangle 3">
            <a:extLst>
              <a:ext uri="{FF2B5EF4-FFF2-40B4-BE49-F238E27FC236}">
                <a16:creationId xmlns:a16="http://schemas.microsoft.com/office/drawing/2014/main" id="{E4E27A89-95D9-FBCD-0408-3F64C6615C31}"/>
              </a:ext>
            </a:extLst>
          </p:cNvPr>
          <p:cNvSpPr/>
          <p:nvPr/>
        </p:nvSpPr>
        <p:spPr>
          <a:xfrm>
            <a:off x="434715" y="1011748"/>
            <a:ext cx="2203552" cy="517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WAYS TO MAKE CONTACT</a:t>
            </a:r>
          </a:p>
        </p:txBody>
      </p:sp>
      <p:sp>
        <p:nvSpPr>
          <p:cNvPr id="6" name="Rectangle 5">
            <a:extLst>
              <a:ext uri="{FF2B5EF4-FFF2-40B4-BE49-F238E27FC236}">
                <a16:creationId xmlns:a16="http://schemas.microsoft.com/office/drawing/2014/main" id="{980AC698-DE83-7414-3BED-39BC8861A207}"/>
              </a:ext>
            </a:extLst>
          </p:cNvPr>
          <p:cNvSpPr/>
          <p:nvPr/>
        </p:nvSpPr>
        <p:spPr>
          <a:xfrm>
            <a:off x="3522689" y="1011748"/>
            <a:ext cx="2203552" cy="517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THERMODYNAMIC SYSTEM</a:t>
            </a:r>
          </a:p>
        </p:txBody>
      </p:sp>
      <p:sp>
        <p:nvSpPr>
          <p:cNvPr id="8" name="Rectangle 7">
            <a:extLst>
              <a:ext uri="{FF2B5EF4-FFF2-40B4-BE49-F238E27FC236}">
                <a16:creationId xmlns:a16="http://schemas.microsoft.com/office/drawing/2014/main" id="{6BDE6D37-250A-4897-1565-372161C15255}"/>
              </a:ext>
            </a:extLst>
          </p:cNvPr>
          <p:cNvSpPr/>
          <p:nvPr/>
        </p:nvSpPr>
        <p:spPr>
          <a:xfrm>
            <a:off x="6850419" y="996758"/>
            <a:ext cx="2211866" cy="54714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BEHAVIOR OF CUSTOMERS</a:t>
            </a:r>
          </a:p>
        </p:txBody>
      </p:sp>
      <p:sp>
        <p:nvSpPr>
          <p:cNvPr id="9" name="Rectangle 8">
            <a:extLst>
              <a:ext uri="{FF2B5EF4-FFF2-40B4-BE49-F238E27FC236}">
                <a16:creationId xmlns:a16="http://schemas.microsoft.com/office/drawing/2014/main" id="{7877E925-25D1-6868-FE83-22C491A0CAB3}"/>
              </a:ext>
            </a:extLst>
          </p:cNvPr>
          <p:cNvSpPr/>
          <p:nvPr/>
        </p:nvSpPr>
        <p:spPr>
          <a:xfrm>
            <a:off x="9338673" y="2817431"/>
            <a:ext cx="2478484" cy="106214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LOWER REVENUE IN THE PAST YEAR</a:t>
            </a:r>
          </a:p>
        </p:txBody>
      </p:sp>
      <p:sp>
        <p:nvSpPr>
          <p:cNvPr id="10" name="Rectangle 9">
            <a:extLst>
              <a:ext uri="{FF2B5EF4-FFF2-40B4-BE49-F238E27FC236}">
                <a16:creationId xmlns:a16="http://schemas.microsoft.com/office/drawing/2014/main" id="{F2C225C6-497B-9B58-647B-4585E08F9C22}"/>
              </a:ext>
            </a:extLst>
          </p:cNvPr>
          <p:cNvSpPr/>
          <p:nvPr/>
        </p:nvSpPr>
        <p:spPr>
          <a:xfrm>
            <a:off x="6835512" y="5171359"/>
            <a:ext cx="2203551" cy="30754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DOMAIN</a:t>
            </a:r>
          </a:p>
        </p:txBody>
      </p:sp>
      <p:sp>
        <p:nvSpPr>
          <p:cNvPr id="11" name="Rectangle 10">
            <a:extLst>
              <a:ext uri="{FF2B5EF4-FFF2-40B4-BE49-F238E27FC236}">
                <a16:creationId xmlns:a16="http://schemas.microsoft.com/office/drawing/2014/main" id="{C0680B04-698C-0D9D-C5D4-8E8498EFE1C9}"/>
              </a:ext>
            </a:extLst>
          </p:cNvPr>
          <p:cNvSpPr/>
          <p:nvPr/>
        </p:nvSpPr>
        <p:spPr>
          <a:xfrm>
            <a:off x="3522688" y="5171607"/>
            <a:ext cx="2203553" cy="2998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CALCULATION</a:t>
            </a:r>
          </a:p>
        </p:txBody>
      </p:sp>
      <p:sp>
        <p:nvSpPr>
          <p:cNvPr id="12" name="Rectangle 11">
            <a:extLst>
              <a:ext uri="{FF2B5EF4-FFF2-40B4-BE49-F238E27FC236}">
                <a16:creationId xmlns:a16="http://schemas.microsoft.com/office/drawing/2014/main" id="{F352AFF2-457C-1FDD-05E0-6487D08C9AF4}"/>
              </a:ext>
            </a:extLst>
          </p:cNvPr>
          <p:cNvSpPr/>
          <p:nvPr/>
        </p:nvSpPr>
        <p:spPr>
          <a:xfrm>
            <a:off x="434715" y="5171607"/>
            <a:ext cx="2203553" cy="2998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NATURAL MATERIALS</a:t>
            </a:r>
          </a:p>
        </p:txBody>
      </p:sp>
      <p:sp>
        <p:nvSpPr>
          <p:cNvPr id="13" name="Rectangle 12">
            <a:extLst>
              <a:ext uri="{FF2B5EF4-FFF2-40B4-BE49-F238E27FC236}">
                <a16:creationId xmlns:a16="http://schemas.microsoft.com/office/drawing/2014/main" id="{0A150935-39DB-4524-2317-DB23BA16AAD4}"/>
              </a:ext>
            </a:extLst>
          </p:cNvPr>
          <p:cNvSpPr/>
          <p:nvPr/>
        </p:nvSpPr>
        <p:spPr>
          <a:xfrm>
            <a:off x="434714" y="1626433"/>
            <a:ext cx="2198873" cy="10643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FACE 2 FACE &amp; TEAMS MEETING APP</a:t>
            </a:r>
          </a:p>
          <a:p>
            <a:pPr algn="ctr"/>
            <a:r>
              <a:rPr lang="en-GB" dirty="0"/>
              <a:t>OR WASSAPP</a:t>
            </a:r>
          </a:p>
        </p:txBody>
      </p:sp>
      <p:sp>
        <p:nvSpPr>
          <p:cNvPr id="14" name="Rectangle 13">
            <a:extLst>
              <a:ext uri="{FF2B5EF4-FFF2-40B4-BE49-F238E27FC236}">
                <a16:creationId xmlns:a16="http://schemas.microsoft.com/office/drawing/2014/main" id="{ECE981E1-FCDA-151D-1C2C-DA77D95C6E64}"/>
              </a:ext>
            </a:extLst>
          </p:cNvPr>
          <p:cNvSpPr/>
          <p:nvPr/>
        </p:nvSpPr>
        <p:spPr>
          <a:xfrm>
            <a:off x="3522688" y="1626432"/>
            <a:ext cx="2203552" cy="10643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INSTAGRAM PRESSENCE</a:t>
            </a:r>
          </a:p>
          <a:p>
            <a:pPr algn="ctr"/>
            <a:r>
              <a:rPr lang="en-GB" dirty="0"/>
              <a:t>&amp; FACEBOOK </a:t>
            </a:r>
          </a:p>
        </p:txBody>
      </p:sp>
      <p:sp>
        <p:nvSpPr>
          <p:cNvPr id="15" name="Rectangle 14">
            <a:extLst>
              <a:ext uri="{FF2B5EF4-FFF2-40B4-BE49-F238E27FC236}">
                <a16:creationId xmlns:a16="http://schemas.microsoft.com/office/drawing/2014/main" id="{50E9A593-5090-C580-E927-63D0CF63B333}"/>
              </a:ext>
            </a:extLst>
          </p:cNvPr>
          <p:cNvSpPr/>
          <p:nvPr/>
        </p:nvSpPr>
        <p:spPr>
          <a:xfrm>
            <a:off x="6835515" y="1626432"/>
            <a:ext cx="2227490" cy="10109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USING ONLINE COMPETITORS</a:t>
            </a:r>
          </a:p>
          <a:p>
            <a:pPr algn="ctr"/>
            <a:r>
              <a:rPr lang="en-GB" dirty="0"/>
              <a:t>WANT SUBSCRIPCTIONS</a:t>
            </a:r>
          </a:p>
        </p:txBody>
      </p:sp>
      <p:sp>
        <p:nvSpPr>
          <p:cNvPr id="16" name="Rectangle 15">
            <a:extLst>
              <a:ext uri="{FF2B5EF4-FFF2-40B4-BE49-F238E27FC236}">
                <a16:creationId xmlns:a16="http://schemas.microsoft.com/office/drawing/2014/main" id="{A04F6242-02B6-25AC-A176-9A0E2D188AD4}"/>
              </a:ext>
            </a:extLst>
          </p:cNvPr>
          <p:cNvSpPr/>
          <p:nvPr/>
        </p:nvSpPr>
        <p:spPr>
          <a:xfrm>
            <a:off x="434714" y="4032354"/>
            <a:ext cx="2198873" cy="103432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LOWER COSTS </a:t>
            </a:r>
          </a:p>
          <a:p>
            <a:pPr algn="ctr"/>
            <a:r>
              <a:rPr lang="en-GB" dirty="0"/>
              <a:t>Bio degrading material</a:t>
            </a:r>
          </a:p>
          <a:p>
            <a:pPr algn="ctr"/>
            <a:r>
              <a:rPr lang="en-GB" dirty="0"/>
              <a:t>UPTO DATE WEBSITE</a:t>
            </a:r>
          </a:p>
        </p:txBody>
      </p:sp>
      <p:sp>
        <p:nvSpPr>
          <p:cNvPr id="17" name="Rectangle 16">
            <a:extLst>
              <a:ext uri="{FF2B5EF4-FFF2-40B4-BE49-F238E27FC236}">
                <a16:creationId xmlns:a16="http://schemas.microsoft.com/office/drawing/2014/main" id="{1E0A0E82-1F39-AC77-4E16-8C1A9C144689}"/>
              </a:ext>
            </a:extLst>
          </p:cNvPr>
          <p:cNvSpPr/>
          <p:nvPr/>
        </p:nvSpPr>
        <p:spPr>
          <a:xfrm>
            <a:off x="3522688" y="4032354"/>
            <a:ext cx="2203552" cy="104931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MARKET DYNAMICS &amp; POLOTICAL LAWS TO WEIGH THE PROS AND CONS</a:t>
            </a:r>
          </a:p>
        </p:txBody>
      </p:sp>
      <p:sp>
        <p:nvSpPr>
          <p:cNvPr id="18" name="Rectangle 17">
            <a:extLst>
              <a:ext uri="{FF2B5EF4-FFF2-40B4-BE49-F238E27FC236}">
                <a16:creationId xmlns:a16="http://schemas.microsoft.com/office/drawing/2014/main" id="{083A96AC-3BC9-0C06-4B1A-001127E9CF00}"/>
              </a:ext>
            </a:extLst>
          </p:cNvPr>
          <p:cNvSpPr/>
          <p:nvPr/>
        </p:nvSpPr>
        <p:spPr>
          <a:xfrm>
            <a:off x="6835512" y="4032354"/>
            <a:ext cx="2203554" cy="103432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LOCATION &amp; FOOT TRAFFIC ABILITIES</a:t>
            </a:r>
          </a:p>
        </p:txBody>
      </p:sp>
      <p:sp>
        <p:nvSpPr>
          <p:cNvPr id="19" name="Rectangle 18">
            <a:extLst>
              <a:ext uri="{FF2B5EF4-FFF2-40B4-BE49-F238E27FC236}">
                <a16:creationId xmlns:a16="http://schemas.microsoft.com/office/drawing/2014/main" id="{700D20E7-9A03-56B4-A21F-90CC7B5ABD2F}"/>
              </a:ext>
            </a:extLst>
          </p:cNvPr>
          <p:cNvSpPr/>
          <p:nvPr/>
        </p:nvSpPr>
        <p:spPr>
          <a:xfrm>
            <a:off x="434714" y="2818151"/>
            <a:ext cx="2203553" cy="10643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BESPOKE ARRANGMENTS</a:t>
            </a:r>
          </a:p>
        </p:txBody>
      </p:sp>
      <p:sp>
        <p:nvSpPr>
          <p:cNvPr id="20" name="Rectangle 19">
            <a:extLst>
              <a:ext uri="{FF2B5EF4-FFF2-40B4-BE49-F238E27FC236}">
                <a16:creationId xmlns:a16="http://schemas.microsoft.com/office/drawing/2014/main" id="{13ED7758-1370-8261-C1EA-4E24AD1D5E66}"/>
              </a:ext>
            </a:extLst>
          </p:cNvPr>
          <p:cNvSpPr/>
          <p:nvPr/>
        </p:nvSpPr>
        <p:spPr>
          <a:xfrm>
            <a:off x="3522688" y="2818151"/>
            <a:ext cx="2203552" cy="10643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https://qielftnhs.uk</a:t>
            </a:r>
          </a:p>
        </p:txBody>
      </p:sp>
      <p:sp>
        <p:nvSpPr>
          <p:cNvPr id="21" name="Rectangle 20">
            <a:extLst>
              <a:ext uri="{FF2B5EF4-FFF2-40B4-BE49-F238E27FC236}">
                <a16:creationId xmlns:a16="http://schemas.microsoft.com/office/drawing/2014/main" id="{C40A3CB6-FF13-289D-6254-2205DFA9CC12}"/>
              </a:ext>
            </a:extLst>
          </p:cNvPr>
          <p:cNvSpPr/>
          <p:nvPr/>
        </p:nvSpPr>
        <p:spPr>
          <a:xfrm>
            <a:off x="6835514" y="2803161"/>
            <a:ext cx="2203551" cy="10643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SAME DAY DELIVERY</a:t>
            </a:r>
          </a:p>
          <a:p>
            <a:pPr algn="ctr"/>
            <a:r>
              <a:rPr lang="en-GB" dirty="0"/>
              <a:t>OPTIONS</a:t>
            </a:r>
          </a:p>
        </p:txBody>
      </p:sp>
      <p:cxnSp>
        <p:nvCxnSpPr>
          <p:cNvPr id="23" name="Straight Arrow Connector 22">
            <a:extLst>
              <a:ext uri="{FF2B5EF4-FFF2-40B4-BE49-F238E27FC236}">
                <a16:creationId xmlns:a16="http://schemas.microsoft.com/office/drawing/2014/main" id="{F487967E-9202-642E-0E89-68AF7D1A6DA5}"/>
              </a:ext>
            </a:extLst>
          </p:cNvPr>
          <p:cNvCxnSpPr>
            <a:cxnSpLocks/>
          </p:cNvCxnSpPr>
          <p:nvPr/>
        </p:nvCxnSpPr>
        <p:spPr>
          <a:xfrm>
            <a:off x="7135123" y="1543987"/>
            <a:ext cx="1903942" cy="168639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BD278B85-7972-9190-1CD1-191797ECE3FE}"/>
              </a:ext>
            </a:extLst>
          </p:cNvPr>
          <p:cNvCxnSpPr>
            <a:cxnSpLocks/>
          </p:cNvCxnSpPr>
          <p:nvPr/>
        </p:nvCxnSpPr>
        <p:spPr>
          <a:xfrm>
            <a:off x="4452079" y="1521502"/>
            <a:ext cx="1783829" cy="18138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5" name="Straight Arrow Connector 34">
            <a:extLst>
              <a:ext uri="{FF2B5EF4-FFF2-40B4-BE49-F238E27FC236}">
                <a16:creationId xmlns:a16="http://schemas.microsoft.com/office/drawing/2014/main" id="{D498FCE4-BCF8-DF3A-A7CB-8E527C13A76E}"/>
              </a:ext>
            </a:extLst>
          </p:cNvPr>
          <p:cNvCxnSpPr>
            <a:cxnSpLocks/>
          </p:cNvCxnSpPr>
          <p:nvPr/>
        </p:nvCxnSpPr>
        <p:spPr>
          <a:xfrm>
            <a:off x="1124262" y="1528997"/>
            <a:ext cx="1794029" cy="17535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p14="http://schemas.microsoft.com/office/powerpoint/2010/main">
        <mc:Choice Requires="p14">
          <p:contentPart p14:bwMode="auto" r:id="rId2">
            <p14:nvContentPartPr>
              <p14:cNvPr id="41" name="Ink 40">
                <a:extLst>
                  <a:ext uri="{FF2B5EF4-FFF2-40B4-BE49-F238E27FC236}">
                    <a16:creationId xmlns:a16="http://schemas.microsoft.com/office/drawing/2014/main" id="{408DC594-181A-1E33-C284-4C653302C1C2}"/>
                  </a:ext>
                </a:extLst>
              </p14:cNvPr>
              <p14:cNvContentPartPr/>
              <p14:nvPr/>
            </p14:nvContentPartPr>
            <p14:xfrm>
              <a:off x="-2134920" y="-7215200"/>
              <a:ext cx="360" cy="360"/>
            </p14:xfrm>
          </p:contentPart>
        </mc:Choice>
        <mc:Fallback xmlns="">
          <p:pic>
            <p:nvPicPr>
              <p:cNvPr id="41" name="Ink 40">
                <a:extLst>
                  <a:ext uri="{FF2B5EF4-FFF2-40B4-BE49-F238E27FC236}">
                    <a16:creationId xmlns:a16="http://schemas.microsoft.com/office/drawing/2014/main" id="{408DC594-181A-1E33-C284-4C653302C1C2}"/>
                  </a:ext>
                </a:extLst>
              </p:cNvPr>
              <p:cNvPicPr/>
              <p:nvPr/>
            </p:nvPicPr>
            <p:blipFill>
              <a:blip r:embed="rId3"/>
              <a:stretch>
                <a:fillRect/>
              </a:stretch>
            </p:blipFill>
            <p:spPr>
              <a:xfrm>
                <a:off x="-2141040" y="-7221320"/>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42" name="Ink 41">
                <a:extLst>
                  <a:ext uri="{FF2B5EF4-FFF2-40B4-BE49-F238E27FC236}">
                    <a16:creationId xmlns:a16="http://schemas.microsoft.com/office/drawing/2014/main" id="{11969B64-C583-AB25-D86B-B994190CA743}"/>
                  </a:ext>
                </a:extLst>
              </p14:cNvPr>
              <p14:cNvContentPartPr/>
              <p14:nvPr/>
            </p14:nvContentPartPr>
            <p14:xfrm>
              <a:off x="-2134920" y="-7215200"/>
              <a:ext cx="360" cy="360"/>
            </p14:xfrm>
          </p:contentPart>
        </mc:Choice>
        <mc:Fallback xmlns="">
          <p:pic>
            <p:nvPicPr>
              <p:cNvPr id="42" name="Ink 41">
                <a:extLst>
                  <a:ext uri="{FF2B5EF4-FFF2-40B4-BE49-F238E27FC236}">
                    <a16:creationId xmlns:a16="http://schemas.microsoft.com/office/drawing/2014/main" id="{11969B64-C583-AB25-D86B-B994190CA743}"/>
                  </a:ext>
                </a:extLst>
              </p:cNvPr>
              <p:cNvPicPr/>
              <p:nvPr/>
            </p:nvPicPr>
            <p:blipFill>
              <a:blip r:embed="rId3"/>
              <a:stretch>
                <a:fillRect/>
              </a:stretch>
            </p:blipFill>
            <p:spPr>
              <a:xfrm>
                <a:off x="-2141040" y="-7221320"/>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43" name="Ink 42">
                <a:extLst>
                  <a:ext uri="{FF2B5EF4-FFF2-40B4-BE49-F238E27FC236}">
                    <a16:creationId xmlns:a16="http://schemas.microsoft.com/office/drawing/2014/main" id="{E793AAD1-BF68-AF2F-BF82-0A50FCAF122E}"/>
                  </a:ext>
                </a:extLst>
              </p14:cNvPr>
              <p14:cNvContentPartPr/>
              <p14:nvPr/>
            </p14:nvContentPartPr>
            <p14:xfrm>
              <a:off x="-1019237" y="1558977"/>
              <a:ext cx="360" cy="360"/>
            </p14:xfrm>
          </p:contentPart>
        </mc:Choice>
        <mc:Fallback xmlns="">
          <p:pic>
            <p:nvPicPr>
              <p:cNvPr id="43" name="Ink 42">
                <a:extLst>
                  <a:ext uri="{FF2B5EF4-FFF2-40B4-BE49-F238E27FC236}">
                    <a16:creationId xmlns:a16="http://schemas.microsoft.com/office/drawing/2014/main" id="{E793AAD1-BF68-AF2F-BF82-0A50FCAF122E}"/>
                  </a:ext>
                </a:extLst>
              </p:cNvPr>
              <p:cNvPicPr/>
              <p:nvPr/>
            </p:nvPicPr>
            <p:blipFill>
              <a:blip r:embed="rId3"/>
              <a:stretch>
                <a:fillRect/>
              </a:stretch>
            </p:blipFill>
            <p:spPr>
              <a:xfrm>
                <a:off x="-1025357" y="1552857"/>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0" name="Ink 49">
                <a:extLst>
                  <a:ext uri="{FF2B5EF4-FFF2-40B4-BE49-F238E27FC236}">
                    <a16:creationId xmlns:a16="http://schemas.microsoft.com/office/drawing/2014/main" id="{A2E78F0B-FECC-64D9-323E-920681E94CE2}"/>
                  </a:ext>
                </a:extLst>
              </p14:cNvPr>
              <p14:cNvContentPartPr/>
              <p14:nvPr/>
            </p14:nvContentPartPr>
            <p14:xfrm>
              <a:off x="6895340" y="3237875"/>
              <a:ext cx="2167666" cy="1919302"/>
            </p14:xfrm>
          </p:contentPart>
        </mc:Choice>
        <mc:Fallback xmlns="">
          <p:pic>
            <p:nvPicPr>
              <p:cNvPr id="50" name="Ink 49">
                <a:extLst>
                  <a:ext uri="{FF2B5EF4-FFF2-40B4-BE49-F238E27FC236}">
                    <a16:creationId xmlns:a16="http://schemas.microsoft.com/office/drawing/2014/main" id="{A2E78F0B-FECC-64D9-323E-920681E94CE2}"/>
                  </a:ext>
                </a:extLst>
              </p:cNvPr>
              <p:cNvPicPr/>
              <p:nvPr/>
            </p:nvPicPr>
            <p:blipFill>
              <a:blip r:embed="rId7"/>
              <a:stretch>
                <a:fillRect/>
              </a:stretch>
            </p:blipFill>
            <p:spPr>
              <a:xfrm>
                <a:off x="6889220" y="3231756"/>
                <a:ext cx="2179907" cy="1931541"/>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57" name="Ink 56">
                <a:extLst>
                  <a:ext uri="{FF2B5EF4-FFF2-40B4-BE49-F238E27FC236}">
                    <a16:creationId xmlns:a16="http://schemas.microsoft.com/office/drawing/2014/main" id="{873A947D-9CB0-EA1F-0651-E712536E7E42}"/>
                  </a:ext>
                </a:extLst>
              </p14:cNvPr>
              <p14:cNvContentPartPr/>
              <p14:nvPr/>
            </p14:nvContentPartPr>
            <p14:xfrm>
              <a:off x="311683" y="3252057"/>
              <a:ext cx="8892360" cy="720"/>
            </p14:xfrm>
          </p:contentPart>
        </mc:Choice>
        <mc:Fallback xmlns="">
          <p:pic>
            <p:nvPicPr>
              <p:cNvPr id="57" name="Ink 56">
                <a:extLst>
                  <a:ext uri="{FF2B5EF4-FFF2-40B4-BE49-F238E27FC236}">
                    <a16:creationId xmlns:a16="http://schemas.microsoft.com/office/drawing/2014/main" id="{873A947D-9CB0-EA1F-0651-E712536E7E42}"/>
                  </a:ext>
                </a:extLst>
              </p:cNvPr>
              <p:cNvPicPr/>
              <p:nvPr/>
            </p:nvPicPr>
            <p:blipFill>
              <a:blip r:embed="rId9"/>
              <a:stretch>
                <a:fillRect/>
              </a:stretch>
            </p:blipFill>
            <p:spPr>
              <a:xfrm>
                <a:off x="305563" y="3239817"/>
                <a:ext cx="8904600" cy="252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9" name="Ink 58">
                <a:extLst>
                  <a:ext uri="{FF2B5EF4-FFF2-40B4-BE49-F238E27FC236}">
                    <a16:creationId xmlns:a16="http://schemas.microsoft.com/office/drawing/2014/main" id="{78649FFC-C8C7-EDC8-9604-950191177475}"/>
                  </a:ext>
                </a:extLst>
              </p14:cNvPr>
              <p14:cNvContentPartPr/>
              <p14:nvPr/>
            </p14:nvContentPartPr>
            <p14:xfrm>
              <a:off x="3657523" y="3372657"/>
              <a:ext cx="2518560" cy="1769400"/>
            </p14:xfrm>
          </p:contentPart>
        </mc:Choice>
        <mc:Fallback xmlns="">
          <p:pic>
            <p:nvPicPr>
              <p:cNvPr id="59" name="Ink 58">
                <a:extLst>
                  <a:ext uri="{FF2B5EF4-FFF2-40B4-BE49-F238E27FC236}">
                    <a16:creationId xmlns:a16="http://schemas.microsoft.com/office/drawing/2014/main" id="{78649FFC-C8C7-EDC8-9604-950191177475}"/>
                  </a:ext>
                </a:extLst>
              </p:cNvPr>
              <p:cNvPicPr/>
              <p:nvPr/>
            </p:nvPicPr>
            <p:blipFill>
              <a:blip r:embed="rId11"/>
              <a:stretch>
                <a:fillRect/>
              </a:stretch>
            </p:blipFill>
            <p:spPr>
              <a:xfrm>
                <a:off x="3651403" y="3366537"/>
                <a:ext cx="2530800" cy="17816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61" name="Ink 60">
                <a:extLst>
                  <a:ext uri="{FF2B5EF4-FFF2-40B4-BE49-F238E27FC236}">
                    <a16:creationId xmlns:a16="http://schemas.microsoft.com/office/drawing/2014/main" id="{B19CAA45-B95A-98F8-0F2C-B1523A4BA167}"/>
                  </a:ext>
                </a:extLst>
              </p14:cNvPr>
              <p14:cNvContentPartPr/>
              <p14:nvPr/>
            </p14:nvContentPartPr>
            <p14:xfrm>
              <a:off x="494563" y="3230380"/>
              <a:ext cx="2473626" cy="1911677"/>
            </p14:xfrm>
          </p:contentPart>
        </mc:Choice>
        <mc:Fallback xmlns="">
          <p:pic>
            <p:nvPicPr>
              <p:cNvPr id="61" name="Ink 60">
                <a:extLst>
                  <a:ext uri="{FF2B5EF4-FFF2-40B4-BE49-F238E27FC236}">
                    <a16:creationId xmlns:a16="http://schemas.microsoft.com/office/drawing/2014/main" id="{B19CAA45-B95A-98F8-0F2C-B1523A4BA167}"/>
                  </a:ext>
                </a:extLst>
              </p:cNvPr>
              <p:cNvPicPr/>
              <p:nvPr/>
            </p:nvPicPr>
            <p:blipFill>
              <a:blip r:embed="rId13"/>
              <a:stretch>
                <a:fillRect/>
              </a:stretch>
            </p:blipFill>
            <p:spPr>
              <a:xfrm>
                <a:off x="488442" y="3224259"/>
                <a:ext cx="2485868" cy="192392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63" name="Ink 62">
                <a:extLst>
                  <a:ext uri="{FF2B5EF4-FFF2-40B4-BE49-F238E27FC236}">
                    <a16:creationId xmlns:a16="http://schemas.microsoft.com/office/drawing/2014/main" id="{E3E3C9A8-B5B0-EA4A-938A-14D12AEAE5A2}"/>
                  </a:ext>
                </a:extLst>
              </p14:cNvPr>
              <p14:cNvContentPartPr/>
              <p14:nvPr/>
            </p14:nvContentPartPr>
            <p14:xfrm>
              <a:off x="-675077" y="629457"/>
              <a:ext cx="360" cy="360"/>
            </p14:xfrm>
          </p:contentPart>
        </mc:Choice>
        <mc:Fallback xmlns="">
          <p:pic>
            <p:nvPicPr>
              <p:cNvPr id="63" name="Ink 62">
                <a:extLst>
                  <a:ext uri="{FF2B5EF4-FFF2-40B4-BE49-F238E27FC236}">
                    <a16:creationId xmlns:a16="http://schemas.microsoft.com/office/drawing/2014/main" id="{E3E3C9A8-B5B0-EA4A-938A-14D12AEAE5A2}"/>
                  </a:ext>
                </a:extLst>
              </p:cNvPr>
              <p:cNvPicPr/>
              <p:nvPr/>
            </p:nvPicPr>
            <p:blipFill>
              <a:blip r:embed="rId3"/>
              <a:stretch>
                <a:fillRect/>
              </a:stretch>
            </p:blipFill>
            <p:spPr>
              <a:xfrm>
                <a:off x="-681197" y="623337"/>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67" name="Ink 66">
                <a:extLst>
                  <a:ext uri="{FF2B5EF4-FFF2-40B4-BE49-F238E27FC236}">
                    <a16:creationId xmlns:a16="http://schemas.microsoft.com/office/drawing/2014/main" id="{F5F1B994-D91E-E48A-28C6-3A2E3FFFE92A}"/>
                  </a:ext>
                </a:extLst>
              </p14:cNvPr>
              <p14:cNvContentPartPr/>
              <p14:nvPr/>
            </p14:nvContentPartPr>
            <p14:xfrm>
              <a:off x="-1483997" y="2203377"/>
              <a:ext cx="360" cy="360"/>
            </p14:xfrm>
          </p:contentPart>
        </mc:Choice>
        <mc:Fallback xmlns="">
          <p:pic>
            <p:nvPicPr>
              <p:cNvPr id="67" name="Ink 66">
                <a:extLst>
                  <a:ext uri="{FF2B5EF4-FFF2-40B4-BE49-F238E27FC236}">
                    <a16:creationId xmlns:a16="http://schemas.microsoft.com/office/drawing/2014/main" id="{F5F1B994-D91E-E48A-28C6-3A2E3FFFE92A}"/>
                  </a:ext>
                </a:extLst>
              </p:cNvPr>
              <p:cNvPicPr/>
              <p:nvPr/>
            </p:nvPicPr>
            <p:blipFill>
              <a:blip r:embed="rId3"/>
              <a:stretch>
                <a:fillRect/>
              </a:stretch>
            </p:blipFill>
            <p:spPr>
              <a:xfrm>
                <a:off x="-1490117" y="2197257"/>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68" name="Ink 67">
                <a:extLst>
                  <a:ext uri="{FF2B5EF4-FFF2-40B4-BE49-F238E27FC236}">
                    <a16:creationId xmlns:a16="http://schemas.microsoft.com/office/drawing/2014/main" id="{202602CF-BB45-006A-2564-FCA1A013D6E7}"/>
                  </a:ext>
                </a:extLst>
              </p14:cNvPr>
              <p14:cNvContentPartPr/>
              <p14:nvPr/>
            </p14:nvContentPartPr>
            <p14:xfrm>
              <a:off x="7135123" y="494457"/>
              <a:ext cx="360" cy="360"/>
            </p14:xfrm>
          </p:contentPart>
        </mc:Choice>
        <mc:Fallback xmlns="">
          <p:pic>
            <p:nvPicPr>
              <p:cNvPr id="68" name="Ink 67">
                <a:extLst>
                  <a:ext uri="{FF2B5EF4-FFF2-40B4-BE49-F238E27FC236}">
                    <a16:creationId xmlns:a16="http://schemas.microsoft.com/office/drawing/2014/main" id="{202602CF-BB45-006A-2564-FCA1A013D6E7}"/>
                  </a:ext>
                </a:extLst>
              </p:cNvPr>
              <p:cNvPicPr/>
              <p:nvPr/>
            </p:nvPicPr>
            <p:blipFill>
              <a:blip r:embed="rId3"/>
              <a:stretch>
                <a:fillRect/>
              </a:stretch>
            </p:blipFill>
            <p:spPr>
              <a:xfrm>
                <a:off x="7129003" y="488337"/>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69" name="Ink 68">
                <a:extLst>
                  <a:ext uri="{FF2B5EF4-FFF2-40B4-BE49-F238E27FC236}">
                    <a16:creationId xmlns:a16="http://schemas.microsoft.com/office/drawing/2014/main" id="{38C5D52C-A4AC-5BCB-BD97-62FB3FE12287}"/>
                  </a:ext>
                </a:extLst>
              </p14:cNvPr>
              <p14:cNvContentPartPr/>
              <p14:nvPr/>
            </p14:nvContentPartPr>
            <p14:xfrm>
              <a:off x="1034563" y="284937"/>
              <a:ext cx="360" cy="360"/>
            </p14:xfrm>
          </p:contentPart>
        </mc:Choice>
        <mc:Fallback xmlns="">
          <p:pic>
            <p:nvPicPr>
              <p:cNvPr id="69" name="Ink 68">
                <a:extLst>
                  <a:ext uri="{FF2B5EF4-FFF2-40B4-BE49-F238E27FC236}">
                    <a16:creationId xmlns:a16="http://schemas.microsoft.com/office/drawing/2014/main" id="{38C5D52C-A4AC-5BCB-BD97-62FB3FE12287}"/>
                  </a:ext>
                </a:extLst>
              </p:cNvPr>
              <p:cNvPicPr/>
              <p:nvPr/>
            </p:nvPicPr>
            <p:blipFill>
              <a:blip r:embed="rId3"/>
              <a:stretch>
                <a:fillRect/>
              </a:stretch>
            </p:blipFill>
            <p:spPr>
              <a:xfrm>
                <a:off x="1028443" y="278817"/>
                <a:ext cx="12600" cy="12600"/>
              </a:xfrm>
              <a:prstGeom prst="rect">
                <a:avLst/>
              </a:prstGeom>
            </p:spPr>
          </p:pic>
        </mc:Fallback>
      </mc:AlternateContent>
    </p:spTree>
    <p:extLst>
      <p:ext uri="{BB962C8B-B14F-4D97-AF65-F5344CB8AC3E}">
        <p14:creationId xmlns:p14="http://schemas.microsoft.com/office/powerpoint/2010/main" val="3603482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5C998-0604-7F44-E180-E95698029AE6}"/>
              </a:ext>
            </a:extLst>
          </p:cNvPr>
          <p:cNvSpPr>
            <a:spLocks noGrp="1"/>
          </p:cNvSpPr>
          <p:nvPr>
            <p:ph type="title"/>
          </p:nvPr>
        </p:nvSpPr>
        <p:spPr>
          <a:xfrm>
            <a:off x="131165" y="159896"/>
            <a:ext cx="2627025" cy="514662"/>
          </a:xfrm>
        </p:spPr>
        <p:txBody>
          <a:bodyPr>
            <a:normAutofit fontScale="90000"/>
          </a:bodyPr>
          <a:lstStyle/>
          <a:p>
            <a:r>
              <a:rPr lang="en-GB" dirty="0"/>
              <a:t>Key findings</a:t>
            </a:r>
          </a:p>
        </p:txBody>
      </p:sp>
      <p:sp>
        <p:nvSpPr>
          <p:cNvPr id="3" name="TextBox 2">
            <a:extLst>
              <a:ext uri="{FF2B5EF4-FFF2-40B4-BE49-F238E27FC236}">
                <a16:creationId xmlns:a16="http://schemas.microsoft.com/office/drawing/2014/main" id="{DF8E5443-82BC-1F13-9E87-EB46FA80BC14}"/>
              </a:ext>
            </a:extLst>
          </p:cNvPr>
          <p:cNvSpPr txBox="1"/>
          <p:nvPr/>
        </p:nvSpPr>
        <p:spPr>
          <a:xfrm>
            <a:off x="329784" y="1124262"/>
            <a:ext cx="11437495" cy="2862322"/>
          </a:xfrm>
          <a:prstGeom prst="rect">
            <a:avLst/>
          </a:prstGeom>
          <a:noFill/>
        </p:spPr>
        <p:txBody>
          <a:bodyPr wrap="square" rtlCol="0">
            <a:spAutoFit/>
          </a:bodyPr>
          <a:lstStyle/>
          <a:p>
            <a:r>
              <a:rPr lang="en-GB" dirty="0"/>
              <a:t>The key </a:t>
            </a:r>
            <a:r>
              <a:rPr lang="en-GB"/>
              <a:t>findings are: </a:t>
            </a:r>
            <a:endParaRPr lang="en-GB" dirty="0"/>
          </a:p>
          <a:p>
            <a:r>
              <a:rPr lang="en-GB" dirty="0"/>
              <a:t>Priya &amp; Liam need to find a way to recreate their web site to attract old and new customers, also updating the website to up to date standards. The competitor had found a way to cut out their competition. Possible relocation as local business had closed around their position od business which in turn caused a decline in foot traffic around their place of business.</a:t>
            </a:r>
          </a:p>
          <a:p>
            <a:r>
              <a:rPr lang="en-GB" dirty="0"/>
              <a:t>Also, the fishbone diagram helped to put in place what needed to be added to make a return to success.</a:t>
            </a:r>
          </a:p>
          <a:p>
            <a:r>
              <a:rPr lang="en-GB" dirty="0"/>
              <a:t>Customers receiving same day deliveries and discounts was a major problem for Pryia and Liam, with competitor's website being easy to locate and navigate around, the pair (Liam &amp; Priya most definitely need to update their website pronto. Making sure they are to dealing with the rising costs of rent, materials and their production, they will have to start making revenue profits to continue otherwise a possible relocation might be a thought or worse a closure. By them following the fish diagram they should be able to make a return. </a:t>
            </a:r>
          </a:p>
        </p:txBody>
      </p:sp>
    </p:spTree>
    <p:extLst>
      <p:ext uri="{BB962C8B-B14F-4D97-AF65-F5344CB8AC3E}">
        <p14:creationId xmlns:p14="http://schemas.microsoft.com/office/powerpoint/2010/main" val="238257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1ADB2-09B0-5FFB-4C95-105528A56D80}"/>
              </a:ext>
            </a:extLst>
          </p:cNvPr>
          <p:cNvSpPr>
            <a:spLocks noGrp="1"/>
          </p:cNvSpPr>
          <p:nvPr>
            <p:ph type="title"/>
          </p:nvPr>
        </p:nvSpPr>
        <p:spPr/>
        <p:txBody>
          <a:bodyPr/>
          <a:lstStyle/>
          <a:p>
            <a:r>
              <a:rPr lang="en-GB" dirty="0"/>
              <a:t>Refference list</a:t>
            </a:r>
          </a:p>
        </p:txBody>
      </p:sp>
      <p:sp>
        <p:nvSpPr>
          <p:cNvPr id="4" name="TextBox 3">
            <a:extLst>
              <a:ext uri="{FF2B5EF4-FFF2-40B4-BE49-F238E27FC236}">
                <a16:creationId xmlns:a16="http://schemas.microsoft.com/office/drawing/2014/main" id="{75031701-D191-67B6-4480-B0E2D3767EED}"/>
              </a:ext>
            </a:extLst>
          </p:cNvPr>
          <p:cNvSpPr txBox="1"/>
          <p:nvPr/>
        </p:nvSpPr>
        <p:spPr>
          <a:xfrm>
            <a:off x="539646" y="2065867"/>
            <a:ext cx="11227633" cy="3693319"/>
          </a:xfrm>
          <a:prstGeom prst="rect">
            <a:avLst/>
          </a:prstGeom>
          <a:noFill/>
        </p:spPr>
        <p:txBody>
          <a:bodyPr wrap="square" rtlCol="0">
            <a:spAutoFit/>
          </a:bodyPr>
          <a:lstStyle/>
          <a:p>
            <a:r>
              <a:rPr lang="en-GB" dirty="0"/>
              <a:t>Fishbone diagram </a:t>
            </a:r>
          </a:p>
          <a:p>
            <a:r>
              <a:rPr lang="en-GB" dirty="0"/>
              <a:t>Shinde, D. D.,</a:t>
            </a:r>
            <a:r>
              <a:rPr lang="en-GB" dirty="0" err="1"/>
              <a:t>Ahirro</a:t>
            </a:r>
            <a:r>
              <a:rPr lang="en-GB" dirty="0"/>
              <a:t>, S&amp; </a:t>
            </a:r>
            <a:r>
              <a:rPr lang="en-GB" dirty="0" err="1"/>
              <a:t>Prased</a:t>
            </a:r>
            <a:r>
              <a:rPr lang="en-GB" dirty="0"/>
              <a:t>, R (2018).</a:t>
            </a:r>
          </a:p>
          <a:p>
            <a:r>
              <a:rPr lang="en-GB" dirty="0">
                <a:hlinkClick r:id="rId2"/>
              </a:rPr>
              <a:t>https://doi.orgh/10.1007/s11277-018-5344-y</a:t>
            </a:r>
            <a:endParaRPr lang="en-GB" dirty="0"/>
          </a:p>
          <a:p>
            <a:endParaRPr lang="en-GB" dirty="0"/>
          </a:p>
          <a:p>
            <a:r>
              <a:rPr lang="en-GB" dirty="0"/>
              <a:t>Cause and effect by David Hume (1776)</a:t>
            </a:r>
          </a:p>
          <a:p>
            <a:r>
              <a:rPr lang="en-GB" dirty="0">
                <a:hlinkClick r:id="rId3"/>
              </a:rPr>
              <a:t>https://academic.oup.com</a:t>
            </a:r>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417338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CAE8A-36A8-0B89-DB2D-07197CEE63B5}"/>
              </a:ext>
            </a:extLst>
          </p:cNvPr>
          <p:cNvSpPr>
            <a:spLocks noGrp="1"/>
          </p:cNvSpPr>
          <p:nvPr>
            <p:ph type="title"/>
          </p:nvPr>
        </p:nvSpPr>
        <p:spPr/>
        <p:txBody>
          <a:bodyPr/>
          <a:lstStyle/>
          <a:p>
            <a:r>
              <a:rPr lang="en-GB" dirty="0"/>
              <a:t>Thank you all</a:t>
            </a:r>
          </a:p>
        </p:txBody>
      </p:sp>
      <p:sp>
        <p:nvSpPr>
          <p:cNvPr id="3" name="TextBox 2">
            <a:extLst>
              <a:ext uri="{FF2B5EF4-FFF2-40B4-BE49-F238E27FC236}">
                <a16:creationId xmlns:a16="http://schemas.microsoft.com/office/drawing/2014/main" id="{46C29EE2-905B-3F69-9F9F-EF93456F8D7D}"/>
              </a:ext>
            </a:extLst>
          </p:cNvPr>
          <p:cNvSpPr txBox="1"/>
          <p:nvPr/>
        </p:nvSpPr>
        <p:spPr>
          <a:xfrm>
            <a:off x="685801" y="2485591"/>
            <a:ext cx="9962787" cy="584775"/>
          </a:xfrm>
          <a:prstGeom prst="rect">
            <a:avLst/>
          </a:prstGeom>
          <a:noFill/>
        </p:spPr>
        <p:txBody>
          <a:bodyPr wrap="square" rtlCol="0">
            <a:spAutoFit/>
          </a:bodyPr>
          <a:lstStyle/>
          <a:p>
            <a:r>
              <a:rPr lang="en-GB" sz="3200" dirty="0"/>
              <a:t>For listening today to my presentation </a:t>
            </a:r>
          </a:p>
        </p:txBody>
      </p:sp>
      <p:sp>
        <p:nvSpPr>
          <p:cNvPr id="4" name="TextBox 3">
            <a:extLst>
              <a:ext uri="{FF2B5EF4-FFF2-40B4-BE49-F238E27FC236}">
                <a16:creationId xmlns:a16="http://schemas.microsoft.com/office/drawing/2014/main" id="{2533D554-70C6-409C-63A7-C8D50A3171F4}"/>
              </a:ext>
            </a:extLst>
          </p:cNvPr>
          <p:cNvSpPr txBox="1"/>
          <p:nvPr/>
        </p:nvSpPr>
        <p:spPr>
          <a:xfrm>
            <a:off x="7794885" y="5711252"/>
            <a:ext cx="3717561" cy="369332"/>
          </a:xfrm>
          <a:prstGeom prst="rect">
            <a:avLst/>
          </a:prstGeom>
          <a:noFill/>
        </p:spPr>
        <p:txBody>
          <a:bodyPr wrap="square" rtlCol="0">
            <a:spAutoFit/>
          </a:bodyPr>
          <a:lstStyle/>
          <a:p>
            <a:r>
              <a:rPr lang="en-GB" dirty="0"/>
              <a:t>Dwayne Myers.</a:t>
            </a:r>
          </a:p>
        </p:txBody>
      </p:sp>
    </p:spTree>
    <p:extLst>
      <p:ext uri="{BB962C8B-B14F-4D97-AF65-F5344CB8AC3E}">
        <p14:creationId xmlns:p14="http://schemas.microsoft.com/office/powerpoint/2010/main" val="32774151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TM03457452[[fn=Celestial]]</Template>
  <TotalTime>0</TotalTime>
  <Words>1345</Words>
  <Application>Microsoft Office PowerPoint</Application>
  <PresentationFormat>Widescreen</PresentationFormat>
  <Paragraphs>133</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Calibri</vt:lpstr>
      <vt:lpstr>Calibri Light</vt:lpstr>
      <vt:lpstr>Celestial</vt:lpstr>
      <vt:lpstr>   Dwayne Myers student: 2433717 LECTURE: Rebecca stewert MODULE CODE: Lclm4004.  MODULE NAME: problem solving &amp; decision-making This is MY Introduction FOR green haven florist, this is my presentation. .   </vt:lpstr>
      <vt:lpstr>Greetings to you all My name is Dwayne Myers, I am a student at wise more campus. today I will be delivering this presentation for green haven florist. </vt:lpstr>
      <vt:lpstr>THE BACKGROUND</vt:lpstr>
      <vt:lpstr>ENVIROMENTAL CHANGE</vt:lpstr>
      <vt:lpstr>5W2H METHORD.</vt:lpstr>
      <vt:lpstr>CRITUQUE OF PESTEL</vt:lpstr>
      <vt:lpstr>Application or pestle analysis</vt:lpstr>
      <vt:lpstr>Critique of cause &amp; effect</vt:lpstr>
      <vt:lpstr>Application of caused &amp; effect FISHBONE DIAGRAM</vt:lpstr>
      <vt:lpstr>Key findings</vt:lpstr>
      <vt:lpstr>Refference list</vt:lpstr>
      <vt:lpstr>Thank you all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Dwayne</dc:creator>
  <cp:lastModifiedBy>Dwayne Myers (2433717)</cp:lastModifiedBy>
  <cp:revision>19</cp:revision>
  <dcterms:created xsi:type="dcterms:W3CDTF">2025-09-30T12:28:26Z</dcterms:created>
  <dcterms:modified xsi:type="dcterms:W3CDTF">2025-10-12T15:10:01Z</dcterms:modified>
</cp:coreProperties>
</file>