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6" r:id="rId3"/>
    <p:sldId id="258" r:id="rId4"/>
    <p:sldId id="259"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09EE6"/>
    <a:srgbClr val="C5D3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p:scale>
          <a:sx n="93" d="100"/>
          <a:sy n="93" d="100"/>
        </p:scale>
        <p:origin x="54" y="183"/>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slide" Target="slides/slide4.xml"/><Relationship Id="rId10"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reeda Zeb" userId="a31ae99a9d8e86c8" providerId="LiveId" clId="{731AB2E3-3215-43C3-B703-A5B5F2E1F659}"/>
    <pc:docChg chg="modSld">
      <pc:chgData name="Freeda Zeb" userId="a31ae99a9d8e86c8" providerId="LiveId" clId="{731AB2E3-3215-43C3-B703-A5B5F2E1F659}" dt="2025-10-20T21:24:11.650" v="45" actId="20577"/>
      <pc:docMkLst>
        <pc:docMk/>
      </pc:docMkLst>
      <pc:sldChg chg="modSp mod">
        <pc:chgData name="Freeda Zeb" userId="a31ae99a9d8e86c8" providerId="LiveId" clId="{731AB2E3-3215-43C3-B703-A5B5F2E1F659}" dt="2025-10-20T21:24:11.650" v="45" actId="20577"/>
        <pc:sldMkLst>
          <pc:docMk/>
          <pc:sldMk cId="1479464186" sldId="257"/>
        </pc:sldMkLst>
        <pc:spChg chg="mod">
          <ac:chgData name="Freeda Zeb" userId="a31ae99a9d8e86c8" providerId="LiveId" clId="{731AB2E3-3215-43C3-B703-A5B5F2E1F659}" dt="2025-10-20T21:23:48.514" v="38" actId="6549"/>
          <ac:spMkLst>
            <pc:docMk/>
            <pc:sldMk cId="1479464186" sldId="257"/>
            <ac:spMk id="2" creationId="{639635A0-83EB-24C0-5D3A-AD68CE719F6F}"/>
          </ac:spMkLst>
        </pc:spChg>
        <pc:spChg chg="mod">
          <ac:chgData name="Freeda Zeb" userId="a31ae99a9d8e86c8" providerId="LiveId" clId="{731AB2E3-3215-43C3-B703-A5B5F2E1F659}" dt="2025-10-20T21:24:11.650" v="45" actId="20577"/>
          <ac:spMkLst>
            <pc:docMk/>
            <pc:sldMk cId="1479464186" sldId="257"/>
            <ac:spMk id="8" creationId="{7688054F-F214-F309-B403-27096C412965}"/>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517086-0A7B-B8E6-DE9B-611427753343}"/>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48667AAA-26F9-8B32-0678-7452490B6E7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D182A465-CD41-C153-D7B4-DC4E5496EF34}"/>
              </a:ext>
            </a:extLst>
          </p:cNvPr>
          <p:cNvSpPr>
            <a:spLocks noGrp="1"/>
          </p:cNvSpPr>
          <p:nvPr>
            <p:ph type="dt" sz="half" idx="10"/>
          </p:nvPr>
        </p:nvSpPr>
        <p:spPr/>
        <p:txBody>
          <a:bodyPr/>
          <a:lstStyle/>
          <a:p>
            <a:fld id="{5F277553-F296-4DFB-BD15-770B47FF2CCF}" type="datetimeFigureOut">
              <a:rPr lang="en-GB" smtClean="0"/>
              <a:t>20/10/2025</a:t>
            </a:fld>
            <a:endParaRPr lang="en-GB" dirty="0"/>
          </a:p>
        </p:txBody>
      </p:sp>
      <p:sp>
        <p:nvSpPr>
          <p:cNvPr id="5" name="Footer Placeholder 4">
            <a:extLst>
              <a:ext uri="{FF2B5EF4-FFF2-40B4-BE49-F238E27FC236}">
                <a16:creationId xmlns:a16="http://schemas.microsoft.com/office/drawing/2014/main" id="{DB81C78A-785E-C5BE-1DC8-A11A9FACB377}"/>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E5685B72-E2C2-E9E0-DF84-E2300BBBA7A6}"/>
              </a:ext>
            </a:extLst>
          </p:cNvPr>
          <p:cNvSpPr>
            <a:spLocks noGrp="1"/>
          </p:cNvSpPr>
          <p:nvPr>
            <p:ph type="sldNum" sz="quarter" idx="12"/>
          </p:nvPr>
        </p:nvSpPr>
        <p:spPr/>
        <p:txBody>
          <a:bodyPr/>
          <a:lstStyle/>
          <a:p>
            <a:fld id="{9F1F8E63-D4E6-420C-B763-C5977E96A00A}" type="slidenum">
              <a:rPr lang="en-GB" smtClean="0"/>
              <a:t>‹#›</a:t>
            </a:fld>
            <a:endParaRPr lang="en-GB" dirty="0"/>
          </a:p>
        </p:txBody>
      </p:sp>
    </p:spTree>
    <p:extLst>
      <p:ext uri="{BB962C8B-B14F-4D97-AF65-F5344CB8AC3E}">
        <p14:creationId xmlns:p14="http://schemas.microsoft.com/office/powerpoint/2010/main" val="41609288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8E77F6-58FD-1674-FBB7-7B665EBF384C}"/>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AC7596EE-1FD0-E9BB-0AD0-534F2EE2A4D9}"/>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5FE2B99-32D4-0AE9-E9ED-8879A598B3F1}"/>
              </a:ext>
            </a:extLst>
          </p:cNvPr>
          <p:cNvSpPr>
            <a:spLocks noGrp="1"/>
          </p:cNvSpPr>
          <p:nvPr>
            <p:ph type="dt" sz="half" idx="10"/>
          </p:nvPr>
        </p:nvSpPr>
        <p:spPr/>
        <p:txBody>
          <a:bodyPr/>
          <a:lstStyle/>
          <a:p>
            <a:fld id="{5F277553-F296-4DFB-BD15-770B47FF2CCF}" type="datetimeFigureOut">
              <a:rPr lang="en-GB" smtClean="0"/>
              <a:t>20/10/2025</a:t>
            </a:fld>
            <a:endParaRPr lang="en-GB" dirty="0"/>
          </a:p>
        </p:txBody>
      </p:sp>
      <p:sp>
        <p:nvSpPr>
          <p:cNvPr id="5" name="Footer Placeholder 4">
            <a:extLst>
              <a:ext uri="{FF2B5EF4-FFF2-40B4-BE49-F238E27FC236}">
                <a16:creationId xmlns:a16="http://schemas.microsoft.com/office/drawing/2014/main" id="{E76B858B-6D2B-C25B-DF05-DD735A44F37A}"/>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AD683244-059A-FFC7-1666-1696E23117FE}"/>
              </a:ext>
            </a:extLst>
          </p:cNvPr>
          <p:cNvSpPr>
            <a:spLocks noGrp="1"/>
          </p:cNvSpPr>
          <p:nvPr>
            <p:ph type="sldNum" sz="quarter" idx="12"/>
          </p:nvPr>
        </p:nvSpPr>
        <p:spPr/>
        <p:txBody>
          <a:bodyPr/>
          <a:lstStyle/>
          <a:p>
            <a:fld id="{9F1F8E63-D4E6-420C-B763-C5977E96A00A}" type="slidenum">
              <a:rPr lang="en-GB" smtClean="0"/>
              <a:t>‹#›</a:t>
            </a:fld>
            <a:endParaRPr lang="en-GB" dirty="0"/>
          </a:p>
        </p:txBody>
      </p:sp>
    </p:spTree>
    <p:extLst>
      <p:ext uri="{BB962C8B-B14F-4D97-AF65-F5344CB8AC3E}">
        <p14:creationId xmlns:p14="http://schemas.microsoft.com/office/powerpoint/2010/main" val="31125645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248D56-24D5-48AC-4457-EBC6A93BAC6C}"/>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0CCF94F9-0FC3-D24E-F236-B837FF2EA82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CCB4ACC7-352E-7F53-EA36-6B21E03C9509}"/>
              </a:ext>
            </a:extLst>
          </p:cNvPr>
          <p:cNvSpPr>
            <a:spLocks noGrp="1"/>
          </p:cNvSpPr>
          <p:nvPr>
            <p:ph type="dt" sz="half" idx="10"/>
          </p:nvPr>
        </p:nvSpPr>
        <p:spPr/>
        <p:txBody>
          <a:bodyPr/>
          <a:lstStyle/>
          <a:p>
            <a:fld id="{5F277553-F296-4DFB-BD15-770B47FF2CCF}" type="datetimeFigureOut">
              <a:rPr lang="en-GB" smtClean="0"/>
              <a:t>20/10/2025</a:t>
            </a:fld>
            <a:endParaRPr lang="en-GB" dirty="0"/>
          </a:p>
        </p:txBody>
      </p:sp>
      <p:sp>
        <p:nvSpPr>
          <p:cNvPr id="5" name="Footer Placeholder 4">
            <a:extLst>
              <a:ext uri="{FF2B5EF4-FFF2-40B4-BE49-F238E27FC236}">
                <a16:creationId xmlns:a16="http://schemas.microsoft.com/office/drawing/2014/main" id="{69ABC194-4575-5A26-389F-AA592D278469}"/>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4E8B9179-297C-A850-65FA-99C966770D5F}"/>
              </a:ext>
            </a:extLst>
          </p:cNvPr>
          <p:cNvSpPr>
            <a:spLocks noGrp="1"/>
          </p:cNvSpPr>
          <p:nvPr>
            <p:ph type="sldNum" sz="quarter" idx="12"/>
          </p:nvPr>
        </p:nvSpPr>
        <p:spPr/>
        <p:txBody>
          <a:bodyPr/>
          <a:lstStyle/>
          <a:p>
            <a:fld id="{9F1F8E63-D4E6-420C-B763-C5977E96A00A}" type="slidenum">
              <a:rPr lang="en-GB" smtClean="0"/>
              <a:t>‹#›</a:t>
            </a:fld>
            <a:endParaRPr lang="en-GB" dirty="0"/>
          </a:p>
        </p:txBody>
      </p:sp>
    </p:spTree>
    <p:extLst>
      <p:ext uri="{BB962C8B-B14F-4D97-AF65-F5344CB8AC3E}">
        <p14:creationId xmlns:p14="http://schemas.microsoft.com/office/powerpoint/2010/main" val="10871629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98E98C-E281-E6FB-7669-BD5529BB9CCF}"/>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DAAF649E-45DA-F167-F0AF-8607132598AA}"/>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E1BA1647-C130-C1C9-9E5C-0C668800BC97}"/>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0FD77A71-D2CF-3F0B-960A-14DFEC9E6904}"/>
              </a:ext>
            </a:extLst>
          </p:cNvPr>
          <p:cNvSpPr>
            <a:spLocks noGrp="1"/>
          </p:cNvSpPr>
          <p:nvPr>
            <p:ph type="dt" sz="half" idx="10"/>
          </p:nvPr>
        </p:nvSpPr>
        <p:spPr/>
        <p:txBody>
          <a:bodyPr/>
          <a:lstStyle/>
          <a:p>
            <a:fld id="{5F277553-F296-4DFB-BD15-770B47FF2CCF}" type="datetimeFigureOut">
              <a:rPr lang="en-GB" smtClean="0"/>
              <a:t>20/10/2025</a:t>
            </a:fld>
            <a:endParaRPr lang="en-GB" dirty="0"/>
          </a:p>
        </p:txBody>
      </p:sp>
      <p:sp>
        <p:nvSpPr>
          <p:cNvPr id="6" name="Footer Placeholder 5">
            <a:extLst>
              <a:ext uri="{FF2B5EF4-FFF2-40B4-BE49-F238E27FC236}">
                <a16:creationId xmlns:a16="http://schemas.microsoft.com/office/drawing/2014/main" id="{D708F349-5B17-3B3B-323B-735371708795}"/>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95DC9F0B-BF84-9B1F-07FE-4AA658120C51}"/>
              </a:ext>
            </a:extLst>
          </p:cNvPr>
          <p:cNvSpPr>
            <a:spLocks noGrp="1"/>
          </p:cNvSpPr>
          <p:nvPr>
            <p:ph type="sldNum" sz="quarter" idx="12"/>
          </p:nvPr>
        </p:nvSpPr>
        <p:spPr/>
        <p:txBody>
          <a:bodyPr/>
          <a:lstStyle/>
          <a:p>
            <a:fld id="{9F1F8E63-D4E6-420C-B763-C5977E96A00A}" type="slidenum">
              <a:rPr lang="en-GB" smtClean="0"/>
              <a:t>‹#›</a:t>
            </a:fld>
            <a:endParaRPr lang="en-GB" dirty="0"/>
          </a:p>
        </p:txBody>
      </p:sp>
    </p:spTree>
    <p:extLst>
      <p:ext uri="{BB962C8B-B14F-4D97-AF65-F5344CB8AC3E}">
        <p14:creationId xmlns:p14="http://schemas.microsoft.com/office/powerpoint/2010/main" val="12044493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477FA9-AF50-E374-1CD7-6A3164757484}"/>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31EEADF8-33A2-2948-C645-2CADF1979D2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6C0BD892-1D74-34C9-5BD5-E05919E9968A}"/>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DE3B58F7-B674-4EA5-12F2-BA8F8404072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0C9D8C0-506A-E427-C1D2-788A3B5DA8EE}"/>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8440486D-B061-A692-ECB1-674CE6E7A34F}"/>
              </a:ext>
            </a:extLst>
          </p:cNvPr>
          <p:cNvSpPr>
            <a:spLocks noGrp="1"/>
          </p:cNvSpPr>
          <p:nvPr>
            <p:ph type="dt" sz="half" idx="10"/>
          </p:nvPr>
        </p:nvSpPr>
        <p:spPr/>
        <p:txBody>
          <a:bodyPr/>
          <a:lstStyle/>
          <a:p>
            <a:fld id="{5F277553-F296-4DFB-BD15-770B47FF2CCF}" type="datetimeFigureOut">
              <a:rPr lang="en-GB" smtClean="0"/>
              <a:t>20/10/2025</a:t>
            </a:fld>
            <a:endParaRPr lang="en-GB" dirty="0"/>
          </a:p>
        </p:txBody>
      </p:sp>
      <p:sp>
        <p:nvSpPr>
          <p:cNvPr id="8" name="Footer Placeholder 7">
            <a:extLst>
              <a:ext uri="{FF2B5EF4-FFF2-40B4-BE49-F238E27FC236}">
                <a16:creationId xmlns:a16="http://schemas.microsoft.com/office/drawing/2014/main" id="{79A86DB8-4688-68A3-BAD0-2DE3221B6889}"/>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6AB54931-FF3C-303C-47CA-5BB106166E69}"/>
              </a:ext>
            </a:extLst>
          </p:cNvPr>
          <p:cNvSpPr>
            <a:spLocks noGrp="1"/>
          </p:cNvSpPr>
          <p:nvPr>
            <p:ph type="sldNum" sz="quarter" idx="12"/>
          </p:nvPr>
        </p:nvSpPr>
        <p:spPr/>
        <p:txBody>
          <a:bodyPr/>
          <a:lstStyle/>
          <a:p>
            <a:fld id="{9F1F8E63-D4E6-420C-B763-C5977E96A00A}" type="slidenum">
              <a:rPr lang="en-GB" smtClean="0"/>
              <a:t>‹#›</a:t>
            </a:fld>
            <a:endParaRPr lang="en-GB" dirty="0"/>
          </a:p>
        </p:txBody>
      </p:sp>
    </p:spTree>
    <p:extLst>
      <p:ext uri="{BB962C8B-B14F-4D97-AF65-F5344CB8AC3E}">
        <p14:creationId xmlns:p14="http://schemas.microsoft.com/office/powerpoint/2010/main" val="2924787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AA1F0A-E5FC-C869-6FB4-643EFC4E4B62}"/>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4D723C00-3F4F-A73B-C468-E0D512AE4D16}"/>
              </a:ext>
            </a:extLst>
          </p:cNvPr>
          <p:cNvSpPr>
            <a:spLocks noGrp="1"/>
          </p:cNvSpPr>
          <p:nvPr>
            <p:ph type="dt" sz="half" idx="10"/>
          </p:nvPr>
        </p:nvSpPr>
        <p:spPr/>
        <p:txBody>
          <a:bodyPr/>
          <a:lstStyle/>
          <a:p>
            <a:fld id="{5F277553-F296-4DFB-BD15-770B47FF2CCF}" type="datetimeFigureOut">
              <a:rPr lang="en-GB" smtClean="0"/>
              <a:t>20/10/2025</a:t>
            </a:fld>
            <a:endParaRPr lang="en-GB" dirty="0"/>
          </a:p>
        </p:txBody>
      </p:sp>
      <p:sp>
        <p:nvSpPr>
          <p:cNvPr id="4" name="Footer Placeholder 3">
            <a:extLst>
              <a:ext uri="{FF2B5EF4-FFF2-40B4-BE49-F238E27FC236}">
                <a16:creationId xmlns:a16="http://schemas.microsoft.com/office/drawing/2014/main" id="{64475C5C-05A4-33DF-4685-C5ABB27D30F7}"/>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57D8C15D-F12E-6FCB-AEE5-66FD4D3EDEA3}"/>
              </a:ext>
            </a:extLst>
          </p:cNvPr>
          <p:cNvSpPr>
            <a:spLocks noGrp="1"/>
          </p:cNvSpPr>
          <p:nvPr>
            <p:ph type="sldNum" sz="quarter" idx="12"/>
          </p:nvPr>
        </p:nvSpPr>
        <p:spPr/>
        <p:txBody>
          <a:bodyPr/>
          <a:lstStyle/>
          <a:p>
            <a:fld id="{9F1F8E63-D4E6-420C-B763-C5977E96A00A}" type="slidenum">
              <a:rPr lang="en-GB" smtClean="0"/>
              <a:t>‹#›</a:t>
            </a:fld>
            <a:endParaRPr lang="en-GB" dirty="0"/>
          </a:p>
        </p:txBody>
      </p:sp>
    </p:spTree>
    <p:extLst>
      <p:ext uri="{BB962C8B-B14F-4D97-AF65-F5344CB8AC3E}">
        <p14:creationId xmlns:p14="http://schemas.microsoft.com/office/powerpoint/2010/main" val="19981751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D7341A8-618A-745C-ACF8-16F5F3D82D9A}"/>
              </a:ext>
            </a:extLst>
          </p:cNvPr>
          <p:cNvSpPr>
            <a:spLocks noGrp="1"/>
          </p:cNvSpPr>
          <p:nvPr>
            <p:ph type="dt" sz="half" idx="10"/>
          </p:nvPr>
        </p:nvSpPr>
        <p:spPr/>
        <p:txBody>
          <a:bodyPr/>
          <a:lstStyle/>
          <a:p>
            <a:fld id="{5F277553-F296-4DFB-BD15-770B47FF2CCF}" type="datetimeFigureOut">
              <a:rPr lang="en-GB" smtClean="0"/>
              <a:t>20/10/2025</a:t>
            </a:fld>
            <a:endParaRPr lang="en-GB" dirty="0"/>
          </a:p>
        </p:txBody>
      </p:sp>
      <p:sp>
        <p:nvSpPr>
          <p:cNvPr id="3" name="Footer Placeholder 2">
            <a:extLst>
              <a:ext uri="{FF2B5EF4-FFF2-40B4-BE49-F238E27FC236}">
                <a16:creationId xmlns:a16="http://schemas.microsoft.com/office/drawing/2014/main" id="{5140A855-E0D0-3048-0794-584BEE3ECBC8}"/>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9A46B83A-96B1-01DC-A806-7809F9F6A411}"/>
              </a:ext>
            </a:extLst>
          </p:cNvPr>
          <p:cNvSpPr>
            <a:spLocks noGrp="1"/>
          </p:cNvSpPr>
          <p:nvPr>
            <p:ph type="sldNum" sz="quarter" idx="12"/>
          </p:nvPr>
        </p:nvSpPr>
        <p:spPr/>
        <p:txBody>
          <a:bodyPr/>
          <a:lstStyle/>
          <a:p>
            <a:fld id="{9F1F8E63-D4E6-420C-B763-C5977E96A00A}" type="slidenum">
              <a:rPr lang="en-GB" smtClean="0"/>
              <a:t>‹#›</a:t>
            </a:fld>
            <a:endParaRPr lang="en-GB" dirty="0"/>
          </a:p>
        </p:txBody>
      </p:sp>
    </p:spTree>
    <p:extLst>
      <p:ext uri="{BB962C8B-B14F-4D97-AF65-F5344CB8AC3E}">
        <p14:creationId xmlns:p14="http://schemas.microsoft.com/office/powerpoint/2010/main" val="20829601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9ED3EF-E4D5-643A-BF4F-06708184550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318345B8-1926-C9DA-D730-EDB6E2D27DF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24D69C87-D890-D23C-6418-D5F447A8093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4ADF4BF-4B35-E3C3-C4C8-9B055F20343A}"/>
              </a:ext>
            </a:extLst>
          </p:cNvPr>
          <p:cNvSpPr>
            <a:spLocks noGrp="1"/>
          </p:cNvSpPr>
          <p:nvPr>
            <p:ph type="dt" sz="half" idx="10"/>
          </p:nvPr>
        </p:nvSpPr>
        <p:spPr/>
        <p:txBody>
          <a:bodyPr/>
          <a:lstStyle/>
          <a:p>
            <a:fld id="{5F277553-F296-4DFB-BD15-770B47FF2CCF}" type="datetimeFigureOut">
              <a:rPr lang="en-GB" smtClean="0"/>
              <a:t>20/10/2025</a:t>
            </a:fld>
            <a:endParaRPr lang="en-GB" dirty="0"/>
          </a:p>
        </p:txBody>
      </p:sp>
      <p:sp>
        <p:nvSpPr>
          <p:cNvPr id="6" name="Footer Placeholder 5">
            <a:extLst>
              <a:ext uri="{FF2B5EF4-FFF2-40B4-BE49-F238E27FC236}">
                <a16:creationId xmlns:a16="http://schemas.microsoft.com/office/drawing/2014/main" id="{5217013E-0C48-3BC2-8C58-A9ABE6FB5834}"/>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0CEF5A03-93DA-A656-3297-42FCA9095790}"/>
              </a:ext>
            </a:extLst>
          </p:cNvPr>
          <p:cNvSpPr>
            <a:spLocks noGrp="1"/>
          </p:cNvSpPr>
          <p:nvPr>
            <p:ph type="sldNum" sz="quarter" idx="12"/>
          </p:nvPr>
        </p:nvSpPr>
        <p:spPr/>
        <p:txBody>
          <a:bodyPr/>
          <a:lstStyle/>
          <a:p>
            <a:fld id="{9F1F8E63-D4E6-420C-B763-C5977E96A00A}" type="slidenum">
              <a:rPr lang="en-GB" smtClean="0"/>
              <a:t>‹#›</a:t>
            </a:fld>
            <a:endParaRPr lang="en-GB" dirty="0"/>
          </a:p>
        </p:txBody>
      </p:sp>
    </p:spTree>
    <p:extLst>
      <p:ext uri="{BB962C8B-B14F-4D97-AF65-F5344CB8AC3E}">
        <p14:creationId xmlns:p14="http://schemas.microsoft.com/office/powerpoint/2010/main" val="12189391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373C8B-F61A-2AFD-A28D-B191FD3DC2B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E4746556-67B5-18F3-BE76-C121EFBA9F0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429A14B4-B172-BCBA-911C-C996DAB08BF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60A2D9A-52B6-24A3-83F5-C25CA194B312}"/>
              </a:ext>
            </a:extLst>
          </p:cNvPr>
          <p:cNvSpPr>
            <a:spLocks noGrp="1"/>
          </p:cNvSpPr>
          <p:nvPr>
            <p:ph type="dt" sz="half" idx="10"/>
          </p:nvPr>
        </p:nvSpPr>
        <p:spPr/>
        <p:txBody>
          <a:bodyPr/>
          <a:lstStyle/>
          <a:p>
            <a:fld id="{5F277553-F296-4DFB-BD15-770B47FF2CCF}" type="datetimeFigureOut">
              <a:rPr lang="en-GB" smtClean="0"/>
              <a:t>20/10/2025</a:t>
            </a:fld>
            <a:endParaRPr lang="en-GB" dirty="0"/>
          </a:p>
        </p:txBody>
      </p:sp>
      <p:sp>
        <p:nvSpPr>
          <p:cNvPr id="6" name="Footer Placeholder 5">
            <a:extLst>
              <a:ext uri="{FF2B5EF4-FFF2-40B4-BE49-F238E27FC236}">
                <a16:creationId xmlns:a16="http://schemas.microsoft.com/office/drawing/2014/main" id="{FB327DE7-4575-FB48-8324-13D23B27B764}"/>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A1A3813D-3444-A598-D2CC-C773CA666396}"/>
              </a:ext>
            </a:extLst>
          </p:cNvPr>
          <p:cNvSpPr>
            <a:spLocks noGrp="1"/>
          </p:cNvSpPr>
          <p:nvPr>
            <p:ph type="sldNum" sz="quarter" idx="12"/>
          </p:nvPr>
        </p:nvSpPr>
        <p:spPr/>
        <p:txBody>
          <a:bodyPr/>
          <a:lstStyle/>
          <a:p>
            <a:fld id="{9F1F8E63-D4E6-420C-B763-C5977E96A00A}" type="slidenum">
              <a:rPr lang="en-GB" smtClean="0"/>
              <a:t>‹#›</a:t>
            </a:fld>
            <a:endParaRPr lang="en-GB" dirty="0"/>
          </a:p>
        </p:txBody>
      </p:sp>
    </p:spTree>
    <p:extLst>
      <p:ext uri="{BB962C8B-B14F-4D97-AF65-F5344CB8AC3E}">
        <p14:creationId xmlns:p14="http://schemas.microsoft.com/office/powerpoint/2010/main" val="33047518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D2AC68-DB7B-9188-5E2B-AED24F5D0E14}"/>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106E9E37-60F0-D94C-E900-7ACA32E8489B}"/>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3BDB9A1-BFB7-299B-0756-2467AD40D147}"/>
              </a:ext>
            </a:extLst>
          </p:cNvPr>
          <p:cNvSpPr>
            <a:spLocks noGrp="1"/>
          </p:cNvSpPr>
          <p:nvPr>
            <p:ph type="dt" sz="half" idx="10"/>
          </p:nvPr>
        </p:nvSpPr>
        <p:spPr/>
        <p:txBody>
          <a:bodyPr/>
          <a:lstStyle/>
          <a:p>
            <a:fld id="{5F277553-F296-4DFB-BD15-770B47FF2CCF}" type="datetimeFigureOut">
              <a:rPr lang="en-GB" smtClean="0"/>
              <a:t>20/10/2025</a:t>
            </a:fld>
            <a:endParaRPr lang="en-GB" dirty="0"/>
          </a:p>
        </p:txBody>
      </p:sp>
      <p:sp>
        <p:nvSpPr>
          <p:cNvPr id="5" name="Footer Placeholder 4">
            <a:extLst>
              <a:ext uri="{FF2B5EF4-FFF2-40B4-BE49-F238E27FC236}">
                <a16:creationId xmlns:a16="http://schemas.microsoft.com/office/drawing/2014/main" id="{E64FCCA0-A162-44E0-B170-BE5237E0FCFD}"/>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CCF2811-5F67-0B61-92AC-DF6B1F251A69}"/>
              </a:ext>
            </a:extLst>
          </p:cNvPr>
          <p:cNvSpPr>
            <a:spLocks noGrp="1"/>
          </p:cNvSpPr>
          <p:nvPr>
            <p:ph type="sldNum" sz="quarter" idx="12"/>
          </p:nvPr>
        </p:nvSpPr>
        <p:spPr/>
        <p:txBody>
          <a:bodyPr/>
          <a:lstStyle/>
          <a:p>
            <a:fld id="{9F1F8E63-D4E6-420C-B763-C5977E96A00A}" type="slidenum">
              <a:rPr lang="en-GB" smtClean="0"/>
              <a:t>‹#›</a:t>
            </a:fld>
            <a:endParaRPr lang="en-GB" dirty="0"/>
          </a:p>
        </p:txBody>
      </p:sp>
    </p:spTree>
    <p:extLst>
      <p:ext uri="{BB962C8B-B14F-4D97-AF65-F5344CB8AC3E}">
        <p14:creationId xmlns:p14="http://schemas.microsoft.com/office/powerpoint/2010/main" val="2050062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E6A15E7-8331-DE16-12AA-82D0904FF0FE}"/>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1BEF1A17-E7B2-EDA3-A26F-C46981A0569C}"/>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E40515F-E530-3520-AC88-B9AD4D97DB8B}"/>
              </a:ext>
            </a:extLst>
          </p:cNvPr>
          <p:cNvSpPr>
            <a:spLocks noGrp="1"/>
          </p:cNvSpPr>
          <p:nvPr>
            <p:ph type="dt" sz="half" idx="10"/>
          </p:nvPr>
        </p:nvSpPr>
        <p:spPr/>
        <p:txBody>
          <a:bodyPr/>
          <a:lstStyle/>
          <a:p>
            <a:fld id="{5F277553-F296-4DFB-BD15-770B47FF2CCF}" type="datetimeFigureOut">
              <a:rPr lang="en-GB" smtClean="0"/>
              <a:t>20/10/2025</a:t>
            </a:fld>
            <a:endParaRPr lang="en-GB" dirty="0"/>
          </a:p>
        </p:txBody>
      </p:sp>
      <p:sp>
        <p:nvSpPr>
          <p:cNvPr id="5" name="Footer Placeholder 4">
            <a:extLst>
              <a:ext uri="{FF2B5EF4-FFF2-40B4-BE49-F238E27FC236}">
                <a16:creationId xmlns:a16="http://schemas.microsoft.com/office/drawing/2014/main" id="{EB0C2A85-C1E1-F474-A77F-8570C0DA80F2}"/>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01FBAA9F-2510-2118-460C-454F77800246}"/>
              </a:ext>
            </a:extLst>
          </p:cNvPr>
          <p:cNvSpPr>
            <a:spLocks noGrp="1"/>
          </p:cNvSpPr>
          <p:nvPr>
            <p:ph type="sldNum" sz="quarter" idx="12"/>
          </p:nvPr>
        </p:nvSpPr>
        <p:spPr/>
        <p:txBody>
          <a:bodyPr/>
          <a:lstStyle/>
          <a:p>
            <a:fld id="{9F1F8E63-D4E6-420C-B763-C5977E96A00A}" type="slidenum">
              <a:rPr lang="en-GB" smtClean="0"/>
              <a:t>‹#›</a:t>
            </a:fld>
            <a:endParaRPr lang="en-GB" dirty="0"/>
          </a:p>
        </p:txBody>
      </p:sp>
    </p:spTree>
    <p:extLst>
      <p:ext uri="{BB962C8B-B14F-4D97-AF65-F5344CB8AC3E}">
        <p14:creationId xmlns:p14="http://schemas.microsoft.com/office/powerpoint/2010/main" val="19324498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7500896-471E-0CAA-5BB4-72AC2FEB991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B85E81BE-EB7E-F9D3-45D8-28F546E5F5D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4D8CA30-07B0-46F4-7D56-34523B057A6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5F277553-F296-4DFB-BD15-770B47FF2CCF}" type="datetimeFigureOut">
              <a:rPr lang="en-GB" smtClean="0"/>
              <a:t>20/10/2025</a:t>
            </a:fld>
            <a:endParaRPr lang="en-GB" dirty="0"/>
          </a:p>
        </p:txBody>
      </p:sp>
      <p:sp>
        <p:nvSpPr>
          <p:cNvPr id="5" name="Footer Placeholder 4">
            <a:extLst>
              <a:ext uri="{FF2B5EF4-FFF2-40B4-BE49-F238E27FC236}">
                <a16:creationId xmlns:a16="http://schemas.microsoft.com/office/drawing/2014/main" id="{C6C12CA4-A5B2-8B4E-17EA-2AFA4AB17C2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dirty="0"/>
          </a:p>
        </p:txBody>
      </p:sp>
      <p:sp>
        <p:nvSpPr>
          <p:cNvPr id="6" name="Slide Number Placeholder 5">
            <a:extLst>
              <a:ext uri="{FF2B5EF4-FFF2-40B4-BE49-F238E27FC236}">
                <a16:creationId xmlns:a16="http://schemas.microsoft.com/office/drawing/2014/main" id="{1D7E9CFD-05B7-9819-B608-4DB1049B4D7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9F1F8E63-D4E6-420C-B763-C5977E96A00A}" type="slidenum">
              <a:rPr lang="en-GB" smtClean="0"/>
              <a:t>‹#›</a:t>
            </a:fld>
            <a:endParaRPr lang="en-GB" dirty="0"/>
          </a:p>
        </p:txBody>
      </p:sp>
    </p:spTree>
    <p:extLst>
      <p:ext uri="{BB962C8B-B14F-4D97-AF65-F5344CB8AC3E}">
        <p14:creationId xmlns:p14="http://schemas.microsoft.com/office/powerpoint/2010/main" val="63238817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8" Type="http://schemas.openxmlformats.org/officeDocument/2006/relationships/image" Target="../media/image8.jpe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image" Target="../media/image6.jpeg"/><Relationship Id="rId5" Type="http://schemas.openxmlformats.org/officeDocument/2006/relationships/image" Target="../media/image5.jpeg"/><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hyperlink" Target="https://doi.org/10.1136/bmj.280.6207.66" TargetMode="External"/><Relationship Id="rId13" Type="http://schemas.openxmlformats.org/officeDocument/2006/relationships/hyperlink" Target="https://doi.org/10.1016/s0140-6736(21)01730-x" TargetMode="External"/><Relationship Id="rId18" Type="http://schemas.openxmlformats.org/officeDocument/2006/relationships/hyperlink" Target="https://www.linkedin.com/posts/birmingham-and-solihull-mental-health-nhs-foundation-trust_schizophreniaawarenessday-bsmhft-endthestigma-activity-7354426433286356992-aTkQ" TargetMode="External"/><Relationship Id="rId26" Type="http://schemas.openxmlformats.org/officeDocument/2006/relationships/hyperlink" Target="https://doi.org/10.1093/schbul/sbq113" TargetMode="External"/><Relationship Id="rId3" Type="http://schemas.openxmlformats.org/officeDocument/2006/relationships/hyperlink" Target="https://doi.org/10.7759/cureus.39549" TargetMode="External"/><Relationship Id="rId21" Type="http://schemas.openxmlformats.org/officeDocument/2006/relationships/hyperlink" Target="https://doi.org/10.1016/0736-4679(95)02022-5" TargetMode="External"/><Relationship Id="rId7" Type="http://schemas.openxmlformats.org/officeDocument/2006/relationships/hyperlink" Target="https://doi.org/10.1177/0022167817745621" TargetMode="External"/><Relationship Id="rId12" Type="http://schemas.openxmlformats.org/officeDocument/2006/relationships/hyperlink" Target="https://doi.org/10.31887/dcns.2010.12.3/ajablensky" TargetMode="External"/><Relationship Id="rId17" Type="http://schemas.openxmlformats.org/officeDocument/2006/relationships/hyperlink" Target="https://www.nhs.uk/mental-health/conditions/schizophrenia/treatment/" TargetMode="External"/><Relationship Id="rId25" Type="http://schemas.openxmlformats.org/officeDocument/2006/relationships/hyperlink" Target="https://thewrightinitiative.com/misc/age-range-for-schizophrenia.html" TargetMode="External"/><Relationship Id="rId2" Type="http://schemas.openxmlformats.org/officeDocument/2006/relationships/hyperlink" Target="https://doi.org/10.1016/j.amsu.2022.104666" TargetMode="External"/><Relationship Id="rId16" Type="http://schemas.openxmlformats.org/officeDocument/2006/relationships/hyperlink" Target="https://www.nhs.uk/mental-health/conditions/schizophrenia/overview/" TargetMode="External"/><Relationship Id="rId20" Type="http://schemas.openxmlformats.org/officeDocument/2006/relationships/hyperlink" Target="https://www.rcpsych.ac.uk/mental-health/mental-illnesses-and-mental-health-problems/schizophrenia" TargetMode="External"/><Relationship Id="rId1" Type="http://schemas.openxmlformats.org/officeDocument/2006/relationships/slideLayout" Target="../slideLayouts/slideLayout2.xml"/><Relationship Id="rId6" Type="http://schemas.openxmlformats.org/officeDocument/2006/relationships/hyperlink" Target="https://behaviourhelp.com/a-z-conditions-disorders/schizophrenia" TargetMode="External"/><Relationship Id="rId11" Type="http://schemas.openxmlformats.org/officeDocument/2006/relationships/hyperlink" Target="https://hopeway.org/diagnoses/schizophrenia-spectrum-other-psychotic-disorders" TargetMode="External"/><Relationship Id="rId24" Type="http://schemas.openxmlformats.org/officeDocument/2006/relationships/hyperlink" Target="https://www.who.int/news-room/fact-sheets/detail/schizophrenia" TargetMode="External"/><Relationship Id="rId5" Type="http://schemas.openxmlformats.org/officeDocument/2006/relationships/hyperlink" Target="https://whitelightbh.com/resources/mental-health/schizophrenia/" TargetMode="External"/><Relationship Id="rId15" Type="http://schemas.openxmlformats.org/officeDocument/2006/relationships/hyperlink" Target="https://livingwithschizophreniauk.org/information-sheets/schizophrenia-a-brief-history/" TargetMode="External"/><Relationship Id="rId23" Type="http://schemas.openxmlformats.org/officeDocument/2006/relationships/hyperlink" Target="https://icd.who.int/browse/2025-01/mms/en#405565289" TargetMode="External"/><Relationship Id="rId10" Type="http://schemas.openxmlformats.org/officeDocument/2006/relationships/hyperlink" Target="https://www.braincouncil.eu/projects/rethinking-schizophrenia/" TargetMode="External"/><Relationship Id="rId19" Type="http://schemas.openxmlformats.org/officeDocument/2006/relationships/hyperlink" Target="https://www.nice.org.uk/guidance/cg178/chapter/Recommendations#promoting-recovery-and-possible-future-care" TargetMode="External"/><Relationship Id="rId4" Type="http://schemas.openxmlformats.org/officeDocument/2006/relationships/hyperlink" Target="https://doi.org/10.1176/appi.books.9780890425787" TargetMode="External"/><Relationship Id="rId9" Type="http://schemas.openxmlformats.org/officeDocument/2006/relationships/hyperlink" Target="https://doi.org/10.1186/s12888-023-05332-4" TargetMode="External"/><Relationship Id="rId14" Type="http://schemas.openxmlformats.org/officeDocument/2006/relationships/hyperlink" Target="https://doi.org/10.4088/jcp.17m11776" TargetMode="External"/><Relationship Id="rId22" Type="http://schemas.openxmlformats.org/officeDocument/2006/relationships/hyperlink" Target="https://doi.org/10.4103/0253-7176.10819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F47C0C98-9DB3-D0C5-DF62-1C5B7F625AEF}"/>
              </a:ext>
            </a:extLst>
          </p:cNvPr>
          <p:cNvSpPr/>
          <p:nvPr/>
        </p:nvSpPr>
        <p:spPr>
          <a:xfrm>
            <a:off x="438911" y="1651644"/>
            <a:ext cx="5579333" cy="777240"/>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b="1" dirty="0">
                <a:solidFill>
                  <a:schemeClr val="tx1"/>
                </a:solidFill>
              </a:rPr>
              <a:t>Student Name: Salma Bibi </a:t>
            </a:r>
          </a:p>
        </p:txBody>
      </p:sp>
      <p:sp>
        <p:nvSpPr>
          <p:cNvPr id="7" name="Rectangle: Rounded Corners 6">
            <a:extLst>
              <a:ext uri="{FF2B5EF4-FFF2-40B4-BE49-F238E27FC236}">
                <a16:creationId xmlns:a16="http://schemas.microsoft.com/office/drawing/2014/main" id="{FAC94C40-FC58-11D3-B784-2D610CF944DB}"/>
              </a:ext>
            </a:extLst>
          </p:cNvPr>
          <p:cNvSpPr/>
          <p:nvPr/>
        </p:nvSpPr>
        <p:spPr>
          <a:xfrm>
            <a:off x="438912" y="2703327"/>
            <a:ext cx="5579333" cy="777240"/>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b="1" dirty="0">
                <a:solidFill>
                  <a:schemeClr val="tx1"/>
                </a:solidFill>
              </a:rPr>
              <a:t>Student Number: 2315819 </a:t>
            </a:r>
          </a:p>
        </p:txBody>
      </p:sp>
      <p:sp>
        <p:nvSpPr>
          <p:cNvPr id="8" name="Rectangle: Rounded Corners 7">
            <a:extLst>
              <a:ext uri="{FF2B5EF4-FFF2-40B4-BE49-F238E27FC236}">
                <a16:creationId xmlns:a16="http://schemas.microsoft.com/office/drawing/2014/main" id="{7688054F-F214-F309-B403-27096C412965}"/>
              </a:ext>
            </a:extLst>
          </p:cNvPr>
          <p:cNvSpPr/>
          <p:nvPr/>
        </p:nvSpPr>
        <p:spPr>
          <a:xfrm>
            <a:off x="438912" y="3764528"/>
            <a:ext cx="5579332" cy="777240"/>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600" b="1">
                <a:solidFill>
                  <a:schemeClr val="tx1"/>
                </a:solidFill>
              </a:rPr>
              <a:t>BMHP6029 </a:t>
            </a:r>
            <a:r>
              <a:rPr lang="en-GB" sz="1600" b="1" dirty="0">
                <a:solidFill>
                  <a:schemeClr val="tx1"/>
                </a:solidFill>
              </a:rPr>
              <a:t>– Component </a:t>
            </a:r>
            <a:r>
              <a:rPr lang="en-GB" sz="1600" b="1">
                <a:solidFill>
                  <a:schemeClr val="tx1"/>
                </a:solidFill>
              </a:rPr>
              <a:t>1 Poster </a:t>
            </a:r>
            <a:r>
              <a:rPr lang="en-GB" sz="1600" b="1" dirty="0">
                <a:solidFill>
                  <a:schemeClr val="tx1"/>
                </a:solidFill>
              </a:rPr>
              <a:t>Presentation  </a:t>
            </a:r>
          </a:p>
        </p:txBody>
      </p:sp>
      <p:sp>
        <p:nvSpPr>
          <p:cNvPr id="9" name="Rectangle: Rounded Corners 8">
            <a:extLst>
              <a:ext uri="{FF2B5EF4-FFF2-40B4-BE49-F238E27FC236}">
                <a16:creationId xmlns:a16="http://schemas.microsoft.com/office/drawing/2014/main" id="{6E88BE97-5180-972C-808D-40C2D1F954DA}"/>
              </a:ext>
            </a:extLst>
          </p:cNvPr>
          <p:cNvSpPr/>
          <p:nvPr/>
        </p:nvSpPr>
        <p:spPr>
          <a:xfrm>
            <a:off x="801933" y="342776"/>
            <a:ext cx="10516100" cy="777240"/>
          </a:xfrm>
          <a:prstGeom prst="roundRect">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b="1" dirty="0">
                <a:solidFill>
                  <a:schemeClr val="tx1"/>
                </a:solidFill>
              </a:rPr>
              <a:t>The Historical And Contemporary Treatment And Provision Of Care Surrounding Schizophrenia 6A20  </a:t>
            </a:r>
          </a:p>
        </p:txBody>
      </p:sp>
      <p:pic>
        <p:nvPicPr>
          <p:cNvPr id="2050" name="Picture 2" descr="Understanding Schizophrenia: Symptoms, Causes, and Support | Birmingham and  Solihull Mental Health NHS Foundation Trust posted on the topic | LinkedIn">
            <a:extLst>
              <a:ext uri="{FF2B5EF4-FFF2-40B4-BE49-F238E27FC236}">
                <a16:creationId xmlns:a16="http://schemas.microsoft.com/office/drawing/2014/main" id="{A997DB88-AF69-F246-8086-9B32A60EAD06}"/>
              </a:ext>
            </a:extLst>
          </p:cNvPr>
          <p:cNvPicPr>
            <a:picLocks noChangeAspect="1" noChangeArrowheads="1"/>
          </p:cNvPicPr>
          <p:nvPr/>
        </p:nvPicPr>
        <p:blipFill rotWithShape="1">
          <a:blip r:embed="rId2">
            <a:extLst>
              <a:ext uri="{BEBA8EAE-BF5A-486C-A8C5-ECC9F3942E4B}">
                <a14:imgProps xmlns:a14="http://schemas.microsoft.com/office/drawing/2010/main">
                  <a14:imgLayer r:embed="rId3">
                    <a14:imgEffect>
                      <a14:saturation sat="200000"/>
                    </a14:imgEffect>
                    <a14:imgEffect>
                      <a14:brightnessContrast contrast="-40000"/>
                    </a14:imgEffect>
                  </a14:imgLayer>
                </a14:imgProps>
              </a:ext>
              <a:ext uri="{28A0092B-C50C-407E-A947-70E740481C1C}">
                <a14:useLocalDpi xmlns:a14="http://schemas.microsoft.com/office/drawing/2010/main" val="0"/>
              </a:ext>
            </a:extLst>
          </a:blip>
          <a:srcRect l="5193" t="2857" b="12789"/>
          <a:stretch>
            <a:fillRect/>
          </a:stretch>
        </p:blipFill>
        <p:spPr bwMode="auto">
          <a:xfrm>
            <a:off x="6369403" y="1264731"/>
            <a:ext cx="5282431" cy="5453309"/>
          </a:xfrm>
          <a:prstGeom prst="rect">
            <a:avLst/>
          </a:prstGeom>
          <a:ln>
            <a:noFill/>
          </a:ln>
          <a:effectLst>
            <a:outerShdw blurRad="190500" algn="tl" rotWithShape="0">
              <a:srgbClr val="000000">
                <a:alpha val="70000"/>
              </a:srgbClr>
            </a:outerShdw>
          </a:effectLst>
          <a:extLst>
            <a:ext uri="{909E8E84-426E-40DD-AFC4-6F175D3DCCD1}">
              <a14:hiddenFill xmlns:a14="http://schemas.microsoft.com/office/drawing/2010/main">
                <a:solidFill>
                  <a:srgbClr val="FFFFFF"/>
                </a:solidFill>
              </a14:hiddenFill>
            </a:ext>
          </a:extLst>
        </p:spPr>
      </p:pic>
      <p:sp>
        <p:nvSpPr>
          <p:cNvPr id="2" name="Rectangle: Rounded Corners 1">
            <a:extLst>
              <a:ext uri="{FF2B5EF4-FFF2-40B4-BE49-F238E27FC236}">
                <a16:creationId xmlns:a16="http://schemas.microsoft.com/office/drawing/2014/main" id="{639635A0-83EB-24C0-5D3A-AD68CE719F6F}"/>
              </a:ext>
            </a:extLst>
          </p:cNvPr>
          <p:cNvSpPr/>
          <p:nvPr/>
        </p:nvSpPr>
        <p:spPr>
          <a:xfrm>
            <a:off x="438912" y="4816211"/>
            <a:ext cx="5579332" cy="777240"/>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b="1" dirty="0">
                <a:solidFill>
                  <a:schemeClr val="tx1"/>
                </a:solidFill>
              </a:rPr>
              <a:t>Lecturer</a:t>
            </a:r>
            <a:r>
              <a:rPr lang="en-US" dirty="0">
                <a:solidFill>
                  <a:schemeClr val="tx1"/>
                </a:solidFill>
              </a:rPr>
              <a:t>: </a:t>
            </a:r>
            <a:r>
              <a:rPr lang="en-US" b="1" dirty="0">
                <a:solidFill>
                  <a:schemeClr val="tx1"/>
                </a:solidFill>
              </a:rPr>
              <a:t>Kennedy Obohwemu</a:t>
            </a:r>
            <a:endParaRPr lang="en-GB" b="1" dirty="0">
              <a:solidFill>
                <a:schemeClr val="tx1"/>
              </a:solidFill>
            </a:endParaRPr>
          </a:p>
        </p:txBody>
      </p:sp>
      <p:sp>
        <p:nvSpPr>
          <p:cNvPr id="5" name="TextBox 4">
            <a:extLst>
              <a:ext uri="{FF2B5EF4-FFF2-40B4-BE49-F238E27FC236}">
                <a16:creationId xmlns:a16="http://schemas.microsoft.com/office/drawing/2014/main" id="{6033DECD-006B-776C-5B54-015772DBDDFE}"/>
              </a:ext>
            </a:extLst>
          </p:cNvPr>
          <p:cNvSpPr txBox="1"/>
          <p:nvPr/>
        </p:nvSpPr>
        <p:spPr>
          <a:xfrm>
            <a:off x="10426692" y="6207447"/>
            <a:ext cx="1271296" cy="307777"/>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(NHS, 2025)</a:t>
            </a:r>
            <a:endParaRPr kumimoji="0" lang="en-US" altLang="en-US" sz="14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4794641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968EC292-E204-3487-8512-A0C9172F2EEB}"/>
              </a:ext>
            </a:extLst>
          </p:cNvPr>
          <p:cNvSpPr txBox="1"/>
          <p:nvPr/>
        </p:nvSpPr>
        <p:spPr>
          <a:xfrm>
            <a:off x="172288" y="127312"/>
            <a:ext cx="5207190" cy="2154436"/>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eaLnBrk="0" fontAlgn="base" hangingPunct="0">
              <a:spcBef>
                <a:spcPct val="0"/>
              </a:spcBef>
              <a:spcAft>
                <a:spcPct val="0"/>
              </a:spcAft>
            </a:pPr>
            <a:r>
              <a:rPr lang="en-US" altLang="en-US" sz="1400" b="1" dirty="0">
                <a:latin typeface="Arial" panose="020B0604020202020204" pitchFamily="34" charset="0"/>
              </a:rPr>
              <a:t>Introduction</a:t>
            </a:r>
            <a:r>
              <a:rPr lang="en-US" altLang="en-US" sz="1400" dirty="0">
                <a:latin typeface="Arial" panose="020B0604020202020204" pitchFamily="34" charset="0"/>
              </a:rPr>
              <a:t>: </a:t>
            </a:r>
          </a:p>
          <a:p>
            <a:pPr algn="just" eaLnBrk="0" fontAlgn="base" hangingPunct="0">
              <a:spcBef>
                <a:spcPct val="0"/>
              </a:spcBef>
              <a:spcAft>
                <a:spcPct val="0"/>
              </a:spcAft>
            </a:pPr>
            <a:r>
              <a:rPr lang="en-US" altLang="en-US" sz="1200" dirty="0">
                <a:latin typeface="Arial" panose="020B0604020202020204" pitchFamily="34" charset="0"/>
              </a:rPr>
              <a:t>The group of disorders known as </a:t>
            </a:r>
            <a:r>
              <a:rPr lang="en-US" altLang="en-US" sz="1200" b="1" dirty="0">
                <a:latin typeface="Arial" panose="020B0604020202020204" pitchFamily="34" charset="0"/>
              </a:rPr>
              <a:t>schizophrenia</a:t>
            </a:r>
            <a:r>
              <a:rPr lang="en-US" altLang="en-US" sz="1200" dirty="0">
                <a:latin typeface="Arial" panose="020B0604020202020204" pitchFamily="34" charset="0"/>
              </a:rPr>
              <a:t> or other primary </a:t>
            </a:r>
            <a:r>
              <a:rPr lang="en-US" altLang="en-US" sz="1200" b="1" dirty="0">
                <a:latin typeface="Arial" panose="020B0604020202020204" pitchFamily="34" charset="0"/>
              </a:rPr>
              <a:t>psychotic disorders</a:t>
            </a:r>
            <a:r>
              <a:rPr lang="en-US" altLang="en-US" sz="1200" dirty="0">
                <a:latin typeface="Arial" panose="020B0604020202020204" pitchFamily="34" charset="0"/>
              </a:rPr>
              <a:t> are defined by notable impairments in </a:t>
            </a:r>
            <a:r>
              <a:rPr lang="en-US" altLang="en-US" sz="1200" b="1" dirty="0">
                <a:latin typeface="Arial" panose="020B0604020202020204" pitchFamily="34" charset="0"/>
              </a:rPr>
              <a:t>reality testing </a:t>
            </a:r>
            <a:r>
              <a:rPr lang="en-US" altLang="en-US" sz="1200" dirty="0">
                <a:latin typeface="Arial" panose="020B0604020202020204" pitchFamily="34" charset="0"/>
              </a:rPr>
              <a:t>and </a:t>
            </a:r>
            <a:r>
              <a:rPr lang="en-US" altLang="en-US" sz="1200" b="1" dirty="0">
                <a:latin typeface="Arial" panose="020B0604020202020204" pitchFamily="34" charset="0"/>
              </a:rPr>
              <a:t>behavioural changes</a:t>
            </a:r>
            <a:r>
              <a:rPr lang="en-US" altLang="en-US" sz="1200" dirty="0">
                <a:latin typeface="Arial" panose="020B0604020202020204" pitchFamily="34" charset="0"/>
              </a:rPr>
              <a:t>, as evidenced by symptoms like </a:t>
            </a:r>
            <a:r>
              <a:rPr lang="en-US" altLang="en-US" sz="1200" b="1" dirty="0">
                <a:latin typeface="Arial" panose="020B0604020202020204" pitchFamily="34" charset="0"/>
              </a:rPr>
              <a:t>delusions</a:t>
            </a:r>
            <a:r>
              <a:rPr lang="en-US" altLang="en-US" sz="1200" dirty="0">
                <a:latin typeface="Arial" panose="020B0604020202020204" pitchFamily="34" charset="0"/>
              </a:rPr>
              <a:t>, </a:t>
            </a:r>
            <a:r>
              <a:rPr lang="en-US" altLang="en-US" sz="1200" b="1" dirty="0">
                <a:latin typeface="Arial" panose="020B0604020202020204" pitchFamily="34" charset="0"/>
              </a:rPr>
              <a:t>hallucinations</a:t>
            </a:r>
            <a:r>
              <a:rPr lang="en-US" altLang="en-US" sz="1200" dirty="0">
                <a:latin typeface="Arial" panose="020B0604020202020204" pitchFamily="34" charset="0"/>
              </a:rPr>
              <a:t>, formal thought disorder (usually exhibited as </a:t>
            </a:r>
            <a:r>
              <a:rPr lang="en-US" altLang="en-US" sz="1200" b="1" dirty="0">
                <a:latin typeface="Arial" panose="020B0604020202020204" pitchFamily="34" charset="0"/>
              </a:rPr>
              <a:t>disorganized speech</a:t>
            </a:r>
            <a:r>
              <a:rPr lang="en-US" altLang="en-US" sz="1200" dirty="0">
                <a:latin typeface="Arial" panose="020B0604020202020204" pitchFamily="34" charset="0"/>
              </a:rPr>
              <a:t>), and </a:t>
            </a:r>
            <a:r>
              <a:rPr lang="en-US" altLang="en-US" sz="1200" b="1" dirty="0">
                <a:latin typeface="Arial" panose="020B0604020202020204" pitchFamily="34" charset="0"/>
              </a:rPr>
              <a:t>disorganized behaviour</a:t>
            </a:r>
            <a:r>
              <a:rPr lang="en-US" altLang="en-US" sz="1200" dirty="0">
                <a:latin typeface="Arial" panose="020B0604020202020204" pitchFamily="34" charset="0"/>
              </a:rPr>
              <a:t>. </a:t>
            </a:r>
            <a:r>
              <a:rPr lang="en-US" altLang="en-US" sz="1200" dirty="0">
                <a:latin typeface="Arial" panose="020B0604020202020204" pitchFamily="34" charset="0"/>
                <a:cs typeface="Arial" panose="020B0604020202020204" pitchFamily="34" charset="0"/>
              </a:rPr>
              <a:t>(WHO, 2025). </a:t>
            </a:r>
            <a:r>
              <a:rPr lang="en-US" altLang="en-US" sz="1200" dirty="0">
                <a:latin typeface="Arial" panose="020B0604020202020204" pitchFamily="34" charset="0"/>
              </a:rPr>
              <a:t>Schizophrenia is a chronic mental disorders. It leads to several kinds of psychological problems</a:t>
            </a:r>
            <a:r>
              <a:rPr lang="en-US" altLang="en-US" sz="1200" dirty="0">
                <a:latin typeface="Arial" panose="020B0604020202020204" pitchFamily="34" charset="0"/>
                <a:cs typeface="Arial" panose="020B0604020202020204" pitchFamily="34" charset="0"/>
              </a:rPr>
              <a:t>(NHS, 2023).</a:t>
            </a:r>
          </a:p>
          <a:p>
            <a:pPr algn="just" eaLnBrk="0" fontAlgn="base" hangingPunct="0">
              <a:spcBef>
                <a:spcPct val="0"/>
              </a:spcBef>
              <a:spcAft>
                <a:spcPct val="0"/>
              </a:spcAft>
            </a:pPr>
            <a:r>
              <a:rPr lang="en-US" altLang="en-US" sz="1200" dirty="0">
                <a:latin typeface="Arial" panose="020B0604020202020204" pitchFamily="34" charset="0"/>
                <a:cs typeface="Arial" panose="020B0604020202020204" pitchFamily="34" charset="0"/>
              </a:rPr>
              <a:t>According to </a:t>
            </a:r>
            <a:r>
              <a:rPr lang="en-US" altLang="en-US" sz="1200" b="1" dirty="0">
                <a:latin typeface="Arial" panose="020B0604020202020204" pitchFamily="34" charset="0"/>
                <a:cs typeface="Arial" panose="020B0604020202020204" pitchFamily="34" charset="0"/>
              </a:rPr>
              <a:t>DSM 5</a:t>
            </a:r>
            <a:r>
              <a:rPr lang="en-US" altLang="en-US" sz="1200" dirty="0">
                <a:latin typeface="Arial" panose="020B0604020202020204" pitchFamily="34" charset="0"/>
                <a:cs typeface="Arial" panose="020B0604020202020204" pitchFamily="34" charset="0"/>
              </a:rPr>
              <a:t>, f</a:t>
            </a:r>
            <a:r>
              <a:rPr lang="en-US" altLang="en-US" sz="1200" dirty="0">
                <a:solidFill>
                  <a:schemeClr val="tx1"/>
                </a:solidFill>
                <a:latin typeface="Arial" panose="020B0604020202020204" pitchFamily="34" charset="0"/>
              </a:rPr>
              <a:t>or at least six months, there must be constant indications of disturbance with at least one month of symptoms before onset </a:t>
            </a:r>
            <a:r>
              <a:rPr lang="en-US" altLang="en-US" sz="1200" dirty="0">
                <a:solidFill>
                  <a:schemeClr val="tx1"/>
                </a:solidFill>
                <a:latin typeface="Arial" panose="020B0604020202020204" pitchFamily="34" charset="0"/>
                <a:cs typeface="Arial" panose="020B0604020202020204" pitchFamily="34" charset="0"/>
              </a:rPr>
              <a:t>(American Psychiatric Association, 2022).</a:t>
            </a:r>
            <a:endParaRPr lang="en-US" altLang="en-US" dirty="0">
              <a:solidFill>
                <a:schemeClr val="tx1"/>
              </a:solidFill>
              <a:latin typeface="Arial" panose="020B0604020202020204" pitchFamily="34" charset="0"/>
            </a:endParaRPr>
          </a:p>
        </p:txBody>
      </p:sp>
      <p:sp>
        <p:nvSpPr>
          <p:cNvPr id="8" name="Rectangle 5">
            <a:extLst>
              <a:ext uri="{FF2B5EF4-FFF2-40B4-BE49-F238E27FC236}">
                <a16:creationId xmlns:a16="http://schemas.microsoft.com/office/drawing/2014/main" id="{C7C72404-BF7F-4D03-288A-8219190165BD}"/>
              </a:ext>
            </a:extLst>
          </p:cNvPr>
          <p:cNvSpPr>
            <a:spLocks noChangeArrowheads="1"/>
          </p:cNvSpPr>
          <p:nvPr/>
        </p:nvSpPr>
        <p:spPr bwMode="auto">
          <a:xfrm>
            <a:off x="0"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2" name="AutoShape 16" descr="4 Early Symptoms of Schizophrenia That People Should Recognise | Drlogy">
            <a:extLst>
              <a:ext uri="{FF2B5EF4-FFF2-40B4-BE49-F238E27FC236}">
                <a16:creationId xmlns:a16="http://schemas.microsoft.com/office/drawing/2014/main" id="{10CED626-A974-FDF2-D73E-1B5381932EBB}"/>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pic>
        <p:nvPicPr>
          <p:cNvPr id="13" name="Picture 12">
            <a:extLst>
              <a:ext uri="{FF2B5EF4-FFF2-40B4-BE49-F238E27FC236}">
                <a16:creationId xmlns:a16="http://schemas.microsoft.com/office/drawing/2014/main" id="{F47E562A-5C39-F56A-1106-267F49FE9ECC}"/>
              </a:ext>
            </a:extLst>
          </p:cNvPr>
          <p:cNvPicPr>
            <a:picLocks noChangeAspect="1"/>
          </p:cNvPicPr>
          <p:nvPr/>
        </p:nvPicPr>
        <p:blipFill>
          <a:blip r:embed="rId2"/>
          <a:srcRect l="13298" t="7021" r="5592" b="12164"/>
          <a:stretch>
            <a:fillRect/>
          </a:stretch>
        </p:blipFill>
        <p:spPr>
          <a:xfrm>
            <a:off x="218718" y="2462849"/>
            <a:ext cx="2563027" cy="2237101"/>
          </a:xfrm>
          <a:prstGeom prst="rect">
            <a:avLst/>
          </a:prstGeom>
          <a:ln>
            <a:noFill/>
          </a:ln>
          <a:effectLst>
            <a:outerShdw blurRad="190500" algn="tl" rotWithShape="0">
              <a:srgbClr val="000000">
                <a:alpha val="70000"/>
              </a:srgbClr>
            </a:outerShdw>
          </a:effectLst>
        </p:spPr>
      </p:pic>
      <p:sp>
        <p:nvSpPr>
          <p:cNvPr id="17" name="TextBox 16">
            <a:extLst>
              <a:ext uri="{FF2B5EF4-FFF2-40B4-BE49-F238E27FC236}">
                <a16:creationId xmlns:a16="http://schemas.microsoft.com/office/drawing/2014/main" id="{18445E59-8366-2404-0DD3-055AF6F41E21}"/>
              </a:ext>
            </a:extLst>
          </p:cNvPr>
          <p:cNvSpPr txBox="1"/>
          <p:nvPr/>
        </p:nvSpPr>
        <p:spPr>
          <a:xfrm>
            <a:off x="211518" y="4980078"/>
            <a:ext cx="5167960" cy="1600438"/>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eaLnBrk="0" fontAlgn="base" hangingPunct="0">
              <a:spcBef>
                <a:spcPct val="0"/>
              </a:spcBef>
              <a:spcAft>
                <a:spcPct val="0"/>
              </a:spcAft>
            </a:pPr>
            <a:r>
              <a:rPr lang="en-US" altLang="en-US" sz="1400" b="1" dirty="0">
                <a:latin typeface="Arial" panose="020B0604020202020204" pitchFamily="34" charset="0"/>
              </a:rPr>
              <a:t>Prevalence</a:t>
            </a:r>
            <a:r>
              <a:rPr lang="en-US" altLang="en-US" sz="1400" dirty="0">
                <a:latin typeface="Arial" panose="020B0604020202020204" pitchFamily="34" charset="0"/>
              </a:rPr>
              <a:t>:  </a:t>
            </a:r>
          </a:p>
          <a:p>
            <a:pPr marL="285750" indent="-285750" eaLnBrk="0" fontAlgn="base" hangingPunct="0">
              <a:spcBef>
                <a:spcPct val="0"/>
              </a:spcBef>
              <a:spcAft>
                <a:spcPct val="0"/>
              </a:spcAft>
              <a:buFont typeface="Arial" panose="020B0604020202020204" pitchFamily="34" charset="0"/>
              <a:buChar char="•"/>
            </a:pPr>
            <a:r>
              <a:rPr lang="en-US" altLang="en-US" sz="1400" dirty="0">
                <a:latin typeface="Arial" panose="020B0604020202020204" pitchFamily="34" charset="0"/>
              </a:rPr>
              <a:t>Approximately 2</a:t>
            </a:r>
            <a:r>
              <a:rPr lang="en-US" altLang="en-US" sz="1400" b="1" dirty="0">
                <a:latin typeface="Arial" panose="020B0604020202020204" pitchFamily="34" charset="0"/>
              </a:rPr>
              <a:t>3 million individuals globally</a:t>
            </a:r>
            <a:r>
              <a:rPr lang="en-US" altLang="en-US" sz="1400" dirty="0">
                <a:latin typeface="Arial" panose="020B0604020202020204" pitchFamily="34" charset="0"/>
              </a:rPr>
              <a:t>, or </a:t>
            </a:r>
            <a:r>
              <a:rPr lang="en-US" altLang="en-US" sz="1400" b="1" dirty="0">
                <a:latin typeface="Arial" panose="020B0604020202020204" pitchFamily="34" charset="0"/>
              </a:rPr>
              <a:t>1 in 345 </a:t>
            </a:r>
            <a:r>
              <a:rPr lang="en-US" altLang="en-US" sz="1400" dirty="0">
                <a:latin typeface="Arial" panose="020B0604020202020204" pitchFamily="34" charset="0"/>
              </a:rPr>
              <a:t>persons (0.29%), suffer from schizophrenia. </a:t>
            </a:r>
          </a:p>
          <a:p>
            <a:pPr marL="285750" indent="-285750" eaLnBrk="0" fontAlgn="base" hangingPunct="0">
              <a:spcBef>
                <a:spcPct val="0"/>
              </a:spcBef>
              <a:spcAft>
                <a:spcPct val="0"/>
              </a:spcAft>
              <a:buFont typeface="Arial" panose="020B0604020202020204" pitchFamily="34" charset="0"/>
              <a:buChar char="•"/>
            </a:pPr>
            <a:r>
              <a:rPr lang="en-US" altLang="en-US" sz="1400" dirty="0">
                <a:latin typeface="Arial" panose="020B0604020202020204" pitchFamily="34" charset="0"/>
              </a:rPr>
              <a:t>Among adults, </a:t>
            </a:r>
            <a:r>
              <a:rPr lang="en-US" altLang="en-US" sz="1400" b="1" dirty="0">
                <a:latin typeface="Arial" panose="020B0604020202020204" pitchFamily="34" charset="0"/>
              </a:rPr>
              <a:t>1 in 233</a:t>
            </a:r>
            <a:r>
              <a:rPr lang="en-US" altLang="en-US" sz="1400" dirty="0">
                <a:latin typeface="Arial" panose="020B0604020202020204" pitchFamily="34" charset="0"/>
              </a:rPr>
              <a:t>, or </a:t>
            </a:r>
            <a:r>
              <a:rPr lang="en-US" altLang="en-US" sz="1400" b="1" dirty="0">
                <a:latin typeface="Arial" panose="020B0604020202020204" pitchFamily="34" charset="0"/>
              </a:rPr>
              <a:t>0.43%</a:t>
            </a:r>
            <a:r>
              <a:rPr lang="en-US" altLang="en-US" sz="1400" dirty="0">
                <a:latin typeface="Arial" panose="020B0604020202020204" pitchFamily="34" charset="0"/>
                <a:cs typeface="Arial" panose="020B0604020202020204" pitchFamily="34" charset="0"/>
              </a:rPr>
              <a:t>(World Health Organization, 2022).</a:t>
            </a:r>
            <a:endParaRPr lang="en-US" altLang="en-US" sz="1400" b="1" dirty="0">
              <a:latin typeface="Arial" panose="020B0604020202020204" pitchFamily="34" charset="0"/>
              <a:cs typeface="Arial" panose="020B0604020202020204" pitchFamily="34" charset="0"/>
            </a:endParaRPr>
          </a:p>
          <a:p>
            <a:pPr marL="285750" indent="-285750" eaLnBrk="0" fontAlgn="base" hangingPunct="0">
              <a:spcBef>
                <a:spcPct val="0"/>
              </a:spcBef>
              <a:spcAft>
                <a:spcPct val="0"/>
              </a:spcAft>
              <a:buFont typeface="Arial" panose="020B0604020202020204" pitchFamily="34" charset="0"/>
              <a:buChar char="•"/>
            </a:pPr>
            <a:r>
              <a:rPr lang="en-US" altLang="en-US" sz="1400" dirty="0">
                <a:latin typeface="Arial" panose="020B0604020202020204" pitchFamily="34" charset="0"/>
              </a:rPr>
              <a:t>Over </a:t>
            </a:r>
            <a:r>
              <a:rPr lang="en-US" altLang="en-US" sz="1400" b="1" dirty="0">
                <a:latin typeface="Arial" panose="020B0604020202020204" pitchFamily="34" charset="0"/>
              </a:rPr>
              <a:t>685,000 people </a:t>
            </a:r>
            <a:r>
              <a:rPr lang="en-US" altLang="en-US" sz="1400" dirty="0">
                <a:latin typeface="Arial" panose="020B0604020202020204" pitchFamily="34" charset="0"/>
              </a:rPr>
              <a:t>(1% of the population) live in the </a:t>
            </a:r>
            <a:r>
              <a:rPr lang="en-US" altLang="en-US" sz="1400" b="1" dirty="0">
                <a:latin typeface="Arial" panose="020B0604020202020204" pitchFamily="34" charset="0"/>
              </a:rPr>
              <a:t>UK </a:t>
            </a:r>
            <a:r>
              <a:rPr lang="en-US" altLang="en-US" sz="1400" dirty="0">
                <a:latin typeface="Arial" panose="020B0604020202020204" pitchFamily="34" charset="0"/>
                <a:cs typeface="Arial" panose="020B0604020202020204" pitchFamily="34" charset="0"/>
              </a:rPr>
              <a:t>(Royal College of Psychiatrists, 2015).</a:t>
            </a:r>
            <a:r>
              <a:rPr lang="en-US" altLang="en-US" sz="1400" b="1" dirty="0">
                <a:latin typeface="Arial" panose="020B0604020202020204" pitchFamily="34" charset="0"/>
              </a:rPr>
              <a:t>  </a:t>
            </a:r>
            <a:endParaRPr lang="en-US" altLang="en-US" sz="1400" dirty="0">
              <a:latin typeface="Arial" panose="020B0604020202020204" pitchFamily="34" charset="0"/>
            </a:endParaRPr>
          </a:p>
        </p:txBody>
      </p:sp>
      <p:sp>
        <p:nvSpPr>
          <p:cNvPr id="18" name="Rectangle 17">
            <a:extLst>
              <a:ext uri="{FF2B5EF4-FFF2-40B4-BE49-F238E27FC236}">
                <a16:creationId xmlns:a16="http://schemas.microsoft.com/office/drawing/2014/main" id="{5EEDC0DA-493D-EC73-2109-CE724942A6DF}"/>
              </a:ext>
            </a:extLst>
          </p:cNvPr>
          <p:cNvSpPr>
            <a:spLocks noChangeArrowheads="1"/>
          </p:cNvSpPr>
          <p:nvPr/>
        </p:nvSpPr>
        <p:spPr bwMode="auto">
          <a:xfrm>
            <a:off x="0"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9" name="Rectangle 18">
            <a:extLst>
              <a:ext uri="{FF2B5EF4-FFF2-40B4-BE49-F238E27FC236}">
                <a16:creationId xmlns:a16="http://schemas.microsoft.com/office/drawing/2014/main" id="{21276387-605E-D5EC-1471-5A3EB4C518BF}"/>
              </a:ext>
            </a:extLst>
          </p:cNvPr>
          <p:cNvSpPr>
            <a:spLocks noChangeArrowheads="1"/>
          </p:cNvSpPr>
          <p:nvPr/>
        </p:nvSpPr>
        <p:spPr bwMode="auto">
          <a:xfrm>
            <a:off x="0"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20" name="Rectangle 19">
            <a:extLst>
              <a:ext uri="{FF2B5EF4-FFF2-40B4-BE49-F238E27FC236}">
                <a16:creationId xmlns:a16="http://schemas.microsoft.com/office/drawing/2014/main" id="{B4563135-978F-FCA7-B79E-F194B36A9977}"/>
              </a:ext>
            </a:extLst>
          </p:cNvPr>
          <p:cNvSpPr>
            <a:spLocks noChangeArrowheads="1"/>
          </p:cNvSpPr>
          <p:nvPr/>
        </p:nvSpPr>
        <p:spPr bwMode="auto">
          <a:xfrm>
            <a:off x="0"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21" name="Rectangle 20">
            <a:extLst>
              <a:ext uri="{FF2B5EF4-FFF2-40B4-BE49-F238E27FC236}">
                <a16:creationId xmlns:a16="http://schemas.microsoft.com/office/drawing/2014/main" id="{6312FA98-82D4-E8BD-84C4-4155404E90F4}"/>
              </a:ext>
            </a:extLst>
          </p:cNvPr>
          <p:cNvSpPr>
            <a:spLocks noChangeArrowheads="1"/>
          </p:cNvSpPr>
          <p:nvPr/>
        </p:nvSpPr>
        <p:spPr bwMode="auto">
          <a:xfrm>
            <a:off x="0"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22" name="Rectangle 21">
            <a:extLst>
              <a:ext uri="{FF2B5EF4-FFF2-40B4-BE49-F238E27FC236}">
                <a16:creationId xmlns:a16="http://schemas.microsoft.com/office/drawing/2014/main" id="{783DC85E-17CE-CD02-A2BD-AEE5164F1754}"/>
              </a:ext>
            </a:extLst>
          </p:cNvPr>
          <p:cNvSpPr>
            <a:spLocks noChangeArrowheads="1"/>
          </p:cNvSpPr>
          <p:nvPr/>
        </p:nvSpPr>
        <p:spPr bwMode="auto">
          <a:xfrm>
            <a:off x="0"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23" name="Rectangle 22">
            <a:extLst>
              <a:ext uri="{FF2B5EF4-FFF2-40B4-BE49-F238E27FC236}">
                <a16:creationId xmlns:a16="http://schemas.microsoft.com/office/drawing/2014/main" id="{937A3B48-1764-F8B7-5621-052168FDA3D7}"/>
              </a:ext>
            </a:extLst>
          </p:cNvPr>
          <p:cNvSpPr>
            <a:spLocks noChangeArrowheads="1"/>
          </p:cNvSpPr>
          <p:nvPr/>
        </p:nvSpPr>
        <p:spPr bwMode="auto">
          <a:xfrm>
            <a:off x="0"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24" name="AutoShape 24" descr="87 Schizophrenia Statistics &amp; Facts | Above and Beyond Therapy">
            <a:extLst>
              <a:ext uri="{FF2B5EF4-FFF2-40B4-BE49-F238E27FC236}">
                <a16:creationId xmlns:a16="http://schemas.microsoft.com/office/drawing/2014/main" id="{EC6DDC6D-B0B1-9B5A-9D1F-A161A6D09982}"/>
              </a:ext>
            </a:extLst>
          </p:cNvPr>
          <p:cNvSpPr>
            <a:spLocks noChangeAspect="1" noChangeArrowheads="1"/>
          </p:cNvSpPr>
          <p:nvPr/>
        </p:nvSpPr>
        <p:spPr bwMode="auto">
          <a:xfrm>
            <a:off x="6096000" y="34290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pic>
        <p:nvPicPr>
          <p:cNvPr id="25" name="Picture 24">
            <a:extLst>
              <a:ext uri="{FF2B5EF4-FFF2-40B4-BE49-F238E27FC236}">
                <a16:creationId xmlns:a16="http://schemas.microsoft.com/office/drawing/2014/main" id="{7DE5211D-8EB3-F1C0-30F0-8838EEBDF06C}"/>
              </a:ext>
            </a:extLst>
          </p:cNvPr>
          <p:cNvPicPr>
            <a:picLocks noChangeAspect="1"/>
          </p:cNvPicPr>
          <p:nvPr/>
        </p:nvPicPr>
        <p:blipFill>
          <a:blip r:embed="rId3"/>
          <a:stretch>
            <a:fillRect/>
          </a:stretch>
        </p:blipFill>
        <p:spPr>
          <a:xfrm>
            <a:off x="2899260" y="2462849"/>
            <a:ext cx="2468790" cy="2190244"/>
          </a:xfrm>
          <a:prstGeom prst="rect">
            <a:avLst/>
          </a:prstGeom>
        </p:spPr>
      </p:pic>
      <p:sp>
        <p:nvSpPr>
          <p:cNvPr id="28" name="TextBox 27">
            <a:extLst>
              <a:ext uri="{FF2B5EF4-FFF2-40B4-BE49-F238E27FC236}">
                <a16:creationId xmlns:a16="http://schemas.microsoft.com/office/drawing/2014/main" id="{E8FCC5AE-9D47-0236-0940-1CF3D0F8E993}"/>
              </a:ext>
            </a:extLst>
          </p:cNvPr>
          <p:cNvSpPr txBox="1"/>
          <p:nvPr/>
        </p:nvSpPr>
        <p:spPr>
          <a:xfrm>
            <a:off x="4385530" y="4684416"/>
            <a:ext cx="1027128" cy="246221"/>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(Wright, 2020)</a:t>
            </a:r>
            <a:endParaRPr kumimoji="0" lang="en-US" altLang="en-US" sz="1000" b="0" i="0" u="none" strike="noStrike" cap="none" normalizeH="0" baseline="0" dirty="0">
              <a:ln>
                <a:noFill/>
              </a:ln>
              <a:solidFill>
                <a:schemeClr val="tx1"/>
              </a:solidFill>
              <a:effectLst/>
              <a:latin typeface="Arial" panose="020B0604020202020204" pitchFamily="34" charset="0"/>
            </a:endParaRPr>
          </a:p>
        </p:txBody>
      </p:sp>
      <p:pic>
        <p:nvPicPr>
          <p:cNvPr id="1051" name="Picture 27" descr="Schizophrenia Spectrum and Other Psychotic Disorders | HopeWay">
            <a:extLst>
              <a:ext uri="{FF2B5EF4-FFF2-40B4-BE49-F238E27FC236}">
                <a16:creationId xmlns:a16="http://schemas.microsoft.com/office/drawing/2014/main" id="{DD484876-4D1D-C21E-82EA-70B7C60CB8C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504603" y="164038"/>
            <a:ext cx="1792394" cy="4413007"/>
          </a:xfrm>
          <a:prstGeom prst="rect">
            <a:avLst/>
          </a:prstGeom>
          <a:noFill/>
          <a:extLst>
            <a:ext uri="{909E8E84-426E-40DD-AFC4-6F175D3DCCD1}">
              <a14:hiddenFill xmlns:a14="http://schemas.microsoft.com/office/drawing/2010/main">
                <a:solidFill>
                  <a:srgbClr val="FFFFFF"/>
                </a:solidFill>
              </a14:hiddenFill>
            </a:ext>
          </a:extLst>
        </p:spPr>
      </p:pic>
      <p:sp>
        <p:nvSpPr>
          <p:cNvPr id="31" name="TextBox 30">
            <a:extLst>
              <a:ext uri="{FF2B5EF4-FFF2-40B4-BE49-F238E27FC236}">
                <a16:creationId xmlns:a16="http://schemas.microsoft.com/office/drawing/2014/main" id="{928F098F-0A90-7F4B-980F-840975303F94}"/>
              </a:ext>
            </a:extLst>
          </p:cNvPr>
          <p:cNvSpPr txBox="1"/>
          <p:nvPr/>
        </p:nvSpPr>
        <p:spPr>
          <a:xfrm>
            <a:off x="1688349" y="4357976"/>
            <a:ext cx="1093396" cy="276999"/>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bg1"/>
                </a:solidFill>
                <a:effectLst/>
                <a:latin typeface="Arial" panose="020B0604020202020204" pitchFamily="34" charset="0"/>
                <a:cs typeface="Arial" panose="020B0604020202020204" pitchFamily="34" charset="0"/>
              </a:rPr>
              <a:t>(Hope, 2025)</a:t>
            </a:r>
            <a:endParaRPr kumimoji="0" lang="en-US" altLang="en-US" sz="1200" b="0" i="0" u="none" strike="noStrike" cap="none" normalizeH="0" baseline="0" dirty="0">
              <a:ln>
                <a:noFill/>
              </a:ln>
              <a:solidFill>
                <a:schemeClr val="bg1"/>
              </a:solidFill>
              <a:effectLst/>
              <a:latin typeface="Arial" panose="020B0604020202020204" pitchFamily="34" charset="0"/>
            </a:endParaRPr>
          </a:p>
        </p:txBody>
      </p:sp>
      <p:pic>
        <p:nvPicPr>
          <p:cNvPr id="1054" name="Picture 30" descr=" Swiss psychiatrist Eugen Bleuler who first used the term schizophrenia in 1911.">
            <a:extLst>
              <a:ext uri="{FF2B5EF4-FFF2-40B4-BE49-F238E27FC236}">
                <a16:creationId xmlns:a16="http://schemas.microsoft.com/office/drawing/2014/main" id="{6F25D1F9-433E-38FA-D5C4-ED7B1E4E5A0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282718" y="195394"/>
            <a:ext cx="1731633" cy="2448058"/>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a:extLst>
            <a:ext uri="{909E8E84-426E-40DD-AFC4-6F175D3DCCD1}">
              <a14:hiddenFill xmlns:a14="http://schemas.microsoft.com/office/drawing/2010/main">
                <a:solidFill>
                  <a:srgbClr val="FFFFFF"/>
                </a:solidFill>
              </a14:hiddenFill>
            </a:ext>
          </a:extLst>
        </p:spPr>
      </p:pic>
      <p:grpSp>
        <p:nvGrpSpPr>
          <p:cNvPr id="32" name="Group 31">
            <a:extLst>
              <a:ext uri="{FF2B5EF4-FFF2-40B4-BE49-F238E27FC236}">
                <a16:creationId xmlns:a16="http://schemas.microsoft.com/office/drawing/2014/main" id="{7FA20D56-9E9A-5FBF-A922-DB861DBC5C0E}"/>
              </a:ext>
            </a:extLst>
          </p:cNvPr>
          <p:cNvGrpSpPr/>
          <p:nvPr/>
        </p:nvGrpSpPr>
        <p:grpSpPr>
          <a:xfrm rot="-10800000">
            <a:off x="7427615" y="241549"/>
            <a:ext cx="2730327" cy="2063111"/>
            <a:chOff x="0" y="0"/>
            <a:chExt cx="2374287" cy="1739886"/>
          </a:xfrm>
        </p:grpSpPr>
        <p:sp>
          <p:nvSpPr>
            <p:cNvPr id="33" name="Freeform 3">
              <a:extLst>
                <a:ext uri="{FF2B5EF4-FFF2-40B4-BE49-F238E27FC236}">
                  <a16:creationId xmlns:a16="http://schemas.microsoft.com/office/drawing/2014/main" id="{8CA55F72-2CD6-93D2-8077-A89889C82304}"/>
                </a:ext>
              </a:extLst>
            </p:cNvPr>
            <p:cNvSpPr/>
            <p:nvPr/>
          </p:nvSpPr>
          <p:spPr>
            <a:xfrm>
              <a:off x="13970" y="17780"/>
              <a:ext cx="2343807" cy="1700516"/>
            </a:xfrm>
            <a:custGeom>
              <a:avLst/>
              <a:gdLst/>
              <a:ahLst/>
              <a:cxnLst/>
              <a:rect l="l" t="t" r="r" b="b"/>
              <a:pathLst>
                <a:path w="2343807" h="1700516">
                  <a:moveTo>
                    <a:pt x="2327297" y="1700516"/>
                  </a:moveTo>
                  <a:lnTo>
                    <a:pt x="15240" y="1692896"/>
                  </a:lnTo>
                  <a:lnTo>
                    <a:pt x="0" y="11430"/>
                  </a:lnTo>
                  <a:lnTo>
                    <a:pt x="2343807" y="0"/>
                  </a:lnTo>
                  <a:close/>
                </a:path>
              </a:pathLst>
            </a:custGeom>
          </p:spPr>
          <p:style>
            <a:lnRef idx="2">
              <a:schemeClr val="accent1"/>
            </a:lnRef>
            <a:fillRef idx="1">
              <a:schemeClr val="lt1"/>
            </a:fillRef>
            <a:effectRef idx="0">
              <a:schemeClr val="accent1"/>
            </a:effectRef>
            <a:fontRef idx="minor">
              <a:schemeClr val="dk1"/>
            </a:fontRef>
          </p:style>
          <p:txBody>
            <a:bodyPr/>
            <a:lstStyle/>
            <a:p>
              <a:endParaRPr lang="en-GB" dirty="0"/>
            </a:p>
          </p:txBody>
        </p:sp>
        <p:sp>
          <p:nvSpPr>
            <p:cNvPr id="34" name="Freeform 4">
              <a:extLst>
                <a:ext uri="{FF2B5EF4-FFF2-40B4-BE49-F238E27FC236}">
                  <a16:creationId xmlns:a16="http://schemas.microsoft.com/office/drawing/2014/main" id="{1986A05B-447C-AF71-8D23-B36121EB73E1}"/>
                </a:ext>
              </a:extLst>
            </p:cNvPr>
            <p:cNvSpPr/>
            <p:nvPr/>
          </p:nvSpPr>
          <p:spPr>
            <a:xfrm>
              <a:off x="0" y="-2540"/>
              <a:ext cx="2379367" cy="1744966"/>
            </a:xfrm>
            <a:prstGeom prst="rect">
              <a:avLst/>
            </a:prstGeom>
          </p:spPr>
          <p:style>
            <a:lnRef idx="2">
              <a:schemeClr val="accent1"/>
            </a:lnRef>
            <a:fillRef idx="1">
              <a:schemeClr val="lt1"/>
            </a:fillRef>
            <a:effectRef idx="0">
              <a:schemeClr val="accent1"/>
            </a:effectRef>
            <a:fontRef idx="minor">
              <a:schemeClr val="dk1"/>
            </a:fontRef>
          </p:style>
          <p:txBody>
            <a:bodyPr/>
            <a:lstStyle/>
            <a:p>
              <a:endParaRPr lang="en-GB" dirty="0"/>
            </a:p>
          </p:txBody>
        </p:sp>
      </p:grpSp>
      <p:sp>
        <p:nvSpPr>
          <p:cNvPr id="35" name="TextBox 34">
            <a:extLst>
              <a:ext uri="{FF2B5EF4-FFF2-40B4-BE49-F238E27FC236}">
                <a16:creationId xmlns:a16="http://schemas.microsoft.com/office/drawing/2014/main" id="{18F9F228-624F-76B9-F14B-F7957ECC8E38}"/>
              </a:ext>
            </a:extLst>
          </p:cNvPr>
          <p:cNvSpPr txBox="1"/>
          <p:nvPr/>
        </p:nvSpPr>
        <p:spPr>
          <a:xfrm>
            <a:off x="7446602" y="238307"/>
            <a:ext cx="2730326" cy="1969770"/>
          </a:xfrm>
          <a:prstGeom prst="rect">
            <a:avLst/>
          </a:prstGeom>
          <a:noFill/>
        </p:spPr>
        <p:txBody>
          <a:bodyPr wrap="square" rtlCol="0">
            <a:spAutoFit/>
          </a:bodyPr>
          <a:lstStyle/>
          <a:p>
            <a:pPr algn="ctr" eaLnBrk="0" fontAlgn="base" hangingPunct="0">
              <a:spcBef>
                <a:spcPct val="0"/>
              </a:spcBef>
              <a:spcAft>
                <a:spcPct val="0"/>
              </a:spcAft>
            </a:pPr>
            <a:r>
              <a:rPr lang="en-US" altLang="en-US" sz="1400" b="1" dirty="0">
                <a:solidFill>
                  <a:schemeClr val="accent1">
                    <a:lumMod val="75000"/>
                  </a:schemeClr>
                </a:solidFill>
                <a:latin typeface="Arial" panose="020B0604020202020204" pitchFamily="34" charset="0"/>
              </a:rPr>
              <a:t>Historical Context</a:t>
            </a:r>
          </a:p>
          <a:p>
            <a:pPr algn="ctr" eaLnBrk="0" fontAlgn="base" hangingPunct="0">
              <a:spcBef>
                <a:spcPct val="0"/>
              </a:spcBef>
              <a:spcAft>
                <a:spcPct val="0"/>
              </a:spcAft>
            </a:pPr>
            <a:r>
              <a:rPr lang="en-US" altLang="en-US" sz="1200" dirty="0">
                <a:latin typeface="Arial" panose="020B0604020202020204" pitchFamily="34" charset="0"/>
              </a:rPr>
              <a:t>In the </a:t>
            </a:r>
            <a:r>
              <a:rPr lang="en-US" altLang="en-US" sz="1200" b="1" dirty="0">
                <a:latin typeface="Arial" panose="020B0604020202020204" pitchFamily="34" charset="0"/>
              </a:rPr>
              <a:t>19th century</a:t>
            </a:r>
            <a:r>
              <a:rPr lang="en-US" altLang="en-US" sz="1200" dirty="0">
                <a:latin typeface="Arial" panose="020B0604020202020204" pitchFamily="34" charset="0"/>
              </a:rPr>
              <a:t>, Dr. </a:t>
            </a:r>
            <a:r>
              <a:rPr lang="en-US" altLang="en-US" sz="1200" b="1" dirty="0">
                <a:latin typeface="Arial" panose="020B0604020202020204" pitchFamily="34" charset="0"/>
              </a:rPr>
              <a:t>Emil Krapelin </a:t>
            </a:r>
            <a:r>
              <a:rPr lang="en-US" altLang="en-US" sz="1200" dirty="0">
                <a:latin typeface="Arial" panose="020B0604020202020204" pitchFamily="34" charset="0"/>
              </a:rPr>
              <a:t>was the first to describe schizophrenia. He coined the phrase "premature dementia," or "</a:t>
            </a:r>
            <a:r>
              <a:rPr lang="en-US" altLang="en-US" sz="1200" b="1" dirty="0">
                <a:latin typeface="Arial" panose="020B0604020202020204" pitchFamily="34" charset="0"/>
              </a:rPr>
              <a:t>Dementia Praecox</a:t>
            </a:r>
            <a:r>
              <a:rPr lang="en-US" altLang="en-US" sz="1200" dirty="0">
                <a:latin typeface="Arial" panose="020B0604020202020204" pitchFamily="34" charset="0"/>
              </a:rPr>
              <a:t>." Krapelin's theories on the diagnosis of the disorder were expanded upon by Eugen Bleuler, who also coined the name schizophrenia </a:t>
            </a:r>
            <a:r>
              <a:rPr lang="en-US" altLang="en-US" sz="1200" dirty="0">
                <a:latin typeface="Arial" panose="020B0604020202020204" pitchFamily="34" charset="0"/>
                <a:cs typeface="Arial" panose="020B0604020202020204" pitchFamily="34" charset="0"/>
              </a:rPr>
              <a:t>(Jablensky, 2010)</a:t>
            </a:r>
            <a:endParaRPr lang="en-US" altLang="en-US" dirty="0">
              <a:latin typeface="Arial" panose="020B0604020202020204" pitchFamily="34" charset="0"/>
            </a:endParaRPr>
          </a:p>
        </p:txBody>
      </p:sp>
      <p:pic>
        <p:nvPicPr>
          <p:cNvPr id="1057" name="Picture 33" descr="Jeanne Delay and Pierre Deniker: psychiatrists at the Sainte-Anne mental hospital in Paris, who first used the new antipsychotic drug chlorpromazine in psychiatry to treat schizophrenia.">
            <a:extLst>
              <a:ext uri="{FF2B5EF4-FFF2-40B4-BE49-F238E27FC236}">
                <a16:creationId xmlns:a16="http://schemas.microsoft.com/office/drawing/2014/main" id="{97D3EADC-00C7-D9FD-6144-467276628ECE}"/>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446601" y="5295733"/>
            <a:ext cx="2695276" cy="1482515"/>
          </a:xfrm>
          <a:prstGeom prst="rect">
            <a:avLst/>
          </a:prstGeom>
          <a:noFill/>
          <a:extLst>
            <a:ext uri="{909E8E84-426E-40DD-AFC4-6F175D3DCCD1}">
              <a14:hiddenFill xmlns:a14="http://schemas.microsoft.com/office/drawing/2010/main">
                <a:solidFill>
                  <a:srgbClr val="FFFFFF"/>
                </a:solidFill>
              </a14:hiddenFill>
            </a:ext>
          </a:extLst>
        </p:spPr>
      </p:pic>
      <p:sp>
        <p:nvSpPr>
          <p:cNvPr id="41" name="TextBox 40">
            <a:extLst>
              <a:ext uri="{FF2B5EF4-FFF2-40B4-BE49-F238E27FC236}">
                <a16:creationId xmlns:a16="http://schemas.microsoft.com/office/drawing/2014/main" id="{92240451-FEB6-8A54-B48C-2CCB67ACB924}"/>
              </a:ext>
            </a:extLst>
          </p:cNvPr>
          <p:cNvSpPr txBox="1"/>
          <p:nvPr/>
        </p:nvSpPr>
        <p:spPr>
          <a:xfrm>
            <a:off x="10256431" y="2834482"/>
            <a:ext cx="1809751" cy="3046988"/>
          </a:xfrm>
          <a:prstGeom prst="rect">
            <a:avLst/>
          </a:prstGeom>
        </p:spPr>
        <p:style>
          <a:lnRef idx="2">
            <a:schemeClr val="accent1"/>
          </a:lnRef>
          <a:fillRef idx="1">
            <a:schemeClr val="lt1"/>
          </a:fillRef>
          <a:effectRef idx="0">
            <a:schemeClr val="accent1"/>
          </a:effectRef>
          <a:fontRef idx="minor">
            <a:schemeClr val="dk1"/>
          </a:fontRef>
        </p:style>
        <p:txBody>
          <a:bodyPr wrap="square">
            <a:spAutoFit/>
          </a:bodyPr>
          <a:lstStyle/>
          <a:p>
            <a:pPr eaLnBrk="0" fontAlgn="base" hangingPunct="0">
              <a:spcBef>
                <a:spcPct val="0"/>
              </a:spcBef>
              <a:spcAft>
                <a:spcPct val="0"/>
              </a:spcAft>
            </a:pPr>
            <a:r>
              <a:rPr lang="en-US" sz="1200" b="1" dirty="0">
                <a:latin typeface="Arial" panose="020B0604020202020204" pitchFamily="34" charset="0"/>
                <a:cs typeface="Arial" panose="020B0604020202020204" pitchFamily="34" charset="0"/>
              </a:rPr>
              <a:t>Swiss psychiatrist Eugen Bleuler</a:t>
            </a:r>
            <a:r>
              <a:rPr lang="en-US" sz="1200" dirty="0">
                <a:latin typeface="Arial" panose="020B0604020202020204" pitchFamily="34" charset="0"/>
                <a:cs typeface="Arial" panose="020B0604020202020204" pitchFamily="34" charset="0"/>
              </a:rPr>
              <a:t> first used the term schizophrenia in </a:t>
            </a:r>
            <a:r>
              <a:rPr lang="en-US" sz="1200" b="1" dirty="0">
                <a:latin typeface="Arial" panose="020B0604020202020204" pitchFamily="34" charset="0"/>
                <a:cs typeface="Arial" panose="020B0604020202020204" pitchFamily="34" charset="0"/>
              </a:rPr>
              <a:t>1911</a:t>
            </a:r>
            <a:r>
              <a:rPr lang="en-US" sz="1200" dirty="0">
                <a:solidFill>
                  <a:srgbClr val="544D4D"/>
                </a:solidFill>
                <a:latin typeface="Arial" panose="020B0604020202020204" pitchFamily="34" charset="0"/>
                <a:cs typeface="Arial" panose="020B0604020202020204" pitchFamily="34" charset="0"/>
              </a:rPr>
              <a:t>.</a:t>
            </a:r>
            <a:endParaRPr lang="en-GB" sz="1200" dirty="0">
              <a:latin typeface="Arial" panose="020B0604020202020204" pitchFamily="34" charset="0"/>
              <a:cs typeface="Arial" panose="020B0604020202020204" pitchFamily="34" charset="0"/>
            </a:endParaRPr>
          </a:p>
          <a:p>
            <a:pPr lvl="0" eaLnBrk="0" fontAlgn="base" hangingPunct="0">
              <a:spcBef>
                <a:spcPct val="0"/>
              </a:spcBef>
              <a:spcAft>
                <a:spcPct val="0"/>
              </a:spcAft>
            </a:pPr>
            <a:r>
              <a:rPr kumimoji="0" lang="en-US" altLang="en-US" sz="1200" b="1" i="0" u="none" strike="noStrike" cap="none" normalizeH="0" baseline="0" dirty="0">
                <a:ln>
                  <a:noFill/>
                </a:ln>
                <a:solidFill>
                  <a:schemeClr val="tx1"/>
                </a:solidFill>
                <a:effectLst/>
                <a:latin typeface="Arial" panose="020B0604020202020204" pitchFamily="34" charset="0"/>
              </a:rPr>
              <a:t>Jeanne Delay and Pierre Denike</a:t>
            </a:r>
            <a:r>
              <a:rPr kumimoji="0" lang="en-US" altLang="en-US" sz="1200" b="0" i="0" u="none" strike="noStrike" cap="none" normalizeH="0" baseline="0" dirty="0">
                <a:ln>
                  <a:noFill/>
                </a:ln>
                <a:solidFill>
                  <a:schemeClr val="tx1"/>
                </a:solidFill>
                <a:effectLst/>
                <a:latin typeface="Arial" panose="020B0604020202020204" pitchFamily="34" charset="0"/>
              </a:rPr>
              <a:t>r: psychiatrists at the Sainte-Anne mental hospital in </a:t>
            </a:r>
            <a:r>
              <a:rPr kumimoji="0" lang="en-US" altLang="en-US" sz="1200" b="1" i="0" u="none" strike="noStrike" cap="none" normalizeH="0" baseline="0" dirty="0">
                <a:ln>
                  <a:noFill/>
                </a:ln>
                <a:solidFill>
                  <a:schemeClr val="tx1"/>
                </a:solidFill>
                <a:effectLst/>
                <a:latin typeface="Arial" panose="020B0604020202020204" pitchFamily="34" charset="0"/>
              </a:rPr>
              <a:t>Paris</a:t>
            </a:r>
            <a:r>
              <a:rPr kumimoji="0" lang="en-US" altLang="en-US" sz="1200" b="0" i="0" u="none" strike="noStrike" cap="none" normalizeH="0" baseline="0" dirty="0">
                <a:ln>
                  <a:noFill/>
                </a:ln>
                <a:solidFill>
                  <a:schemeClr val="tx1"/>
                </a:solidFill>
                <a:effectLst/>
                <a:latin typeface="Arial" panose="020B0604020202020204" pitchFamily="34" charset="0"/>
              </a:rPr>
              <a:t>, who first used the new </a:t>
            </a:r>
            <a:r>
              <a:rPr kumimoji="0" lang="en-US" altLang="en-US" sz="1200" b="1" i="0" u="none" strike="noStrike" cap="none" normalizeH="0" baseline="0" dirty="0">
                <a:ln>
                  <a:noFill/>
                </a:ln>
                <a:solidFill>
                  <a:schemeClr val="tx1"/>
                </a:solidFill>
                <a:effectLst/>
                <a:latin typeface="Arial" panose="020B0604020202020204" pitchFamily="34" charset="0"/>
              </a:rPr>
              <a:t>antipsychotic drug chlorpromazine</a:t>
            </a:r>
            <a:r>
              <a:rPr kumimoji="0" lang="en-US" altLang="en-US" sz="1200" b="0" i="0" u="none" strike="noStrike" cap="none" normalizeH="0" baseline="0" dirty="0">
                <a:ln>
                  <a:noFill/>
                </a:ln>
                <a:solidFill>
                  <a:schemeClr val="tx1"/>
                </a:solidFill>
                <a:effectLst/>
                <a:latin typeface="Arial" panose="020B0604020202020204" pitchFamily="34" charset="0"/>
              </a:rPr>
              <a:t> in psychiatry to treat schizophrenia in </a:t>
            </a:r>
            <a:r>
              <a:rPr kumimoji="0" lang="en-US" altLang="en-US" sz="1200" b="1" i="0" u="none" strike="noStrike" cap="none" normalizeH="0" baseline="0" dirty="0">
                <a:ln>
                  <a:noFill/>
                </a:ln>
                <a:solidFill>
                  <a:schemeClr val="tx1"/>
                </a:solidFill>
                <a:effectLst/>
                <a:latin typeface="Arial" panose="020B0604020202020204" pitchFamily="34" charset="0"/>
              </a:rPr>
              <a:t>1952 </a:t>
            </a:r>
            <a:r>
              <a:rPr lang="en-US" altLang="en-US" sz="1200" dirty="0">
                <a:latin typeface="Arial" panose="020B0604020202020204" pitchFamily="34" charset="0"/>
              </a:rPr>
              <a:t>(Living with Schizophrenia, 2012).</a:t>
            </a:r>
            <a:endParaRPr kumimoji="0" lang="en-US" altLang="en-US" sz="1200" b="1" i="0" u="none" strike="noStrike" cap="none" normalizeH="0" baseline="0" dirty="0">
              <a:ln>
                <a:noFill/>
              </a:ln>
              <a:solidFill>
                <a:schemeClr val="tx1"/>
              </a:solidFill>
              <a:effectLst/>
              <a:latin typeface="Arial" panose="020B0604020202020204" pitchFamily="34" charset="0"/>
            </a:endParaRPr>
          </a:p>
        </p:txBody>
      </p:sp>
      <p:sp>
        <p:nvSpPr>
          <p:cNvPr id="45" name="TextBox 44">
            <a:extLst>
              <a:ext uri="{FF2B5EF4-FFF2-40B4-BE49-F238E27FC236}">
                <a16:creationId xmlns:a16="http://schemas.microsoft.com/office/drawing/2014/main" id="{FFA5F262-DB2A-E8E9-7668-CA88B74F289C}"/>
              </a:ext>
            </a:extLst>
          </p:cNvPr>
          <p:cNvSpPr txBox="1"/>
          <p:nvPr/>
        </p:nvSpPr>
        <p:spPr>
          <a:xfrm>
            <a:off x="7427616" y="2370542"/>
            <a:ext cx="2730326" cy="2862322"/>
          </a:xfrm>
          <a:prstGeom prst="rect">
            <a:avLst/>
          </a:prstGeom>
        </p:spPr>
        <p:style>
          <a:lnRef idx="2">
            <a:schemeClr val="accent1"/>
          </a:lnRef>
          <a:fillRef idx="1">
            <a:schemeClr val="lt1"/>
          </a:fillRef>
          <a:effectRef idx="0">
            <a:schemeClr val="accent1"/>
          </a:effectRef>
          <a:fontRef idx="minor">
            <a:schemeClr val="dk1"/>
          </a:fontRef>
        </p:style>
        <p:txBody>
          <a:bodyPr wrap="square">
            <a:spAutoFit/>
          </a:bodyPr>
          <a:lstStyle/>
          <a:p>
            <a:pPr eaLnBrk="0" fontAlgn="base" hangingPunct="0">
              <a:spcBef>
                <a:spcPct val="0"/>
              </a:spcBef>
              <a:spcAft>
                <a:spcPct val="0"/>
              </a:spcAft>
            </a:pPr>
            <a:r>
              <a:rPr kumimoji="0" lang="en-US" altLang="en-US" sz="1200" b="0" i="0" u="none" strike="noStrike" cap="none" normalizeH="0" baseline="0" dirty="0">
                <a:ln>
                  <a:noFill/>
                </a:ln>
                <a:solidFill>
                  <a:schemeClr val="tx1"/>
                </a:solidFill>
                <a:effectLst/>
                <a:latin typeface="Arial" panose="020B0604020202020204" pitchFamily="34" charset="0"/>
              </a:rPr>
              <a:t>Crow suggested a straightforward sub categorisation of schizophrenia according to the prevalence of either positive or negative symptoms. Hallucinations, delusions, and formal thought disorder were the hallmarks of "Type I" (positive) schizophrenia. In contrast, patients with "Type II" (negative) schizophrenia showed social disengagement, loss of volition, affective flattening, and poverty of speech, all of which were thought to be related to structural abnormalities in the brain </a:t>
            </a:r>
            <a:r>
              <a:rPr lang="en-US" altLang="en-US" sz="1200" dirty="0">
                <a:latin typeface="Arial" panose="020B0604020202020204" pitchFamily="34" charset="0"/>
                <a:cs typeface="Arial" panose="020B0604020202020204" pitchFamily="34" charset="0"/>
              </a:rPr>
              <a:t>(Crow, 1980)</a:t>
            </a:r>
            <a:endParaRPr lang="en-US" altLang="en-US" dirty="0">
              <a:latin typeface="Arial" panose="020B0604020202020204" pitchFamily="34" charset="0"/>
            </a:endParaRPr>
          </a:p>
        </p:txBody>
      </p:sp>
      <p:sp>
        <p:nvSpPr>
          <p:cNvPr id="47" name="AutoShape 39" descr="Understanding Schizophrenia vs Psychosis: Key Differences">
            <a:extLst>
              <a:ext uri="{FF2B5EF4-FFF2-40B4-BE49-F238E27FC236}">
                <a16:creationId xmlns:a16="http://schemas.microsoft.com/office/drawing/2014/main" id="{4100A848-E1D3-7D98-16B7-3CC972488A3A}"/>
              </a:ext>
            </a:extLst>
          </p:cNvPr>
          <p:cNvSpPr>
            <a:spLocks noChangeAspect="1" noChangeArrowheads="1"/>
          </p:cNvSpPr>
          <p:nvPr/>
        </p:nvSpPr>
        <p:spPr bwMode="auto">
          <a:xfrm>
            <a:off x="6248400" y="35814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pic>
        <p:nvPicPr>
          <p:cNvPr id="48" name="Picture 47">
            <a:extLst>
              <a:ext uri="{FF2B5EF4-FFF2-40B4-BE49-F238E27FC236}">
                <a16:creationId xmlns:a16="http://schemas.microsoft.com/office/drawing/2014/main" id="{13C338B1-7CDF-327B-967A-D45AE17B9899}"/>
              </a:ext>
            </a:extLst>
          </p:cNvPr>
          <p:cNvPicPr>
            <a:picLocks noChangeAspect="1"/>
          </p:cNvPicPr>
          <p:nvPr/>
        </p:nvPicPr>
        <p:blipFill>
          <a:blip r:embed="rId7"/>
          <a:srcRect r="52835"/>
          <a:stretch>
            <a:fillRect/>
          </a:stretch>
        </p:blipFill>
        <p:spPr>
          <a:xfrm>
            <a:off x="5477967" y="4691909"/>
            <a:ext cx="1792394" cy="1910695"/>
          </a:xfrm>
          <a:prstGeom prst="rect">
            <a:avLst/>
          </a:prstGeom>
        </p:spPr>
      </p:pic>
      <p:pic>
        <p:nvPicPr>
          <p:cNvPr id="1065" name="Picture 41" descr="Schizophrenia behaviour help factsheet, causes and symptoms">
            <a:extLst>
              <a:ext uri="{FF2B5EF4-FFF2-40B4-BE49-F238E27FC236}">
                <a16:creationId xmlns:a16="http://schemas.microsoft.com/office/drawing/2014/main" id="{DD0EA295-B578-B4C1-B935-FAB91EF5694E}"/>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9348" t="5674" r="11950" b="3878"/>
          <a:stretch>
            <a:fillRect/>
          </a:stretch>
        </p:blipFill>
        <p:spPr bwMode="auto">
          <a:xfrm>
            <a:off x="10774526" y="5963810"/>
            <a:ext cx="956366" cy="698796"/>
          </a:xfrm>
          <a:prstGeom prst="rect">
            <a:avLst/>
          </a:prstGeom>
          <a:noFill/>
          <a:extLst>
            <a:ext uri="{909E8E84-426E-40DD-AFC4-6F175D3DCCD1}">
              <a14:hiddenFill xmlns:a14="http://schemas.microsoft.com/office/drawing/2010/main">
                <a:solidFill>
                  <a:srgbClr val="FFFFFF"/>
                </a:solidFill>
              </a14:hiddenFill>
            </a:ext>
          </a:extLst>
        </p:spPr>
      </p:pic>
      <p:sp>
        <p:nvSpPr>
          <p:cNvPr id="53" name="TextBox 52">
            <a:extLst>
              <a:ext uri="{FF2B5EF4-FFF2-40B4-BE49-F238E27FC236}">
                <a16:creationId xmlns:a16="http://schemas.microsoft.com/office/drawing/2014/main" id="{1C973FE0-7760-62DC-3984-04E422AB8304}"/>
              </a:ext>
            </a:extLst>
          </p:cNvPr>
          <p:cNvSpPr txBox="1"/>
          <p:nvPr/>
        </p:nvSpPr>
        <p:spPr>
          <a:xfrm>
            <a:off x="10774526" y="6602605"/>
            <a:ext cx="1485900" cy="255395"/>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(Behaviour Help, 2016)</a:t>
            </a:r>
            <a:endParaRPr kumimoji="0" lang="en-US" altLang="en-US" sz="1000" b="0" i="0" u="none" strike="noStrike" cap="none" normalizeH="0" baseline="0" dirty="0">
              <a:ln>
                <a:noFill/>
              </a:ln>
              <a:solidFill>
                <a:schemeClr val="tx1"/>
              </a:solidFill>
              <a:effectLst/>
              <a:latin typeface="Arial" panose="020B0604020202020204" pitchFamily="34" charset="0"/>
            </a:endParaRPr>
          </a:p>
        </p:txBody>
      </p:sp>
      <p:sp>
        <p:nvSpPr>
          <p:cNvPr id="56" name="TextBox 55">
            <a:extLst>
              <a:ext uri="{FF2B5EF4-FFF2-40B4-BE49-F238E27FC236}">
                <a16:creationId xmlns:a16="http://schemas.microsoft.com/office/drawing/2014/main" id="{062D98C7-E37A-6549-27D9-31957AF3759A}"/>
              </a:ext>
            </a:extLst>
          </p:cNvPr>
          <p:cNvSpPr txBox="1"/>
          <p:nvPr/>
        </p:nvSpPr>
        <p:spPr>
          <a:xfrm>
            <a:off x="6221764" y="4545916"/>
            <a:ext cx="1027129" cy="246221"/>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effectLst/>
                <a:latin typeface="Arial" panose="020B0604020202020204" pitchFamily="34" charset="0"/>
                <a:cs typeface="Arial" panose="020B0604020202020204" pitchFamily="34" charset="0"/>
              </a:rPr>
              <a:t>(NHS, 2023)</a:t>
            </a:r>
            <a:endParaRPr kumimoji="0" lang="en-US" altLang="en-US" sz="1000" b="0" i="0" u="none" strike="noStrike" cap="none" normalizeH="0" baseline="0" dirty="0">
              <a:ln>
                <a:noFill/>
              </a:ln>
              <a:effectLst/>
              <a:latin typeface="Arial" panose="020B0604020202020204" pitchFamily="34" charset="0"/>
            </a:endParaRPr>
          </a:p>
        </p:txBody>
      </p:sp>
      <p:sp>
        <p:nvSpPr>
          <p:cNvPr id="58" name="TextBox 57">
            <a:extLst>
              <a:ext uri="{FF2B5EF4-FFF2-40B4-BE49-F238E27FC236}">
                <a16:creationId xmlns:a16="http://schemas.microsoft.com/office/drawing/2014/main" id="{30909CF9-D2AA-ADA7-9F04-9E5315C162A5}"/>
              </a:ext>
            </a:extLst>
          </p:cNvPr>
          <p:cNvSpPr txBox="1"/>
          <p:nvPr/>
        </p:nvSpPr>
        <p:spPr>
          <a:xfrm>
            <a:off x="5477967" y="6607191"/>
            <a:ext cx="2109177" cy="246221"/>
          </a:xfrm>
          <a:prstGeom prst="rect">
            <a:avLst/>
          </a:prstGeom>
          <a:noFill/>
        </p:spPr>
        <p:txBody>
          <a:bodyPr wrap="square">
            <a:spAutoFit/>
          </a:bodyPr>
          <a:lstStyle/>
          <a:p>
            <a:r>
              <a:rPr lang="en-US" altLang="en-US" sz="1000" dirty="0">
                <a:latin typeface="Arial" panose="020B0604020202020204" pitchFamily="34" charset="0"/>
              </a:rPr>
              <a:t>(Living with Schizophrenia, 2012).</a:t>
            </a:r>
            <a:endParaRPr lang="en-GB" sz="1000" dirty="0"/>
          </a:p>
        </p:txBody>
      </p:sp>
      <p:sp>
        <p:nvSpPr>
          <p:cNvPr id="59" name="Rectangle 44">
            <a:extLst>
              <a:ext uri="{FF2B5EF4-FFF2-40B4-BE49-F238E27FC236}">
                <a16:creationId xmlns:a16="http://schemas.microsoft.com/office/drawing/2014/main" id="{FBAD4803-097C-D1AC-1AB9-2C6FBD5DE1B9}"/>
              </a:ext>
            </a:extLst>
          </p:cNvPr>
          <p:cNvSpPr>
            <a:spLocks noChangeArrowheads="1"/>
          </p:cNvSpPr>
          <p:nvPr/>
        </p:nvSpPr>
        <p:spPr bwMode="auto">
          <a:xfrm>
            <a:off x="0"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516217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FD1E4CC3-AE96-9771-9B10-68BCFDCEF094}"/>
              </a:ext>
            </a:extLst>
          </p:cNvPr>
          <p:cNvSpPr txBox="1"/>
          <p:nvPr/>
        </p:nvSpPr>
        <p:spPr>
          <a:xfrm>
            <a:off x="184731" y="184666"/>
            <a:ext cx="5140304" cy="2523768"/>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algn="ctr" eaLnBrk="0" fontAlgn="base" hangingPunct="0">
              <a:spcBef>
                <a:spcPct val="0"/>
              </a:spcBef>
              <a:spcAft>
                <a:spcPct val="0"/>
              </a:spcAft>
            </a:pPr>
            <a:r>
              <a:rPr lang="en-US" altLang="en-US" sz="1400" b="1" dirty="0">
                <a:latin typeface="Arial" panose="020B0604020202020204" pitchFamily="34" charset="0"/>
              </a:rPr>
              <a:t>History of Treatment:</a:t>
            </a:r>
          </a:p>
          <a:p>
            <a:pPr marL="171450" indent="-171450" eaLnBrk="0" fontAlgn="base" hangingPunct="0">
              <a:spcBef>
                <a:spcPct val="0"/>
              </a:spcBef>
              <a:spcAft>
                <a:spcPct val="0"/>
              </a:spcAft>
              <a:buFont typeface="Arial" panose="020B0604020202020204" pitchFamily="34" charset="0"/>
              <a:buChar char="•"/>
            </a:pPr>
            <a:r>
              <a:rPr lang="en-US" altLang="en-US" sz="1200" dirty="0">
                <a:solidFill>
                  <a:schemeClr val="tx1"/>
                </a:solidFill>
                <a:latin typeface="Arial" panose="020B0604020202020204" pitchFamily="34" charset="0"/>
              </a:rPr>
              <a:t>In the </a:t>
            </a:r>
            <a:r>
              <a:rPr lang="en-US" altLang="en-US" sz="1200" b="1" dirty="0">
                <a:solidFill>
                  <a:schemeClr val="tx1"/>
                </a:solidFill>
                <a:latin typeface="Arial" panose="020B0604020202020204" pitchFamily="34" charset="0"/>
              </a:rPr>
              <a:t>United States, Meyer </a:t>
            </a:r>
            <a:r>
              <a:rPr lang="en-US" altLang="en-US" sz="1200" dirty="0">
                <a:solidFill>
                  <a:schemeClr val="tx1"/>
                </a:solidFill>
                <a:latin typeface="Arial" panose="020B0604020202020204" pitchFamily="34" charset="0"/>
              </a:rPr>
              <a:t>created a </a:t>
            </a:r>
            <a:r>
              <a:rPr lang="en-US" altLang="en-US" sz="1200" b="1" dirty="0">
                <a:solidFill>
                  <a:schemeClr val="tx1"/>
                </a:solidFill>
                <a:latin typeface="Arial" panose="020B0604020202020204" pitchFamily="34" charset="0"/>
              </a:rPr>
              <a:t>humanistic approach </a:t>
            </a:r>
            <a:r>
              <a:rPr lang="en-US" altLang="en-US" sz="1200" dirty="0">
                <a:solidFill>
                  <a:schemeClr val="tx1"/>
                </a:solidFill>
                <a:latin typeface="Arial" panose="020B0604020202020204" pitchFamily="34" charset="0"/>
              </a:rPr>
              <a:t>to treat schizophrenia.</a:t>
            </a:r>
          </a:p>
          <a:p>
            <a:pPr marL="171450" indent="-171450" eaLnBrk="0" fontAlgn="base" hangingPunct="0">
              <a:spcBef>
                <a:spcPct val="0"/>
              </a:spcBef>
              <a:spcAft>
                <a:spcPct val="0"/>
              </a:spcAft>
              <a:buFont typeface="Arial" panose="020B0604020202020204" pitchFamily="34" charset="0"/>
              <a:buChar char="•"/>
            </a:pPr>
            <a:r>
              <a:rPr lang="en-US" altLang="en-US" sz="1200" dirty="0">
                <a:solidFill>
                  <a:schemeClr val="tx1"/>
                </a:solidFill>
                <a:latin typeface="Arial" panose="020B0604020202020204" pitchFamily="34" charset="0"/>
              </a:rPr>
              <a:t>The </a:t>
            </a:r>
            <a:r>
              <a:rPr lang="en-US" altLang="en-US" sz="1200" b="1" dirty="0">
                <a:solidFill>
                  <a:schemeClr val="tx1"/>
                </a:solidFill>
                <a:latin typeface="Arial" panose="020B0604020202020204" pitchFamily="34" charset="0"/>
              </a:rPr>
              <a:t>early 20th century </a:t>
            </a:r>
            <a:r>
              <a:rPr lang="en-US" altLang="en-US" sz="1200" dirty="0">
                <a:solidFill>
                  <a:schemeClr val="tx1"/>
                </a:solidFill>
                <a:latin typeface="Arial" panose="020B0604020202020204" pitchFamily="34" charset="0"/>
              </a:rPr>
              <a:t>treatments for schizophrenia included </a:t>
            </a:r>
            <a:r>
              <a:rPr lang="en-US" altLang="en-US" sz="1200" b="1" dirty="0">
                <a:solidFill>
                  <a:schemeClr val="tx1"/>
                </a:solidFill>
                <a:latin typeface="Arial" panose="020B0604020202020204" pitchFamily="34" charset="0"/>
              </a:rPr>
              <a:t>insulin coma</a:t>
            </a:r>
            <a:r>
              <a:rPr lang="en-US" altLang="en-US" sz="1200" dirty="0">
                <a:solidFill>
                  <a:schemeClr val="tx1"/>
                </a:solidFill>
                <a:latin typeface="Arial" panose="020B0604020202020204" pitchFamily="34" charset="0"/>
              </a:rPr>
              <a:t>, </a:t>
            </a:r>
            <a:r>
              <a:rPr lang="en-US" altLang="en-US" sz="1200" b="1" dirty="0">
                <a:solidFill>
                  <a:schemeClr val="tx1"/>
                </a:solidFill>
                <a:latin typeface="Arial" panose="020B0604020202020204" pitchFamily="34" charset="0"/>
              </a:rPr>
              <a:t>metrazol shock</a:t>
            </a:r>
            <a:r>
              <a:rPr lang="en-US" altLang="en-US" sz="1200" dirty="0">
                <a:solidFill>
                  <a:schemeClr val="tx1"/>
                </a:solidFill>
                <a:latin typeface="Arial" panose="020B0604020202020204" pitchFamily="34" charset="0"/>
              </a:rPr>
              <a:t>, </a:t>
            </a:r>
            <a:r>
              <a:rPr lang="en-US" altLang="en-US" sz="1200" b="1" dirty="0">
                <a:solidFill>
                  <a:schemeClr val="tx1"/>
                </a:solidFill>
                <a:latin typeface="Arial" panose="020B0604020202020204" pitchFamily="34" charset="0"/>
              </a:rPr>
              <a:t>electro-convulsive therapy</a:t>
            </a:r>
            <a:r>
              <a:rPr lang="en-US" altLang="en-US" sz="1200" dirty="0">
                <a:solidFill>
                  <a:schemeClr val="tx1"/>
                </a:solidFill>
                <a:latin typeface="Arial" panose="020B0604020202020204" pitchFamily="34" charset="0"/>
              </a:rPr>
              <a:t>, and </a:t>
            </a:r>
            <a:r>
              <a:rPr lang="en-US" altLang="en-US" sz="1200" b="1" dirty="0">
                <a:solidFill>
                  <a:schemeClr val="tx1"/>
                </a:solidFill>
                <a:latin typeface="Arial" panose="020B0604020202020204" pitchFamily="34" charset="0"/>
              </a:rPr>
              <a:t>frontal leukotomy</a:t>
            </a:r>
            <a:r>
              <a:rPr lang="en-US" altLang="en-US" sz="1200" dirty="0">
                <a:solidFill>
                  <a:schemeClr val="tx1"/>
                </a:solidFill>
                <a:latin typeface="Arial" panose="020B0604020202020204" pitchFamily="34" charset="0"/>
              </a:rPr>
              <a:t>. </a:t>
            </a:r>
          </a:p>
          <a:p>
            <a:pPr marL="171450" indent="-171450" eaLnBrk="0" fontAlgn="base" hangingPunct="0">
              <a:spcBef>
                <a:spcPct val="0"/>
              </a:spcBef>
              <a:spcAft>
                <a:spcPct val="0"/>
              </a:spcAft>
              <a:buFont typeface="Arial" panose="020B0604020202020204" pitchFamily="34" charset="0"/>
              <a:buChar char="•"/>
            </a:pPr>
            <a:r>
              <a:rPr lang="en-US" altLang="en-US" sz="1200" dirty="0">
                <a:solidFill>
                  <a:schemeClr val="tx1"/>
                </a:solidFill>
                <a:latin typeface="Arial" panose="020B0604020202020204" pitchFamily="34" charset="0"/>
              </a:rPr>
              <a:t>In the </a:t>
            </a:r>
            <a:r>
              <a:rPr lang="en-US" altLang="en-US" sz="1200" b="1" dirty="0">
                <a:solidFill>
                  <a:schemeClr val="tx1"/>
                </a:solidFill>
                <a:latin typeface="Arial" panose="020B0604020202020204" pitchFamily="34" charset="0"/>
              </a:rPr>
              <a:t>early 1950s</a:t>
            </a:r>
            <a:r>
              <a:rPr lang="en-US" altLang="en-US" sz="1200" dirty="0">
                <a:solidFill>
                  <a:schemeClr val="tx1"/>
                </a:solidFill>
                <a:latin typeface="Arial" panose="020B0604020202020204" pitchFamily="34" charset="0"/>
              </a:rPr>
              <a:t>, </a:t>
            </a:r>
            <a:r>
              <a:rPr lang="en-US" altLang="en-US" sz="1200" b="1" dirty="0">
                <a:solidFill>
                  <a:schemeClr val="tx1"/>
                </a:solidFill>
                <a:latin typeface="Arial" panose="020B0604020202020204" pitchFamily="34" charset="0"/>
              </a:rPr>
              <a:t>neuroleptic drugs </a:t>
            </a:r>
            <a:r>
              <a:rPr lang="en-US" altLang="en-US" sz="1200" dirty="0">
                <a:solidFill>
                  <a:schemeClr val="tx1"/>
                </a:solidFill>
                <a:latin typeface="Arial" panose="020B0604020202020204" pitchFamily="34" charset="0"/>
              </a:rPr>
              <a:t>were initially used. </a:t>
            </a:r>
            <a:r>
              <a:rPr lang="en-US" altLang="en-US" sz="1200" i="1" dirty="0">
                <a:solidFill>
                  <a:schemeClr val="accent5"/>
                </a:solidFill>
                <a:latin typeface="Arial" panose="020B0604020202020204" pitchFamily="34" charset="0"/>
              </a:rPr>
              <a:t>However, a significant portion of this outpatient schizophrenic population deteriorated as a result of drug use, inadequate medical follow-up, financial mismanagement, and unstable housing situations.</a:t>
            </a:r>
          </a:p>
          <a:p>
            <a:pPr marL="171450" indent="-171450" eaLnBrk="0" fontAlgn="base" hangingPunct="0">
              <a:spcBef>
                <a:spcPct val="0"/>
              </a:spcBef>
              <a:spcAft>
                <a:spcPct val="0"/>
              </a:spcAft>
              <a:buFont typeface="Arial" panose="020B0604020202020204" pitchFamily="34" charset="0"/>
              <a:buChar char="•"/>
            </a:pPr>
            <a:r>
              <a:rPr lang="en-US" altLang="en-US" sz="1200" dirty="0">
                <a:solidFill>
                  <a:schemeClr val="tx1"/>
                </a:solidFill>
                <a:latin typeface="Arial" panose="020B0604020202020204" pitchFamily="34" charset="0"/>
              </a:rPr>
              <a:t>In the </a:t>
            </a:r>
            <a:r>
              <a:rPr lang="en-US" altLang="en-US" sz="1200" b="1" dirty="0">
                <a:solidFill>
                  <a:schemeClr val="tx1"/>
                </a:solidFill>
                <a:latin typeface="Arial" panose="020B0604020202020204" pitchFamily="34" charset="0"/>
              </a:rPr>
              <a:t>1990s</a:t>
            </a:r>
            <a:r>
              <a:rPr lang="en-US" altLang="en-US" sz="1200" dirty="0">
                <a:solidFill>
                  <a:schemeClr val="tx1"/>
                </a:solidFill>
                <a:latin typeface="Arial" panose="020B0604020202020204" pitchFamily="34" charset="0"/>
              </a:rPr>
              <a:t>, managed care and more potent </a:t>
            </a:r>
            <a:r>
              <a:rPr lang="en-US" altLang="en-US" sz="1200" b="1" dirty="0">
                <a:solidFill>
                  <a:schemeClr val="tx1"/>
                </a:solidFill>
                <a:latin typeface="Arial" panose="020B0604020202020204" pitchFamily="34" charset="0"/>
              </a:rPr>
              <a:t>antipsychotic</a:t>
            </a:r>
            <a:r>
              <a:rPr lang="en-US" altLang="en-US" sz="1200" dirty="0">
                <a:solidFill>
                  <a:schemeClr val="tx1"/>
                </a:solidFill>
                <a:latin typeface="Arial" panose="020B0604020202020204" pitchFamily="34" charset="0"/>
              </a:rPr>
              <a:t> medications were developed. Both have affected how well schizophrenics are doing in our society </a:t>
            </a:r>
            <a:r>
              <a:rPr lang="en-US" altLang="en-US" sz="1200" dirty="0">
                <a:solidFill>
                  <a:schemeClr val="tx1"/>
                </a:solidFill>
                <a:latin typeface="Arial" panose="020B0604020202020204" pitchFamily="34" charset="0"/>
                <a:cs typeface="Arial" panose="020B0604020202020204" pitchFamily="34" charset="0"/>
              </a:rPr>
              <a:t>(Tueth, 1995).</a:t>
            </a:r>
            <a:endParaRPr lang="en-US" altLang="en-US" dirty="0">
              <a:solidFill>
                <a:schemeClr val="tx1"/>
              </a:solidFill>
              <a:latin typeface="Arial" panose="020B0604020202020204" pitchFamily="34" charset="0"/>
            </a:endParaRPr>
          </a:p>
        </p:txBody>
      </p:sp>
      <p:sp>
        <p:nvSpPr>
          <p:cNvPr id="10" name="Rectangle 2">
            <a:extLst>
              <a:ext uri="{FF2B5EF4-FFF2-40B4-BE49-F238E27FC236}">
                <a16:creationId xmlns:a16="http://schemas.microsoft.com/office/drawing/2014/main" id="{9BAE4569-6C3B-1A61-1D29-594C60B1F81E}"/>
              </a:ext>
            </a:extLst>
          </p:cNvPr>
          <p:cNvSpPr>
            <a:spLocks noChangeArrowheads="1"/>
          </p:cNvSpPr>
          <p:nvPr/>
        </p:nvSpPr>
        <p:spPr bwMode="auto">
          <a:xfrm>
            <a:off x="0"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4" name="TextBox 13">
            <a:extLst>
              <a:ext uri="{FF2B5EF4-FFF2-40B4-BE49-F238E27FC236}">
                <a16:creationId xmlns:a16="http://schemas.microsoft.com/office/drawing/2014/main" id="{7EE2D352-B8E3-BEC6-C48D-5D15494ADEB6}"/>
              </a:ext>
            </a:extLst>
          </p:cNvPr>
          <p:cNvSpPr txBox="1"/>
          <p:nvPr/>
        </p:nvSpPr>
        <p:spPr>
          <a:xfrm>
            <a:off x="184731" y="2918460"/>
            <a:ext cx="5140304" cy="2339102"/>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algn="ctr" eaLnBrk="0" fontAlgn="base" hangingPunct="0">
              <a:spcBef>
                <a:spcPct val="0"/>
              </a:spcBef>
              <a:spcAft>
                <a:spcPct val="0"/>
              </a:spcAft>
            </a:pPr>
            <a:r>
              <a:rPr lang="en-US" altLang="en-US" sz="1400" b="1" dirty="0">
                <a:latin typeface="Arial" panose="020B0604020202020204" pitchFamily="34" charset="0"/>
              </a:rPr>
              <a:t>Contemporary Treatments:</a:t>
            </a:r>
          </a:p>
          <a:p>
            <a:pPr eaLnBrk="0" fontAlgn="base" hangingPunct="0">
              <a:spcBef>
                <a:spcPct val="0"/>
              </a:spcBef>
              <a:spcAft>
                <a:spcPct val="0"/>
              </a:spcAft>
            </a:pPr>
            <a:r>
              <a:rPr lang="en-US" altLang="en-US" sz="1200" dirty="0">
                <a:solidFill>
                  <a:schemeClr val="tx1"/>
                </a:solidFill>
                <a:latin typeface="Arial" panose="020B0604020202020204" pitchFamily="34" charset="0"/>
              </a:rPr>
              <a:t>Treatment for schizophrenia often consists of a tailored combination of </a:t>
            </a:r>
            <a:r>
              <a:rPr lang="en-US" altLang="en-US" sz="1200" b="1" dirty="0">
                <a:solidFill>
                  <a:schemeClr val="tx1"/>
                </a:solidFill>
                <a:latin typeface="Arial" panose="020B0604020202020204" pitchFamily="34" charset="0"/>
              </a:rPr>
              <a:t>medication</a:t>
            </a:r>
            <a:r>
              <a:rPr lang="en-US" altLang="en-US" sz="1200" dirty="0">
                <a:solidFill>
                  <a:schemeClr val="tx1"/>
                </a:solidFill>
                <a:latin typeface="Arial" panose="020B0604020202020204" pitchFamily="34" charset="0"/>
              </a:rPr>
              <a:t> and </a:t>
            </a:r>
            <a:r>
              <a:rPr lang="en-US" altLang="en-US" sz="1200" b="1" dirty="0">
                <a:solidFill>
                  <a:schemeClr val="tx1"/>
                </a:solidFill>
                <a:latin typeface="Arial" panose="020B0604020202020204" pitchFamily="34" charset="0"/>
              </a:rPr>
              <a:t>talking therapy</a:t>
            </a:r>
            <a:r>
              <a:rPr lang="en-US" altLang="en-US" sz="1200" dirty="0">
                <a:solidFill>
                  <a:schemeClr val="tx1"/>
                </a:solidFill>
                <a:latin typeface="Arial" panose="020B0604020202020204" pitchFamily="34" charset="0"/>
              </a:rPr>
              <a:t>. The first line of treatment for symptoms of an acute schizophrenia episode is typically </a:t>
            </a:r>
            <a:r>
              <a:rPr lang="en-US" altLang="en-US" sz="1200" b="1" dirty="0">
                <a:solidFill>
                  <a:schemeClr val="tx1"/>
                </a:solidFill>
                <a:latin typeface="Arial" panose="020B0604020202020204" pitchFamily="34" charset="0"/>
              </a:rPr>
              <a:t>antipsychotics.</a:t>
            </a:r>
            <a:r>
              <a:rPr lang="en-US" altLang="en-US" sz="1200" dirty="0">
                <a:solidFill>
                  <a:schemeClr val="tx1"/>
                </a:solidFill>
                <a:latin typeface="Arial" panose="020B0604020202020204" pitchFamily="34" charset="0"/>
              </a:rPr>
              <a:t> They function by </a:t>
            </a:r>
            <a:r>
              <a:rPr lang="en-US" altLang="en-US" sz="1200" b="1" dirty="0">
                <a:solidFill>
                  <a:schemeClr val="tx1"/>
                </a:solidFill>
                <a:latin typeface="Arial" panose="020B0604020202020204" pitchFamily="34" charset="0"/>
              </a:rPr>
              <a:t>preventing dopamine </a:t>
            </a:r>
            <a:r>
              <a:rPr lang="en-US" altLang="en-US" sz="1200" dirty="0">
                <a:solidFill>
                  <a:schemeClr val="tx1"/>
                </a:solidFill>
                <a:latin typeface="Arial" panose="020B0604020202020204" pitchFamily="34" charset="0"/>
              </a:rPr>
              <a:t>or other substances from having an impact on the brain. Talking therapies for schizophrenia are:  </a:t>
            </a:r>
            <a:r>
              <a:rPr lang="en-US" altLang="en-US" sz="1200" b="1" dirty="0">
                <a:solidFill>
                  <a:schemeClr val="tx1"/>
                </a:solidFill>
                <a:latin typeface="Arial" panose="020B0604020202020204" pitchFamily="34" charset="0"/>
              </a:rPr>
              <a:t>Family therapy </a:t>
            </a:r>
            <a:r>
              <a:rPr lang="en-US" altLang="en-US" sz="1200" dirty="0">
                <a:solidFill>
                  <a:schemeClr val="tx1"/>
                </a:solidFill>
                <a:latin typeface="Arial" panose="020B0604020202020204" pitchFamily="34" charset="0"/>
              </a:rPr>
              <a:t>and </a:t>
            </a:r>
            <a:r>
              <a:rPr lang="en-US" altLang="en-US" sz="1200" b="1" dirty="0">
                <a:solidFill>
                  <a:schemeClr val="tx1"/>
                </a:solidFill>
                <a:latin typeface="Arial" panose="020B0604020202020204" pitchFamily="34" charset="0"/>
              </a:rPr>
              <a:t>Cognitive Behavioural Therapy </a:t>
            </a:r>
            <a:r>
              <a:rPr lang="en-US" altLang="en-US" sz="1200" dirty="0">
                <a:solidFill>
                  <a:schemeClr val="tx1"/>
                </a:solidFill>
                <a:latin typeface="Arial" panose="020B0604020202020204" pitchFamily="34" charset="0"/>
              </a:rPr>
              <a:t>(CBT), </a:t>
            </a:r>
            <a:r>
              <a:rPr lang="en-US" altLang="en-US" sz="1200" b="1" dirty="0">
                <a:solidFill>
                  <a:schemeClr val="tx1"/>
                </a:solidFill>
                <a:latin typeface="Arial" panose="020B0604020202020204" pitchFamily="34" charset="0"/>
              </a:rPr>
              <a:t>Art therapy </a:t>
            </a:r>
            <a:r>
              <a:rPr lang="en-US" altLang="en-US" sz="1200" dirty="0">
                <a:solidFill>
                  <a:schemeClr val="tx1"/>
                </a:solidFill>
                <a:latin typeface="Arial" panose="020B0604020202020204" pitchFamily="34" charset="0"/>
              </a:rPr>
              <a:t>(NHS, 2023b). Although </a:t>
            </a:r>
            <a:r>
              <a:rPr lang="en-US" altLang="en-US" sz="1200" b="1" dirty="0">
                <a:solidFill>
                  <a:schemeClr val="tx1"/>
                </a:solidFill>
                <a:latin typeface="Arial" panose="020B0604020202020204" pitchFamily="34" charset="0"/>
              </a:rPr>
              <a:t>CBT</a:t>
            </a:r>
            <a:r>
              <a:rPr lang="en-US" altLang="en-US" sz="1200" dirty="0">
                <a:solidFill>
                  <a:schemeClr val="tx1"/>
                </a:solidFill>
                <a:latin typeface="Arial" panose="020B0604020202020204" pitchFamily="34" charset="0"/>
              </a:rPr>
              <a:t> is </a:t>
            </a:r>
            <a:r>
              <a:rPr lang="en-US" altLang="en-US" sz="1200" dirty="0">
                <a:latin typeface="Arial" panose="020B0604020202020204" pitchFamily="34" charset="0"/>
              </a:rPr>
              <a:t>used </a:t>
            </a:r>
            <a:r>
              <a:rPr lang="en-US" altLang="en-US" sz="1200" dirty="0">
                <a:solidFill>
                  <a:schemeClr val="tx1"/>
                </a:solidFill>
                <a:latin typeface="Arial" panose="020B0604020202020204" pitchFamily="34" charset="0"/>
              </a:rPr>
              <a:t>in psychosocial interventions, recent meta-analyses show that its impact size for schizophrenia is limited (Jauhar </a:t>
            </a:r>
            <a:r>
              <a:rPr lang="en-US" altLang="en-US" sz="1200" i="1" dirty="0">
                <a:solidFill>
                  <a:schemeClr val="tx1"/>
                </a:solidFill>
                <a:latin typeface="Arial" panose="020B0604020202020204" pitchFamily="34" charset="0"/>
              </a:rPr>
              <a:t>et al</a:t>
            </a:r>
            <a:r>
              <a:rPr lang="en-US" altLang="en-US" sz="1200" dirty="0">
                <a:solidFill>
                  <a:schemeClr val="tx1"/>
                </a:solidFill>
                <a:latin typeface="Arial" panose="020B0604020202020204" pitchFamily="34" charset="0"/>
              </a:rPr>
              <a:t>., 2022).</a:t>
            </a:r>
            <a:r>
              <a:rPr lang="en-US" altLang="en-US" sz="1200" dirty="0">
                <a:latin typeface="Arial" panose="020B0604020202020204" pitchFamily="34" charset="0"/>
              </a:rPr>
              <a:t> On the contrary, </a:t>
            </a:r>
            <a:r>
              <a:rPr lang="en-US" altLang="en-US" sz="1200" b="1" dirty="0">
                <a:latin typeface="Arial" panose="020B0604020202020204" pitchFamily="34" charset="0"/>
              </a:rPr>
              <a:t>psychosis is a multifaceted illness </a:t>
            </a:r>
            <a:r>
              <a:rPr lang="en-US" altLang="en-US" sz="1200" dirty="0">
                <a:latin typeface="Arial" panose="020B0604020202020204" pitchFamily="34" charset="0"/>
              </a:rPr>
              <a:t>and the needs may vary from person to person, researchers and scientists are looking into alternative psychosocial causes (Cooke &amp; Kinderman, 2017).</a:t>
            </a:r>
          </a:p>
        </p:txBody>
      </p:sp>
      <p:sp>
        <p:nvSpPr>
          <p:cNvPr id="18" name="Rectangle 9">
            <a:extLst>
              <a:ext uri="{FF2B5EF4-FFF2-40B4-BE49-F238E27FC236}">
                <a16:creationId xmlns:a16="http://schemas.microsoft.com/office/drawing/2014/main" id="{5B78C3CC-1A23-7B33-705A-BC7E31F4CA19}"/>
              </a:ext>
            </a:extLst>
          </p:cNvPr>
          <p:cNvSpPr>
            <a:spLocks noChangeArrowheads="1"/>
          </p:cNvSpPr>
          <p:nvPr/>
        </p:nvSpPr>
        <p:spPr bwMode="auto">
          <a:xfrm>
            <a:off x="0"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22" name="TextBox 21">
            <a:extLst>
              <a:ext uri="{FF2B5EF4-FFF2-40B4-BE49-F238E27FC236}">
                <a16:creationId xmlns:a16="http://schemas.microsoft.com/office/drawing/2014/main" id="{35CF1F3F-3FF1-20D2-8AD7-2E15819DD07D}"/>
              </a:ext>
            </a:extLst>
          </p:cNvPr>
          <p:cNvSpPr txBox="1"/>
          <p:nvPr/>
        </p:nvSpPr>
        <p:spPr>
          <a:xfrm>
            <a:off x="184731" y="5370511"/>
            <a:ext cx="5140304" cy="1231106"/>
          </a:xfrm>
          <a:prstGeom prst="rect">
            <a:avLst/>
          </a:prstGeom>
          <a:solidFill>
            <a:srgbClr val="909EE6"/>
          </a:solidFill>
          <a:ln>
            <a:solidFill>
              <a:schemeClr val="tx1"/>
            </a:solidFill>
          </a:ln>
        </p:spPr>
        <p:txBody>
          <a:bodyPr wrap="square">
            <a:spAutoFit/>
          </a:bodyPr>
          <a:lstStyle/>
          <a:p>
            <a:pPr eaLnBrk="0" fontAlgn="base" hangingPunct="0">
              <a:spcBef>
                <a:spcPct val="0"/>
              </a:spcBef>
              <a:spcAft>
                <a:spcPct val="0"/>
              </a:spcAft>
            </a:pPr>
            <a:r>
              <a:rPr lang="en-US" altLang="en-US" sz="1400" b="1" dirty="0">
                <a:latin typeface="Arial" panose="020B0604020202020204" pitchFamily="34" charset="0"/>
              </a:rPr>
              <a:t>Contemporary Debate</a:t>
            </a:r>
          </a:p>
          <a:p>
            <a:pPr marL="285750" indent="-285750" eaLnBrk="0" fontAlgn="base" hangingPunct="0">
              <a:spcBef>
                <a:spcPct val="0"/>
              </a:spcBef>
              <a:spcAft>
                <a:spcPct val="0"/>
              </a:spcAft>
              <a:buFont typeface="Arial" panose="020B0604020202020204" pitchFamily="34" charset="0"/>
              <a:buChar char="•"/>
            </a:pPr>
            <a:r>
              <a:rPr lang="en-GB" sz="1200" dirty="0">
                <a:latin typeface="Arial" panose="020B0604020202020204" pitchFamily="34" charset="0"/>
                <a:cs typeface="Arial" panose="020B0604020202020204" pitchFamily="34" charset="0"/>
              </a:rPr>
              <a:t>The idea of schizophrenia may be doing  more harm than</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good </a:t>
            </a:r>
            <a:r>
              <a:rPr lang="en-US" altLang="en-US" sz="1200" dirty="0">
                <a:latin typeface="Arial" panose="020B0604020202020204" pitchFamily="34" charset="0"/>
                <a:cs typeface="Arial" panose="020B0604020202020204" pitchFamily="34" charset="0"/>
              </a:rPr>
              <a:t>(Cooke &amp; Kinderman, 2017).</a:t>
            </a:r>
            <a:endParaRPr lang="en-GB" sz="1200" dirty="0">
              <a:latin typeface="Arial" panose="020B0604020202020204" pitchFamily="34" charset="0"/>
              <a:cs typeface="Arial" panose="020B0604020202020204" pitchFamily="34" charset="0"/>
            </a:endParaRPr>
          </a:p>
          <a:p>
            <a:pPr marL="285750" indent="-285750" eaLnBrk="0" fontAlgn="base" hangingPunct="0">
              <a:spcBef>
                <a:spcPct val="0"/>
              </a:spcBef>
              <a:spcAft>
                <a:spcPct val="0"/>
              </a:spcAft>
              <a:buFont typeface="Arial" panose="020B0604020202020204" pitchFamily="34" charset="0"/>
              <a:buChar char="•"/>
            </a:pPr>
            <a:r>
              <a:rPr lang="en-GB" sz="1200" dirty="0">
                <a:latin typeface="Arial" panose="020B0604020202020204" pitchFamily="34" charset="0"/>
                <a:cs typeface="Arial" panose="020B0604020202020204" pitchFamily="34" charset="0"/>
              </a:rPr>
              <a:t>Childhood adversity as cause of schizophrenia</a:t>
            </a:r>
            <a:r>
              <a:rPr lang="en-US" altLang="en-US" sz="1200" dirty="0">
                <a:latin typeface="Arial" panose="020B0604020202020204" pitchFamily="34" charset="0"/>
                <a:cs typeface="Arial" panose="020B0604020202020204" pitchFamily="34" charset="0"/>
              </a:rPr>
              <a:t>(Lee </a:t>
            </a:r>
            <a:r>
              <a:rPr lang="en-US" altLang="en-US" sz="1200" i="1" dirty="0">
                <a:latin typeface="Arial" panose="020B0604020202020204" pitchFamily="34" charset="0"/>
                <a:cs typeface="Arial" panose="020B0604020202020204" pitchFamily="34" charset="0"/>
              </a:rPr>
              <a:t>et al.</a:t>
            </a:r>
            <a:r>
              <a:rPr lang="en-US" altLang="en-US" sz="1200" dirty="0">
                <a:latin typeface="Arial" panose="020B0604020202020204" pitchFamily="34" charset="0"/>
                <a:cs typeface="Arial" panose="020B0604020202020204" pitchFamily="34" charset="0"/>
              </a:rPr>
              <a:t>, 2018).</a:t>
            </a:r>
            <a:endParaRPr lang="en-GB" sz="1200" dirty="0">
              <a:latin typeface="Arial" panose="020B0604020202020204" pitchFamily="34" charset="0"/>
              <a:cs typeface="Arial" panose="020B0604020202020204" pitchFamily="34" charset="0"/>
            </a:endParaRPr>
          </a:p>
          <a:p>
            <a:pPr marL="285750" indent="-285750" eaLnBrk="0" fontAlgn="base" hangingPunct="0">
              <a:spcBef>
                <a:spcPct val="0"/>
              </a:spcBef>
              <a:spcAft>
                <a:spcPct val="0"/>
              </a:spcAft>
              <a:buFont typeface="Arial" panose="020B0604020202020204" pitchFamily="34" charset="0"/>
              <a:buChar char="•"/>
            </a:pPr>
            <a:r>
              <a:rPr lang="en-GB" sz="1200" dirty="0">
                <a:latin typeface="Arial" panose="020B0604020202020204" pitchFamily="34" charset="0"/>
                <a:cs typeface="Arial" panose="020B0604020202020204" pitchFamily="34" charset="0"/>
              </a:rPr>
              <a:t>Is there is progressive brain change after onset </a:t>
            </a:r>
            <a:r>
              <a:rPr lang="en-US" altLang="en-US" sz="1200" dirty="0">
                <a:latin typeface="Arial" panose="020B0604020202020204" pitchFamily="34" charset="0"/>
                <a:cs typeface="Arial" panose="020B0604020202020204" pitchFamily="34" charset="0"/>
              </a:rPr>
              <a:t>(Ziermans </a:t>
            </a:r>
            <a:r>
              <a:rPr lang="en-US" altLang="en-US" sz="1200" i="1" dirty="0">
                <a:latin typeface="Arial" panose="020B0604020202020204" pitchFamily="34" charset="0"/>
                <a:cs typeface="Arial" panose="020B0604020202020204" pitchFamily="34" charset="0"/>
              </a:rPr>
              <a:t>et al.</a:t>
            </a:r>
            <a:r>
              <a:rPr lang="en-US" altLang="en-US" sz="1200" dirty="0">
                <a:latin typeface="Arial" panose="020B0604020202020204" pitchFamily="34" charset="0"/>
                <a:cs typeface="Arial" panose="020B0604020202020204" pitchFamily="34" charset="0"/>
              </a:rPr>
              <a:t>, 2010)</a:t>
            </a:r>
            <a:r>
              <a:rPr lang="en-GB" altLang="en-US" sz="1200" dirty="0">
                <a:latin typeface="Arial" panose="020B0604020202020204" pitchFamily="34" charset="0"/>
                <a:cs typeface="Arial" panose="020B0604020202020204" pitchFamily="34" charset="0"/>
              </a:rPr>
              <a:t>.</a:t>
            </a:r>
            <a:endParaRPr lang="en-US" altLang="en-US" sz="1200" b="1" dirty="0">
              <a:latin typeface="Arial" panose="020B0604020202020204" pitchFamily="34" charset="0"/>
              <a:cs typeface="Arial" panose="020B0604020202020204" pitchFamily="34" charset="0"/>
            </a:endParaRPr>
          </a:p>
        </p:txBody>
      </p:sp>
      <p:sp>
        <p:nvSpPr>
          <p:cNvPr id="24" name="TextBox 23">
            <a:extLst>
              <a:ext uri="{FF2B5EF4-FFF2-40B4-BE49-F238E27FC236}">
                <a16:creationId xmlns:a16="http://schemas.microsoft.com/office/drawing/2014/main" id="{F536DEA6-4277-166A-1F0B-D5310A95200C}"/>
              </a:ext>
            </a:extLst>
          </p:cNvPr>
          <p:cNvSpPr txBox="1"/>
          <p:nvPr/>
        </p:nvSpPr>
        <p:spPr>
          <a:xfrm>
            <a:off x="5633362" y="112126"/>
            <a:ext cx="6472519" cy="2708434"/>
          </a:xfrm>
          <a:prstGeom prst="rect">
            <a:avLst/>
          </a:prstGeom>
        </p:spPr>
        <p:style>
          <a:lnRef idx="2">
            <a:schemeClr val="accent1"/>
          </a:lnRef>
          <a:fillRef idx="1">
            <a:schemeClr val="lt1"/>
          </a:fillRef>
          <a:effectRef idx="0">
            <a:schemeClr val="accent1"/>
          </a:effectRef>
          <a:fontRef idx="minor">
            <a:schemeClr val="dk1"/>
          </a:fontRef>
        </p:style>
        <p:txBody>
          <a:bodyPr wrap="square">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400" b="1" i="0" u="none" strike="noStrike" cap="none" normalizeH="0" baseline="0" dirty="0">
                <a:ln>
                  <a:noFill/>
                </a:ln>
                <a:solidFill>
                  <a:schemeClr val="tx1"/>
                </a:solidFill>
                <a:effectLst/>
                <a:latin typeface="Arial" panose="020B0604020202020204" pitchFamily="34" charset="0"/>
              </a:rPr>
              <a:t>Social and Cultural Impact on Treatment</a:t>
            </a:r>
          </a:p>
          <a:p>
            <a:pPr marL="171450" indent="-171450" eaLnBrk="0" fontAlgn="base" hangingPunct="0">
              <a:spcBef>
                <a:spcPct val="0"/>
              </a:spcBef>
              <a:spcAft>
                <a:spcPct val="0"/>
              </a:spcAft>
              <a:buFont typeface="Arial" panose="020B0604020202020204" pitchFamily="34" charset="0"/>
              <a:buChar char="•"/>
            </a:pPr>
            <a:r>
              <a:rPr lang="en-US" altLang="en-US" sz="1200" dirty="0">
                <a:latin typeface="Arial" panose="020B0604020202020204" pitchFamily="34" charset="0"/>
              </a:rPr>
              <a:t>Mental hospitals often violate the fundamental human rights of individuals with schizophrenia and are ineffective at providing the care that people with mental health issues require (World Health Organisation, 2022). </a:t>
            </a:r>
          </a:p>
          <a:p>
            <a:pPr marL="171450" indent="-171450" eaLnBrk="0" fontAlgn="base" hangingPunct="0">
              <a:spcBef>
                <a:spcPct val="0"/>
              </a:spcBef>
              <a:spcAft>
                <a:spcPct val="0"/>
              </a:spcAft>
              <a:buFont typeface="Arial" panose="020B0604020202020204" pitchFamily="34" charset="0"/>
              <a:buChar char="•"/>
            </a:pPr>
            <a:r>
              <a:rPr lang="en-US" altLang="en-US" sz="1200" dirty="0">
                <a:solidFill>
                  <a:schemeClr val="tx1"/>
                </a:solidFill>
                <a:latin typeface="Arial" panose="020B0604020202020204" pitchFamily="34" charset="0"/>
              </a:rPr>
              <a:t>Stigma, </a:t>
            </a:r>
            <a:r>
              <a:rPr lang="en-US" altLang="en-US" sz="1200" dirty="0" err="1">
                <a:solidFill>
                  <a:schemeClr val="tx1"/>
                </a:solidFill>
                <a:latin typeface="Arial" panose="020B0604020202020204" pitchFamily="34" charset="0"/>
              </a:rPr>
              <a:t>unfavourable</a:t>
            </a:r>
            <a:r>
              <a:rPr lang="en-US" altLang="en-US" sz="1200" dirty="0">
                <a:solidFill>
                  <a:schemeClr val="tx1"/>
                </a:solidFill>
                <a:latin typeface="Arial" panose="020B0604020202020204" pitchFamily="34" charset="0"/>
              </a:rPr>
              <a:t> preconceptions, bias, and discrimination, is a major barrier to prompt psychiatric care and prevents the best possible health outcomes.</a:t>
            </a:r>
            <a:br>
              <a:rPr lang="en-US" altLang="en-US" sz="1200" dirty="0">
                <a:solidFill>
                  <a:schemeClr val="tx1"/>
                </a:solidFill>
                <a:latin typeface="Arial" panose="020B0604020202020204" pitchFamily="34" charset="0"/>
              </a:rPr>
            </a:br>
            <a:r>
              <a:rPr lang="en-US" altLang="en-US" sz="1200" dirty="0">
                <a:solidFill>
                  <a:schemeClr val="tx1"/>
                </a:solidFill>
                <a:latin typeface="Arial" panose="020B0604020202020204" pitchFamily="34" charset="0"/>
              </a:rPr>
              <a:t>It can result in </a:t>
            </a:r>
            <a:r>
              <a:rPr lang="en-US" altLang="en-US" sz="1200" b="1" dirty="0">
                <a:solidFill>
                  <a:schemeClr val="tx1"/>
                </a:solidFill>
                <a:latin typeface="Arial" panose="020B0604020202020204" pitchFamily="34" charset="0"/>
              </a:rPr>
              <a:t>delayed treatment</a:t>
            </a:r>
            <a:r>
              <a:rPr lang="en-US" altLang="en-US" sz="1200" dirty="0">
                <a:solidFill>
                  <a:schemeClr val="tx1"/>
                </a:solidFill>
                <a:latin typeface="Arial" panose="020B0604020202020204" pitchFamily="34" charset="0"/>
              </a:rPr>
              <a:t>, </a:t>
            </a:r>
            <a:r>
              <a:rPr lang="en-US" altLang="en-US" sz="1200" b="1" dirty="0">
                <a:solidFill>
                  <a:schemeClr val="tx1"/>
                </a:solidFill>
                <a:latin typeface="Arial" panose="020B0604020202020204" pitchFamily="34" charset="0"/>
              </a:rPr>
              <a:t>higher morbidity</a:t>
            </a:r>
            <a:r>
              <a:rPr lang="en-US" altLang="en-US" sz="1200" dirty="0">
                <a:solidFill>
                  <a:schemeClr val="tx1"/>
                </a:solidFill>
                <a:latin typeface="Arial" panose="020B0604020202020204" pitchFamily="34" charset="0"/>
              </a:rPr>
              <a:t>, and a </a:t>
            </a:r>
            <a:r>
              <a:rPr lang="en-US" altLang="en-US" sz="1200" b="1" dirty="0">
                <a:solidFill>
                  <a:schemeClr val="tx1"/>
                </a:solidFill>
                <a:latin typeface="Arial" panose="020B0604020202020204" pitchFamily="34" charset="0"/>
              </a:rPr>
              <a:t>lower quality of life </a:t>
            </a:r>
            <a:r>
              <a:rPr lang="en-US" altLang="en-US" sz="1200" dirty="0">
                <a:solidFill>
                  <a:schemeClr val="tx1"/>
                </a:solidFill>
                <a:latin typeface="Arial" panose="020B0604020202020204" pitchFamily="34" charset="0"/>
              </a:rPr>
              <a:t>for those with mental health issues (Ahad, Gonzalez and Junquera, 2023).</a:t>
            </a:r>
          </a:p>
          <a:p>
            <a:pPr marL="171450" indent="-171450" eaLnBrk="0" fontAlgn="base" hangingPunct="0">
              <a:spcBef>
                <a:spcPct val="0"/>
              </a:spcBef>
              <a:spcAft>
                <a:spcPct val="0"/>
              </a:spcAft>
              <a:buFont typeface="Arial" panose="020B0604020202020204" pitchFamily="34" charset="0"/>
              <a:buChar char="•"/>
            </a:pPr>
            <a:r>
              <a:rPr lang="en-US" altLang="en-US" sz="1200" dirty="0">
                <a:latin typeface="Arial" panose="020B0604020202020204" pitchFamily="34" charset="0"/>
              </a:rPr>
              <a:t>Schizophrenia patients often view the stigma as a </a:t>
            </a:r>
            <a:r>
              <a:rPr lang="en-US" altLang="en-US" sz="1200" b="1" dirty="0">
                <a:latin typeface="Arial" panose="020B0604020202020204" pitchFamily="34" charset="0"/>
              </a:rPr>
              <a:t>"second illness.“ </a:t>
            </a:r>
            <a:r>
              <a:rPr lang="en-US" altLang="en-US" sz="1200" dirty="0">
                <a:latin typeface="Arial" panose="020B0604020202020204" pitchFamily="34" charset="0"/>
              </a:rPr>
              <a:t>(</a:t>
            </a:r>
            <a:r>
              <a:rPr lang="en-US" altLang="en-US" sz="1200" dirty="0" err="1">
                <a:latin typeface="Arial" panose="020B0604020202020204" pitchFamily="34" charset="0"/>
              </a:rPr>
              <a:t>Mannarini</a:t>
            </a:r>
            <a:r>
              <a:rPr lang="en-US" altLang="en-US" sz="1200" dirty="0">
                <a:latin typeface="Arial" panose="020B0604020202020204" pitchFamily="34" charset="0"/>
              </a:rPr>
              <a:t> </a:t>
            </a:r>
            <a:r>
              <a:rPr lang="en-US" altLang="en-US" sz="1200" i="1" dirty="0">
                <a:latin typeface="Arial" panose="020B0604020202020204" pitchFamily="34" charset="0"/>
              </a:rPr>
              <a:t>et al</a:t>
            </a:r>
            <a:r>
              <a:rPr lang="en-US" altLang="en-US" sz="1200" dirty="0">
                <a:latin typeface="Arial" panose="020B0604020202020204" pitchFamily="34" charset="0"/>
              </a:rPr>
              <a:t>., 2022).</a:t>
            </a:r>
          </a:p>
          <a:p>
            <a:pPr marL="171450" indent="-171450" eaLnBrk="0" fontAlgn="base" hangingPunct="0">
              <a:spcBef>
                <a:spcPct val="0"/>
              </a:spcBef>
              <a:spcAft>
                <a:spcPct val="0"/>
              </a:spcAft>
              <a:buFont typeface="Arial" panose="020B0604020202020204" pitchFamily="34" charset="0"/>
              <a:buChar char="•"/>
            </a:pPr>
            <a:r>
              <a:rPr lang="en-US" altLang="en-US" sz="1200" dirty="0">
                <a:latin typeface="Arial" panose="020B0604020202020204" pitchFamily="34" charset="0"/>
              </a:rPr>
              <a:t>There could be serious repercussions if people with schizophrenia are </a:t>
            </a:r>
            <a:r>
              <a:rPr lang="en-US" altLang="en-US" sz="1200" b="1" dirty="0" err="1">
                <a:latin typeface="Arial" panose="020B0604020202020204" pitchFamily="34" charset="0"/>
              </a:rPr>
              <a:t>stigmatised</a:t>
            </a:r>
            <a:r>
              <a:rPr lang="en-US" altLang="en-US" sz="1200" b="1" dirty="0">
                <a:latin typeface="Arial" panose="020B0604020202020204" pitchFamily="34" charset="0"/>
              </a:rPr>
              <a:t>.</a:t>
            </a:r>
          </a:p>
          <a:p>
            <a:pPr marL="171450" indent="-171450" eaLnBrk="0" fontAlgn="base" hangingPunct="0">
              <a:spcBef>
                <a:spcPct val="0"/>
              </a:spcBef>
              <a:spcAft>
                <a:spcPct val="0"/>
              </a:spcAft>
              <a:buFont typeface="Arial" panose="020B0604020202020204" pitchFamily="34" charset="0"/>
              <a:buChar char="•"/>
            </a:pPr>
            <a:r>
              <a:rPr lang="en-US" altLang="en-US" sz="1200" dirty="0">
                <a:latin typeface="Arial" panose="020B0604020202020204" pitchFamily="34" charset="0"/>
              </a:rPr>
              <a:t>According to a study by Clark </a:t>
            </a:r>
            <a:r>
              <a:rPr lang="en-US" altLang="en-US" sz="1200" i="1" dirty="0">
                <a:latin typeface="Arial" panose="020B0604020202020204" pitchFamily="34" charset="0"/>
              </a:rPr>
              <a:t>et al</a:t>
            </a:r>
            <a:r>
              <a:rPr lang="en-US" altLang="en-US" sz="1200" dirty="0">
                <a:latin typeface="Arial" panose="020B0604020202020204" pitchFamily="34" charset="0"/>
              </a:rPr>
              <a:t>. and Rowe </a:t>
            </a:r>
            <a:r>
              <a:rPr lang="en-US" altLang="en-US" sz="1200" i="1" dirty="0">
                <a:latin typeface="Arial" panose="020B0604020202020204" pitchFamily="34" charset="0"/>
              </a:rPr>
              <a:t>et al</a:t>
            </a:r>
            <a:r>
              <a:rPr lang="en-US" altLang="en-US" sz="1200" dirty="0">
                <a:latin typeface="Arial" panose="020B0604020202020204" pitchFamily="34" charset="0"/>
              </a:rPr>
              <a:t>., psychiatrists may have a </a:t>
            </a:r>
            <a:r>
              <a:rPr lang="en-US" altLang="en-US" sz="1200" b="1" dirty="0">
                <a:latin typeface="Arial" panose="020B0604020202020204" pitchFamily="34" charset="0"/>
              </a:rPr>
              <a:t>diagnostic bias due to the belief that schizophrenia is dangerous</a:t>
            </a:r>
            <a:r>
              <a:rPr lang="en-US" altLang="en-US" sz="1200" dirty="0">
                <a:latin typeface="Arial" panose="020B0604020202020204" pitchFamily="34" charset="0"/>
              </a:rPr>
              <a:t>. Bias may worsen the stigma attached to </a:t>
            </a:r>
            <a:r>
              <a:rPr lang="en-US" altLang="en-US" sz="1200" b="1" dirty="0">
                <a:latin typeface="Arial" panose="020B0604020202020204" pitchFamily="34" charset="0"/>
              </a:rPr>
              <a:t>schizophrenia </a:t>
            </a:r>
            <a:r>
              <a:rPr lang="en-US" altLang="en-US" sz="1200" dirty="0">
                <a:latin typeface="Arial" panose="020B0604020202020204" pitchFamily="34" charset="0"/>
              </a:rPr>
              <a:t>(Adil, Atiq, and Ellahi, 2022). </a:t>
            </a:r>
          </a:p>
        </p:txBody>
      </p:sp>
      <p:sp>
        <p:nvSpPr>
          <p:cNvPr id="26" name="Rectangle 13">
            <a:extLst>
              <a:ext uri="{FF2B5EF4-FFF2-40B4-BE49-F238E27FC236}">
                <a16:creationId xmlns:a16="http://schemas.microsoft.com/office/drawing/2014/main" id="{96F4459A-58F9-39D1-811C-6FD0DA7ACC89}"/>
              </a:ext>
            </a:extLst>
          </p:cNvPr>
          <p:cNvSpPr>
            <a:spLocks noChangeArrowheads="1"/>
          </p:cNvSpPr>
          <p:nvPr/>
        </p:nvSpPr>
        <p:spPr bwMode="auto">
          <a:xfrm>
            <a:off x="0"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27" name="Rectangle 14">
            <a:extLst>
              <a:ext uri="{FF2B5EF4-FFF2-40B4-BE49-F238E27FC236}">
                <a16:creationId xmlns:a16="http://schemas.microsoft.com/office/drawing/2014/main" id="{5EAD21A8-07ED-35C2-1A3B-3730A46D6898}"/>
              </a:ext>
            </a:extLst>
          </p:cNvPr>
          <p:cNvSpPr>
            <a:spLocks noChangeArrowheads="1"/>
          </p:cNvSpPr>
          <p:nvPr/>
        </p:nvSpPr>
        <p:spPr bwMode="auto">
          <a:xfrm>
            <a:off x="0"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28" name="Rectangle 15">
            <a:extLst>
              <a:ext uri="{FF2B5EF4-FFF2-40B4-BE49-F238E27FC236}">
                <a16:creationId xmlns:a16="http://schemas.microsoft.com/office/drawing/2014/main" id="{84E242AA-A750-AECE-111E-DAB6C116D30D}"/>
              </a:ext>
            </a:extLst>
          </p:cNvPr>
          <p:cNvSpPr>
            <a:spLocks noChangeArrowheads="1"/>
          </p:cNvSpPr>
          <p:nvPr/>
        </p:nvSpPr>
        <p:spPr bwMode="auto">
          <a:xfrm>
            <a:off x="0"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31" name="TextBox 30">
            <a:extLst>
              <a:ext uri="{FF2B5EF4-FFF2-40B4-BE49-F238E27FC236}">
                <a16:creationId xmlns:a16="http://schemas.microsoft.com/office/drawing/2014/main" id="{2A875925-6BC6-ECF1-1B7E-06C87086C727}"/>
              </a:ext>
            </a:extLst>
          </p:cNvPr>
          <p:cNvSpPr txBox="1"/>
          <p:nvPr/>
        </p:nvSpPr>
        <p:spPr>
          <a:xfrm>
            <a:off x="5624397" y="2901480"/>
            <a:ext cx="6454588" cy="1754326"/>
          </a:xfrm>
          <a:prstGeom prst="rect">
            <a:avLst/>
          </a:prstGeom>
          <a:solidFill>
            <a:schemeClr val="accent5">
              <a:lumMod val="20000"/>
              <a:lumOff val="80000"/>
            </a:schemeClr>
          </a:solidFill>
        </p:spPr>
        <p:style>
          <a:lnRef idx="2">
            <a:schemeClr val="accent1"/>
          </a:lnRef>
          <a:fillRef idx="1">
            <a:schemeClr val="lt1"/>
          </a:fillRef>
          <a:effectRef idx="0">
            <a:schemeClr val="accent1"/>
          </a:effectRef>
          <a:fontRef idx="minor">
            <a:schemeClr val="dk1"/>
          </a:fontRef>
        </p:style>
        <p:txBody>
          <a:bodyPr wrap="square">
            <a:spAutoFit/>
          </a:bodyPr>
          <a:lstStyle/>
          <a:p>
            <a:pPr marL="171450" marR="0" lvl="0" indent="-1714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200" b="0" i="0" u="none" strike="noStrike" cap="none" normalizeH="0" baseline="0" dirty="0">
                <a:ln>
                  <a:noFill/>
                </a:ln>
                <a:solidFill>
                  <a:schemeClr val="tx1"/>
                </a:solidFill>
                <a:effectLst/>
                <a:latin typeface="Arial" panose="020B0604020202020204" pitchFamily="34" charset="0"/>
              </a:rPr>
              <a:t>In the UK, individuals with schizophrenia are at risk of discontinuing treatment or services get intensive case management (NICE, 2014).</a:t>
            </a:r>
          </a:p>
          <a:p>
            <a:pPr marL="171450" indent="-171450" eaLnBrk="0" fontAlgn="base" hangingPunct="0">
              <a:spcBef>
                <a:spcPct val="0"/>
              </a:spcBef>
              <a:spcAft>
                <a:spcPct val="0"/>
              </a:spcAft>
              <a:buFont typeface="Arial" panose="020B0604020202020204" pitchFamily="34" charset="0"/>
              <a:buChar char="•"/>
            </a:pPr>
            <a:r>
              <a:rPr lang="en-US" altLang="en-US" sz="1200" dirty="0">
                <a:solidFill>
                  <a:schemeClr val="tx1"/>
                </a:solidFill>
                <a:latin typeface="Arial" panose="020B0604020202020204" pitchFamily="34" charset="0"/>
              </a:rPr>
              <a:t>The </a:t>
            </a:r>
            <a:r>
              <a:rPr lang="en-US" altLang="en-US" sz="1200" b="1" dirty="0">
                <a:solidFill>
                  <a:schemeClr val="tx1"/>
                </a:solidFill>
                <a:latin typeface="Arial" panose="020B0604020202020204" pitchFamily="34" charset="0"/>
              </a:rPr>
              <a:t>Mental Capacity Act (2005) </a:t>
            </a:r>
            <a:r>
              <a:rPr lang="en-US" altLang="en-US" sz="1200" dirty="0">
                <a:solidFill>
                  <a:schemeClr val="tx1"/>
                </a:solidFill>
                <a:latin typeface="Arial" panose="020B0604020202020204" pitchFamily="34" charset="0"/>
              </a:rPr>
              <a:t>protects those who might not be able to make informed decisions.</a:t>
            </a:r>
          </a:p>
          <a:p>
            <a:pPr marL="171450" indent="-171450" eaLnBrk="0" fontAlgn="base" hangingPunct="0">
              <a:spcBef>
                <a:spcPct val="0"/>
              </a:spcBef>
              <a:spcAft>
                <a:spcPct val="0"/>
              </a:spcAft>
              <a:buFont typeface="Arial" panose="020B0604020202020204" pitchFamily="34" charset="0"/>
              <a:buChar char="•"/>
            </a:pPr>
            <a:r>
              <a:rPr kumimoji="0" lang="en-US" altLang="en-US" sz="1200" b="1" i="0" u="none" strike="noStrike" cap="none" normalizeH="0" baseline="0" dirty="0">
                <a:ln>
                  <a:noFill/>
                </a:ln>
                <a:solidFill>
                  <a:schemeClr val="tx1"/>
                </a:solidFill>
                <a:effectLst/>
                <a:latin typeface="Arial" panose="020B0604020202020204" pitchFamily="34" charset="0"/>
              </a:rPr>
              <a:t>Cultural sensitivity and proficiency </a:t>
            </a:r>
            <a:r>
              <a:rPr kumimoji="0" lang="en-US" altLang="en-US" sz="1200" b="0" i="0" u="none" strike="noStrike" cap="none" normalizeH="0" baseline="0" dirty="0">
                <a:ln>
                  <a:noFill/>
                </a:ln>
                <a:solidFill>
                  <a:schemeClr val="tx1"/>
                </a:solidFill>
                <a:effectLst/>
                <a:latin typeface="Arial" panose="020B0604020202020204" pitchFamily="34" charset="0"/>
              </a:rPr>
              <a:t>in management and assessment are just as crucial as other factors. To comprehend how all the elements interact, more research on cultural and biological issues is needed. </a:t>
            </a:r>
          </a:p>
          <a:p>
            <a:pPr marL="171450" marR="0" lvl="0" indent="-1714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200" b="0" i="0" u="none" strike="noStrike" cap="none" normalizeH="0" baseline="0" dirty="0">
                <a:ln>
                  <a:noFill/>
                </a:ln>
                <a:solidFill>
                  <a:schemeClr val="tx1"/>
                </a:solidFill>
                <a:effectLst/>
                <a:latin typeface="Arial" panose="020B0604020202020204" pitchFamily="34" charset="0"/>
              </a:rPr>
              <a:t>Positive </a:t>
            </a:r>
            <a:r>
              <a:rPr kumimoji="0" lang="en-US" altLang="en-US" sz="1200" b="0" i="0" u="none" strike="noStrike" cap="none" normalizeH="0" baseline="0" dirty="0" err="1">
                <a:ln>
                  <a:noFill/>
                </a:ln>
                <a:solidFill>
                  <a:schemeClr val="tx1"/>
                </a:solidFill>
                <a:effectLst/>
                <a:latin typeface="Arial" panose="020B0604020202020204" pitchFamily="34" charset="0"/>
              </a:rPr>
              <a:t>utilisation</a:t>
            </a:r>
            <a:r>
              <a:rPr kumimoji="0" lang="en-US" altLang="en-US" sz="1200" b="0" i="0" u="none" strike="noStrike" cap="none" normalizeH="0" baseline="0" dirty="0">
                <a:ln>
                  <a:noFill/>
                </a:ln>
                <a:solidFill>
                  <a:schemeClr val="tx1"/>
                </a:solidFill>
                <a:effectLst/>
                <a:latin typeface="Arial" panose="020B0604020202020204" pitchFamily="34" charset="0"/>
              </a:rPr>
              <a:t> of </a:t>
            </a:r>
            <a:r>
              <a:rPr kumimoji="0" lang="en-US" altLang="en-US" sz="1200" b="1" i="0" u="none" strike="noStrike" cap="none" normalizeH="0" baseline="0" dirty="0">
                <a:ln>
                  <a:noFill/>
                </a:ln>
                <a:solidFill>
                  <a:schemeClr val="tx1"/>
                </a:solidFill>
                <a:effectLst/>
                <a:latin typeface="Arial" panose="020B0604020202020204" pitchFamily="34" charset="0"/>
              </a:rPr>
              <a:t>cultural variables </a:t>
            </a:r>
            <a:r>
              <a:rPr kumimoji="0" lang="en-US" altLang="en-US" sz="1200" b="0" i="0" u="none" strike="noStrike" cap="none" normalizeH="0" baseline="0" dirty="0">
                <a:ln>
                  <a:noFill/>
                </a:ln>
                <a:solidFill>
                  <a:schemeClr val="tx1"/>
                </a:solidFill>
                <a:effectLst/>
                <a:latin typeface="Arial" panose="020B0604020202020204" pitchFamily="34" charset="0"/>
              </a:rPr>
              <a:t>will enhance </a:t>
            </a:r>
            <a:r>
              <a:rPr kumimoji="0" lang="en-US" altLang="en-US" sz="1200" b="1" i="0" u="none" strike="noStrike" cap="none" normalizeH="0" baseline="0" dirty="0">
                <a:ln>
                  <a:noFill/>
                </a:ln>
                <a:solidFill>
                  <a:schemeClr val="tx1"/>
                </a:solidFill>
                <a:effectLst/>
                <a:latin typeface="Arial" panose="020B0604020202020204" pitchFamily="34" charset="0"/>
              </a:rPr>
              <a:t>rehabilitation and coping with symptoms and disease</a:t>
            </a:r>
            <a:r>
              <a:rPr kumimoji="0" lang="en-US" altLang="en-US" sz="1200" b="0" i="0" u="none" strike="noStrike" cap="none" normalizeH="0" baseline="0" dirty="0">
                <a:ln>
                  <a:noFill/>
                </a:ln>
                <a:solidFill>
                  <a:schemeClr val="tx1"/>
                </a:solidFill>
                <a:effectLst/>
                <a:latin typeface="Arial" panose="020B0604020202020204" pitchFamily="34" charset="0"/>
              </a:rPr>
              <a:t> (Viswanath and Chaturvedi, 2012).</a:t>
            </a:r>
          </a:p>
        </p:txBody>
      </p:sp>
      <p:sp>
        <p:nvSpPr>
          <p:cNvPr id="33" name="TextBox 32">
            <a:extLst>
              <a:ext uri="{FF2B5EF4-FFF2-40B4-BE49-F238E27FC236}">
                <a16:creationId xmlns:a16="http://schemas.microsoft.com/office/drawing/2014/main" id="{F675CFBA-7F08-1EC5-EB53-7C607263213B}"/>
              </a:ext>
            </a:extLst>
          </p:cNvPr>
          <p:cNvSpPr txBox="1"/>
          <p:nvPr/>
        </p:nvSpPr>
        <p:spPr>
          <a:xfrm>
            <a:off x="5606466" y="4739191"/>
            <a:ext cx="6472519" cy="1969770"/>
          </a:xfrm>
          <a:prstGeom prst="rect">
            <a:avLst/>
          </a:prstGeom>
        </p:spPr>
        <p:style>
          <a:lnRef idx="2">
            <a:schemeClr val="accent1"/>
          </a:lnRef>
          <a:fillRef idx="1">
            <a:schemeClr val="lt1"/>
          </a:fillRef>
          <a:effectRef idx="0">
            <a:schemeClr val="accent1"/>
          </a:effectRef>
          <a:fontRef idx="minor">
            <a:schemeClr val="dk1"/>
          </a:fontRef>
        </p:style>
        <p:txBody>
          <a:bodyPr wrap="square">
            <a:spAutoFit/>
          </a:bodyPr>
          <a:lstStyle/>
          <a:p>
            <a:pPr marR="0" lvl="0" algn="l" defTabSz="914400" rtl="0" eaLnBrk="0" fontAlgn="base" latinLnBrk="0" hangingPunct="0">
              <a:lnSpc>
                <a:spcPct val="100000"/>
              </a:lnSpc>
              <a:spcBef>
                <a:spcPct val="0"/>
              </a:spcBef>
              <a:spcAft>
                <a:spcPct val="0"/>
              </a:spcAft>
              <a:buClrTx/>
              <a:buSzTx/>
              <a:tabLst/>
            </a:pPr>
            <a:r>
              <a:rPr kumimoji="0" lang="en-US" altLang="en-US" sz="1400" b="1" i="0" u="none" strike="noStrike" cap="none" normalizeH="0" baseline="0" dirty="0">
                <a:ln>
                  <a:noFill/>
                </a:ln>
                <a:solidFill>
                  <a:schemeClr val="tx1"/>
                </a:solidFill>
                <a:effectLst/>
                <a:latin typeface="Arial" panose="020B0604020202020204" pitchFamily="34" charset="0"/>
              </a:rPr>
              <a:t>Conclusion and Recommendation</a:t>
            </a:r>
          </a:p>
          <a:p>
            <a:pPr marL="171450" indent="-171450" eaLnBrk="0" fontAlgn="base" hangingPunct="0">
              <a:spcBef>
                <a:spcPct val="0"/>
              </a:spcBef>
              <a:spcAft>
                <a:spcPct val="0"/>
              </a:spcAft>
              <a:buFont typeface="Arial" panose="020B0604020202020204" pitchFamily="34" charset="0"/>
              <a:buChar char="•"/>
            </a:pPr>
            <a:r>
              <a:rPr lang="en-US" altLang="en-US" sz="1200" dirty="0">
                <a:solidFill>
                  <a:schemeClr val="tx1"/>
                </a:solidFill>
                <a:latin typeface="Arial" panose="020B0604020202020204" pitchFamily="34" charset="0"/>
              </a:rPr>
              <a:t>Schizophrenia is a complicated mental illness. </a:t>
            </a:r>
          </a:p>
          <a:p>
            <a:pPr marL="171450" indent="-171450" eaLnBrk="0" fontAlgn="base" hangingPunct="0">
              <a:spcBef>
                <a:spcPct val="0"/>
              </a:spcBef>
              <a:spcAft>
                <a:spcPct val="0"/>
              </a:spcAft>
              <a:buFont typeface="Arial" panose="020B0604020202020204" pitchFamily="34" charset="0"/>
              <a:buChar char="•"/>
            </a:pPr>
            <a:r>
              <a:rPr lang="en-US" altLang="en-US" sz="1200" dirty="0">
                <a:solidFill>
                  <a:schemeClr val="tx1"/>
                </a:solidFill>
                <a:latin typeface="Arial" panose="020B0604020202020204" pitchFamily="34" charset="0"/>
              </a:rPr>
              <a:t>The </a:t>
            </a:r>
            <a:r>
              <a:rPr lang="en-US" altLang="en-US" sz="1200" b="1" dirty="0">
                <a:solidFill>
                  <a:schemeClr val="tx1"/>
                </a:solidFill>
                <a:latin typeface="Arial" panose="020B0604020202020204" pitchFamily="34" charset="0"/>
              </a:rPr>
              <a:t>European Brain Council (EBC) </a:t>
            </a:r>
            <a:r>
              <a:rPr lang="en-US" altLang="en-US" sz="1200" dirty="0">
                <a:solidFill>
                  <a:schemeClr val="tx1"/>
                </a:solidFill>
                <a:latin typeface="Arial" panose="020B0604020202020204" pitchFamily="34" charset="0"/>
              </a:rPr>
              <a:t>and the </a:t>
            </a:r>
            <a:r>
              <a:rPr lang="en-US" altLang="en-US" sz="1200" b="1" dirty="0">
                <a:solidFill>
                  <a:schemeClr val="tx1"/>
                </a:solidFill>
                <a:latin typeface="Arial" panose="020B0604020202020204" pitchFamily="34" charset="0"/>
              </a:rPr>
              <a:t>European Psychiatric Association (EPA) </a:t>
            </a:r>
            <a:r>
              <a:rPr lang="en-US" altLang="en-US" sz="1200" dirty="0">
                <a:solidFill>
                  <a:schemeClr val="tx1"/>
                </a:solidFill>
                <a:latin typeface="Arial" panose="020B0604020202020204" pitchFamily="34" charset="0"/>
              </a:rPr>
              <a:t>co-developed the </a:t>
            </a:r>
            <a:r>
              <a:rPr lang="en-US" altLang="en-US" sz="1200" b="1" dirty="0">
                <a:solidFill>
                  <a:schemeClr val="tx1"/>
                </a:solidFill>
                <a:latin typeface="Arial" panose="020B0604020202020204" pitchFamily="34" charset="0"/>
              </a:rPr>
              <a:t>Rethinking the Schizophrenia Care Pathway </a:t>
            </a:r>
            <a:r>
              <a:rPr lang="en-US" altLang="en-US" sz="1200" dirty="0">
                <a:solidFill>
                  <a:schemeClr val="tx1"/>
                </a:solidFill>
                <a:latin typeface="Arial" panose="020B0604020202020204" pitchFamily="34" charset="0"/>
              </a:rPr>
              <a:t>with the goal of </a:t>
            </a:r>
            <a:r>
              <a:rPr lang="en-US" altLang="en-US" sz="1200" dirty="0" err="1">
                <a:solidFill>
                  <a:schemeClr val="tx1"/>
                </a:solidFill>
                <a:latin typeface="Arial" panose="020B0604020202020204" pitchFamily="34" charset="0"/>
              </a:rPr>
              <a:t>analysing</a:t>
            </a:r>
            <a:r>
              <a:rPr lang="en-US" altLang="en-US" sz="1200" dirty="0">
                <a:solidFill>
                  <a:schemeClr val="tx1"/>
                </a:solidFill>
                <a:latin typeface="Arial" panose="020B0604020202020204" pitchFamily="34" charset="0"/>
              </a:rPr>
              <a:t> the health benefits and societal effects of the best possible healthcare therapies. </a:t>
            </a:r>
          </a:p>
          <a:p>
            <a:pPr marL="171450" indent="-171450" eaLnBrk="0" fontAlgn="base" hangingPunct="0">
              <a:spcBef>
                <a:spcPct val="0"/>
              </a:spcBef>
              <a:spcAft>
                <a:spcPct val="0"/>
              </a:spcAft>
              <a:buFont typeface="Arial" panose="020B0604020202020204" pitchFamily="34" charset="0"/>
              <a:buChar char="•"/>
            </a:pPr>
            <a:r>
              <a:rPr lang="en-US" altLang="en-US" sz="1200" dirty="0">
                <a:solidFill>
                  <a:schemeClr val="tx1"/>
                </a:solidFill>
                <a:latin typeface="Arial" panose="020B0604020202020204" pitchFamily="34" charset="0"/>
              </a:rPr>
              <a:t>There is need to </a:t>
            </a:r>
            <a:r>
              <a:rPr lang="en-US" altLang="en-US" sz="1200" b="1" dirty="0">
                <a:solidFill>
                  <a:schemeClr val="tx1"/>
                </a:solidFill>
                <a:latin typeface="Arial" panose="020B0604020202020204" pitchFamily="34" charset="0"/>
              </a:rPr>
              <a:t>enhance primary care integration </a:t>
            </a:r>
            <a:r>
              <a:rPr lang="en-US" altLang="en-US" sz="1200" dirty="0">
                <a:solidFill>
                  <a:schemeClr val="tx1"/>
                </a:solidFill>
                <a:latin typeface="Arial" panose="020B0604020202020204" pitchFamily="34" charset="0"/>
              </a:rPr>
              <a:t>by providing training to general practitioners (GPs), educators, </a:t>
            </a:r>
            <a:r>
              <a:rPr lang="en-US" altLang="en-US" sz="1200" dirty="0" err="1">
                <a:solidFill>
                  <a:schemeClr val="tx1"/>
                </a:solidFill>
                <a:latin typeface="Arial" panose="020B0604020202020204" pitchFamily="34" charset="0"/>
              </a:rPr>
              <a:t>paediatricians</a:t>
            </a:r>
            <a:r>
              <a:rPr lang="en-US" altLang="en-US" sz="1200" dirty="0">
                <a:solidFill>
                  <a:schemeClr val="tx1"/>
                </a:solidFill>
                <a:latin typeface="Arial" panose="020B0604020202020204" pitchFamily="34" charset="0"/>
              </a:rPr>
              <a:t>, and others (via programs like </a:t>
            </a:r>
            <a:r>
              <a:rPr lang="en-US" altLang="en-US" sz="1200" dirty="0" err="1">
                <a:solidFill>
                  <a:schemeClr val="tx1"/>
                </a:solidFill>
                <a:latin typeface="Arial" panose="020B0604020202020204" pitchFamily="34" charset="0"/>
              </a:rPr>
              <a:t>mhGAP</a:t>
            </a:r>
            <a:r>
              <a:rPr lang="en-US" altLang="en-US" sz="1200" dirty="0">
                <a:solidFill>
                  <a:schemeClr val="tx1"/>
                </a:solidFill>
                <a:latin typeface="Arial" panose="020B0604020202020204" pitchFamily="34" charset="0"/>
              </a:rPr>
              <a:t>); </a:t>
            </a:r>
            <a:r>
              <a:rPr lang="en-US" altLang="en-US" sz="1200" b="1" dirty="0">
                <a:solidFill>
                  <a:schemeClr val="tx1"/>
                </a:solidFill>
                <a:latin typeface="Arial" panose="020B0604020202020204" pitchFamily="34" charset="0"/>
              </a:rPr>
              <a:t>provide useful early diagnostic tools</a:t>
            </a:r>
            <a:r>
              <a:rPr lang="en-US" altLang="en-US" sz="1200" dirty="0">
                <a:solidFill>
                  <a:schemeClr val="tx1"/>
                </a:solidFill>
                <a:latin typeface="Arial" panose="020B0604020202020204" pitchFamily="34" charset="0"/>
              </a:rPr>
              <a:t>; and </a:t>
            </a:r>
            <a:r>
              <a:rPr lang="en-US" altLang="en-US" sz="1200" b="1" dirty="0">
                <a:solidFill>
                  <a:schemeClr val="tx1"/>
                </a:solidFill>
                <a:latin typeface="Arial" panose="020B0604020202020204" pitchFamily="34" charset="0"/>
              </a:rPr>
              <a:t>increase access to psychoeducational resources and tools</a:t>
            </a:r>
            <a:r>
              <a:rPr lang="en-US" altLang="en-US" sz="1200" dirty="0">
                <a:solidFill>
                  <a:schemeClr val="tx1"/>
                </a:solidFill>
                <a:latin typeface="Arial" panose="020B0604020202020204" pitchFamily="34" charset="0"/>
              </a:rPr>
              <a:t> for families and carers. Introduce more digital platforms </a:t>
            </a:r>
            <a:r>
              <a:rPr lang="en-US" altLang="en-US" sz="1200" dirty="0">
                <a:solidFill>
                  <a:schemeClr val="tx1"/>
                </a:solidFill>
                <a:latin typeface="Arial" panose="020B0604020202020204" pitchFamily="34" charset="0"/>
                <a:cs typeface="Arial" panose="020B0604020202020204" pitchFamily="34" charset="0"/>
              </a:rPr>
              <a:t>(Dominika </a:t>
            </a:r>
            <a:r>
              <a:rPr lang="en-US" altLang="en-US" sz="1200" dirty="0" err="1">
                <a:solidFill>
                  <a:schemeClr val="tx1"/>
                </a:solidFill>
                <a:latin typeface="Arial" panose="020B0604020202020204" pitchFamily="34" charset="0"/>
                <a:cs typeface="Arial" panose="020B0604020202020204" pitchFamily="34" charset="0"/>
              </a:rPr>
              <a:t>Suchonova</a:t>
            </a:r>
            <a:r>
              <a:rPr lang="en-US" altLang="en-US" sz="1200" dirty="0">
                <a:solidFill>
                  <a:schemeClr val="tx1"/>
                </a:solidFill>
                <a:latin typeface="Arial" panose="020B0604020202020204" pitchFamily="34" charset="0"/>
                <a:cs typeface="Arial" panose="020B0604020202020204" pitchFamily="34" charset="0"/>
              </a:rPr>
              <a:t>, 2024).</a:t>
            </a:r>
            <a:endParaRPr lang="en-US" altLang="en-US" dirty="0">
              <a:solidFill>
                <a:schemeClr val="tx1"/>
              </a:solidFill>
              <a:latin typeface="Arial" panose="020B0604020202020204" pitchFamily="34" charset="0"/>
            </a:endParaRPr>
          </a:p>
        </p:txBody>
      </p:sp>
      <p:sp>
        <p:nvSpPr>
          <p:cNvPr id="37" name="Rectangle 21">
            <a:extLst>
              <a:ext uri="{FF2B5EF4-FFF2-40B4-BE49-F238E27FC236}">
                <a16:creationId xmlns:a16="http://schemas.microsoft.com/office/drawing/2014/main" id="{2FF7ED22-D217-BBA6-99A8-2E4B4B5351B4}"/>
              </a:ext>
            </a:extLst>
          </p:cNvPr>
          <p:cNvSpPr>
            <a:spLocks noChangeArrowheads="1"/>
          </p:cNvSpPr>
          <p:nvPr/>
        </p:nvSpPr>
        <p:spPr bwMode="auto">
          <a:xfrm>
            <a:off x="0"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2457302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0E5DB6-82A8-E51B-E71E-ABCC67A3D2DC}"/>
            </a:ext>
          </a:extLst>
        </p:cNvPr>
        <p:cNvGrpSpPr/>
        <p:nvPr/>
      </p:nvGrpSpPr>
      <p:grpSpPr>
        <a:xfrm>
          <a:off x="0" y="0"/>
          <a:ext cx="0" cy="0"/>
          <a:chOff x="0" y="0"/>
          <a:chExt cx="0" cy="0"/>
        </a:xfrm>
      </p:grpSpPr>
      <p:sp>
        <p:nvSpPr>
          <p:cNvPr id="11" name="TextBox 10">
            <a:extLst>
              <a:ext uri="{FF2B5EF4-FFF2-40B4-BE49-F238E27FC236}">
                <a16:creationId xmlns:a16="http://schemas.microsoft.com/office/drawing/2014/main" id="{DD914B46-B7A7-8E77-FE0C-15138A4617E8}"/>
              </a:ext>
            </a:extLst>
          </p:cNvPr>
          <p:cNvSpPr txBox="1"/>
          <p:nvPr/>
        </p:nvSpPr>
        <p:spPr>
          <a:xfrm>
            <a:off x="179294" y="305068"/>
            <a:ext cx="11654118" cy="6309420"/>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Reference list</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Adil, M., Atiq, I. and Ellahi, A. (2022) ‘Stigmatization of Schizophrenic Individuals and Its Correlation to the Fear of Violent Offence. Should We Be concerned?’, </a:t>
            </a:r>
            <a:r>
              <a:rPr kumimoji="0" lang="en-US" altLang="en-US" sz="10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Annals of Medicine and Surgery</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82(104666). Available at: </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2"/>
              </a:rPr>
              <a:t>https://doi.org/10.1016/j.amsu.2022.104666</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Ahad, A., Gonzalez, M. and Junquera, P. (2023) ‘Understanding and Addressing Mental Health Stigma Across Cultures for Improving Psychiatric Care: A Narrative Review’, </a:t>
            </a:r>
            <a:r>
              <a:rPr kumimoji="0" lang="en-US" altLang="en-US" sz="1000" b="0" i="1" u="none" strike="noStrike" cap="none" normalizeH="0" baseline="0" dirty="0" err="1">
                <a:ln>
                  <a:noFill/>
                </a:ln>
                <a:solidFill>
                  <a:schemeClr val="tx1"/>
                </a:solidFill>
                <a:effectLst/>
                <a:latin typeface="Arial" panose="020B0604020202020204" pitchFamily="34" charset="0"/>
                <a:cs typeface="Arial" panose="020B0604020202020204" pitchFamily="34" charset="0"/>
              </a:rPr>
              <a:t>Cureus</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15(5). Available at: </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3"/>
              </a:rPr>
              <a:t>https://doi.org/10.7759/cureus.39549</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American Psychiatric Association (2022) ‘Diagnostic and statistical manual of mental disorders’, </a:t>
            </a:r>
            <a:r>
              <a:rPr kumimoji="0" lang="en-US" altLang="en-US" sz="10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Diagnostic and Statistical Manual of Mental Disorders, Fifth Edition, Text Revision (DSM-5-TR)</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5(5). Available at: </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4"/>
              </a:rPr>
              <a:t>https://doi.org/10.1176/appi.books.9780890425787</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Behavioral Health (2024) </a:t>
            </a:r>
            <a:r>
              <a:rPr kumimoji="0" lang="en-US" altLang="en-US" sz="10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Schizophrenia: Symptoms, Causes, Types, And Treatment</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0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White Light Behavioral Health - Columbus</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5"/>
              </a:rPr>
              <a:t>https://whitelightbh.com/resources/mental-health/schizophrenia/</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Behaviour</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Help (2016) </a:t>
            </a:r>
            <a:r>
              <a:rPr kumimoji="0" lang="en-US" altLang="en-US" sz="10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Schizophrenia | </a:t>
            </a:r>
            <a:r>
              <a:rPr kumimoji="0" lang="en-US" altLang="en-US" sz="1000" b="0" i="1" u="none" strike="noStrike" cap="none" normalizeH="0" baseline="0" dirty="0" err="1">
                <a:ln>
                  <a:noFill/>
                </a:ln>
                <a:solidFill>
                  <a:schemeClr val="tx1"/>
                </a:solidFill>
                <a:effectLst/>
                <a:latin typeface="Arial" panose="020B0604020202020204" pitchFamily="34" charset="0"/>
                <a:cs typeface="Arial" panose="020B0604020202020204" pitchFamily="34" charset="0"/>
              </a:rPr>
              <a:t>Behaviour</a:t>
            </a:r>
            <a:r>
              <a:rPr kumimoji="0" lang="en-US" altLang="en-US" sz="10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 Help</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000" b="0" i="1" u="none" strike="noStrike" cap="none" normalizeH="0" baseline="0" dirty="0" err="1">
                <a:ln>
                  <a:noFill/>
                </a:ln>
                <a:solidFill>
                  <a:schemeClr val="tx1"/>
                </a:solidFill>
                <a:effectLst/>
                <a:latin typeface="Arial" panose="020B0604020202020204" pitchFamily="34" charset="0"/>
                <a:cs typeface="Arial" panose="020B0604020202020204" pitchFamily="34" charset="0"/>
              </a:rPr>
              <a:t>Behaviour</a:t>
            </a:r>
            <a:r>
              <a:rPr kumimoji="0" lang="en-US" altLang="en-US" sz="10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 Help</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6"/>
              </a:rPr>
              <a:t>https://behaviourhelp.com/a-z-conditions-disorders/schizophrenia</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Cooke, A. and Kinderman, P. (2017) ‘“But What About Real Mental Illnesses?” Alternatives to the Disease Model Approach to “Schizophrenia”’, </a:t>
            </a:r>
            <a:r>
              <a:rPr kumimoji="0" lang="en-US" altLang="en-US" sz="10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Journal of Humanistic Psychology</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58(1), pp. 47–71. Available at: </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7"/>
              </a:rPr>
              <a:t>https://doi.org/10.1177/0022167817745621</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Crow, T.J. (1980) ‘Molecular pathology of schizophrenia: more than one disease process?’, </a:t>
            </a:r>
            <a:r>
              <a:rPr kumimoji="0" lang="en-US" altLang="en-US" sz="10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BMJ</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280(6207), pp. 66–68. Available at: </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8"/>
              </a:rPr>
              <a:t>https://doi.org/10.1136/bmj.280.6207.66</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Darban</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F. </a:t>
            </a:r>
            <a:r>
              <a:rPr kumimoji="0" lang="en-US" altLang="en-US" sz="10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et al.</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(2023) ‘Schizophrenia: jinn, magic or disease? Experiences of family caregivers of patients with schizophrenia in Baloch ethnicity’, </a:t>
            </a:r>
            <a:r>
              <a:rPr kumimoji="0" lang="en-US" altLang="en-US" sz="10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BMC Psychiatry</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23, p. 827. Available at: </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9"/>
              </a:rPr>
              <a:t>https://doi.org/10.1186/s12888-023-05332-4</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Dominika </a:t>
            </a:r>
            <a:r>
              <a:rPr kumimoji="0" lang="en-US" altLang="en-US" sz="10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Suchonova</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(2024) </a:t>
            </a:r>
            <a:r>
              <a:rPr kumimoji="0" lang="en-US" altLang="en-US" sz="10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European Brain Council (EBC) in Davos during World Economic Forum 2025</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0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European Brain Council (EBC)</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0"/>
              </a:rPr>
              <a:t>https://www.braincouncil.eu/projects/rethinking-schizophrenia/</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Hope (2025) </a:t>
            </a:r>
            <a:r>
              <a:rPr kumimoji="0" lang="en-US" altLang="en-US" sz="10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What Is Schizophrenia Spectrum and Other Psychotic Disorders? | </a:t>
            </a:r>
            <a:r>
              <a:rPr kumimoji="0" lang="en-US" altLang="en-US" sz="1000" b="0" i="1" u="none" strike="noStrike" cap="none" normalizeH="0" baseline="0" dirty="0" err="1">
                <a:ln>
                  <a:noFill/>
                </a:ln>
                <a:solidFill>
                  <a:schemeClr val="tx1"/>
                </a:solidFill>
                <a:effectLst/>
                <a:latin typeface="Arial" panose="020B0604020202020204" pitchFamily="34" charset="0"/>
                <a:cs typeface="Arial" panose="020B0604020202020204" pitchFamily="34" charset="0"/>
              </a:rPr>
              <a:t>HopeWay</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0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hopeway.org</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1"/>
              </a:rPr>
              <a:t>https://hopeway.org/diagnoses/schizophrenia-spectrum-other-psychotic-disorders</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Jablensky</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 (2010) ‘The Diagnostic Concept of Schizophrenia: Its history, Evolution, and Future Prospects’, </a:t>
            </a:r>
            <a:r>
              <a:rPr kumimoji="0" lang="en-US" altLang="en-US" sz="10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Schizophrenia</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12(3), pp. 271–287. Available at: </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2"/>
              </a:rPr>
              <a:t>https://doi.org/10.31887/dcns.2010.12.3/ajablensky</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Jauhar, S., Johnstone, M. and McKenna, P.J. (2022) ‘Schizophrenia’, </a:t>
            </a:r>
            <a:r>
              <a:rPr kumimoji="0" lang="en-US" altLang="en-US" sz="10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The Lancet</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399(10323), pp. 473–486. Available at: </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3"/>
              </a:rPr>
              <a:t>https://doi.org/10.1016/s0140-6736(21)01730-x</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Lee, E.E. </a:t>
            </a:r>
            <a:r>
              <a:rPr kumimoji="0" lang="en-US" altLang="en-US" sz="10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et al.</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(2018) ‘Childhood Adversity and Schizophrenia’, </a:t>
            </a:r>
            <a:r>
              <a:rPr kumimoji="0" lang="en-US" altLang="en-US" sz="10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The Journal of Clinical Psychiatry</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79(3). Available at: </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4"/>
              </a:rPr>
              <a:t>https://doi.org/10.4088/jcp.17m11776</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Living with Schizophrenia (2012) </a:t>
            </a:r>
            <a:r>
              <a:rPr kumimoji="0" lang="en-US" altLang="en-US" sz="10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Schizophrenia: A Brief History - Living With Schizophrenia</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0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Living With Schizophrenia</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5"/>
              </a:rPr>
              <a:t>https://livingwithschizophreniauk.org/information-sheets/schizophrenia-a-brief-history/</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Mannarini</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S. </a:t>
            </a:r>
            <a:r>
              <a:rPr kumimoji="0" lang="en-US" altLang="en-US" sz="10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et al.</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(2022) ‘Understanding stigma toward schizophrenia’, </a:t>
            </a:r>
            <a:r>
              <a:rPr kumimoji="0" lang="en-US" altLang="en-US" sz="10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Psychiatry Research</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318(114970), p. 114970. Available at: https://doi.org/10.1016/j.psychres.2022.114970.</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NHS (2023a) </a:t>
            </a:r>
            <a:r>
              <a:rPr kumimoji="0" lang="en-US" altLang="en-US" sz="10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Schizophrenia</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0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nhs.uk</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NHS. Available at: </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6"/>
              </a:rPr>
              <a:t>https://www.nhs.uk/mental-health/conditions/schizophrenia/overview/</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NHS (2023b) </a:t>
            </a:r>
            <a:r>
              <a:rPr kumimoji="0" lang="en-US" altLang="en-US" sz="10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Treatment - Schizophrenia</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0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NHS</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7"/>
              </a:rPr>
              <a:t>https://www.nhs.uk/mental-health/conditions/schizophrenia/treatment/</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NHS (2025) </a:t>
            </a:r>
            <a:r>
              <a:rPr kumimoji="0" lang="en-US" altLang="en-US" sz="10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LinkedIn</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0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Linkedin.com</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8"/>
              </a:rPr>
              <a:t>https://www.linkedin.com/posts/birmingham-and-solihull-mental-health-nhs-foundation-trust_schizophreniaawarenessday-bsmhft-endthestigma-activity-7354426433286356992-aTkQ</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(Accessed: 19 October 2025).</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NICE (2014) </a:t>
            </a:r>
            <a:r>
              <a:rPr kumimoji="0" lang="en-US" altLang="en-US" sz="10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Recommendations | Psychosis and schizophrenia in adults: prevention and management | Guidance | NICE</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0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Nice.org.uk</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NICE. Available at: </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9"/>
              </a:rPr>
              <a:t>https://www.nice.org.uk/guidance/cg178/chapter/Recommendations#promoting-recovery-and-possible-future-care</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Royal College of Psychiatrists (2015) </a:t>
            </a:r>
            <a:r>
              <a:rPr kumimoji="0" lang="en-US" altLang="en-US" sz="10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Schizophrenia | Royal College of Psychiatrists</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0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www.rcpsych.ac.uk</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20"/>
              </a:rPr>
              <a:t>https://www.rcpsych.ac.uk/mental-health/mental-illnesses-and-mental-health-problems/schizophrenia</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Tueth</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M.J. (1995) ‘Schizophrenia: Emil </a:t>
            </a:r>
            <a:r>
              <a:rPr kumimoji="0" lang="en-US" altLang="en-US" sz="10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kraepelin</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Adolph Meyer, and beyond’, </a:t>
            </a:r>
            <a:r>
              <a:rPr kumimoji="0" lang="en-US" altLang="en-US" sz="10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Journal of Emergency Medicine</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13(6), pp. 805–809. Available at: </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21"/>
              </a:rPr>
              <a:t>https://doi.org/10.1016/0736-4679(95)02022-5</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Viswanath, B. and Chaturvedi, S. (2012) ‘Cultural Aspects of Major Mental Disorders: A Critical Review from an Indian Perspective’, </a:t>
            </a:r>
            <a:r>
              <a:rPr kumimoji="0" lang="en-US" altLang="en-US" sz="10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Indian Journal of Psychological Medicine</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34(4), p. 306. Available at: </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22"/>
              </a:rPr>
              <a:t>https://doi.org/10.4103/0253-7176.108193</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WHO (2025) </a:t>
            </a:r>
            <a:r>
              <a:rPr kumimoji="0" lang="en-US" altLang="en-US" sz="10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ICD-11 for Mortality and Morbidity Statistics</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0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Who.int</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23"/>
              </a:rPr>
              <a:t>https://icd.who.int/browse/2025-01/mms/en#405565289</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World Health Organization (2022) </a:t>
            </a:r>
            <a:r>
              <a:rPr kumimoji="0" lang="en-US" altLang="en-US" sz="10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Schizophrenia</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0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World Health Organization</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24"/>
              </a:rPr>
              <a:t>https://www.who.int/news-room/fact-sheets/detail/schizophrenia</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Wright (2020) </a:t>
            </a:r>
            <a:r>
              <a:rPr kumimoji="0" lang="en-US" altLang="en-US" sz="10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Age range for schizophrenia</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0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Thewrightinitiative.com</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25"/>
              </a:rPr>
              <a:t>https://thewrightinitiative.com/misc/age-range-for-schizophrenia.html</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Ziermans, T.B. </a:t>
            </a:r>
            <a:r>
              <a:rPr kumimoji="0" lang="en-US" altLang="en-US" sz="10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et al.</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(2010) ‘Progressive Structural Brain Changes During Development of Psychosis’, </a:t>
            </a:r>
            <a:r>
              <a:rPr kumimoji="0" lang="en-US" altLang="en-US" sz="10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Schizophrenia Bulletin</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38(3), pp. 519–530. Available at: </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26"/>
              </a:rPr>
              <a:t>https://doi.org/10.1093/schbul/sbq113</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95516824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TotalTime>
  <Words>2177</Words>
  <Application>Microsoft Office PowerPoint</Application>
  <PresentationFormat>Widescreen</PresentationFormat>
  <Paragraphs>75</Paragraphs>
  <Slides>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vt:i4>
      </vt:variant>
    </vt:vector>
  </HeadingPairs>
  <TitlesOfParts>
    <vt:vector size="8" baseType="lpstr">
      <vt:lpstr>Aptos</vt:lpstr>
      <vt:lpstr>Aptos Display</vt:lpstr>
      <vt:lpstr>Arial</vt:lpstr>
      <vt:lpstr>Office Theme</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Beau Academic</dc:creator>
  <cp:lastModifiedBy>Freeda Zeb</cp:lastModifiedBy>
  <cp:revision>8</cp:revision>
  <dcterms:created xsi:type="dcterms:W3CDTF">2024-12-04T18:07:56Z</dcterms:created>
  <dcterms:modified xsi:type="dcterms:W3CDTF">2025-10-20T21:24:14Z</dcterms:modified>
</cp:coreProperties>
</file>