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350" r:id="rId3"/>
    <p:sldId id="351" r:id="rId4"/>
    <p:sldId id="352" r:id="rId5"/>
    <p:sldId id="353" r:id="rId6"/>
    <p:sldId id="354" r:id="rId7"/>
    <p:sldId id="355" r:id="rId8"/>
    <p:sldId id="356" r:id="rId9"/>
    <p:sldId id="357" r:id="rId10"/>
    <p:sldId id="358" r:id="rId11"/>
    <p:sldId id="359" r:id="rId12"/>
    <p:sldId id="360" r:id="rId13"/>
    <p:sldId id="361" r:id="rId14"/>
    <p:sldId id="362" r:id="rId15"/>
    <p:sldId id="363" r:id="rId16"/>
    <p:sldId id="364" r:id="rId17"/>
    <p:sldId id="365" r:id="rId18"/>
    <p:sldId id="366" r:id="rId19"/>
    <p:sldId id="367" r:id="rId20"/>
    <p:sldId id="368" r:id="rId21"/>
    <p:sldId id="369" r:id="rId22"/>
    <p:sldId id="370" r:id="rId23"/>
    <p:sldId id="371" r:id="rId24"/>
    <p:sldId id="372" r:id="rId25"/>
    <p:sldId id="373" r:id="rId26"/>
    <p:sldId id="374" r:id="rId27"/>
    <p:sldId id="375" r:id="rId28"/>
    <p:sldId id="376" r:id="rId29"/>
    <p:sldId id="377" r:id="rId30"/>
    <p:sldId id="378" r:id="rId31"/>
    <p:sldId id="379" r:id="rId32"/>
    <p:sldId id="380" r:id="rId33"/>
    <p:sldId id="381" r:id="rId34"/>
    <p:sldId id="382" r:id="rId35"/>
    <p:sldId id="383" r:id="rId36"/>
    <p:sldId id="384" r:id="rId37"/>
    <p:sldId id="385" r:id="rId38"/>
    <p:sldId id="386" r:id="rId39"/>
    <p:sldId id="387" r:id="rId40"/>
    <p:sldId id="388" r:id="rId41"/>
    <p:sldId id="389" r:id="rId42"/>
    <p:sldId id="390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5833"/>
  </p:normalViewPr>
  <p:slideViewPr>
    <p:cSldViewPr snapToGrid="0" snapToObjects="1">
      <p:cViewPr varScale="1">
        <p:scale>
          <a:sx n="88" d="100"/>
          <a:sy n="88" d="100"/>
        </p:scale>
        <p:origin x="22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092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512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149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780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633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271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105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650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424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156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351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F6496-6126-4145-A542-DF27757DF8AE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C6ECE-57F9-344E-8699-B028A258E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853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5400"/>
            <a:ext cx="12246881" cy="6832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-620110" y="3663731"/>
            <a:ext cx="12246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sz="3600" dirty="0" smtClean="0">
                <a:latin typeface="宋体" charset="0"/>
                <a:sym typeface="微软雅黑" charset="0"/>
              </a:rPr>
              <a:t>综合</a:t>
            </a:r>
            <a:r>
              <a:rPr lang="en-US" altLang="zh-CN" sz="3600" dirty="0" smtClean="0">
                <a:latin typeface="宋体" charset="0"/>
                <a:sym typeface="微软雅黑" charset="0"/>
              </a:rPr>
              <a:t>Ⅰ</a:t>
            </a:r>
            <a:r>
              <a:rPr lang="zh-CN" altLang="en-US" sz="3600" dirty="0" smtClean="0">
                <a:latin typeface="宋体" charset="0"/>
                <a:sym typeface="微软雅黑" charset="0"/>
              </a:rPr>
              <a:t>：第</a:t>
            </a:r>
            <a:r>
              <a:rPr lang="en-US" altLang="zh-CN" sz="3600" smtClean="0">
                <a:latin typeface="宋体" charset="0"/>
                <a:sym typeface="微软雅黑" charset="0"/>
              </a:rPr>
              <a:t>23</a:t>
            </a:r>
            <a:r>
              <a:rPr lang="zh-CN" altLang="en-US" sz="3600" smtClean="0">
                <a:latin typeface="宋体" charset="0"/>
                <a:sym typeface="微软雅黑" charset="0"/>
              </a:rPr>
              <a:t>课</a:t>
            </a:r>
            <a:endParaRPr lang="zh-CN" altLang="en-US" sz="3600" dirty="0">
              <a:latin typeface="宋体" charset="0"/>
              <a:sym typeface="微软雅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7363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复习第</a:t>
            </a:r>
            <a:r>
              <a:rPr lang="en-US" altLang="zh-CN" sz="3200" b="1" dirty="0">
                <a:latin typeface="黑体" charset="0"/>
                <a:ea typeface="黑体" charset="0"/>
              </a:rPr>
              <a:t>22</a:t>
            </a:r>
            <a:r>
              <a:rPr lang="zh-CN" altLang="en-US" sz="3200" b="1" dirty="0">
                <a:latin typeface="黑体" charset="0"/>
                <a:ea typeface="黑体" charset="0"/>
              </a:rPr>
              <a:t>课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1557338"/>
            <a:ext cx="8229600" cy="4525962"/>
          </a:xfrm>
        </p:spPr>
        <p:txBody>
          <a:bodyPr/>
          <a:lstStyle/>
          <a:p>
            <a:pPr marL="609600" indent="-609600">
              <a:buNone/>
            </a:pPr>
            <a:r>
              <a:rPr lang="zh-CN" altLang="en-US" dirty="0"/>
              <a:t>完成句子</a:t>
            </a:r>
          </a:p>
          <a:p>
            <a:pPr marL="609600" indent="-609600">
              <a:buFontTx/>
              <a:buAutoNum type="arabicPeriod"/>
            </a:pPr>
            <a:r>
              <a:rPr lang="zh-CN" altLang="en-US" dirty="0"/>
              <a:t>你穿这件（      ）非常漂亮。</a:t>
            </a:r>
          </a:p>
          <a:p>
            <a:pPr marL="609600" indent="-609600">
              <a:buFontTx/>
              <a:buAutoNum type="arabicPeriod"/>
            </a:pPr>
            <a:r>
              <a:rPr lang="zh-CN" altLang="en-US" dirty="0"/>
              <a:t>今天（      ）冷，我们吃（      ）东西吧。</a:t>
            </a:r>
          </a:p>
          <a:p>
            <a:pPr marL="609600" indent="-609600">
              <a:buFontTx/>
              <a:buAutoNum type="arabicPeriod"/>
            </a:pPr>
            <a:r>
              <a:rPr lang="zh-CN" altLang="en-US" dirty="0"/>
              <a:t>（          ）的是</a:t>
            </a:r>
            <a:r>
              <a:rPr lang="en-US" altLang="zh-CN" dirty="0"/>
              <a:t>××</a:t>
            </a:r>
            <a:r>
              <a:rPr lang="zh-CN" altLang="en-US" dirty="0"/>
              <a:t>同学。</a:t>
            </a:r>
          </a:p>
          <a:p>
            <a:pPr marL="609600" indent="-609600">
              <a:buFontTx/>
              <a:buAutoNum type="arabicPeriod"/>
            </a:pPr>
            <a:r>
              <a:rPr lang="zh-CN" altLang="en-US" dirty="0"/>
              <a:t>他会说（     ）日语。</a:t>
            </a:r>
          </a:p>
          <a:p>
            <a:pPr marL="609600" indent="-609600">
              <a:buFontTx/>
              <a:buAutoNum type="arabicPeriod"/>
            </a:pPr>
            <a:r>
              <a:rPr lang="zh-CN" altLang="en-US" dirty="0"/>
              <a:t>他今天（      ）不高兴。</a:t>
            </a:r>
          </a:p>
        </p:txBody>
      </p:sp>
    </p:spTree>
    <p:extLst>
      <p:ext uri="{BB962C8B-B14F-4D97-AF65-F5344CB8AC3E}">
        <p14:creationId xmlns:p14="http://schemas.microsoft.com/office/powerpoint/2010/main" val="112304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zh-CN" altLang="en-US" sz="4400"/>
              <a:t>第</a:t>
            </a:r>
            <a:r>
              <a:rPr lang="en-US" altLang="zh-CN" sz="4400"/>
              <a:t>23</a:t>
            </a:r>
            <a:r>
              <a:rPr lang="zh-CN" altLang="en-US" sz="4400"/>
              <a:t>课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2895600" y="3886200"/>
            <a:ext cx="6400800" cy="1752600"/>
          </a:xfrm>
        </p:spPr>
        <p:txBody>
          <a:bodyPr/>
          <a:lstStyle/>
          <a:p>
            <a:r>
              <a:rPr lang="en-US" altLang="zh-CN" sz="3200"/>
              <a:t>《</a:t>
            </a:r>
            <a:r>
              <a:rPr lang="zh-CN" altLang="en-US" sz="3200"/>
              <a:t>今年冬天变冷了</a:t>
            </a:r>
            <a:r>
              <a:rPr lang="en-US" altLang="zh-CN" sz="3200"/>
              <a:t>》</a:t>
            </a:r>
          </a:p>
        </p:txBody>
      </p:sp>
    </p:spTree>
    <p:extLst>
      <p:ext uri="{BB962C8B-B14F-4D97-AF65-F5344CB8AC3E}">
        <p14:creationId xmlns:p14="http://schemas.microsoft.com/office/powerpoint/2010/main" val="74804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 anchor="ctr" anchorCtr="0"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课文一  生词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063750" y="1557339"/>
            <a:ext cx="4038600" cy="5113337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/>
              <a:t>特别</a:t>
            </a:r>
          </a:p>
          <a:p>
            <a:pPr>
              <a:buFontTx/>
              <a:buNone/>
            </a:pPr>
            <a:r>
              <a:rPr lang="zh-CN" altLang="en-US"/>
              <a:t>北方</a:t>
            </a:r>
          </a:p>
          <a:p>
            <a:pPr>
              <a:buFontTx/>
              <a:buNone/>
            </a:pPr>
            <a:r>
              <a:rPr lang="zh-CN" altLang="en-US"/>
              <a:t>南方</a:t>
            </a:r>
          </a:p>
          <a:p>
            <a:pPr>
              <a:buFontTx/>
              <a:buNone/>
            </a:pPr>
            <a:r>
              <a:rPr lang="zh-CN" altLang="en-US"/>
              <a:t>下雪</a:t>
            </a:r>
          </a:p>
          <a:p>
            <a:pPr>
              <a:buFontTx/>
              <a:buNone/>
            </a:pPr>
            <a:r>
              <a:rPr lang="zh-CN" altLang="en-US"/>
              <a:t>雪</a:t>
            </a:r>
          </a:p>
          <a:p>
            <a:pPr>
              <a:buFontTx/>
              <a:buNone/>
            </a:pPr>
            <a:r>
              <a:rPr lang="zh-CN" altLang="en-US"/>
              <a:t>场</a:t>
            </a:r>
          </a:p>
          <a:p>
            <a:pPr>
              <a:buFontTx/>
              <a:buNone/>
            </a:pPr>
            <a:r>
              <a:rPr lang="zh-CN" altLang="en-US"/>
              <a:t>气温</a:t>
            </a:r>
          </a:p>
          <a:p>
            <a:pPr>
              <a:buFontTx/>
              <a:buNone/>
            </a:pPr>
            <a:r>
              <a:rPr lang="zh-CN" altLang="en-US"/>
              <a:t>低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600200"/>
            <a:ext cx="4038600" cy="5068888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>
                <a:latin typeface="Times New Roman" charset="0"/>
              </a:rPr>
              <a:t>tèbié</a:t>
            </a:r>
          </a:p>
          <a:p>
            <a:pPr>
              <a:buFontTx/>
              <a:buNone/>
            </a:pPr>
            <a:r>
              <a:rPr lang="en-US" altLang="zh-CN">
                <a:latin typeface="Times New Roman" charset="0"/>
              </a:rPr>
              <a:t>běifāng</a:t>
            </a:r>
          </a:p>
          <a:p>
            <a:pPr>
              <a:buFontTx/>
              <a:buNone/>
            </a:pPr>
            <a:r>
              <a:rPr lang="en-US" altLang="zh-CN">
                <a:latin typeface="Times New Roman" charset="0"/>
              </a:rPr>
              <a:t>nánfāng</a:t>
            </a:r>
          </a:p>
          <a:p>
            <a:pPr>
              <a:buFontTx/>
              <a:buNone/>
            </a:pPr>
            <a:r>
              <a:rPr lang="en-US" altLang="zh-CN">
                <a:latin typeface="Times New Roman" charset="0"/>
              </a:rPr>
              <a:t>xiàxuě</a:t>
            </a:r>
          </a:p>
          <a:p>
            <a:pPr>
              <a:buFontTx/>
              <a:buNone/>
            </a:pPr>
            <a:r>
              <a:rPr lang="en-US" altLang="zh-CN">
                <a:latin typeface="Times New Roman" charset="0"/>
              </a:rPr>
              <a:t>xuě</a:t>
            </a:r>
          </a:p>
          <a:p>
            <a:pPr>
              <a:buFontTx/>
              <a:buNone/>
            </a:pPr>
            <a:r>
              <a:rPr lang="en-US" altLang="zh-CN">
                <a:latin typeface="Times New Roman" charset="0"/>
              </a:rPr>
              <a:t>cháng</a:t>
            </a:r>
          </a:p>
          <a:p>
            <a:pPr>
              <a:buFontTx/>
              <a:buNone/>
            </a:pPr>
            <a:r>
              <a:rPr lang="en-US" altLang="zh-CN">
                <a:latin typeface="Times New Roman" charset="0"/>
              </a:rPr>
              <a:t>qìwēn</a:t>
            </a:r>
          </a:p>
          <a:p>
            <a:pPr>
              <a:buFontTx/>
              <a:buNone/>
            </a:pPr>
            <a:r>
              <a:rPr lang="en-US" altLang="zh-CN">
                <a:latin typeface="Times New Roman" charset="0"/>
              </a:rPr>
              <a:t>dī</a:t>
            </a:r>
          </a:p>
        </p:txBody>
      </p:sp>
    </p:spTree>
    <p:extLst>
      <p:ext uri="{BB962C8B-B14F-4D97-AF65-F5344CB8AC3E}">
        <p14:creationId xmlns:p14="http://schemas.microsoft.com/office/powerpoint/2010/main" val="102528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课文一  生词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零下</a:t>
            </a:r>
          </a:p>
          <a:p>
            <a:pPr>
              <a:buFontTx/>
              <a:buNone/>
            </a:pPr>
            <a:r>
              <a:rPr lang="zh-CN" altLang="en-US"/>
              <a:t>度</a:t>
            </a:r>
          </a:p>
          <a:p>
            <a:pPr>
              <a:buFontTx/>
              <a:buNone/>
            </a:pPr>
            <a:r>
              <a:rPr lang="zh-CN" altLang="en-US"/>
              <a:t>左右</a:t>
            </a:r>
          </a:p>
          <a:p>
            <a:pPr>
              <a:buFontTx/>
              <a:buNone/>
            </a:pPr>
            <a:r>
              <a:rPr lang="zh-CN" altLang="en-US"/>
              <a:t>差不多</a:t>
            </a:r>
          </a:p>
          <a:p>
            <a:pPr>
              <a:buFontTx/>
              <a:buNone/>
            </a:pPr>
            <a:r>
              <a:rPr lang="zh-CN" altLang="en-US"/>
              <a:t>老人</a:t>
            </a:r>
          </a:p>
          <a:p>
            <a:pPr>
              <a:buFontTx/>
              <a:buNone/>
            </a:pPr>
            <a:r>
              <a:rPr lang="zh-CN" altLang="en-US"/>
              <a:t>年</a:t>
            </a:r>
          </a:p>
          <a:p>
            <a:pPr>
              <a:buFontTx/>
              <a:buNone/>
            </a:pPr>
            <a:r>
              <a:rPr lang="zh-CN" altLang="en-US"/>
              <a:t>寒冷</a:t>
            </a:r>
          </a:p>
          <a:p>
            <a:pPr>
              <a:buFontTx/>
              <a:buNone/>
            </a:pPr>
            <a:endParaRPr lang="zh-CN" altLang="en-US"/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zh-CN">
                <a:latin typeface="Times New Roman" charset="0"/>
              </a:rPr>
              <a:t>língxià</a:t>
            </a:r>
          </a:p>
          <a:p>
            <a:r>
              <a:rPr lang="en-US" altLang="zh-CN">
                <a:latin typeface="Times New Roman" charset="0"/>
              </a:rPr>
              <a:t>dù</a:t>
            </a:r>
          </a:p>
          <a:p>
            <a:r>
              <a:rPr lang="en-US" altLang="zh-CN">
                <a:latin typeface="Times New Roman" charset="0"/>
              </a:rPr>
              <a:t>zuǒyòu</a:t>
            </a:r>
          </a:p>
          <a:p>
            <a:r>
              <a:rPr lang="en-US" altLang="zh-CN">
                <a:latin typeface="Times New Roman" charset="0"/>
              </a:rPr>
              <a:t>chàbuduō</a:t>
            </a:r>
          </a:p>
          <a:p>
            <a:r>
              <a:rPr lang="en-US" altLang="zh-CN">
                <a:latin typeface="Times New Roman" charset="0"/>
              </a:rPr>
              <a:t>lǎorén</a:t>
            </a:r>
          </a:p>
          <a:p>
            <a:r>
              <a:rPr lang="en-US" altLang="zh-CN">
                <a:latin typeface="Times New Roman" charset="0"/>
              </a:rPr>
              <a:t>nián</a:t>
            </a:r>
          </a:p>
          <a:p>
            <a:r>
              <a:rPr lang="en-US" altLang="zh-CN">
                <a:latin typeface="Times New Roman" charset="0"/>
              </a:rPr>
              <a:t>hánlěng</a:t>
            </a:r>
          </a:p>
        </p:txBody>
      </p:sp>
    </p:spTree>
    <p:extLst>
      <p:ext uri="{BB962C8B-B14F-4D97-AF65-F5344CB8AC3E}">
        <p14:creationId xmlns:p14="http://schemas.microsoft.com/office/powerpoint/2010/main" val="485504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课文一  生词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人们</a:t>
            </a:r>
          </a:p>
          <a:p>
            <a:pPr>
              <a:buFontTx/>
              <a:buNone/>
            </a:pPr>
            <a:r>
              <a:rPr lang="zh-CN" altLang="en-US"/>
              <a:t>突然</a:t>
            </a:r>
          </a:p>
          <a:p>
            <a:pPr>
              <a:buFontTx/>
              <a:buNone/>
            </a:pPr>
            <a:r>
              <a:rPr lang="zh-CN" altLang="en-US"/>
              <a:t>变</a:t>
            </a:r>
          </a:p>
          <a:p>
            <a:pPr>
              <a:buFontTx/>
              <a:buNone/>
            </a:pPr>
            <a:r>
              <a:rPr lang="zh-CN" altLang="en-US"/>
              <a:t>专家</a:t>
            </a:r>
          </a:p>
          <a:p>
            <a:pPr>
              <a:buFontTx/>
              <a:buNone/>
            </a:pPr>
            <a:r>
              <a:rPr lang="zh-CN" altLang="en-US"/>
              <a:t>地球</a:t>
            </a:r>
          </a:p>
          <a:p>
            <a:pPr>
              <a:buFontTx/>
              <a:buNone/>
            </a:pPr>
            <a:r>
              <a:rPr lang="zh-CN" altLang="en-US"/>
              <a:t>暖</a:t>
            </a: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zh-CN">
                <a:latin typeface="Times New Roman" charset="0"/>
              </a:rPr>
              <a:t>rénmen</a:t>
            </a:r>
          </a:p>
          <a:p>
            <a:r>
              <a:rPr lang="en-US" altLang="zh-CN">
                <a:latin typeface="Times New Roman" charset="0"/>
              </a:rPr>
              <a:t>tūrán</a:t>
            </a:r>
          </a:p>
          <a:p>
            <a:r>
              <a:rPr lang="en-US" altLang="zh-CN">
                <a:latin typeface="Times New Roman" charset="0"/>
              </a:rPr>
              <a:t>biàn</a:t>
            </a:r>
          </a:p>
          <a:p>
            <a:r>
              <a:rPr lang="en-US" altLang="zh-CN">
                <a:latin typeface="Times New Roman" charset="0"/>
              </a:rPr>
              <a:t>zhuānjiā</a:t>
            </a:r>
          </a:p>
          <a:p>
            <a:r>
              <a:rPr lang="en-US" altLang="zh-CN">
                <a:latin typeface="Times New Roman" charset="0"/>
              </a:rPr>
              <a:t>dìqiú</a:t>
            </a:r>
          </a:p>
          <a:p>
            <a:r>
              <a:rPr lang="en-US" altLang="zh-CN">
                <a:latin typeface="Times New Roman" charset="0"/>
              </a:rPr>
              <a:t>nuǎn</a:t>
            </a:r>
          </a:p>
        </p:txBody>
      </p:sp>
    </p:spTree>
    <p:extLst>
      <p:ext uri="{BB962C8B-B14F-4D97-AF65-F5344CB8AC3E}">
        <p14:creationId xmlns:p14="http://schemas.microsoft.com/office/powerpoint/2010/main" val="158246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词汇扩展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南方        </a:t>
            </a:r>
          </a:p>
          <a:p>
            <a:r>
              <a:rPr lang="zh-CN" altLang="en-US"/>
              <a:t>北方        </a:t>
            </a:r>
          </a:p>
          <a:p>
            <a:r>
              <a:rPr lang="zh-CN" altLang="en-US"/>
              <a:t>东方        </a:t>
            </a:r>
          </a:p>
          <a:p>
            <a:r>
              <a:rPr lang="zh-CN" altLang="en-US"/>
              <a:t>西方</a:t>
            </a:r>
          </a:p>
        </p:txBody>
      </p:sp>
    </p:spTree>
    <p:extLst>
      <p:ext uri="{BB962C8B-B14F-4D97-AF65-F5344CB8AC3E}">
        <p14:creationId xmlns:p14="http://schemas.microsoft.com/office/powerpoint/2010/main" val="200820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词汇扩展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人</a:t>
            </a:r>
          </a:p>
          <a:p>
            <a:r>
              <a:rPr lang="zh-CN" altLang="en-US"/>
              <a:t>老人</a:t>
            </a:r>
          </a:p>
          <a:p>
            <a:r>
              <a:rPr lang="zh-CN" altLang="en-US"/>
              <a:t>年轻人</a:t>
            </a:r>
          </a:p>
          <a:p>
            <a:r>
              <a:rPr lang="zh-CN" altLang="en-US"/>
              <a:t>中年人</a:t>
            </a:r>
          </a:p>
        </p:txBody>
      </p:sp>
    </p:spTree>
    <p:extLst>
      <p:ext uri="{BB962C8B-B14F-4D97-AF65-F5344CB8AC3E}">
        <p14:creationId xmlns:p14="http://schemas.microsoft.com/office/powerpoint/2010/main" val="207882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词汇扩展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3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下</a:t>
            </a:r>
          </a:p>
          <a:p>
            <a:r>
              <a:rPr lang="zh-CN" altLang="en-US"/>
              <a:t>下雪：你看，外边下雪了。</a:t>
            </a:r>
          </a:p>
          <a:p>
            <a:r>
              <a:rPr lang="zh-CN" altLang="en-US"/>
              <a:t> 下雨：下雨以后，空气非常新鲜。</a:t>
            </a:r>
          </a:p>
        </p:txBody>
      </p:sp>
    </p:spTree>
    <p:extLst>
      <p:ext uri="{BB962C8B-B14F-4D97-AF65-F5344CB8AC3E}">
        <p14:creationId xmlns:p14="http://schemas.microsoft.com/office/powerpoint/2010/main" val="141383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词汇扩展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4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场（</a:t>
            </a:r>
            <a:r>
              <a:rPr lang="en-US" altLang="zh-CN"/>
              <a:t>cháng</a:t>
            </a:r>
            <a:r>
              <a:rPr lang="zh-CN" altLang="en-US"/>
              <a:t>）：量词</a:t>
            </a:r>
          </a:p>
          <a:p>
            <a:r>
              <a:rPr lang="zh-CN" altLang="en-US"/>
              <a:t> 一场雪：昨天下了一场大雪。</a:t>
            </a:r>
          </a:p>
          <a:p>
            <a:r>
              <a:rPr lang="zh-CN" altLang="en-US"/>
              <a:t> 这场雨：这场雨影响很大。</a:t>
            </a:r>
          </a:p>
        </p:txBody>
      </p:sp>
    </p:spTree>
    <p:extLst>
      <p:ext uri="{BB962C8B-B14F-4D97-AF65-F5344CB8AC3E}">
        <p14:creationId xmlns:p14="http://schemas.microsoft.com/office/powerpoint/2010/main" val="4146774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词汇扩展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5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度：量词</a:t>
            </a:r>
          </a:p>
          <a:p>
            <a:r>
              <a:rPr lang="en-US" altLang="zh-CN"/>
              <a:t>35</a:t>
            </a:r>
            <a:r>
              <a:rPr lang="zh-CN" altLang="en-US"/>
              <a:t>度</a:t>
            </a:r>
          </a:p>
          <a:p>
            <a:r>
              <a:rPr lang="zh-CN" altLang="en-US"/>
              <a:t> 多少度</a:t>
            </a:r>
          </a:p>
        </p:txBody>
      </p:sp>
    </p:spTree>
    <p:extLst>
      <p:ext uri="{BB962C8B-B14F-4D97-AF65-F5344CB8AC3E}">
        <p14:creationId xmlns:p14="http://schemas.microsoft.com/office/powerpoint/2010/main" val="89929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词汇扩展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6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温</a:t>
            </a:r>
          </a:p>
          <a:p>
            <a:r>
              <a:rPr lang="zh-CN" altLang="en-US"/>
              <a:t>气温：今天的最高气温是</a:t>
            </a:r>
            <a:r>
              <a:rPr lang="en-US" altLang="zh-CN"/>
              <a:t>26</a:t>
            </a:r>
            <a:r>
              <a:rPr lang="zh-CN" altLang="en-US"/>
              <a:t>度。</a:t>
            </a:r>
          </a:p>
          <a:p>
            <a:r>
              <a:rPr lang="zh-CN" altLang="en-US"/>
              <a:t>体温：她感冒了，体温</a:t>
            </a:r>
            <a:r>
              <a:rPr lang="en-US" altLang="zh-CN"/>
              <a:t>39</a:t>
            </a:r>
            <a:r>
              <a:rPr lang="zh-CN" altLang="en-US"/>
              <a:t>度。</a:t>
            </a:r>
          </a:p>
        </p:txBody>
      </p:sp>
    </p:spTree>
    <p:extLst>
      <p:ext uri="{BB962C8B-B14F-4D97-AF65-F5344CB8AC3E}">
        <p14:creationId xmlns:p14="http://schemas.microsoft.com/office/powerpoint/2010/main" val="53788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零下   零下</a:t>
            </a:r>
            <a:r>
              <a:rPr lang="en-US" altLang="zh-CN"/>
              <a:t>15</a:t>
            </a:r>
            <a:r>
              <a:rPr lang="zh-CN" altLang="en-US"/>
              <a:t>度</a:t>
            </a:r>
          </a:p>
          <a:p>
            <a:r>
              <a:rPr lang="zh-CN" altLang="en-US"/>
              <a:t>零上   零上</a:t>
            </a:r>
            <a:r>
              <a:rPr lang="en-US" altLang="zh-CN"/>
              <a:t>3</a:t>
            </a:r>
            <a:r>
              <a:rPr lang="zh-CN" altLang="en-US"/>
              <a:t>度</a:t>
            </a:r>
          </a:p>
        </p:txBody>
      </p:sp>
      <p:sp>
        <p:nvSpPr>
          <p:cNvPr id="14341" name="Rectangle 5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词汇扩展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41349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特别</a:t>
            </a:r>
          </a:p>
          <a:p>
            <a:r>
              <a:rPr lang="zh-CN" altLang="en-US"/>
              <a:t> </a:t>
            </a:r>
            <a:r>
              <a:rPr lang="en-US" altLang="zh-CN"/>
              <a:t>Adv  </a:t>
            </a:r>
            <a:r>
              <a:rPr lang="zh-CN" altLang="en-US"/>
              <a:t>今年冬天特别冷。（见</a:t>
            </a:r>
            <a:r>
              <a:rPr lang="en-US" altLang="zh-CN"/>
              <a:t>14</a:t>
            </a:r>
            <a:r>
              <a:rPr lang="zh-CN" altLang="en-US"/>
              <a:t>课）</a:t>
            </a:r>
          </a:p>
          <a:p>
            <a:r>
              <a:rPr lang="zh-CN" altLang="en-US"/>
              <a:t> </a:t>
            </a:r>
            <a:r>
              <a:rPr lang="en-US" altLang="zh-CN"/>
              <a:t>Adj   </a:t>
            </a:r>
            <a:r>
              <a:rPr lang="zh-CN" altLang="en-US"/>
              <a:t>这件衣服的样子很特别。</a:t>
            </a:r>
          </a:p>
        </p:txBody>
      </p:sp>
    </p:spTree>
    <p:extLst>
      <p:ext uri="{BB962C8B-B14F-4D97-AF65-F5344CB8AC3E}">
        <p14:creationId xmlns:p14="http://schemas.microsoft.com/office/powerpoint/2010/main" val="1206194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词语用法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寒冷</a:t>
            </a:r>
            <a:r>
              <a:rPr lang="en-US" altLang="zh-CN"/>
              <a:t>Adj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东北的冬天非常寒冷。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天气寒冷，你要多穿衣服。 </a:t>
            </a:r>
          </a:p>
        </p:txBody>
      </p:sp>
    </p:spTree>
    <p:extLst>
      <p:ext uri="{BB962C8B-B14F-4D97-AF65-F5344CB8AC3E}">
        <p14:creationId xmlns:p14="http://schemas.microsoft.com/office/powerpoint/2010/main" val="270476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突然</a:t>
            </a:r>
            <a:r>
              <a:rPr lang="en-US" altLang="zh-CN"/>
              <a:t>Adj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天气突然变冷了。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外边突然开始下雨了。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电脑突然坏了。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昨天晚上，我突然生病了。</a:t>
            </a:r>
          </a:p>
        </p:txBody>
      </p:sp>
    </p:spTree>
    <p:extLst>
      <p:ext uri="{BB962C8B-B14F-4D97-AF65-F5344CB8AC3E}">
        <p14:creationId xmlns:p14="http://schemas.microsoft.com/office/powerpoint/2010/main" val="182754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词语用法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4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变</a:t>
            </a:r>
            <a:r>
              <a:rPr lang="en-US" altLang="zh-CN"/>
              <a:t>v.</a:t>
            </a:r>
          </a:p>
          <a:p>
            <a:pPr marL="609600" indent="-609600">
              <a:buNone/>
            </a:pPr>
            <a:r>
              <a:rPr lang="en-US" altLang="zh-CN"/>
              <a:t>……</a:t>
            </a:r>
            <a:r>
              <a:rPr lang="zh-CN" altLang="en-US"/>
              <a:t>变了</a:t>
            </a:r>
          </a:p>
          <a:p>
            <a:pPr marL="609600" indent="-609600"/>
            <a:r>
              <a:rPr lang="zh-CN" altLang="en-US"/>
              <a:t>他变了。</a:t>
            </a:r>
          </a:p>
          <a:p>
            <a:pPr marL="609600" indent="-609600"/>
            <a:r>
              <a:rPr lang="zh-CN" altLang="en-US"/>
              <a:t>这个城市变了。</a:t>
            </a:r>
          </a:p>
          <a:p>
            <a:pPr marL="609600" indent="-609600"/>
            <a:r>
              <a:rPr lang="zh-CN" altLang="en-US"/>
              <a:t>天气变了。</a:t>
            </a:r>
          </a:p>
          <a:p>
            <a:pPr marL="609600" indent="-609600"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80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词语用法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4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en-US" altLang="zh-CN"/>
              <a:t>……</a:t>
            </a:r>
            <a:r>
              <a:rPr lang="zh-CN" altLang="en-US"/>
              <a:t>变</a:t>
            </a:r>
            <a:r>
              <a:rPr lang="en-US" altLang="zh-CN"/>
              <a:t>+adj.+</a:t>
            </a:r>
            <a:r>
              <a:rPr lang="zh-CN" altLang="en-US"/>
              <a:t>了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变冷  天气变冷了。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变暖  今年冬天变暖了。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变好  这个年轻人以前不好好工作，现在变好了。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变大  这件衣服洗了以后变大了。</a:t>
            </a:r>
          </a:p>
          <a:p>
            <a:pPr marL="609600" indent="-609600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2689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5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数量 </a:t>
            </a:r>
            <a:r>
              <a:rPr lang="en-US" altLang="zh-CN"/>
              <a:t>+ </a:t>
            </a:r>
            <a:r>
              <a:rPr lang="zh-CN" altLang="en-US"/>
              <a:t>左右</a:t>
            </a:r>
          </a:p>
          <a:p>
            <a:pPr marL="609600" indent="-609600">
              <a:buNone/>
            </a:pPr>
            <a:r>
              <a:rPr lang="zh-CN" altLang="en-US"/>
              <a:t>表示概数，指比某个数量稍多或稍少。例如：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今天气温在</a:t>
            </a:r>
            <a:r>
              <a:rPr lang="en-US" altLang="zh-CN"/>
              <a:t>25</a:t>
            </a:r>
            <a:r>
              <a:rPr lang="zh-CN" altLang="en-US"/>
              <a:t>度左右。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他一般七点左右起床。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现在苹果四块左右一斤。</a:t>
            </a:r>
          </a:p>
        </p:txBody>
      </p:sp>
    </p:spTree>
    <p:extLst>
      <p:ext uri="{BB962C8B-B14F-4D97-AF65-F5344CB8AC3E}">
        <p14:creationId xmlns:p14="http://schemas.microsoft.com/office/powerpoint/2010/main" val="123164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6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差不多</a:t>
            </a:r>
            <a:r>
              <a:rPr lang="en-US" altLang="zh-CN"/>
              <a:t>Adv</a:t>
            </a:r>
            <a:r>
              <a:rPr lang="zh-CN" altLang="en-US"/>
              <a:t>：表示相差得很少、几乎接近。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这两本书价钱（</a:t>
            </a:r>
            <a:r>
              <a:rPr lang="en-US" altLang="zh-CN"/>
              <a:t>jiàqián</a:t>
            </a:r>
            <a:r>
              <a:rPr lang="zh-CN" altLang="en-US"/>
              <a:t>）差不多。  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你们两个个子差不多。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我们差不多九点就到了。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我差不多等了两个小时。</a:t>
            </a:r>
          </a:p>
        </p:txBody>
      </p:sp>
    </p:spTree>
    <p:extLst>
      <p:ext uri="{BB962C8B-B14F-4D97-AF65-F5344CB8AC3E}">
        <p14:creationId xmlns:p14="http://schemas.microsoft.com/office/powerpoint/2010/main" val="59040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课文一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499745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zh-CN"/>
              <a:t>          </a:t>
            </a:r>
            <a:r>
              <a:rPr lang="zh-CN" altLang="en-US"/>
              <a:t>今年冬天很（     ），从（    ）到（     ），已经下了（     ），气温也（      ）。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          在北京，冬天的最低气温一般在（       ）左右。可是（      ）才冷呢，最冷的一天（      ）有零下十七度。老人们都说，这是最近四十年（      ）的冬天。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           人们觉得冬天突然（      ），可是有的专家说地球（       ）。你们说，地球是变冷了，还是变暖了呢？</a:t>
            </a:r>
          </a:p>
        </p:txBody>
      </p:sp>
    </p:spTree>
    <p:extLst>
      <p:ext uri="{BB962C8B-B14F-4D97-AF65-F5344CB8AC3E}">
        <p14:creationId xmlns:p14="http://schemas.microsoft.com/office/powerpoint/2010/main" val="1563747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语法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：才（</a:t>
            </a:r>
            <a:r>
              <a:rPr lang="en-US" altLang="zh-CN" sz="3200" b="1">
                <a:latin typeface="黑体" charset="0"/>
                <a:ea typeface="黑体" charset="0"/>
              </a:rPr>
              <a:t>3</a:t>
            </a:r>
            <a:r>
              <a:rPr lang="zh-CN" altLang="en-US" sz="3200" b="1">
                <a:latin typeface="黑体" charset="0"/>
                <a:ea typeface="黑体" charset="0"/>
              </a:rPr>
              <a:t>）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>
                <a:solidFill>
                  <a:srgbClr val="FF0000"/>
                </a:solidFill>
              </a:rPr>
              <a:t>才（</a:t>
            </a:r>
            <a:r>
              <a:rPr lang="en-US" altLang="zh-CN">
                <a:solidFill>
                  <a:srgbClr val="FF0000"/>
                </a:solidFill>
              </a:rPr>
              <a:t>3</a:t>
            </a:r>
            <a:r>
              <a:rPr lang="zh-CN" altLang="en-US">
                <a:solidFill>
                  <a:srgbClr val="FF0000"/>
                </a:solidFill>
              </a:rPr>
              <a:t>）：</a:t>
            </a:r>
          </a:p>
          <a:p>
            <a:pPr marL="609600" indent="-609600">
              <a:buNone/>
            </a:pPr>
            <a:r>
              <a:rPr lang="zh-CN" altLang="en-US"/>
              <a:t>“可是今年冬天才冷呢”，这句话中，“才”表示强调。例如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我的汉语一般，他的汉语才好呢。	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他才是我的好朋友。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这本书才有意思呢。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这儿不冷，那儿（        ）呢。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这件衣服不贵，那件（      ）呢。</a:t>
            </a:r>
          </a:p>
        </p:txBody>
      </p:sp>
    </p:spTree>
    <p:extLst>
      <p:ext uri="{BB962C8B-B14F-4D97-AF65-F5344CB8AC3E}">
        <p14:creationId xmlns:p14="http://schemas.microsoft.com/office/powerpoint/2010/main" val="994772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3200" b="1">
                <a:latin typeface="黑体" charset="0"/>
                <a:ea typeface="黑体" charset="0"/>
              </a:rPr>
              <a:t>语法</a:t>
            </a:r>
            <a:r>
              <a:rPr lang="en-US" altLang="zh-CN" sz="3200" b="1">
                <a:latin typeface="黑体" charset="0"/>
                <a:ea typeface="黑体" charset="0"/>
              </a:rPr>
              <a:t>1</a:t>
            </a:r>
            <a:r>
              <a:rPr lang="zh-CN" altLang="en-US" sz="3200" b="1">
                <a:latin typeface="黑体" charset="0"/>
                <a:ea typeface="黑体" charset="0"/>
              </a:rPr>
              <a:t>－</a:t>
            </a:r>
            <a:r>
              <a:rPr lang="en-US" altLang="zh-CN" sz="3200" b="1">
                <a:latin typeface="黑体" charset="0"/>
                <a:ea typeface="黑体" charset="0"/>
              </a:rPr>
              <a:t>2</a:t>
            </a:r>
            <a:r>
              <a:rPr lang="zh-CN" altLang="en-US" sz="3200" b="1">
                <a:latin typeface="黑体" charset="0"/>
                <a:ea typeface="黑体" charset="0"/>
              </a:rPr>
              <a:t>：了（</a:t>
            </a:r>
            <a:r>
              <a:rPr lang="en-US" altLang="zh-CN" sz="3200" b="1">
                <a:latin typeface="黑体" charset="0"/>
                <a:ea typeface="黑体" charset="0"/>
              </a:rPr>
              <a:t>3</a:t>
            </a:r>
            <a:r>
              <a:rPr lang="zh-CN" altLang="en-US" sz="3200" b="1">
                <a:latin typeface="黑体" charset="0"/>
                <a:ea typeface="黑体" charset="0"/>
              </a:rPr>
              <a:t>）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1628776"/>
            <a:ext cx="8229600" cy="4537075"/>
          </a:xfrm>
        </p:spPr>
        <p:txBody>
          <a:bodyPr/>
          <a:lstStyle/>
          <a:p>
            <a:pPr marL="533400" indent="-533400"/>
            <a:r>
              <a:rPr lang="en-US" altLang="zh-CN"/>
              <a:t> “</a:t>
            </a:r>
            <a:r>
              <a:rPr lang="zh-CN" altLang="en-US"/>
              <a:t>冬天突然变冷</a:t>
            </a:r>
            <a:r>
              <a:rPr lang="zh-CN" altLang="en-US">
                <a:solidFill>
                  <a:srgbClr val="FF0000"/>
                </a:solidFill>
              </a:rPr>
              <a:t>了</a:t>
            </a:r>
            <a:r>
              <a:rPr lang="zh-CN" altLang="en-US"/>
              <a:t>”，这个句子中 “了”表示事态的变化。 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下雨了。（不下雨</a:t>
            </a:r>
            <a:r>
              <a:rPr lang="en-US" altLang="zh-CN"/>
              <a:t>——</a:t>
            </a:r>
            <a:r>
              <a:rPr lang="zh-CN" altLang="en-US"/>
              <a:t>下雨）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天气变暖了。（冷</a:t>
            </a:r>
            <a:r>
              <a:rPr lang="en-US" altLang="zh-CN"/>
              <a:t>——</a:t>
            </a:r>
            <a:r>
              <a:rPr lang="zh-CN" altLang="en-US"/>
              <a:t>暖）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他的感冒好点儿了。（不好</a:t>
            </a:r>
            <a:r>
              <a:rPr lang="en-US" altLang="zh-CN"/>
              <a:t>——</a:t>
            </a:r>
            <a:r>
              <a:rPr lang="zh-CN" altLang="en-US"/>
              <a:t>好一点儿）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去年他还是学生，今年他成老师了。（学生</a:t>
            </a:r>
            <a:r>
              <a:rPr lang="en-US" altLang="zh-CN"/>
              <a:t>——</a:t>
            </a:r>
            <a:r>
              <a:rPr lang="zh-CN" altLang="en-US"/>
              <a:t>老师）</a:t>
            </a:r>
          </a:p>
        </p:txBody>
      </p:sp>
    </p:spTree>
    <p:extLst>
      <p:ext uri="{BB962C8B-B14F-4D97-AF65-F5344CB8AC3E}">
        <p14:creationId xmlns:p14="http://schemas.microsoft.com/office/powerpoint/2010/main" val="97622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：了（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）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en-US" altLang="zh-CN"/>
              <a:t>5.</a:t>
            </a:r>
            <a:r>
              <a:rPr lang="zh-CN" altLang="en-US"/>
              <a:t>天冷了，我穿上棉衣了。（天不冷</a:t>
            </a:r>
            <a:r>
              <a:rPr lang="en-US" altLang="zh-CN"/>
              <a:t>—</a:t>
            </a:r>
            <a:r>
              <a:rPr lang="zh-CN" altLang="en-US"/>
              <a:t>天冷，没穿棉衣</a:t>
            </a:r>
            <a:r>
              <a:rPr lang="en-US" altLang="zh-CN"/>
              <a:t>—</a:t>
            </a:r>
            <a:r>
              <a:rPr lang="zh-CN" altLang="en-US"/>
              <a:t>穿棉衣）</a:t>
            </a:r>
          </a:p>
          <a:p>
            <a:pPr marL="609600" indent="-609600">
              <a:buNone/>
            </a:pPr>
            <a:r>
              <a:rPr lang="en-US" altLang="zh-CN"/>
              <a:t>6.</a:t>
            </a:r>
            <a:r>
              <a:rPr lang="zh-CN" altLang="en-US"/>
              <a:t>商店的东西便宜了。（以前贵</a:t>
            </a:r>
            <a:r>
              <a:rPr lang="en-US" altLang="zh-CN"/>
              <a:t>——</a:t>
            </a:r>
            <a:r>
              <a:rPr lang="zh-CN" altLang="en-US"/>
              <a:t>现在便宜）</a:t>
            </a:r>
          </a:p>
          <a:p>
            <a:pPr marL="609600" indent="-609600">
              <a:buNone/>
            </a:pPr>
            <a:r>
              <a:rPr lang="en-US" altLang="zh-CN"/>
              <a:t>7.</a:t>
            </a:r>
            <a:r>
              <a:rPr lang="zh-CN" altLang="en-US"/>
              <a:t>这个星期我更忙了。</a:t>
            </a:r>
            <a:r>
              <a:rPr lang="en-US" altLang="zh-CN"/>
              <a:t>(</a:t>
            </a:r>
            <a:r>
              <a:rPr lang="zh-CN" altLang="en-US"/>
              <a:t>以前忙</a:t>
            </a:r>
            <a:r>
              <a:rPr lang="en-US" altLang="zh-CN"/>
              <a:t>——</a:t>
            </a:r>
            <a:r>
              <a:rPr lang="zh-CN" altLang="en-US"/>
              <a:t>这个星期更忙</a:t>
            </a:r>
            <a:r>
              <a:rPr lang="en-US" altLang="zh-CN"/>
              <a:t>)</a:t>
            </a:r>
          </a:p>
          <a:p>
            <a:pPr marL="609600" indent="-609600">
              <a:buNone/>
            </a:pPr>
            <a:r>
              <a:rPr lang="en-US" altLang="zh-CN"/>
              <a:t>8.</a:t>
            </a:r>
            <a:r>
              <a:rPr lang="zh-CN" altLang="en-US"/>
              <a:t>现在已经冬天了。</a:t>
            </a:r>
            <a:r>
              <a:rPr lang="en-US" altLang="zh-CN"/>
              <a:t>(</a:t>
            </a:r>
            <a:r>
              <a:rPr lang="zh-CN" altLang="en-US"/>
              <a:t>秋天</a:t>
            </a:r>
            <a:r>
              <a:rPr lang="en-US" altLang="zh-CN"/>
              <a:t>——</a:t>
            </a:r>
            <a:r>
              <a:rPr lang="zh-CN" altLang="en-US"/>
              <a:t>冬天</a:t>
            </a:r>
            <a:r>
              <a:rPr lang="en-US" altLang="zh-CN"/>
              <a:t>)</a:t>
            </a:r>
          </a:p>
          <a:p>
            <a:pPr marL="609600" indent="-609600"/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2046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1138237"/>
          </a:xfrm>
        </p:spPr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：练习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8213" y="1773238"/>
            <a:ext cx="8229600" cy="4895850"/>
          </a:xfrm>
        </p:spPr>
        <p:txBody>
          <a:bodyPr/>
          <a:lstStyle/>
          <a:p>
            <a:pPr marL="533400" indent="-533400">
              <a:buNone/>
            </a:pPr>
            <a:r>
              <a:rPr lang="zh-CN" altLang="en-US"/>
              <a:t>请用“了”说一说下面的变化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九点</a:t>
            </a:r>
            <a:r>
              <a:rPr lang="en-US" altLang="zh-CN"/>
              <a:t>——</a:t>
            </a:r>
            <a:r>
              <a:rPr lang="zh-CN" altLang="en-US"/>
              <a:t>十点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没有雪</a:t>
            </a:r>
            <a:r>
              <a:rPr lang="en-US" altLang="zh-CN"/>
              <a:t>——</a:t>
            </a:r>
            <a:r>
              <a:rPr lang="zh-CN" altLang="en-US"/>
              <a:t>下雪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有水果</a:t>
            </a:r>
            <a:r>
              <a:rPr lang="en-US" altLang="zh-CN"/>
              <a:t>——</a:t>
            </a:r>
            <a:r>
              <a:rPr lang="zh-CN" altLang="en-US"/>
              <a:t>没有水果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人少</a:t>
            </a:r>
            <a:r>
              <a:rPr lang="en-US" altLang="zh-CN"/>
              <a:t>——</a:t>
            </a:r>
            <a:r>
              <a:rPr lang="zh-CN" altLang="en-US"/>
              <a:t>人多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不能说汉语</a:t>
            </a:r>
            <a:r>
              <a:rPr lang="en-US" altLang="zh-CN"/>
              <a:t>——</a:t>
            </a:r>
            <a:r>
              <a:rPr lang="zh-CN" altLang="en-US"/>
              <a:t>能说汉语</a:t>
            </a:r>
          </a:p>
        </p:txBody>
      </p:sp>
    </p:spTree>
    <p:extLst>
      <p:ext uri="{BB962C8B-B14F-4D97-AF65-F5344CB8AC3E}">
        <p14:creationId xmlns:p14="http://schemas.microsoft.com/office/powerpoint/2010/main" val="205831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：练习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zh-CN"/>
              <a:t>6.</a:t>
            </a:r>
            <a:r>
              <a:rPr lang="zh-CN" altLang="en-US"/>
              <a:t>昨天</a:t>
            </a:r>
            <a:r>
              <a:rPr lang="en-US" altLang="zh-CN"/>
              <a:t>10</a:t>
            </a:r>
            <a:r>
              <a:rPr lang="zh-CN" altLang="en-US"/>
              <a:t>度，明天</a:t>
            </a:r>
            <a:r>
              <a:rPr lang="en-US" altLang="zh-CN"/>
              <a:t>20</a:t>
            </a:r>
            <a:r>
              <a:rPr lang="zh-CN" altLang="en-US"/>
              <a:t>度</a:t>
            </a:r>
          </a:p>
          <a:p>
            <a:pPr>
              <a:buFontTx/>
              <a:buNone/>
            </a:pPr>
            <a:r>
              <a:rPr lang="en-US" altLang="zh-CN"/>
              <a:t>7.</a:t>
            </a:r>
            <a:r>
              <a:rPr lang="zh-CN" altLang="en-US"/>
              <a:t>身体很好</a:t>
            </a:r>
            <a:r>
              <a:rPr lang="en-US" altLang="zh-CN"/>
              <a:t>——</a:t>
            </a:r>
            <a:r>
              <a:rPr lang="zh-CN" altLang="en-US"/>
              <a:t>感冒</a:t>
            </a:r>
          </a:p>
          <a:p>
            <a:pPr>
              <a:buFontTx/>
              <a:buNone/>
            </a:pPr>
            <a:r>
              <a:rPr lang="en-US" altLang="zh-CN"/>
              <a:t>8.</a:t>
            </a:r>
            <a:r>
              <a:rPr lang="zh-CN" altLang="en-US"/>
              <a:t>没有钱</a:t>
            </a:r>
            <a:r>
              <a:rPr lang="en-US" altLang="zh-CN"/>
              <a:t>——</a:t>
            </a:r>
            <a:r>
              <a:rPr lang="zh-CN" altLang="en-US"/>
              <a:t>有钱</a:t>
            </a:r>
          </a:p>
          <a:p>
            <a:pPr>
              <a:buFontTx/>
              <a:buNone/>
            </a:pPr>
            <a:r>
              <a:rPr lang="en-US" altLang="zh-CN"/>
              <a:t>9.</a:t>
            </a:r>
            <a:r>
              <a:rPr lang="zh-CN" altLang="en-US"/>
              <a:t>学生</a:t>
            </a:r>
            <a:r>
              <a:rPr lang="en-US" altLang="zh-CN"/>
              <a:t>——</a:t>
            </a:r>
            <a:r>
              <a:rPr lang="zh-CN" altLang="en-US"/>
              <a:t>老师</a:t>
            </a:r>
          </a:p>
          <a:p>
            <a:pPr>
              <a:buFontTx/>
              <a:buNone/>
            </a:pPr>
            <a:r>
              <a:rPr lang="en-US" altLang="zh-CN"/>
              <a:t>10.</a:t>
            </a:r>
            <a:r>
              <a:rPr lang="zh-CN" altLang="en-US"/>
              <a:t>不习惯</a:t>
            </a:r>
            <a:r>
              <a:rPr lang="en-US" altLang="zh-CN"/>
              <a:t>——</a:t>
            </a:r>
            <a:r>
              <a:rPr lang="zh-CN" altLang="en-US"/>
              <a:t>习惯</a:t>
            </a: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06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dirty="0">
                <a:ea typeface="黑体" charset="0"/>
              </a:rPr>
              <a:t>课文一问题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/>
              <a:t>今年冬天冷不冷？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今年冬天的最低气温是多少度？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北京冬天最低气温一般多少度？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您觉得冬天是变冷了，还是变暖了？</a:t>
            </a:r>
          </a:p>
        </p:txBody>
      </p:sp>
    </p:spTree>
    <p:extLst>
      <p:ext uri="{BB962C8B-B14F-4D97-AF65-F5344CB8AC3E}">
        <p14:creationId xmlns:p14="http://schemas.microsoft.com/office/powerpoint/2010/main" val="95934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根据你们国家的实际情况回答问题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/>
              <a:t>你们国家有没有冬天？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你们那儿冬天冷不冷？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你们那儿下雪吗？最低气温多少度？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你们那儿夏天热吗？经常下雨吗？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最高气温多少度？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你认为地球是变冷了，还是变暖了？</a:t>
            </a:r>
          </a:p>
        </p:txBody>
      </p:sp>
    </p:spTree>
    <p:extLst>
      <p:ext uri="{BB962C8B-B14F-4D97-AF65-F5344CB8AC3E}">
        <p14:creationId xmlns:p14="http://schemas.microsoft.com/office/powerpoint/2010/main" val="323586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复习课文一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506888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zh-CN"/>
              <a:t>2.</a:t>
            </a:r>
            <a:r>
              <a:rPr lang="zh-CN" altLang="en-US"/>
              <a:t>选择合适的词语填空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 特别  下雪  左右  差不多  寒冷  突然  变  零下  最</a:t>
            </a:r>
          </a:p>
          <a:p>
            <a:pPr>
              <a:lnSpc>
                <a:spcPct val="90000"/>
              </a:lnSpc>
            </a:pPr>
            <a:r>
              <a:rPr lang="zh-CN" altLang="en-US"/>
              <a:t>昨天北京（     ）了一场（     ）。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今天（      ）高气温只有（    ）</a:t>
            </a:r>
            <a:r>
              <a:rPr lang="en-US" altLang="zh-CN"/>
              <a:t>8</a:t>
            </a:r>
            <a:r>
              <a:rPr lang="zh-CN" altLang="en-US"/>
              <a:t>度。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我一般十二点（     ）去吃午饭。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这两本书（     ）。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东北的冬天非常（     ）。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这里还跟以前一样，一点儿也没（     ）。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这种音乐很（     ）。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林娜（      ）生病了。</a:t>
            </a:r>
          </a:p>
        </p:txBody>
      </p:sp>
    </p:spTree>
    <p:extLst>
      <p:ext uri="{BB962C8B-B14F-4D97-AF65-F5344CB8AC3E}">
        <p14:creationId xmlns:p14="http://schemas.microsoft.com/office/powerpoint/2010/main" val="109730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课文二  生词</a:t>
            </a: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注意</a:t>
            </a:r>
          </a:p>
          <a:p>
            <a:pPr>
              <a:buFontTx/>
              <a:buNone/>
            </a:pPr>
            <a:r>
              <a:rPr lang="zh-CN" altLang="en-US"/>
              <a:t>气候</a:t>
            </a:r>
          </a:p>
          <a:p>
            <a:pPr>
              <a:buFontTx/>
              <a:buNone/>
            </a:pPr>
            <a:r>
              <a:rPr lang="zh-CN" altLang="en-US"/>
              <a:t>爱</a:t>
            </a:r>
          </a:p>
          <a:p>
            <a:pPr>
              <a:buFontTx/>
              <a:buNone/>
            </a:pPr>
            <a:r>
              <a:rPr lang="zh-CN" altLang="en-US"/>
              <a:t>锻炼</a:t>
            </a:r>
          </a:p>
          <a:p>
            <a:endParaRPr lang="zh-CN" altLang="en-US"/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zh-CN"/>
              <a:t>zhùyì</a:t>
            </a:r>
          </a:p>
          <a:p>
            <a:r>
              <a:rPr lang="en-US" altLang="zh-CN"/>
              <a:t>qìhòu</a:t>
            </a:r>
          </a:p>
          <a:p>
            <a:r>
              <a:rPr lang="en-US" altLang="zh-CN"/>
              <a:t>ài</a:t>
            </a:r>
          </a:p>
          <a:p>
            <a:r>
              <a:rPr lang="en-US" altLang="zh-CN"/>
              <a:t>duànliàn</a:t>
            </a:r>
          </a:p>
        </p:txBody>
      </p:sp>
    </p:spTree>
    <p:extLst>
      <p:ext uri="{BB962C8B-B14F-4D97-AF65-F5344CB8AC3E}">
        <p14:creationId xmlns:p14="http://schemas.microsoft.com/office/powerpoint/2010/main" val="201448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125538"/>
            <a:ext cx="9144000" cy="5472112"/>
          </a:xfrm>
        </p:spPr>
        <p:txBody>
          <a:bodyPr/>
          <a:lstStyle/>
          <a:p>
            <a:pPr marL="609600" indent="-609600">
              <a:buNone/>
            </a:pPr>
            <a:r>
              <a:rPr lang="zh-CN" altLang="en-US"/>
              <a:t>注意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注意身体   您工作很忙，一定要注意身体。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注意休息   别太晚睡觉，注意休息。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天气冷，要注意什么？（身体、多穿衣服）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出去玩要注意什么？（你的东西、钱包）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去你们国家旅游要注意什么？（天气变化、身体、吃的）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学习汉语要注意什么？（发音）</a:t>
            </a:r>
          </a:p>
        </p:txBody>
      </p:sp>
    </p:spTree>
    <p:extLst>
      <p:ext uri="{BB962C8B-B14F-4D97-AF65-F5344CB8AC3E}">
        <p14:creationId xmlns:p14="http://schemas.microsoft.com/office/powerpoint/2010/main" val="26643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爱</a:t>
            </a:r>
          </a:p>
          <a:p>
            <a:r>
              <a:rPr lang="zh-CN" altLang="en-US"/>
              <a:t>我爱喝茶，不爱喝咖啡。</a:t>
            </a:r>
          </a:p>
          <a:p>
            <a:r>
              <a:rPr lang="zh-CN" altLang="en-US"/>
              <a:t>他爱上网，你呢？</a:t>
            </a:r>
          </a:p>
        </p:txBody>
      </p:sp>
    </p:spTree>
    <p:extLst>
      <p:ext uri="{BB962C8B-B14F-4D97-AF65-F5344CB8AC3E}">
        <p14:creationId xmlns:p14="http://schemas.microsoft.com/office/powerpoint/2010/main" val="479977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锻炼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中国人喜欢锻炼身体。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很多老人在公园里锻炼身体。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你常常锻炼吗？</a:t>
            </a:r>
          </a:p>
        </p:txBody>
      </p:sp>
    </p:spTree>
    <p:extLst>
      <p:ext uri="{BB962C8B-B14F-4D97-AF65-F5344CB8AC3E}">
        <p14:creationId xmlns:p14="http://schemas.microsoft.com/office/powerpoint/2010/main" val="103007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课文二问题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/>
              <a:t>阿明习惯北京的气候了吗？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阿明怎么了？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他现在怎么样了？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林娜现在还爱感冒吗？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李老师告诉大家注意什么？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“还可以”是什么意思？</a:t>
            </a:r>
          </a:p>
        </p:txBody>
      </p:sp>
    </p:spTree>
    <p:extLst>
      <p:ext uri="{BB962C8B-B14F-4D97-AF65-F5344CB8AC3E}">
        <p14:creationId xmlns:p14="http://schemas.microsoft.com/office/powerpoint/2010/main" val="153825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根据实际情况说一说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/>
              <a:t>你习惯北京的气候了吗？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你爱感冒吗？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你觉得住在</a:t>
            </a:r>
            <a:r>
              <a:rPr lang="en-US" altLang="zh-CN"/>
              <a:t>××</a:t>
            </a:r>
            <a:r>
              <a:rPr lang="zh-CN" altLang="en-US"/>
              <a:t>应该注意什么？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你喜欢锻炼身体吗？你怎么锻炼？ </a:t>
            </a:r>
          </a:p>
        </p:txBody>
      </p:sp>
    </p:spTree>
    <p:extLst>
      <p:ext uri="{BB962C8B-B14F-4D97-AF65-F5344CB8AC3E}">
        <p14:creationId xmlns:p14="http://schemas.microsoft.com/office/powerpoint/2010/main" val="208060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课文三  生词</a:t>
            </a:r>
          </a:p>
        </p:txBody>
      </p:sp>
      <p:sp>
        <p:nvSpPr>
          <p:cNvPr id="4096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季节</a:t>
            </a:r>
          </a:p>
          <a:p>
            <a:pPr>
              <a:buFontTx/>
              <a:buNone/>
            </a:pPr>
            <a:r>
              <a:rPr lang="zh-CN" altLang="en-US"/>
              <a:t>下雨</a:t>
            </a:r>
          </a:p>
          <a:p>
            <a:pPr>
              <a:buFontTx/>
              <a:buNone/>
            </a:pPr>
            <a:r>
              <a:rPr lang="zh-CN" altLang="en-US"/>
              <a:t>雨</a:t>
            </a:r>
          </a:p>
          <a:p>
            <a:pPr>
              <a:buFontTx/>
              <a:buNone/>
            </a:pPr>
            <a:r>
              <a:rPr lang="zh-CN" altLang="en-US"/>
              <a:t>正常</a:t>
            </a:r>
          </a:p>
        </p:txBody>
      </p:sp>
      <p:sp>
        <p:nvSpPr>
          <p:cNvPr id="40965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zh-CN">
                <a:latin typeface="Times New Roman" charset="0"/>
              </a:rPr>
              <a:t>jìjié</a:t>
            </a:r>
          </a:p>
          <a:p>
            <a:r>
              <a:rPr lang="en-US" altLang="zh-CN">
                <a:latin typeface="Times New Roman" charset="0"/>
              </a:rPr>
              <a:t>xiàyǔ</a:t>
            </a:r>
          </a:p>
          <a:p>
            <a:r>
              <a:rPr lang="en-US" altLang="zh-CN">
                <a:latin typeface="Times New Roman" charset="0"/>
              </a:rPr>
              <a:t>yǔ</a:t>
            </a:r>
          </a:p>
          <a:p>
            <a:r>
              <a:rPr lang="en-US" altLang="zh-CN">
                <a:latin typeface="Times New Roman" charset="0"/>
              </a:rPr>
              <a:t>zhèngcháng</a:t>
            </a:r>
          </a:p>
        </p:txBody>
      </p:sp>
    </p:spTree>
    <p:extLst>
      <p:ext uri="{BB962C8B-B14F-4D97-AF65-F5344CB8AC3E}">
        <p14:creationId xmlns:p14="http://schemas.microsoft.com/office/powerpoint/2010/main" val="118490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/>
              <a:t>……</a:t>
            </a:r>
            <a:r>
              <a:rPr lang="zh-CN" altLang="en-US"/>
              <a:t>这儿</a:t>
            </a:r>
            <a:r>
              <a:rPr lang="en-US" altLang="zh-CN"/>
              <a:t>/</a:t>
            </a:r>
            <a:r>
              <a:rPr lang="zh-CN" altLang="en-US"/>
              <a:t>那儿</a:t>
            </a:r>
          </a:p>
          <a:p>
            <a:pPr>
              <a:lnSpc>
                <a:spcPct val="90000"/>
              </a:lnSpc>
            </a:pPr>
            <a:r>
              <a:rPr lang="zh-CN" altLang="en-US"/>
              <a:t>王老师这儿        马丁那儿</a:t>
            </a:r>
          </a:p>
          <a:p>
            <a:pPr>
              <a:lnSpc>
                <a:spcPct val="90000"/>
              </a:lnSpc>
            </a:pPr>
            <a:r>
              <a:rPr lang="zh-CN" altLang="en-US"/>
              <a:t>我家这儿           学校那儿</a:t>
            </a:r>
          </a:p>
          <a:p>
            <a:pPr>
              <a:lnSpc>
                <a:spcPct val="90000"/>
              </a:lnSpc>
            </a:pPr>
            <a:r>
              <a:rPr lang="zh-CN" altLang="en-US"/>
              <a:t>我们这儿           她们那儿</a:t>
            </a:r>
          </a:p>
          <a:p>
            <a:pPr>
              <a:lnSpc>
                <a:spcPct val="90000"/>
              </a:lnSpc>
            </a:pPr>
            <a:r>
              <a:rPr lang="zh-CN" altLang="en-US"/>
              <a:t>我这儿             谁那儿</a:t>
            </a:r>
          </a:p>
          <a:p>
            <a:pPr>
              <a:lnSpc>
                <a:spcPct val="90000"/>
              </a:lnSpc>
            </a:pPr>
            <a:r>
              <a:rPr lang="zh-CN" altLang="en-US"/>
              <a:t>书在我这儿，不在他那儿。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我家这儿东西很便宜，她们那儿东西很贵。</a:t>
            </a:r>
          </a:p>
          <a:p>
            <a:pPr>
              <a:lnSpc>
                <a:spcPct val="90000"/>
              </a:lnSpc>
              <a:buFontTx/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765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正常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最近天气不太正常。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他身体有点不正常。</a:t>
            </a:r>
          </a:p>
        </p:txBody>
      </p:sp>
    </p:spTree>
    <p:extLst>
      <p:ext uri="{BB962C8B-B14F-4D97-AF65-F5344CB8AC3E}">
        <p14:creationId xmlns:p14="http://schemas.microsoft.com/office/powerpoint/2010/main" val="54448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课文三问题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/>
              <a:t>最近泰国天气怎么样？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 今年泰国的气候跟以前有什么不一样？</a:t>
            </a:r>
          </a:p>
        </p:txBody>
      </p:sp>
    </p:spTree>
    <p:extLst>
      <p:ext uri="{BB962C8B-B14F-4D97-AF65-F5344CB8AC3E}">
        <p14:creationId xmlns:p14="http://schemas.microsoft.com/office/powerpoint/2010/main" val="73145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复述课文三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  <a:p>
            <a:pPr>
              <a:buFontTx/>
              <a:buNone/>
            </a:pPr>
            <a:r>
              <a:rPr lang="en-US" altLang="zh-CN"/>
              <a:t>           </a:t>
            </a:r>
            <a:r>
              <a:rPr lang="zh-CN" altLang="en-US"/>
              <a:t>最近泰国下了（     ），今年（     ），很多人都穿上了（      ）。今年的气候不（      ），以前这个季节（        ），是最（      ）的时候。</a:t>
            </a:r>
          </a:p>
        </p:txBody>
      </p:sp>
    </p:spTree>
    <p:extLst>
      <p:ext uri="{BB962C8B-B14F-4D97-AF65-F5344CB8AC3E}">
        <p14:creationId xmlns:p14="http://schemas.microsoft.com/office/powerpoint/2010/main" val="1409538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学写汉字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1557338"/>
            <a:ext cx="8229600" cy="4895850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/>
              <a:t>汉字组合（</a:t>
            </a:r>
            <a:r>
              <a:rPr lang="en-US" altLang="zh-CN"/>
              <a:t>15</a:t>
            </a:r>
            <a:r>
              <a:rPr lang="zh-CN" altLang="en-US"/>
              <a:t>）：看例字的结构，认读例字并组词</a:t>
            </a:r>
          </a:p>
          <a:p>
            <a:r>
              <a:rPr lang="zh-CN" altLang="en-US"/>
              <a:t>雨：下雨、大雨</a:t>
            </a:r>
          </a:p>
          <a:p>
            <a:r>
              <a:rPr lang="zh-CN" altLang="en-US"/>
              <a:t>需：需要</a:t>
            </a:r>
          </a:p>
          <a:p>
            <a:r>
              <a:rPr lang="zh-CN" altLang="en-US"/>
              <a:t>雪：下雪、大雪</a:t>
            </a:r>
          </a:p>
          <a:p>
            <a:r>
              <a:rPr lang="zh-CN" altLang="en-US"/>
              <a:t>零：零钱</a:t>
            </a:r>
          </a:p>
        </p:txBody>
      </p:sp>
    </p:spTree>
    <p:extLst>
      <p:ext uri="{BB962C8B-B14F-4D97-AF65-F5344CB8AC3E}">
        <p14:creationId xmlns:p14="http://schemas.microsoft.com/office/powerpoint/2010/main" val="121574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学写汉字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城：城市</a:t>
            </a:r>
          </a:p>
          <a:p>
            <a:r>
              <a:rPr lang="zh-CN" altLang="en-US"/>
              <a:t>地：地方</a:t>
            </a:r>
          </a:p>
          <a:p>
            <a:r>
              <a:rPr lang="zh-CN" altLang="en-US"/>
              <a:t>场：市场、运动场、商场</a:t>
            </a:r>
          </a:p>
          <a:p>
            <a:r>
              <a:rPr lang="zh-CN" altLang="en-US"/>
              <a:t>坏：坏了</a:t>
            </a:r>
          </a:p>
          <a:p>
            <a:r>
              <a:rPr lang="zh-CN" altLang="en-US"/>
              <a:t>坐：请坐 </a:t>
            </a: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7856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</TotalTime>
  <Words>2015</Words>
  <Application>Microsoft Office PowerPoint</Application>
  <PresentationFormat>Widescreen</PresentationFormat>
  <Paragraphs>258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微软雅黑</vt:lpstr>
      <vt:lpstr>黑体</vt:lpstr>
      <vt:lpstr>宋体</vt:lpstr>
      <vt:lpstr>Arial</vt:lpstr>
      <vt:lpstr>Calibri</vt:lpstr>
      <vt:lpstr>Calibri Light</vt:lpstr>
      <vt:lpstr>Times New Roman</vt:lpstr>
      <vt:lpstr>Office Theme</vt:lpstr>
      <vt:lpstr>PowerPoint Presentation</vt:lpstr>
      <vt:lpstr>复习第22课</vt:lpstr>
      <vt:lpstr>第23课</vt:lpstr>
      <vt:lpstr>课文一  生词</vt:lpstr>
      <vt:lpstr>课文一  生词</vt:lpstr>
      <vt:lpstr>课文一  生词</vt:lpstr>
      <vt:lpstr>词汇扩展1－1</vt:lpstr>
      <vt:lpstr>词汇扩展1－2</vt:lpstr>
      <vt:lpstr>词汇扩展1－3</vt:lpstr>
      <vt:lpstr>词汇扩展1－4</vt:lpstr>
      <vt:lpstr>词汇扩展1－5</vt:lpstr>
      <vt:lpstr>词汇扩展1－6</vt:lpstr>
      <vt:lpstr>词汇扩展1－7</vt:lpstr>
      <vt:lpstr>词语用法1－1</vt:lpstr>
      <vt:lpstr>词语用法1－2</vt:lpstr>
      <vt:lpstr>词语用法1－3</vt:lpstr>
      <vt:lpstr>词语用法1－4</vt:lpstr>
      <vt:lpstr>词语用法1－4</vt:lpstr>
      <vt:lpstr>词语用法1－5</vt:lpstr>
      <vt:lpstr>词语用法1－6</vt:lpstr>
      <vt:lpstr>课文一</vt:lpstr>
      <vt:lpstr>语法1－1：才（3）</vt:lpstr>
      <vt:lpstr>语法1－2：了（3）</vt:lpstr>
      <vt:lpstr>语法1－2：了（3）</vt:lpstr>
      <vt:lpstr>语法1－2：练习</vt:lpstr>
      <vt:lpstr>语法1－2：练习</vt:lpstr>
      <vt:lpstr>课文一问题</vt:lpstr>
      <vt:lpstr>根据你们国家的实际情况回答问题</vt:lpstr>
      <vt:lpstr>复习课文一</vt:lpstr>
      <vt:lpstr>课文二  生词</vt:lpstr>
      <vt:lpstr>词语用法2－1</vt:lpstr>
      <vt:lpstr>词语用法2－2</vt:lpstr>
      <vt:lpstr>词语用法2－3</vt:lpstr>
      <vt:lpstr>课文二问题</vt:lpstr>
      <vt:lpstr>根据实际情况说一说</vt:lpstr>
      <vt:lpstr>课文三  生词</vt:lpstr>
      <vt:lpstr>词语用法3－1</vt:lpstr>
      <vt:lpstr>词语用法3－1</vt:lpstr>
      <vt:lpstr>课文三问题</vt:lpstr>
      <vt:lpstr>复述课文三</vt:lpstr>
      <vt:lpstr>学写汉字</vt:lpstr>
      <vt:lpstr>学写汉字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Mannix (Mengdi) mac</dc:creator>
  <cp:lastModifiedBy>Chenyang Feng</cp:lastModifiedBy>
  <cp:revision>6</cp:revision>
  <dcterms:created xsi:type="dcterms:W3CDTF">2018-02-23T22:47:07Z</dcterms:created>
  <dcterms:modified xsi:type="dcterms:W3CDTF">2018-02-23T23:32:07Z</dcterms:modified>
</cp:coreProperties>
</file>