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73" r:id="rId4"/>
    <p:sldId id="272" r:id="rId5"/>
    <p:sldId id="271" r:id="rId6"/>
    <p:sldId id="269" r:id="rId7"/>
    <p:sldId id="268" r:id="rId8"/>
    <p:sldId id="267" r:id="rId9"/>
    <p:sldId id="266" r:id="rId10"/>
    <p:sldId id="265" r:id="rId11"/>
    <p:sldId id="264" r:id="rId12"/>
    <p:sldId id="263" r:id="rId13"/>
    <p:sldId id="261" r:id="rId14"/>
    <p:sldId id="258" r:id="rId15"/>
    <p:sldId id="259"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609" autoAdjust="0"/>
  </p:normalViewPr>
  <p:slideViewPr>
    <p:cSldViewPr snapToGrid="0">
      <p:cViewPr varScale="1">
        <p:scale>
          <a:sx n="76" d="100"/>
          <a:sy n="76" d="100"/>
        </p:scale>
        <p:origin x="94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Comparison of food prices in the UK</a:t>
            </a:r>
          </a:p>
        </c:rich>
      </c:tx>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Nines Global</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Sheet1!$A$2:$A$4</c:f>
              <c:strCache>
                <c:ptCount val="3"/>
                <c:pt idx="0">
                  <c:v>Meal</c:v>
                </c:pt>
                <c:pt idx="1">
                  <c:v>Snacks</c:v>
                </c:pt>
                <c:pt idx="2">
                  <c:v>Drinks</c:v>
                </c:pt>
              </c:strCache>
            </c:strRef>
          </c:cat>
          <c:val>
            <c:numRef>
              <c:f>Sheet1!$B$2:$B$4</c:f>
              <c:numCache>
                <c:formatCode>General</c:formatCode>
                <c:ptCount val="3"/>
                <c:pt idx="0">
                  <c:v>11.75</c:v>
                </c:pt>
                <c:pt idx="1">
                  <c:v>4.75</c:v>
                </c:pt>
                <c:pt idx="2">
                  <c:v>17.77</c:v>
                </c:pt>
              </c:numCache>
            </c:numRef>
          </c:val>
          <c:extLst>
            <c:ext xmlns:c16="http://schemas.microsoft.com/office/drawing/2014/chart" uri="{C3380CC4-5D6E-409C-BE32-E72D297353CC}">
              <c16:uniqueId val="{00000000-6F5D-4BBC-853D-6FA76B0AA568}"/>
            </c:ext>
          </c:extLst>
        </c:ser>
        <c:ser>
          <c:idx val="1"/>
          <c:order val="1"/>
          <c:tx>
            <c:strRef>
              <c:f>Sheet1!$C$1</c:f>
              <c:strCache>
                <c:ptCount val="1"/>
                <c:pt idx="0">
                  <c:v>Average in UK</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Sheet1!$A$2:$A$4</c:f>
              <c:strCache>
                <c:ptCount val="3"/>
                <c:pt idx="0">
                  <c:v>Meal</c:v>
                </c:pt>
                <c:pt idx="1">
                  <c:v>Snacks</c:v>
                </c:pt>
                <c:pt idx="2">
                  <c:v>Drinks</c:v>
                </c:pt>
              </c:strCache>
            </c:strRef>
          </c:cat>
          <c:val>
            <c:numRef>
              <c:f>Sheet1!$C$2:$C$4</c:f>
              <c:numCache>
                <c:formatCode>General</c:formatCode>
                <c:ptCount val="3"/>
                <c:pt idx="0" formatCode="mmm\-yy">
                  <c:v>16</c:v>
                </c:pt>
                <c:pt idx="1">
                  <c:v>5.5</c:v>
                </c:pt>
                <c:pt idx="2">
                  <c:v>10</c:v>
                </c:pt>
              </c:numCache>
            </c:numRef>
          </c:val>
          <c:extLst>
            <c:ext xmlns:c16="http://schemas.microsoft.com/office/drawing/2014/chart" uri="{C3380CC4-5D6E-409C-BE32-E72D297353CC}">
              <c16:uniqueId val="{00000001-6F5D-4BBC-853D-6FA76B0AA568}"/>
            </c:ext>
          </c:extLst>
        </c:ser>
        <c:dLbls>
          <c:showLegendKey val="0"/>
          <c:showVal val="0"/>
          <c:showCatName val="0"/>
          <c:showSerName val="0"/>
          <c:showPercent val="0"/>
          <c:showBubbleSize val="0"/>
        </c:dLbls>
        <c:gapWidth val="100"/>
        <c:overlap val="-24"/>
        <c:axId val="-52784032"/>
        <c:axId val="-52794368"/>
      </c:barChart>
      <c:catAx>
        <c:axId val="-52784032"/>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2794368"/>
        <c:crosses val="autoZero"/>
        <c:auto val="1"/>
        <c:lblAlgn val="ctr"/>
        <c:lblOffset val="100"/>
        <c:noMultiLvlLbl val="0"/>
      </c:catAx>
      <c:valAx>
        <c:axId val="-52794368"/>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2784032"/>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2B825F-AAB5-45E3-B0F8-B380EC47D46C}" type="datetimeFigureOut">
              <a:rPr lang="en-US" smtClean="0"/>
              <a:t>6/27/2022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BB5023-A451-430A-BB66-527DFA6ABD3D}" type="slidenum">
              <a:rPr lang="en-US" smtClean="0"/>
              <a:t>‹#›</a:t>
            </a:fld>
            <a:endParaRPr lang="en-US"/>
          </a:p>
        </p:txBody>
      </p:sp>
    </p:spTree>
    <p:extLst>
      <p:ext uri="{BB962C8B-B14F-4D97-AF65-F5344CB8AC3E}">
        <p14:creationId xmlns:p14="http://schemas.microsoft.com/office/powerpoint/2010/main" val="1706493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Welcome</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1</a:t>
            </a:fld>
            <a:endParaRPr lang="en-US"/>
          </a:p>
        </p:txBody>
      </p:sp>
    </p:spTree>
    <p:extLst>
      <p:ext uri="{BB962C8B-B14F-4D97-AF65-F5344CB8AC3E}">
        <p14:creationId xmlns:p14="http://schemas.microsoft.com/office/powerpoint/2010/main" val="2239415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 am Marius and my role is being a secret</a:t>
            </a:r>
            <a:r>
              <a:rPr lang="en-US" baseline="0" dirty="0" smtClean="0"/>
              <a:t> customer</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2</a:t>
            </a:fld>
            <a:endParaRPr lang="en-US"/>
          </a:p>
        </p:txBody>
      </p:sp>
    </p:spTree>
    <p:extLst>
      <p:ext uri="{BB962C8B-B14F-4D97-AF65-F5344CB8AC3E}">
        <p14:creationId xmlns:p14="http://schemas.microsoft.com/office/powerpoint/2010/main" val="3203374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is the location of the restaurant.</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3</a:t>
            </a:fld>
            <a:endParaRPr lang="en-US"/>
          </a:p>
        </p:txBody>
      </p:sp>
    </p:spTree>
    <p:extLst>
      <p:ext uri="{BB962C8B-B14F-4D97-AF65-F5344CB8AC3E}">
        <p14:creationId xmlns:p14="http://schemas.microsoft.com/office/powerpoint/2010/main" val="17790551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These are the branches</a:t>
            </a:r>
            <a:r>
              <a:rPr lang="en-US" baseline="0" dirty="0" smtClean="0"/>
              <a:t> of the business. </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4</a:t>
            </a:fld>
            <a:endParaRPr lang="en-US"/>
          </a:p>
        </p:txBody>
      </p:sp>
    </p:spTree>
    <p:extLst>
      <p:ext uri="{BB962C8B-B14F-4D97-AF65-F5344CB8AC3E}">
        <p14:creationId xmlns:p14="http://schemas.microsoft.com/office/powerpoint/2010/main" val="3930205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These items</a:t>
            </a:r>
            <a:r>
              <a:rPr lang="en-US" baseline="0" dirty="0" smtClean="0"/>
              <a:t> are available in the restaurant for the customers. </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5</a:t>
            </a:fld>
            <a:endParaRPr lang="en-US"/>
          </a:p>
        </p:txBody>
      </p:sp>
    </p:spTree>
    <p:extLst>
      <p:ext uri="{BB962C8B-B14F-4D97-AF65-F5344CB8AC3E}">
        <p14:creationId xmlns:p14="http://schemas.microsoft.com/office/powerpoint/2010/main" val="800865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customer</a:t>
            </a:r>
            <a:r>
              <a:rPr lang="en-US" baseline="0" dirty="0" smtClean="0"/>
              <a:t> review is good as seen here based on pricing.</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6</a:t>
            </a:fld>
            <a:endParaRPr lang="en-US"/>
          </a:p>
        </p:txBody>
      </p:sp>
    </p:spTree>
    <p:extLst>
      <p:ext uri="{BB962C8B-B14F-4D97-AF65-F5344CB8AC3E}">
        <p14:creationId xmlns:p14="http://schemas.microsoft.com/office/powerpoint/2010/main" val="1233099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locational</a:t>
            </a:r>
            <a:r>
              <a:rPr lang="en-US" baseline="0" dirty="0" smtClean="0"/>
              <a:t> difference is not complex and many customer can easily visit. </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7</a:t>
            </a:fld>
            <a:endParaRPr lang="en-US"/>
          </a:p>
        </p:txBody>
      </p:sp>
    </p:spTree>
    <p:extLst>
      <p:ext uri="{BB962C8B-B14F-4D97-AF65-F5344CB8AC3E}">
        <p14:creationId xmlns:p14="http://schemas.microsoft.com/office/powerpoint/2010/main" val="3704084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Nines Global uses a variety of methods to promote their brand. As part of their marketing strategy, NG adheres to the personal selling and promotional activity models in which companies deal with customers one-on-one in person and maintain four basic principles of marketing.</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8</a:t>
            </a:fld>
            <a:endParaRPr lang="en-US"/>
          </a:p>
        </p:txBody>
      </p:sp>
    </p:spTree>
    <p:extLst>
      <p:ext uri="{BB962C8B-B14F-4D97-AF65-F5344CB8AC3E}">
        <p14:creationId xmlns:p14="http://schemas.microsoft.com/office/powerpoint/2010/main" val="16635238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order to evaluate the overall process of purchasing and using a specific service over time, the cumulative customer satisfaction model is used (Anderson, 2014). After a certain period of time, this model adds up all of the individual events to determine customer satisfaction (Indeed Career Guide, 2022).</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9</a:t>
            </a:fld>
            <a:endParaRPr lang="en-US"/>
          </a:p>
        </p:txBody>
      </p:sp>
    </p:spTree>
    <p:extLst>
      <p:ext uri="{BB962C8B-B14F-4D97-AF65-F5344CB8AC3E}">
        <p14:creationId xmlns:p14="http://schemas.microsoft.com/office/powerpoint/2010/main" val="28966929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These are the</a:t>
            </a:r>
            <a:r>
              <a:rPr lang="en-US" baseline="0" dirty="0" smtClean="0"/>
              <a:t> differentiating factors for Nines Global Buffet. </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10</a:t>
            </a:fld>
            <a:endParaRPr lang="en-US"/>
          </a:p>
        </p:txBody>
      </p:sp>
    </p:spTree>
    <p:extLst>
      <p:ext uri="{BB962C8B-B14F-4D97-AF65-F5344CB8AC3E}">
        <p14:creationId xmlns:p14="http://schemas.microsoft.com/office/powerpoint/2010/main" val="3615316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4P analysis is</a:t>
            </a:r>
            <a:r>
              <a:rPr lang="en-US" baseline="0" dirty="0" smtClean="0"/>
              <a:t> given here. </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11</a:t>
            </a:fld>
            <a:endParaRPr lang="en-US"/>
          </a:p>
        </p:txBody>
      </p:sp>
    </p:spTree>
    <p:extLst>
      <p:ext uri="{BB962C8B-B14F-4D97-AF65-F5344CB8AC3E}">
        <p14:creationId xmlns:p14="http://schemas.microsoft.com/office/powerpoint/2010/main" val="24843464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When I arrived for dinner, I was greeted warmly by two ladies, one of whom opened the door for me and the other of whom brought me a welcome drink to help me relax. There was a wide range of cuisines represented, including Italian and Thai, as well as chocolate desserts. When we decided to go on a spur of the moment trip to Nines Global Buffet, we were blown away by the quality of the food and service. We were well taken care of by the staff, who were always friendly and helpful.</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12</a:t>
            </a:fld>
            <a:endParaRPr lang="en-US"/>
          </a:p>
        </p:txBody>
      </p:sp>
    </p:spTree>
    <p:extLst>
      <p:ext uri="{BB962C8B-B14F-4D97-AF65-F5344CB8AC3E}">
        <p14:creationId xmlns:p14="http://schemas.microsoft.com/office/powerpoint/2010/main" val="33852428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reviews are given here</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13</a:t>
            </a:fld>
            <a:endParaRPr lang="en-US"/>
          </a:p>
        </p:txBody>
      </p:sp>
    </p:spTree>
    <p:extLst>
      <p:ext uri="{BB962C8B-B14F-4D97-AF65-F5344CB8AC3E}">
        <p14:creationId xmlns:p14="http://schemas.microsoft.com/office/powerpoint/2010/main" val="1241577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Actions:</a:t>
            </a:r>
          </a:p>
          <a:p>
            <a:r>
              <a:rPr lang="en-US" dirty="0" smtClean="0"/>
              <a:t>Increase the number of desserts and appetizers </a:t>
            </a:r>
            <a:r>
              <a:rPr lang="en-US" dirty="0" err="1" smtClean="0"/>
              <a:t>available.Invest</a:t>
            </a:r>
            <a:r>
              <a:rPr lang="en-US" dirty="0" smtClean="0"/>
              <a:t> more time in time </a:t>
            </a:r>
            <a:r>
              <a:rPr lang="en-US" dirty="0" err="1" smtClean="0"/>
              <a:t>management.Set</a:t>
            </a:r>
            <a:r>
              <a:rPr lang="en-US" dirty="0" smtClean="0"/>
              <a:t> up a separate team to handle online orders and </a:t>
            </a:r>
            <a:r>
              <a:rPr lang="en-US" dirty="0" err="1" smtClean="0"/>
              <a:t>reservations.A</a:t>
            </a:r>
            <a:r>
              <a:rPr lang="en-US" dirty="0" smtClean="0"/>
              <a:t> complaint and suggestion box should be set up for customers to leave their feedback on the service and food they </a:t>
            </a:r>
            <a:r>
              <a:rPr lang="en-US" dirty="0" err="1" smtClean="0"/>
              <a:t>received.Keep</a:t>
            </a:r>
            <a:r>
              <a:rPr lang="en-US" dirty="0" smtClean="0"/>
              <a:t> track of the regulars' spending habits and share their stories with them.</a:t>
            </a:r>
            <a:endParaRPr lang="en-US" dirty="0"/>
          </a:p>
        </p:txBody>
      </p:sp>
      <p:sp>
        <p:nvSpPr>
          <p:cNvPr id="4" name="Slide Number Placeholder 3"/>
          <p:cNvSpPr>
            <a:spLocks noGrp="1"/>
          </p:cNvSpPr>
          <p:nvPr>
            <p:ph type="sldNum" sz="quarter" idx="10"/>
          </p:nvPr>
        </p:nvSpPr>
        <p:spPr/>
        <p:txBody>
          <a:bodyPr/>
          <a:lstStyle/>
          <a:p>
            <a:fld id="{2DBB5023-A451-430A-BB66-527DFA6ABD3D}" type="slidenum">
              <a:rPr lang="en-US" smtClean="0"/>
              <a:t>14</a:t>
            </a:fld>
            <a:endParaRPr lang="en-US"/>
          </a:p>
        </p:txBody>
      </p:sp>
    </p:spTree>
    <p:extLst>
      <p:ext uri="{BB962C8B-B14F-4D97-AF65-F5344CB8AC3E}">
        <p14:creationId xmlns:p14="http://schemas.microsoft.com/office/powerpoint/2010/main" val="963291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BE2EEA0-788B-4DE5-8D3F-138A105C433C}"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46E999-30B2-43E2-A219-DB099F1FE09B}" type="slidenum">
              <a:rPr lang="en-US" smtClean="0"/>
              <a:t>‹#›</a:t>
            </a:fld>
            <a:endParaRPr lang="en-US"/>
          </a:p>
        </p:txBody>
      </p:sp>
    </p:spTree>
    <p:extLst>
      <p:ext uri="{BB962C8B-B14F-4D97-AF65-F5344CB8AC3E}">
        <p14:creationId xmlns:p14="http://schemas.microsoft.com/office/powerpoint/2010/main" val="114240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BE2EEA0-788B-4DE5-8D3F-138A105C433C}"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46E999-30B2-43E2-A219-DB099F1FE09B}" type="slidenum">
              <a:rPr lang="en-US" smtClean="0"/>
              <a:t>‹#›</a:t>
            </a:fld>
            <a:endParaRPr lang="en-US"/>
          </a:p>
        </p:txBody>
      </p:sp>
    </p:spTree>
    <p:extLst>
      <p:ext uri="{BB962C8B-B14F-4D97-AF65-F5344CB8AC3E}">
        <p14:creationId xmlns:p14="http://schemas.microsoft.com/office/powerpoint/2010/main" val="3975985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BE2EEA0-788B-4DE5-8D3F-138A105C433C}"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46E999-30B2-43E2-A219-DB099F1FE09B}" type="slidenum">
              <a:rPr lang="en-US" smtClean="0"/>
              <a:t>‹#›</a:t>
            </a:fld>
            <a:endParaRPr lang="en-US"/>
          </a:p>
        </p:txBody>
      </p:sp>
    </p:spTree>
    <p:extLst>
      <p:ext uri="{BB962C8B-B14F-4D97-AF65-F5344CB8AC3E}">
        <p14:creationId xmlns:p14="http://schemas.microsoft.com/office/powerpoint/2010/main" val="1136882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BE2EEA0-788B-4DE5-8D3F-138A105C433C}" type="datetimeFigureOut">
              <a:rPr lang="en-US" smtClean="0"/>
              <a:t>6/27/2022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46E999-30B2-43E2-A219-DB099F1FE09B}" type="slidenum">
              <a:rPr lang="en-US" smtClean="0"/>
              <a:t>‹#›</a:t>
            </a:fld>
            <a:endParaRPr lang="en-US"/>
          </a:p>
        </p:txBody>
      </p:sp>
    </p:spTree>
    <p:extLst>
      <p:ext uri="{BB962C8B-B14F-4D97-AF65-F5344CB8AC3E}">
        <p14:creationId xmlns:p14="http://schemas.microsoft.com/office/powerpoint/2010/main" val="278663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BE2EEA0-788B-4DE5-8D3F-138A105C433C}" type="datetimeFigureOut">
              <a:rPr lang="en-US" smtClean="0"/>
              <a:t>6/27/2022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846E999-30B2-43E2-A219-DB099F1FE09B}" type="slidenum">
              <a:rPr lang="en-US" smtClean="0"/>
              <a:t>‹#›</a:t>
            </a:fld>
            <a:endParaRPr lang="en-US"/>
          </a:p>
        </p:txBody>
      </p:sp>
    </p:spTree>
    <p:extLst>
      <p:ext uri="{BB962C8B-B14F-4D97-AF65-F5344CB8AC3E}">
        <p14:creationId xmlns:p14="http://schemas.microsoft.com/office/powerpoint/2010/main" val="630734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BE2EEA0-788B-4DE5-8D3F-138A105C433C}" type="datetimeFigureOut">
              <a:rPr lang="en-US" smtClean="0"/>
              <a:t>6/27/2022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846E999-30B2-43E2-A219-DB099F1FE09B}" type="slidenum">
              <a:rPr lang="en-US" smtClean="0"/>
              <a:t>‹#›</a:t>
            </a:fld>
            <a:endParaRPr lang="en-US"/>
          </a:p>
        </p:txBody>
      </p:sp>
    </p:spTree>
    <p:extLst>
      <p:ext uri="{BB962C8B-B14F-4D97-AF65-F5344CB8AC3E}">
        <p14:creationId xmlns:p14="http://schemas.microsoft.com/office/powerpoint/2010/main" val="1390808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E2EEA0-788B-4DE5-8D3F-138A105C433C}" type="datetimeFigureOut">
              <a:rPr lang="en-US" smtClean="0"/>
              <a:t>6/27/2022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846E999-30B2-43E2-A219-DB099F1FE09B}" type="slidenum">
              <a:rPr lang="en-US" smtClean="0"/>
              <a:t>‹#›</a:t>
            </a:fld>
            <a:endParaRPr lang="en-US"/>
          </a:p>
        </p:txBody>
      </p:sp>
    </p:spTree>
    <p:extLst>
      <p:ext uri="{BB962C8B-B14F-4D97-AF65-F5344CB8AC3E}">
        <p14:creationId xmlns:p14="http://schemas.microsoft.com/office/powerpoint/2010/main" val="3089499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E2EEA0-788B-4DE5-8D3F-138A105C433C}" type="datetimeFigureOut">
              <a:rPr lang="en-US" smtClean="0"/>
              <a:t>6/27/2022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46E999-30B2-43E2-A219-DB099F1FE09B}" type="slidenum">
              <a:rPr lang="en-US" smtClean="0"/>
              <a:t>‹#›</a:t>
            </a:fld>
            <a:endParaRPr lang="en-US"/>
          </a:p>
        </p:txBody>
      </p:sp>
    </p:spTree>
    <p:extLst>
      <p:ext uri="{BB962C8B-B14F-4D97-AF65-F5344CB8AC3E}">
        <p14:creationId xmlns:p14="http://schemas.microsoft.com/office/powerpoint/2010/main" val="1376748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E2EEA0-788B-4DE5-8D3F-138A105C433C}" type="datetimeFigureOut">
              <a:rPr lang="en-US" smtClean="0"/>
              <a:t>6/27/2022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46E999-30B2-43E2-A219-DB099F1FE09B}" type="slidenum">
              <a:rPr lang="en-US" smtClean="0"/>
              <a:t>‹#›</a:t>
            </a:fld>
            <a:endParaRPr lang="en-US"/>
          </a:p>
        </p:txBody>
      </p:sp>
    </p:spTree>
    <p:extLst>
      <p:ext uri="{BB962C8B-B14F-4D97-AF65-F5344CB8AC3E}">
        <p14:creationId xmlns:p14="http://schemas.microsoft.com/office/powerpoint/2010/main" val="1006478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BE2EEA0-788B-4DE5-8D3F-138A105C433C}"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46E999-30B2-43E2-A219-DB099F1FE09B}" type="slidenum">
              <a:rPr lang="en-US" smtClean="0"/>
              <a:t>‹#›</a:t>
            </a:fld>
            <a:endParaRPr lang="en-US"/>
          </a:p>
        </p:txBody>
      </p:sp>
    </p:spTree>
    <p:extLst>
      <p:ext uri="{BB962C8B-B14F-4D97-AF65-F5344CB8AC3E}">
        <p14:creationId xmlns:p14="http://schemas.microsoft.com/office/powerpoint/2010/main" val="1633392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BE2EEA0-788B-4DE5-8D3F-138A105C433C}"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46E999-30B2-43E2-A219-DB099F1FE09B}" type="slidenum">
              <a:rPr lang="en-US" smtClean="0"/>
              <a:t>‹#›</a:t>
            </a:fld>
            <a:endParaRPr lang="en-US"/>
          </a:p>
        </p:txBody>
      </p:sp>
    </p:spTree>
    <p:extLst>
      <p:ext uri="{BB962C8B-B14F-4D97-AF65-F5344CB8AC3E}">
        <p14:creationId xmlns:p14="http://schemas.microsoft.com/office/powerpoint/2010/main" val="344695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E2EEA0-788B-4DE5-8D3F-138A105C433C}" type="datetimeFigureOut">
              <a:rPr lang="en-US" smtClean="0"/>
              <a:t>6/27/2022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46E999-30B2-43E2-A219-DB099F1FE09B}" type="slidenum">
              <a:rPr lang="en-US" smtClean="0"/>
              <a:t>‹#›</a:t>
            </a:fld>
            <a:endParaRPr lang="en-US"/>
          </a:p>
        </p:txBody>
      </p:sp>
    </p:spTree>
    <p:extLst>
      <p:ext uri="{BB962C8B-B14F-4D97-AF65-F5344CB8AC3E}">
        <p14:creationId xmlns:p14="http://schemas.microsoft.com/office/powerpoint/2010/main" val="35538600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5.jp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4" name="Rectangle 3"/>
          <p:cNvSpPr/>
          <p:nvPr/>
        </p:nvSpPr>
        <p:spPr>
          <a:xfrm>
            <a:off x="30144" y="2090057"/>
            <a:ext cx="12192000" cy="1465943"/>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800" dirty="0" smtClean="0">
                <a:latin typeface="Modern No. 20" panose="02070704070505020303" pitchFamily="18" charset="0"/>
              </a:rPr>
              <a:t>WELCOME</a:t>
            </a:r>
            <a:endParaRPr lang="en-US" sz="8800" dirty="0">
              <a:latin typeface="Modern No. 20" panose="02070704070505020303" pitchFamily="18"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68395209"/>
      </p:ext>
    </p:extLst>
  </p:cSld>
  <p:clrMapOvr>
    <a:masterClrMapping/>
  </p:clrMapOvr>
  <mc:AlternateContent xmlns:mc="http://schemas.openxmlformats.org/markup-compatibility/2006">
    <mc:Choice xmlns:p14="http://schemas.microsoft.com/office/powerpoint/2010/main" Requires="p14">
      <p:transition spd="slow" p14:dur="2000" advTm="2304"/>
    </mc:Choice>
    <mc:Fallback>
      <p:transition spd="slow" advTm="2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3" name="Rectangle 2"/>
          <p:cNvSpPr/>
          <p:nvPr/>
        </p:nvSpPr>
        <p:spPr>
          <a:xfrm>
            <a:off x="1262743" y="2093687"/>
            <a:ext cx="2365829" cy="2583543"/>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p:cNvCxnSpPr/>
          <p:nvPr/>
        </p:nvCxnSpPr>
        <p:spPr>
          <a:xfrm>
            <a:off x="4209143" y="1084943"/>
            <a:ext cx="0" cy="4688115"/>
          </a:xfrm>
          <a:prstGeom prst="line">
            <a:avLst/>
          </a:prstGeom>
          <a:ln w="38100"/>
        </p:spPr>
        <p:style>
          <a:lnRef idx="1">
            <a:schemeClr val="dk1"/>
          </a:lnRef>
          <a:fillRef idx="0">
            <a:schemeClr val="dk1"/>
          </a:fillRef>
          <a:effectRef idx="0">
            <a:schemeClr val="dk1"/>
          </a:effectRef>
          <a:fontRef idx="minor">
            <a:schemeClr val="tx1"/>
          </a:fontRef>
        </p:style>
      </p:cxnSp>
      <p:sp>
        <p:nvSpPr>
          <p:cNvPr id="7" name="TextBox 6"/>
          <p:cNvSpPr txBox="1"/>
          <p:nvPr/>
        </p:nvSpPr>
        <p:spPr>
          <a:xfrm>
            <a:off x="4601028" y="2305616"/>
            <a:ext cx="6487886" cy="954107"/>
          </a:xfrm>
          <a:prstGeom prst="rect">
            <a:avLst/>
          </a:prstGeom>
          <a:noFill/>
        </p:spPr>
        <p:txBody>
          <a:bodyPr wrap="square" rtlCol="0">
            <a:spAutoFit/>
          </a:bodyPr>
          <a:lstStyle/>
          <a:p>
            <a:r>
              <a:rPr lang="en-US" sz="2800" dirty="0" smtClean="0">
                <a:latin typeface="Calisto MT" panose="02040603050505030304" pitchFamily="18" charset="0"/>
              </a:rPr>
              <a:t>Hello, I am Marius</a:t>
            </a:r>
          </a:p>
          <a:p>
            <a:r>
              <a:rPr lang="en-US" sz="2800" dirty="0" smtClean="0">
                <a:latin typeface="Calisto MT" panose="02040603050505030304" pitchFamily="18" charset="0"/>
              </a:rPr>
              <a:t>Role: “</a:t>
            </a:r>
            <a:r>
              <a:rPr lang="en-US" sz="2800" dirty="0">
                <a:latin typeface="Calisto MT" panose="02040603050505030304" pitchFamily="18" charset="0"/>
              </a:rPr>
              <a:t>S</a:t>
            </a:r>
            <a:r>
              <a:rPr lang="en-US" sz="2800" dirty="0" smtClean="0">
                <a:latin typeface="Calisto MT" panose="02040603050505030304" pitchFamily="18" charset="0"/>
              </a:rPr>
              <a:t>ecret customer </a:t>
            </a:r>
            <a:endParaRPr lang="en-US" sz="2800" dirty="0">
              <a:latin typeface="Calisto MT" panose="02040603050505030304" pitchFamily="18" charset="0"/>
            </a:endParaRPr>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219166" y="2180755"/>
            <a:ext cx="2409406" cy="2409406"/>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33066514"/>
      </p:ext>
    </p:extLst>
  </p:cSld>
  <p:clrMapOvr>
    <a:masterClrMapping/>
  </p:clrMapOvr>
  <mc:AlternateContent xmlns:mc="http://schemas.openxmlformats.org/markup-compatibility/2006">
    <mc:Choice xmlns:p14="http://schemas.microsoft.com/office/powerpoint/2010/main" Requires="p14">
      <p:transition spd="slow" p14:dur="2000" advTm="1567"/>
    </mc:Choice>
    <mc:Fallback>
      <p:transition spd="slow" advTm="15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82184" y="969500"/>
            <a:ext cx="3078616" cy="4919001"/>
          </a:xfrm>
          <a:prstGeom prst="rect">
            <a:avLst/>
          </a:prstGeom>
        </p:spPr>
      </p:pic>
      <p:sp>
        <p:nvSpPr>
          <p:cNvPr id="3" name="Rectangle 2"/>
          <p:cNvSpPr/>
          <p:nvPr/>
        </p:nvSpPr>
        <p:spPr>
          <a:xfrm>
            <a:off x="782185" y="969500"/>
            <a:ext cx="3078615" cy="4952329"/>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 name="Straight Connector 3"/>
          <p:cNvCxnSpPr/>
          <p:nvPr/>
        </p:nvCxnSpPr>
        <p:spPr>
          <a:xfrm>
            <a:off x="4383313" y="420914"/>
            <a:ext cx="0" cy="6125029"/>
          </a:xfrm>
          <a:prstGeom prst="line">
            <a:avLst/>
          </a:prstGeom>
          <a:ln w="38100"/>
        </p:spPr>
        <p:style>
          <a:lnRef idx="1">
            <a:schemeClr val="dk1"/>
          </a:lnRef>
          <a:fillRef idx="0">
            <a:schemeClr val="dk1"/>
          </a:fillRef>
          <a:effectRef idx="0">
            <a:schemeClr val="dk1"/>
          </a:effectRef>
          <a:fontRef idx="minor">
            <a:schemeClr val="tx1"/>
          </a:fontRef>
        </p:style>
      </p:cxnSp>
      <p:sp>
        <p:nvSpPr>
          <p:cNvPr id="7" name="TextBox 6"/>
          <p:cNvSpPr txBox="1"/>
          <p:nvPr/>
        </p:nvSpPr>
        <p:spPr>
          <a:xfrm>
            <a:off x="4615541" y="1275004"/>
            <a:ext cx="6618515" cy="1938992"/>
          </a:xfrm>
          <a:prstGeom prst="rect">
            <a:avLst/>
          </a:prstGeom>
          <a:noFill/>
        </p:spPr>
        <p:txBody>
          <a:bodyPr wrap="square" rtlCol="0">
            <a:spAutoFit/>
          </a:bodyPr>
          <a:lstStyle/>
          <a:p>
            <a:pPr algn="just"/>
            <a:r>
              <a:rPr lang="en-US" sz="2800" dirty="0" smtClean="0">
                <a:latin typeface="Calisto MT" panose="02040603050505030304" pitchFamily="18" charset="0"/>
              </a:rPr>
              <a:t>NINES GLOBAL BUFFET</a:t>
            </a:r>
          </a:p>
          <a:p>
            <a:pPr algn="just"/>
            <a:r>
              <a:rPr lang="en-US" dirty="0" smtClean="0">
                <a:latin typeface="Calisto MT" panose="02040603050505030304" pitchFamily="18" charset="0"/>
              </a:rPr>
              <a:t>Fiery </a:t>
            </a:r>
            <a:r>
              <a:rPr lang="en-US" dirty="0">
                <a:latin typeface="Calisto MT" panose="02040603050505030304" pitchFamily="18" charset="0"/>
              </a:rPr>
              <a:t>Spanish paella to fragrant Thai curry, we take pride and care in all of the 100+ dishes we serve every day, prepared by our skilled chefs at live cooking stations as you watch </a:t>
            </a:r>
            <a:r>
              <a:rPr lang="en-US" dirty="0" smtClean="0">
                <a:latin typeface="Calisto MT" panose="02040603050505030304" pitchFamily="18" charset="0"/>
              </a:rPr>
              <a:t>(Nines Global Buffet, </a:t>
            </a:r>
            <a:r>
              <a:rPr lang="en-US" dirty="0">
                <a:latin typeface="Calisto MT" panose="02040603050505030304" pitchFamily="18" charset="0"/>
              </a:rPr>
              <a:t>2022).</a:t>
            </a:r>
            <a:endParaRPr lang="en-US" dirty="0" smtClean="0">
              <a:latin typeface="Calisto MT" panose="02040603050505030304" pitchFamily="18" charset="0"/>
            </a:endParaRPr>
          </a:p>
          <a:p>
            <a:pPr algn="just"/>
            <a:r>
              <a:rPr lang="en-US" sz="2000" dirty="0" smtClean="0">
                <a:latin typeface="Calisto MT" panose="02040603050505030304" pitchFamily="18" charset="0"/>
              </a:rPr>
              <a:t>     15-16 </a:t>
            </a:r>
            <a:r>
              <a:rPr lang="en-US" sz="2000" dirty="0">
                <a:latin typeface="Calisto MT" panose="02040603050505030304" pitchFamily="18" charset="0"/>
              </a:rPr>
              <a:t>Castle St, Swansea SA1 1JF, </a:t>
            </a:r>
            <a:r>
              <a:rPr lang="en-US" sz="2000" dirty="0" smtClean="0">
                <a:latin typeface="Calisto MT" panose="02040603050505030304" pitchFamily="18" charset="0"/>
              </a:rPr>
              <a:t>England</a:t>
            </a:r>
            <a:endParaRPr lang="en-US" sz="2400" dirty="0" smtClean="0">
              <a:latin typeface="Calisto MT" panose="02040603050505030304" pitchFamily="18" charset="0"/>
            </a:endParaRPr>
          </a:p>
        </p:txBody>
      </p:sp>
      <p:sp>
        <p:nvSpPr>
          <p:cNvPr id="8" name="TextBox 7"/>
          <p:cNvSpPr txBox="1"/>
          <p:nvPr/>
        </p:nvSpPr>
        <p:spPr>
          <a:xfrm>
            <a:off x="4615542" y="808061"/>
            <a:ext cx="5820229" cy="523220"/>
          </a:xfrm>
          <a:prstGeom prst="rect">
            <a:avLst/>
          </a:prstGeom>
          <a:noFill/>
        </p:spPr>
        <p:txBody>
          <a:bodyPr wrap="square" rtlCol="0">
            <a:spAutoFit/>
          </a:bodyPr>
          <a:lstStyle/>
          <a:p>
            <a:r>
              <a:rPr lang="en-US" sz="2800" b="1" dirty="0" smtClean="0">
                <a:latin typeface="Calisto MT" panose="02040603050505030304" pitchFamily="18" charset="0"/>
              </a:rPr>
              <a:t>RESTAURANT INTRODUCTION</a:t>
            </a:r>
            <a:endParaRPr lang="en-US" sz="2800" b="1" dirty="0">
              <a:latin typeface="Calisto MT" panose="02040603050505030304" pitchFamily="18" charset="0"/>
            </a:endParaRPr>
          </a:p>
        </p:txBody>
      </p:sp>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736370" y="2854229"/>
            <a:ext cx="280856" cy="280856"/>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36370" y="3429000"/>
            <a:ext cx="5171905" cy="2459501"/>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80332075"/>
      </p:ext>
    </p:extLst>
  </p:cSld>
  <p:clrMapOvr>
    <a:masterClrMapping/>
  </p:clrMapOvr>
  <mc:AlternateContent xmlns:mc="http://schemas.openxmlformats.org/markup-compatibility/2006">
    <mc:Choice xmlns:p14="http://schemas.microsoft.com/office/powerpoint/2010/main" Requires="p14">
      <p:transition spd="slow" p14:dur="2000" advTm="6432"/>
    </mc:Choice>
    <mc:Fallback>
      <p:transition spd="slow" advTm="6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3" name="TextBox 2"/>
          <p:cNvSpPr txBox="1"/>
          <p:nvPr/>
        </p:nvSpPr>
        <p:spPr>
          <a:xfrm>
            <a:off x="2391229" y="211172"/>
            <a:ext cx="7409543" cy="1138773"/>
          </a:xfrm>
          <a:prstGeom prst="rect">
            <a:avLst/>
          </a:prstGeom>
          <a:noFill/>
        </p:spPr>
        <p:txBody>
          <a:bodyPr wrap="square" rtlCol="0">
            <a:spAutoFit/>
          </a:bodyPr>
          <a:lstStyle/>
          <a:p>
            <a:pPr algn="ctr"/>
            <a:r>
              <a:rPr lang="en-US" sz="2800" dirty="0" smtClean="0">
                <a:latin typeface="Calisto MT" panose="02040603050505030304" pitchFamily="18" charset="0"/>
              </a:rPr>
              <a:t>BRANCHES OF NINES GLOBAL BUFFET</a:t>
            </a:r>
          </a:p>
          <a:p>
            <a:pPr algn="ctr"/>
            <a:r>
              <a:rPr lang="en-US" sz="2000" dirty="0" smtClean="0">
                <a:latin typeface="Calisto MT" panose="02040603050505030304" pitchFamily="18" charset="0"/>
              </a:rPr>
              <a:t>Nines Global has setup two branches all over the England recently started their new branch in Swansea</a:t>
            </a:r>
            <a:r>
              <a:rPr lang="en-US" sz="2000" dirty="0" smtClean="0"/>
              <a:t>(About, </a:t>
            </a:r>
            <a:r>
              <a:rPr lang="en-US" sz="2000" dirty="0"/>
              <a:t>2022)</a:t>
            </a:r>
            <a:r>
              <a:rPr lang="en-US" sz="2000" dirty="0" smtClean="0">
                <a:latin typeface="Calisto MT" panose="02040603050505030304" pitchFamily="18" charset="0"/>
              </a:rPr>
              <a:t>.</a:t>
            </a:r>
          </a:p>
        </p:txBody>
      </p:sp>
      <p:sp>
        <p:nvSpPr>
          <p:cNvPr id="8" name="Rounded Rectangle 7"/>
          <p:cNvSpPr/>
          <p:nvPr/>
        </p:nvSpPr>
        <p:spPr>
          <a:xfrm>
            <a:off x="6314364" y="1682700"/>
            <a:ext cx="5540451" cy="4189689"/>
          </a:xfrm>
          <a:prstGeom prst="roundRect">
            <a:avLst/>
          </a:prstGeom>
          <a:solidFill>
            <a:schemeClr val="accent3">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i="1" dirty="0" smtClean="0">
                <a:latin typeface="Calisto MT" panose="02040603050505030304" pitchFamily="18" charset="0"/>
              </a:rPr>
              <a:t>Branch 2</a:t>
            </a:r>
          </a:p>
          <a:p>
            <a:pPr algn="just"/>
            <a:r>
              <a:rPr lang="en-US" i="1" dirty="0" smtClean="0">
                <a:latin typeface="Calisto MT" panose="02040603050505030304" pitchFamily="18" charset="0"/>
              </a:rPr>
              <a:t>Nines Swansea</a:t>
            </a:r>
          </a:p>
          <a:p>
            <a:pPr algn="just"/>
            <a:r>
              <a:rPr lang="nn-NO" dirty="0">
                <a:latin typeface="Calisto MT" panose="02040603050505030304" pitchFamily="18" charset="0"/>
              </a:rPr>
              <a:t>15-16 Castle St, Swansea SA1 </a:t>
            </a:r>
            <a:r>
              <a:rPr lang="nn-NO" dirty="0" smtClean="0">
                <a:latin typeface="Calisto MT" panose="02040603050505030304" pitchFamily="18" charset="0"/>
              </a:rPr>
              <a:t>1JF</a:t>
            </a:r>
          </a:p>
          <a:p>
            <a:pPr algn="just"/>
            <a:r>
              <a:rPr lang="en-US" dirty="0" smtClean="0">
                <a:latin typeface="Calisto MT" panose="02040603050505030304" pitchFamily="18" charset="0"/>
              </a:rPr>
              <a:t>Contact</a:t>
            </a:r>
            <a:r>
              <a:rPr lang="en-US" dirty="0">
                <a:latin typeface="Calisto MT" panose="02040603050505030304" pitchFamily="18" charset="0"/>
              </a:rPr>
              <a:t>: 01792 </a:t>
            </a:r>
            <a:r>
              <a:rPr lang="en-US" dirty="0" smtClean="0">
                <a:latin typeface="Calisto MT" panose="02040603050505030304" pitchFamily="18" charset="0"/>
              </a:rPr>
              <a:t>456666</a:t>
            </a:r>
          </a:p>
          <a:p>
            <a:pPr algn="just"/>
            <a:r>
              <a:rPr lang="en-US" dirty="0" smtClean="0">
                <a:latin typeface="Calisto MT" panose="02040603050505030304" pitchFamily="18" charset="0"/>
              </a:rPr>
              <a:t>Email: swansea@ninesrestaurant.co.uk</a:t>
            </a:r>
          </a:p>
          <a:p>
            <a:pPr algn="just"/>
            <a:r>
              <a:rPr lang="en-US" dirty="0">
                <a:latin typeface="Calisto MT" panose="02040603050505030304" pitchFamily="18" charset="0"/>
              </a:rPr>
              <a:t>Facebook: https://www.facebook.com/NinesBuffetSwansea</a:t>
            </a:r>
            <a:r>
              <a:rPr lang="en-US" dirty="0" smtClean="0">
                <a:latin typeface="Calisto MT" panose="02040603050505030304" pitchFamily="18" charset="0"/>
              </a:rPr>
              <a:t>/</a:t>
            </a:r>
          </a:p>
          <a:p>
            <a:pPr algn="just"/>
            <a:r>
              <a:rPr lang="en-US" dirty="0">
                <a:latin typeface="Calisto MT" panose="02040603050505030304" pitchFamily="18" charset="0"/>
              </a:rPr>
              <a:t>Twitter: https://twitter.com/nines_swansea</a:t>
            </a:r>
            <a:r>
              <a:rPr lang="en-US" dirty="0" smtClean="0">
                <a:latin typeface="Calisto MT" panose="02040603050505030304" pitchFamily="18" charset="0"/>
              </a:rPr>
              <a:t>/</a:t>
            </a:r>
          </a:p>
          <a:p>
            <a:pPr algn="just"/>
            <a:r>
              <a:rPr lang="en-US" dirty="0">
                <a:latin typeface="Calisto MT" panose="02040603050505030304" pitchFamily="18" charset="0"/>
              </a:rPr>
              <a:t>Instagram: https://www.instagram.com/nines_global_buffet/</a:t>
            </a:r>
          </a:p>
        </p:txBody>
      </p:sp>
      <p:sp>
        <p:nvSpPr>
          <p:cNvPr id="9" name="Rounded Rectangle 8"/>
          <p:cNvSpPr/>
          <p:nvPr/>
        </p:nvSpPr>
        <p:spPr>
          <a:xfrm>
            <a:off x="328086" y="1682700"/>
            <a:ext cx="5576846" cy="4189689"/>
          </a:xfrm>
          <a:prstGeom prst="roundRect">
            <a:avLst/>
          </a:prstGeom>
          <a:solidFill>
            <a:schemeClr val="accent3">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i="1" dirty="0" smtClean="0">
                <a:latin typeface="Calisto MT" panose="02040603050505030304" pitchFamily="18" charset="0"/>
              </a:rPr>
              <a:t>Branch 1</a:t>
            </a:r>
          </a:p>
          <a:p>
            <a:pPr algn="just"/>
            <a:r>
              <a:rPr lang="en-US" i="1" dirty="0" smtClean="0">
                <a:latin typeface="Calisto MT" panose="02040603050505030304" pitchFamily="18" charset="0"/>
              </a:rPr>
              <a:t>Nines Cambridge</a:t>
            </a:r>
          </a:p>
          <a:p>
            <a:pPr algn="just"/>
            <a:r>
              <a:rPr lang="en-US" dirty="0">
                <a:latin typeface="Calisto MT" panose="02040603050505030304" pitchFamily="18" charset="0"/>
              </a:rPr>
              <a:t>First Floor, Cinema Level, Clifton Way, Cambridge, CB1 </a:t>
            </a:r>
            <a:r>
              <a:rPr lang="en-US" dirty="0" smtClean="0">
                <a:latin typeface="Calisto MT" panose="02040603050505030304" pitchFamily="18" charset="0"/>
              </a:rPr>
              <a:t>7DY</a:t>
            </a:r>
          </a:p>
          <a:p>
            <a:pPr algn="just"/>
            <a:r>
              <a:rPr lang="en-US" dirty="0" smtClean="0">
                <a:latin typeface="Calisto MT" panose="02040603050505030304" pitchFamily="18" charset="0"/>
              </a:rPr>
              <a:t>Contact</a:t>
            </a:r>
            <a:r>
              <a:rPr lang="en-US" dirty="0">
                <a:latin typeface="Calisto MT" panose="02040603050505030304" pitchFamily="18" charset="0"/>
              </a:rPr>
              <a:t>:  01223 </a:t>
            </a:r>
            <a:r>
              <a:rPr lang="en-US" dirty="0" smtClean="0">
                <a:latin typeface="Calisto MT" panose="02040603050505030304" pitchFamily="18" charset="0"/>
              </a:rPr>
              <a:t>244277</a:t>
            </a:r>
          </a:p>
          <a:p>
            <a:pPr algn="just"/>
            <a:r>
              <a:rPr lang="en-US" dirty="0" smtClean="0">
                <a:latin typeface="Calisto MT" panose="02040603050505030304" pitchFamily="18" charset="0"/>
              </a:rPr>
              <a:t>Email: cambridge@ninesrestaurant.co.uk</a:t>
            </a:r>
          </a:p>
          <a:p>
            <a:pPr algn="just"/>
            <a:r>
              <a:rPr lang="en-US" dirty="0">
                <a:latin typeface="Calisto MT" panose="02040603050505030304" pitchFamily="18" charset="0"/>
              </a:rPr>
              <a:t>Facebook: https://www.facebook.com/NinesGlobalBuffet/</a:t>
            </a:r>
            <a:endParaRPr lang="en-US" dirty="0" smtClean="0">
              <a:latin typeface="Calisto MT" panose="02040603050505030304" pitchFamily="18" charset="0"/>
            </a:endParaRPr>
          </a:p>
          <a:p>
            <a:pPr algn="just"/>
            <a:r>
              <a:rPr lang="en-US" dirty="0">
                <a:latin typeface="Calisto MT" panose="02040603050505030304" pitchFamily="18" charset="0"/>
              </a:rPr>
              <a:t>Instagram: https://www.instagram.com/nines_global_buffet/</a:t>
            </a:r>
            <a:endParaRPr lang="en-US" dirty="0" smtClean="0">
              <a:latin typeface="Calisto MT" panose="02040603050505030304" pitchFamily="18" charset="0"/>
            </a:endParaRPr>
          </a:p>
          <a:p>
            <a:pPr algn="just"/>
            <a:r>
              <a:rPr lang="en-US" dirty="0" smtClean="0">
                <a:latin typeface="Calisto MT" panose="02040603050505030304" pitchFamily="18" charset="0"/>
              </a:rPr>
              <a:t>Twitter</a:t>
            </a:r>
            <a:r>
              <a:rPr lang="en-US" dirty="0">
                <a:latin typeface="Calisto MT" panose="02040603050505030304" pitchFamily="18" charset="0"/>
              </a:rPr>
              <a:t>: https://twitter.com/NinesBuffet</a:t>
            </a:r>
            <a:endParaRPr lang="en-US" dirty="0" smtClean="0">
              <a:latin typeface="Calisto MT" panose="02040603050505030304" pitchFamily="18" charset="0"/>
            </a:endParaRPr>
          </a:p>
        </p:txBody>
      </p:sp>
    </p:spTree>
    <p:extLst>
      <p:ext uri="{BB962C8B-B14F-4D97-AF65-F5344CB8AC3E}">
        <p14:creationId xmlns:p14="http://schemas.microsoft.com/office/powerpoint/2010/main" val="31737932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3965442" y="216210"/>
            <a:ext cx="4261116" cy="830997"/>
          </a:xfrm>
          <a:prstGeom prst="rect">
            <a:avLst/>
          </a:prstGeom>
        </p:spPr>
        <p:txBody>
          <a:bodyPr wrap="square">
            <a:spAutoFit/>
          </a:bodyPr>
          <a:lstStyle/>
          <a:p>
            <a:pPr algn="just"/>
            <a:r>
              <a:rPr lang="en-US" sz="4800" u="sng" dirty="0" smtClean="0">
                <a:ln>
                  <a:solidFill>
                    <a:schemeClr val="accent1">
                      <a:lumMod val="75000"/>
                    </a:schemeClr>
                  </a:solidFill>
                </a:ln>
                <a:solidFill>
                  <a:schemeClr val="tx2">
                    <a:lumMod val="40000"/>
                    <a:lumOff val="60000"/>
                  </a:schemeClr>
                </a:solidFill>
                <a:latin typeface="Calisto MT" panose="02040603050505030304" pitchFamily="18" charset="0"/>
              </a:rPr>
              <a:t>Available Items</a:t>
            </a:r>
          </a:p>
        </p:txBody>
      </p:sp>
      <p:grpSp>
        <p:nvGrpSpPr>
          <p:cNvPr id="11" name="Group 10"/>
          <p:cNvGrpSpPr/>
          <p:nvPr/>
        </p:nvGrpSpPr>
        <p:grpSpPr>
          <a:xfrm>
            <a:off x="141943" y="3681418"/>
            <a:ext cx="3991397" cy="1750391"/>
            <a:chOff x="738378" y="4400019"/>
            <a:chExt cx="4526062" cy="1984864"/>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8378" y="4400019"/>
              <a:ext cx="2353165" cy="1984864"/>
            </a:xfrm>
            <a:prstGeom prst="rect">
              <a:avLst/>
            </a:prstGeom>
          </p:spPr>
        </p:pic>
        <p:sp>
          <p:nvSpPr>
            <p:cNvPr id="7" name="TextBox 6"/>
            <p:cNvSpPr txBox="1"/>
            <p:nvPr/>
          </p:nvSpPr>
          <p:spPr>
            <a:xfrm>
              <a:off x="3058648" y="4869822"/>
              <a:ext cx="2205792" cy="1448370"/>
            </a:xfrm>
            <a:prstGeom prst="rect">
              <a:avLst/>
            </a:prstGeom>
            <a:noFill/>
          </p:spPr>
          <p:txBody>
            <a:bodyPr wrap="square" rtlCol="0">
              <a:spAutoFit/>
            </a:bodyPr>
            <a:lstStyle/>
            <a:p>
              <a:pPr algn="just"/>
              <a:r>
                <a:rPr lang="en-US" sz="1100" dirty="0" smtClean="0">
                  <a:solidFill>
                    <a:schemeClr val="bg1"/>
                  </a:solidFill>
                  <a:latin typeface="Candara Light" panose="020E0502030303020204" pitchFamily="34" charset="0"/>
                </a:rPr>
                <a:t>“Mux </a:t>
              </a:r>
              <a:r>
                <a:rPr lang="en-US" sz="1100" dirty="0">
                  <a:solidFill>
                    <a:schemeClr val="bg1"/>
                  </a:solidFill>
                  <a:latin typeface="Candara Light" panose="020E0502030303020204" pitchFamily="34" charset="0"/>
                </a:rPr>
                <a:t>starter to share, </a:t>
              </a:r>
              <a:r>
                <a:rPr lang="en-US" sz="1100" dirty="0" smtClean="0">
                  <a:solidFill>
                    <a:schemeClr val="bg1"/>
                  </a:solidFill>
                  <a:latin typeface="Candara Light" panose="020E0502030303020204" pitchFamily="34" charset="0"/>
                </a:rPr>
                <a:t>pastries and various chocolate items on </a:t>
              </a:r>
              <a:r>
                <a:rPr lang="en-US" sz="1100" dirty="0">
                  <a:solidFill>
                    <a:schemeClr val="bg1"/>
                  </a:solidFill>
                  <a:latin typeface="Candara Light" panose="020E0502030303020204" pitchFamily="34" charset="0"/>
                </a:rPr>
                <a:t>draft and a </a:t>
              </a:r>
              <a:r>
                <a:rPr lang="en-US" sz="1100" dirty="0" smtClean="0">
                  <a:solidFill>
                    <a:schemeClr val="bg1"/>
                  </a:solidFill>
                  <a:latin typeface="Candara Light" panose="020E0502030303020204" pitchFamily="34" charset="0"/>
                </a:rPr>
                <a:t>complementary Baileys. Really enjoyed </a:t>
              </a:r>
              <a:r>
                <a:rPr lang="en-US" sz="1100" dirty="0">
                  <a:solidFill>
                    <a:schemeClr val="bg1"/>
                  </a:solidFill>
                  <a:latin typeface="Candara Light" panose="020E0502030303020204" pitchFamily="34" charset="0"/>
                </a:rPr>
                <a:t>the food and atmosphere. Definitely recommend a visit</a:t>
              </a:r>
              <a:r>
                <a:rPr lang="en-US" sz="1100" dirty="0" smtClean="0">
                  <a:solidFill>
                    <a:schemeClr val="bg1"/>
                  </a:solidFill>
                  <a:latin typeface="Candara Light" panose="020E0502030303020204" pitchFamily="34" charset="0"/>
                </a:rPr>
                <a:t>.”</a:t>
              </a:r>
              <a:endParaRPr lang="en-US" sz="1100" dirty="0">
                <a:solidFill>
                  <a:schemeClr val="bg1"/>
                </a:solidFill>
                <a:latin typeface="Candara Light" panose="020E0502030303020204" pitchFamily="34" charset="0"/>
              </a:endParaRPr>
            </a:p>
          </p:txBody>
        </p:sp>
        <p:sp>
          <p:nvSpPr>
            <p:cNvPr id="8" name="TextBox 7"/>
            <p:cNvSpPr txBox="1"/>
            <p:nvPr/>
          </p:nvSpPr>
          <p:spPr>
            <a:xfrm>
              <a:off x="3091543" y="4400019"/>
              <a:ext cx="1823771" cy="453707"/>
            </a:xfrm>
            <a:prstGeom prst="rect">
              <a:avLst/>
            </a:prstGeom>
            <a:noFill/>
          </p:spPr>
          <p:txBody>
            <a:bodyPr wrap="square" rtlCol="0">
              <a:spAutoFit/>
            </a:bodyPr>
            <a:lstStyle/>
            <a:p>
              <a:pPr algn="just"/>
              <a:r>
                <a:rPr lang="en-US" sz="2000" u="sng" dirty="0" smtClean="0">
                  <a:solidFill>
                    <a:schemeClr val="bg1"/>
                  </a:solidFill>
                  <a:latin typeface="Modern No. 20" panose="02070704070505020303" pitchFamily="18" charset="0"/>
                </a:rPr>
                <a:t>Desserts</a:t>
              </a:r>
              <a:endParaRPr lang="en-US" sz="2000" u="sng" dirty="0">
                <a:solidFill>
                  <a:schemeClr val="bg1"/>
                </a:solidFill>
                <a:latin typeface="Modern No. 20" panose="02070704070505020303" pitchFamily="18" charset="0"/>
              </a:endParaRPr>
            </a:p>
          </p:txBody>
        </p:sp>
      </p:grpSp>
      <p:grpSp>
        <p:nvGrpSpPr>
          <p:cNvPr id="12" name="Group 11"/>
          <p:cNvGrpSpPr/>
          <p:nvPr/>
        </p:nvGrpSpPr>
        <p:grpSpPr>
          <a:xfrm>
            <a:off x="141942" y="957083"/>
            <a:ext cx="4348247" cy="1789106"/>
            <a:chOff x="5139672" y="1387905"/>
            <a:chExt cx="5006427" cy="1970898"/>
          </a:xfrm>
        </p:grpSpPr>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39672" y="1387905"/>
              <a:ext cx="2389300" cy="1970898"/>
            </a:xfrm>
            <a:prstGeom prst="rect">
              <a:avLst/>
            </a:prstGeom>
          </p:spPr>
        </p:pic>
        <p:sp>
          <p:nvSpPr>
            <p:cNvPr id="9" name="Rectangle 8"/>
            <p:cNvSpPr/>
            <p:nvPr/>
          </p:nvSpPr>
          <p:spPr>
            <a:xfrm>
              <a:off x="7581905" y="2511176"/>
              <a:ext cx="2564194" cy="847626"/>
            </a:xfrm>
            <a:prstGeom prst="rect">
              <a:avLst/>
            </a:prstGeom>
          </p:spPr>
          <p:txBody>
            <a:bodyPr wrap="square">
              <a:spAutoFit/>
            </a:bodyPr>
            <a:lstStyle/>
            <a:p>
              <a:pPr algn="just"/>
              <a:r>
                <a:rPr lang="en-US" sz="1100" dirty="0" smtClean="0">
                  <a:solidFill>
                    <a:schemeClr val="bg1"/>
                  </a:solidFill>
                  <a:latin typeface="Candara Light" panose="020E0502030303020204" pitchFamily="34" charset="0"/>
                </a:rPr>
                <a:t>“C</a:t>
              </a:r>
              <a:r>
                <a:rPr lang="en-US" sz="1100" b="0" i="0" dirty="0" smtClean="0">
                  <a:solidFill>
                    <a:schemeClr val="bg1"/>
                  </a:solidFill>
                  <a:effectLst/>
                  <a:latin typeface="Candara Light" panose="020E0502030303020204" pitchFamily="34" charset="0"/>
                </a:rPr>
                <a:t>ome here regularly, the food is absolutely superb and the service is second to none, every time. Best roasted  food by far.”</a:t>
              </a:r>
              <a:endParaRPr lang="en-US" sz="1100" dirty="0">
                <a:solidFill>
                  <a:schemeClr val="bg1"/>
                </a:solidFill>
                <a:latin typeface="Candara Light" panose="020E0502030303020204" pitchFamily="34" charset="0"/>
              </a:endParaRPr>
            </a:p>
          </p:txBody>
        </p:sp>
        <p:sp>
          <p:nvSpPr>
            <p:cNvPr id="10" name="TextBox 9"/>
            <p:cNvSpPr txBox="1"/>
            <p:nvPr/>
          </p:nvSpPr>
          <p:spPr>
            <a:xfrm>
              <a:off x="7581905" y="2074827"/>
              <a:ext cx="2060264" cy="440767"/>
            </a:xfrm>
            <a:prstGeom prst="rect">
              <a:avLst/>
            </a:prstGeom>
            <a:noFill/>
          </p:spPr>
          <p:txBody>
            <a:bodyPr wrap="square" rtlCol="0">
              <a:spAutoFit/>
            </a:bodyPr>
            <a:lstStyle/>
            <a:p>
              <a:pPr algn="just"/>
              <a:r>
                <a:rPr lang="en-US" sz="2000" u="sng" dirty="0" smtClean="0">
                  <a:solidFill>
                    <a:schemeClr val="bg1"/>
                  </a:solidFill>
                  <a:latin typeface="Modern No. 20" panose="02070704070505020303" pitchFamily="18" charset="0"/>
                </a:rPr>
                <a:t>Roasted Dishes</a:t>
              </a:r>
              <a:endParaRPr lang="en-US" sz="2000" u="sng" dirty="0">
                <a:solidFill>
                  <a:schemeClr val="bg1"/>
                </a:solidFill>
                <a:latin typeface="Modern No. 20" panose="02070704070505020303" pitchFamily="18" charset="0"/>
              </a:endParaRPr>
            </a:p>
          </p:txBody>
        </p:sp>
      </p:grpSp>
      <p:grpSp>
        <p:nvGrpSpPr>
          <p:cNvPr id="17" name="Group 16"/>
          <p:cNvGrpSpPr/>
          <p:nvPr/>
        </p:nvGrpSpPr>
        <p:grpSpPr>
          <a:xfrm flipH="1">
            <a:off x="7460962" y="1287085"/>
            <a:ext cx="4556951" cy="1443808"/>
            <a:chOff x="4726861" y="1195709"/>
            <a:chExt cx="5447744" cy="1726044"/>
          </a:xfrm>
        </p:grpSpPr>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726861" y="1195709"/>
              <a:ext cx="2855468" cy="1726044"/>
            </a:xfrm>
            <a:prstGeom prst="rect">
              <a:avLst/>
            </a:prstGeom>
          </p:spPr>
        </p:pic>
        <p:sp>
          <p:nvSpPr>
            <p:cNvPr id="15" name="Rectangle 14"/>
            <p:cNvSpPr/>
            <p:nvPr/>
          </p:nvSpPr>
          <p:spPr>
            <a:xfrm>
              <a:off x="7604433" y="1775113"/>
              <a:ext cx="2570172" cy="1140616"/>
            </a:xfrm>
            <a:prstGeom prst="rect">
              <a:avLst/>
            </a:prstGeom>
          </p:spPr>
          <p:txBody>
            <a:bodyPr wrap="square">
              <a:spAutoFit/>
            </a:bodyPr>
            <a:lstStyle/>
            <a:p>
              <a:pPr algn="r"/>
              <a:r>
                <a:rPr lang="en-US" sz="1400" dirty="0" smtClean="0">
                  <a:solidFill>
                    <a:schemeClr val="bg1"/>
                  </a:solidFill>
                  <a:latin typeface="Candara Light" panose="020E0502030303020204" pitchFamily="34" charset="0"/>
                </a:rPr>
                <a:t>“L</a:t>
              </a:r>
              <a:r>
                <a:rPr lang="en-US" sz="1400" b="0" i="0" dirty="0" smtClean="0">
                  <a:solidFill>
                    <a:schemeClr val="bg1"/>
                  </a:solidFill>
                  <a:effectLst/>
                  <a:latin typeface="Candara Light" panose="020E0502030303020204" pitchFamily="34" charset="0"/>
                </a:rPr>
                <a:t>ook no further. I’ve honestly found the best sea food in all of Swansea.”</a:t>
              </a:r>
              <a:endParaRPr lang="en-US" sz="1400" dirty="0">
                <a:solidFill>
                  <a:schemeClr val="bg1"/>
                </a:solidFill>
                <a:latin typeface="Candara Light" panose="020E0502030303020204" pitchFamily="34" charset="0"/>
              </a:endParaRPr>
            </a:p>
          </p:txBody>
        </p:sp>
        <p:sp>
          <p:nvSpPr>
            <p:cNvPr id="16" name="TextBox 15"/>
            <p:cNvSpPr txBox="1"/>
            <p:nvPr/>
          </p:nvSpPr>
          <p:spPr>
            <a:xfrm>
              <a:off x="7604433" y="1284672"/>
              <a:ext cx="2172058" cy="478324"/>
            </a:xfrm>
            <a:prstGeom prst="rect">
              <a:avLst/>
            </a:prstGeom>
            <a:noFill/>
          </p:spPr>
          <p:txBody>
            <a:bodyPr wrap="square" rtlCol="0">
              <a:spAutoFit/>
            </a:bodyPr>
            <a:lstStyle/>
            <a:p>
              <a:pPr algn="r"/>
              <a:r>
                <a:rPr lang="en-US" sz="2000" u="sng" dirty="0" smtClean="0">
                  <a:solidFill>
                    <a:schemeClr val="bg1"/>
                  </a:solidFill>
                  <a:latin typeface="Modern No. 20" panose="02070704070505020303" pitchFamily="18" charset="0"/>
                </a:rPr>
                <a:t>Sea Food Menu</a:t>
              </a:r>
              <a:endParaRPr lang="en-US" sz="2000" u="sng" dirty="0">
                <a:solidFill>
                  <a:schemeClr val="bg1"/>
                </a:solidFill>
                <a:latin typeface="Modern No. 20" panose="02070704070505020303" pitchFamily="18" charset="0"/>
              </a:endParaRPr>
            </a:p>
          </p:txBody>
        </p:sp>
      </p:grpSp>
      <p:grpSp>
        <p:nvGrpSpPr>
          <p:cNvPr id="21" name="Group 20"/>
          <p:cNvGrpSpPr/>
          <p:nvPr/>
        </p:nvGrpSpPr>
        <p:grpSpPr>
          <a:xfrm flipH="1">
            <a:off x="7460962" y="3738551"/>
            <a:ext cx="4589912" cy="1416262"/>
            <a:chOff x="5769791" y="976882"/>
            <a:chExt cx="4942306" cy="1491835"/>
          </a:xfrm>
        </p:grpSpPr>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769791" y="976882"/>
              <a:ext cx="2457092" cy="1491835"/>
            </a:xfrm>
            <a:prstGeom prst="rect">
              <a:avLst/>
            </a:prstGeom>
          </p:spPr>
        </p:pic>
        <p:sp>
          <p:nvSpPr>
            <p:cNvPr id="18" name="TextBox 17"/>
            <p:cNvSpPr txBox="1"/>
            <p:nvPr/>
          </p:nvSpPr>
          <p:spPr>
            <a:xfrm>
              <a:off x="8226883" y="1132608"/>
              <a:ext cx="2485214" cy="421460"/>
            </a:xfrm>
            <a:prstGeom prst="rect">
              <a:avLst/>
            </a:prstGeom>
            <a:noFill/>
          </p:spPr>
          <p:txBody>
            <a:bodyPr wrap="square" rtlCol="0">
              <a:spAutoFit/>
            </a:bodyPr>
            <a:lstStyle/>
            <a:p>
              <a:pPr algn="r"/>
              <a:r>
                <a:rPr lang="en-US" sz="2000" u="sng" dirty="0" smtClean="0">
                  <a:solidFill>
                    <a:schemeClr val="bg1"/>
                  </a:solidFill>
                  <a:latin typeface="Modern No. 20" panose="02070704070505020303" pitchFamily="18" charset="0"/>
                </a:rPr>
                <a:t>Pizza</a:t>
              </a:r>
              <a:endParaRPr lang="en-US" sz="2000" u="sng" dirty="0">
                <a:solidFill>
                  <a:schemeClr val="bg1"/>
                </a:solidFill>
                <a:latin typeface="Modern No. 20" panose="02070704070505020303" pitchFamily="18" charset="0"/>
              </a:endParaRPr>
            </a:p>
          </p:txBody>
        </p:sp>
        <p:sp>
          <p:nvSpPr>
            <p:cNvPr id="20" name="Rectangle 19"/>
            <p:cNvSpPr/>
            <p:nvPr/>
          </p:nvSpPr>
          <p:spPr>
            <a:xfrm>
              <a:off x="8226881" y="1826850"/>
              <a:ext cx="2107281" cy="551139"/>
            </a:xfrm>
            <a:prstGeom prst="rect">
              <a:avLst/>
            </a:prstGeom>
          </p:spPr>
          <p:txBody>
            <a:bodyPr wrap="square">
              <a:spAutoFit/>
            </a:bodyPr>
            <a:lstStyle/>
            <a:p>
              <a:pPr algn="r"/>
              <a:r>
                <a:rPr lang="en-US" sz="1400" dirty="0" smtClean="0">
                  <a:solidFill>
                    <a:schemeClr val="bg1"/>
                  </a:solidFill>
                  <a:latin typeface="Candara Light" panose="020E0502030303020204" pitchFamily="34" charset="0"/>
                </a:rPr>
                <a:t>“best pizza I have eaten outside of Italy.”</a:t>
              </a:r>
              <a:endParaRPr lang="en-US" sz="1400" dirty="0">
                <a:solidFill>
                  <a:schemeClr val="bg1"/>
                </a:solidFill>
                <a:latin typeface="Candara Light" panose="020E0502030303020204" pitchFamily="34" charset="0"/>
              </a:endParaRPr>
            </a:p>
          </p:txBody>
        </p:sp>
      </p:grpSp>
      <p:pic>
        <p:nvPicPr>
          <p:cNvPr id="26" name="Picture 2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728798" y="2596991"/>
            <a:ext cx="2734404" cy="1664019"/>
          </a:xfrm>
          <a:prstGeom prst="rect">
            <a:avLst/>
          </a:prstGeom>
          <a:ln w="38100">
            <a:solidFill>
              <a:schemeClr val="bg1"/>
            </a:solidFill>
          </a:ln>
        </p:spPr>
      </p:pic>
      <p:sp>
        <p:nvSpPr>
          <p:cNvPr id="27" name="TextBox 26"/>
          <p:cNvSpPr txBox="1"/>
          <p:nvPr/>
        </p:nvSpPr>
        <p:spPr>
          <a:xfrm>
            <a:off x="5113734" y="4318111"/>
            <a:ext cx="1953264" cy="400110"/>
          </a:xfrm>
          <a:prstGeom prst="rect">
            <a:avLst/>
          </a:prstGeom>
          <a:noFill/>
        </p:spPr>
        <p:txBody>
          <a:bodyPr wrap="square" rtlCol="0">
            <a:spAutoFit/>
          </a:bodyPr>
          <a:lstStyle/>
          <a:p>
            <a:pPr algn="just"/>
            <a:r>
              <a:rPr lang="en-US" sz="2000" u="sng" dirty="0" smtClean="0">
                <a:solidFill>
                  <a:schemeClr val="bg1"/>
                </a:solidFill>
                <a:latin typeface="Modern No. 20" panose="02070704070505020303" pitchFamily="18" charset="0"/>
              </a:rPr>
              <a:t>SUSHI DISHES</a:t>
            </a:r>
            <a:endParaRPr lang="en-US" sz="2000" u="sng" dirty="0">
              <a:solidFill>
                <a:schemeClr val="bg1"/>
              </a:solidFill>
              <a:latin typeface="Modern No. 20" panose="02070704070505020303" pitchFamily="18" charset="0"/>
            </a:endParaRPr>
          </a:p>
        </p:txBody>
      </p:sp>
    </p:spTree>
    <p:extLst>
      <p:ext uri="{BB962C8B-B14F-4D97-AF65-F5344CB8AC3E}">
        <p14:creationId xmlns:p14="http://schemas.microsoft.com/office/powerpoint/2010/main" val="16077559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3" name="Rectangle 2"/>
          <p:cNvSpPr/>
          <p:nvPr/>
        </p:nvSpPr>
        <p:spPr>
          <a:xfrm>
            <a:off x="5082945" y="114611"/>
            <a:ext cx="2026109" cy="830997"/>
          </a:xfrm>
          <a:prstGeom prst="rect">
            <a:avLst/>
          </a:prstGeom>
        </p:spPr>
        <p:txBody>
          <a:bodyPr wrap="square">
            <a:spAutoFit/>
          </a:bodyPr>
          <a:lstStyle/>
          <a:p>
            <a:pPr algn="just"/>
            <a:r>
              <a:rPr lang="en-US" sz="4800" u="sng" dirty="0" smtClean="0">
                <a:ln>
                  <a:solidFill>
                    <a:schemeClr val="accent1">
                      <a:lumMod val="75000"/>
                    </a:schemeClr>
                  </a:solidFill>
                </a:ln>
                <a:solidFill>
                  <a:schemeClr val="tx2">
                    <a:lumMod val="40000"/>
                    <a:lumOff val="60000"/>
                  </a:schemeClr>
                </a:solidFill>
                <a:latin typeface="Calisto MT" panose="02040603050505030304" pitchFamily="18" charset="0"/>
              </a:rPr>
              <a:t>Pricing</a:t>
            </a:r>
          </a:p>
        </p:txBody>
      </p:sp>
      <p:sp>
        <p:nvSpPr>
          <p:cNvPr id="4" name="TextBox 3"/>
          <p:cNvSpPr txBox="1"/>
          <p:nvPr/>
        </p:nvSpPr>
        <p:spPr>
          <a:xfrm>
            <a:off x="1204677" y="5007543"/>
            <a:ext cx="4586514" cy="923330"/>
          </a:xfrm>
          <a:prstGeom prst="rect">
            <a:avLst/>
          </a:prstGeom>
          <a:noFill/>
        </p:spPr>
        <p:txBody>
          <a:bodyPr wrap="square" rtlCol="0">
            <a:spAutoFit/>
          </a:bodyPr>
          <a:lstStyle/>
          <a:p>
            <a:pPr algn="ctr"/>
            <a:r>
              <a:rPr lang="en-US" dirty="0" smtClean="0">
                <a:solidFill>
                  <a:schemeClr val="bg1"/>
                </a:solidFill>
                <a:latin typeface="Modern No. 20" panose="02070704070505020303" pitchFamily="18" charset="0"/>
              </a:rPr>
              <a:t>Nines Global averagely costs £11.5- £ 12.00 per meal, costs £17.50-£18.00 per bottle of drink and costs £4.5- £ 5.00 per </a:t>
            </a:r>
            <a:r>
              <a:rPr lang="en-US" dirty="0">
                <a:solidFill>
                  <a:schemeClr val="bg1"/>
                </a:solidFill>
                <a:latin typeface="Modern No. 20" panose="02070704070505020303" pitchFamily="18" charset="0"/>
              </a:rPr>
              <a:t>snacks (UKuni, 2022).</a:t>
            </a:r>
          </a:p>
        </p:txBody>
      </p:sp>
      <p:graphicFrame>
        <p:nvGraphicFramePr>
          <p:cNvPr id="14" name="Chart 13"/>
          <p:cNvGraphicFramePr/>
          <p:nvPr>
            <p:extLst>
              <p:ext uri="{D42A27DB-BD31-4B8C-83A1-F6EECF244321}">
                <p14:modId xmlns:p14="http://schemas.microsoft.com/office/powerpoint/2010/main" val="560116357"/>
              </p:ext>
            </p:extLst>
          </p:nvPr>
        </p:nvGraphicFramePr>
        <p:xfrm>
          <a:off x="805534" y="1299682"/>
          <a:ext cx="5384800" cy="3589867"/>
        </p:xfrm>
        <a:graphic>
          <a:graphicData uri="http://schemas.openxmlformats.org/drawingml/2006/chart">
            <c:chart xmlns:c="http://schemas.openxmlformats.org/drawingml/2006/chart" xmlns:r="http://schemas.openxmlformats.org/officeDocument/2006/relationships" r:id="rId3"/>
          </a:graphicData>
        </a:graphic>
      </p:graphicFrame>
      <p:sp>
        <p:nvSpPr>
          <p:cNvPr id="15" name="Rectangle 14"/>
          <p:cNvSpPr/>
          <p:nvPr/>
        </p:nvSpPr>
        <p:spPr>
          <a:xfrm>
            <a:off x="1219192" y="4976633"/>
            <a:ext cx="4572000" cy="95424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7109054" y="2008182"/>
            <a:ext cx="4238171" cy="830997"/>
          </a:xfrm>
          <a:prstGeom prst="rect">
            <a:avLst/>
          </a:prstGeom>
        </p:spPr>
        <p:txBody>
          <a:bodyPr wrap="square">
            <a:spAutoFit/>
          </a:bodyPr>
          <a:lstStyle/>
          <a:p>
            <a:pPr algn="just"/>
            <a:r>
              <a:rPr lang="en-US" b="0" i="0" dirty="0" smtClean="0">
                <a:solidFill>
                  <a:schemeClr val="bg1"/>
                </a:solidFill>
                <a:effectLst/>
                <a:latin typeface="Trip Sans VF"/>
              </a:rPr>
              <a:t>“</a:t>
            </a:r>
            <a:r>
              <a:rPr lang="en-US" sz="1200" b="0" i="0" dirty="0" smtClean="0">
                <a:solidFill>
                  <a:schemeClr val="bg1"/>
                </a:solidFill>
                <a:effectLst/>
                <a:latin typeface="Trip Sans VF"/>
              </a:rPr>
              <a:t>surprised at the very reasonable prices considering the high quality of the food and the lovely environment of the restaurant. The staff were pleasant and welcoming, too</a:t>
            </a:r>
            <a:r>
              <a:rPr lang="en-US" b="0" i="0" dirty="0" smtClean="0">
                <a:solidFill>
                  <a:schemeClr val="bg1"/>
                </a:solidFill>
                <a:effectLst/>
                <a:latin typeface="Trip Sans VF"/>
              </a:rPr>
              <a:t>.”</a:t>
            </a:r>
            <a:endParaRPr lang="en-US" dirty="0">
              <a:solidFill>
                <a:schemeClr val="bg1"/>
              </a:solidFill>
            </a:endParaRPr>
          </a:p>
        </p:txBody>
      </p:sp>
      <p:sp>
        <p:nvSpPr>
          <p:cNvPr id="17" name="Rectangle 16"/>
          <p:cNvSpPr/>
          <p:nvPr/>
        </p:nvSpPr>
        <p:spPr>
          <a:xfrm>
            <a:off x="7109054" y="2839179"/>
            <a:ext cx="4238171" cy="646331"/>
          </a:xfrm>
          <a:prstGeom prst="rect">
            <a:avLst/>
          </a:prstGeom>
        </p:spPr>
        <p:txBody>
          <a:bodyPr wrap="square">
            <a:spAutoFit/>
          </a:bodyPr>
          <a:lstStyle/>
          <a:p>
            <a:pPr algn="just"/>
            <a:r>
              <a:rPr lang="en-US" b="0" i="0" dirty="0" smtClean="0">
                <a:solidFill>
                  <a:schemeClr val="bg1"/>
                </a:solidFill>
                <a:effectLst/>
                <a:latin typeface="Trip Sans VF"/>
              </a:rPr>
              <a:t>“</a:t>
            </a:r>
            <a:r>
              <a:rPr lang="en-US" sz="1200" b="0" i="0" dirty="0" smtClean="0">
                <a:solidFill>
                  <a:schemeClr val="bg1"/>
                </a:solidFill>
                <a:effectLst/>
                <a:latin typeface="Trip Sans VF"/>
              </a:rPr>
              <a:t>The price was beyond value for money, the service and the atmosphere really makes this a stunning place to dine</a:t>
            </a:r>
            <a:r>
              <a:rPr lang="en-US" b="0" i="0" dirty="0" smtClean="0">
                <a:solidFill>
                  <a:schemeClr val="bg1"/>
                </a:solidFill>
                <a:effectLst/>
                <a:latin typeface="Trip Sans VF"/>
              </a:rPr>
              <a:t>.”</a:t>
            </a:r>
            <a:endParaRPr lang="en-US" dirty="0">
              <a:solidFill>
                <a:schemeClr val="bg1"/>
              </a:solidFill>
            </a:endParaRPr>
          </a:p>
        </p:txBody>
      </p:sp>
      <p:sp>
        <p:nvSpPr>
          <p:cNvPr id="18" name="Rectangle 17"/>
          <p:cNvSpPr/>
          <p:nvPr/>
        </p:nvSpPr>
        <p:spPr>
          <a:xfrm>
            <a:off x="7109054" y="3501279"/>
            <a:ext cx="4238171" cy="830997"/>
          </a:xfrm>
          <a:prstGeom prst="rect">
            <a:avLst/>
          </a:prstGeom>
        </p:spPr>
        <p:txBody>
          <a:bodyPr wrap="square">
            <a:spAutoFit/>
          </a:bodyPr>
          <a:lstStyle/>
          <a:p>
            <a:pPr algn="just"/>
            <a:r>
              <a:rPr lang="en-US" b="0" i="0" dirty="0" smtClean="0">
                <a:solidFill>
                  <a:schemeClr val="bg1"/>
                </a:solidFill>
                <a:effectLst/>
                <a:latin typeface="Trip Sans VF"/>
              </a:rPr>
              <a:t>“</a:t>
            </a:r>
            <a:r>
              <a:rPr lang="en-US" sz="1200" b="0" i="0" dirty="0" smtClean="0">
                <a:solidFill>
                  <a:schemeClr val="bg1"/>
                </a:solidFill>
                <a:effectLst/>
                <a:latin typeface="Trip Sans VF"/>
              </a:rPr>
              <a:t>When the bill came we were shocked at the price, much less than we expected since we got starters and mains! Would 100% recommend</a:t>
            </a:r>
            <a:r>
              <a:rPr lang="en-US" b="0" i="0" dirty="0" smtClean="0">
                <a:solidFill>
                  <a:schemeClr val="bg1"/>
                </a:solidFill>
                <a:effectLst/>
                <a:latin typeface="Trip Sans VF"/>
              </a:rPr>
              <a:t>.”</a:t>
            </a:r>
            <a:endParaRPr lang="en-US" dirty="0">
              <a:solidFill>
                <a:schemeClr val="bg1"/>
              </a:solidFill>
            </a:endParaRPr>
          </a:p>
        </p:txBody>
      </p:sp>
      <p:sp>
        <p:nvSpPr>
          <p:cNvPr id="19" name="Rectangle 18"/>
          <p:cNvSpPr/>
          <p:nvPr/>
        </p:nvSpPr>
        <p:spPr>
          <a:xfrm>
            <a:off x="7109054" y="4332276"/>
            <a:ext cx="4238171" cy="646331"/>
          </a:xfrm>
          <a:prstGeom prst="rect">
            <a:avLst/>
          </a:prstGeom>
        </p:spPr>
        <p:txBody>
          <a:bodyPr wrap="square">
            <a:spAutoFit/>
          </a:bodyPr>
          <a:lstStyle/>
          <a:p>
            <a:pPr algn="just"/>
            <a:r>
              <a:rPr lang="en-US" b="0" i="0" dirty="0" smtClean="0">
                <a:solidFill>
                  <a:schemeClr val="bg1"/>
                </a:solidFill>
                <a:effectLst/>
                <a:latin typeface="Trip Sans VF"/>
              </a:rPr>
              <a:t>“</a:t>
            </a:r>
            <a:r>
              <a:rPr lang="en-US" sz="1200" b="0" i="0" dirty="0" smtClean="0">
                <a:solidFill>
                  <a:schemeClr val="bg1"/>
                </a:solidFill>
                <a:effectLst/>
                <a:latin typeface="Trip Sans VF"/>
              </a:rPr>
              <a:t>Amazing food, such good price with big portions really nice chilled vibe &amp; brilliant service</a:t>
            </a:r>
            <a:r>
              <a:rPr lang="en-US" b="0" i="0" dirty="0" smtClean="0">
                <a:solidFill>
                  <a:schemeClr val="bg1"/>
                </a:solidFill>
                <a:effectLst/>
                <a:latin typeface="Trip Sans VF"/>
              </a:rPr>
              <a:t>.”</a:t>
            </a:r>
            <a:endParaRPr lang="en-US" dirty="0">
              <a:solidFill>
                <a:schemeClr val="bg1"/>
              </a:solidFill>
            </a:endParaRPr>
          </a:p>
        </p:txBody>
      </p:sp>
      <p:sp>
        <p:nvSpPr>
          <p:cNvPr id="20" name="Rectangle 19"/>
          <p:cNvSpPr/>
          <p:nvPr/>
        </p:nvSpPr>
        <p:spPr>
          <a:xfrm>
            <a:off x="7109054" y="4978607"/>
            <a:ext cx="4238171" cy="646331"/>
          </a:xfrm>
          <a:prstGeom prst="rect">
            <a:avLst/>
          </a:prstGeom>
        </p:spPr>
        <p:txBody>
          <a:bodyPr wrap="square">
            <a:spAutoFit/>
          </a:bodyPr>
          <a:lstStyle/>
          <a:p>
            <a:pPr algn="just"/>
            <a:r>
              <a:rPr lang="en-US" b="0" i="0" dirty="0" smtClean="0">
                <a:solidFill>
                  <a:schemeClr val="bg1"/>
                </a:solidFill>
                <a:effectLst/>
                <a:latin typeface="Trip Sans VF"/>
              </a:rPr>
              <a:t>“</a:t>
            </a:r>
            <a:r>
              <a:rPr lang="en-US" sz="1200" b="0" i="0" dirty="0" smtClean="0">
                <a:solidFill>
                  <a:schemeClr val="bg1"/>
                </a:solidFill>
                <a:effectLst/>
                <a:latin typeface="Trip Sans VF"/>
              </a:rPr>
              <a:t>Prices aren't expensive. We recommend this place without hesitation!</a:t>
            </a:r>
            <a:r>
              <a:rPr lang="en-US" b="0" i="0" dirty="0" smtClean="0">
                <a:solidFill>
                  <a:schemeClr val="bg1"/>
                </a:solidFill>
                <a:effectLst/>
                <a:latin typeface="Trip Sans VF"/>
              </a:rPr>
              <a:t>”</a:t>
            </a:r>
            <a:endParaRPr lang="en-US" dirty="0">
              <a:solidFill>
                <a:schemeClr val="bg1"/>
              </a:solidFill>
            </a:endParaRPr>
          </a:p>
        </p:txBody>
      </p:sp>
      <p:sp>
        <p:nvSpPr>
          <p:cNvPr id="21" name="Rectangle 20"/>
          <p:cNvSpPr/>
          <p:nvPr/>
        </p:nvSpPr>
        <p:spPr>
          <a:xfrm>
            <a:off x="7109054" y="1333226"/>
            <a:ext cx="1923142" cy="486004"/>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Modern No. 20" panose="02070704070505020303" pitchFamily="18" charset="0"/>
              </a:rPr>
              <a:t>Customers Review</a:t>
            </a:r>
            <a:endParaRPr lang="en-US" dirty="0">
              <a:latin typeface="Modern No. 20" panose="02070704070505020303" pitchFamily="18" charset="0"/>
            </a:endParaRPr>
          </a:p>
        </p:txBody>
      </p:sp>
    </p:spTree>
    <p:extLst>
      <p:ext uri="{BB962C8B-B14F-4D97-AF65-F5344CB8AC3E}">
        <p14:creationId xmlns:p14="http://schemas.microsoft.com/office/powerpoint/2010/main" val="13556481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4841986" y="129126"/>
            <a:ext cx="2508028" cy="830997"/>
          </a:xfrm>
          <a:prstGeom prst="rect">
            <a:avLst/>
          </a:prstGeom>
        </p:spPr>
        <p:txBody>
          <a:bodyPr wrap="square">
            <a:spAutoFit/>
          </a:bodyPr>
          <a:lstStyle/>
          <a:p>
            <a:pPr algn="just"/>
            <a:r>
              <a:rPr lang="en-US" sz="4800" u="sng" dirty="0" smtClean="0">
                <a:ln>
                  <a:solidFill>
                    <a:schemeClr val="accent1">
                      <a:lumMod val="75000"/>
                    </a:schemeClr>
                  </a:solidFill>
                </a:ln>
                <a:solidFill>
                  <a:schemeClr val="tx2">
                    <a:lumMod val="40000"/>
                    <a:lumOff val="60000"/>
                  </a:schemeClr>
                </a:solidFill>
                <a:latin typeface="Calisto MT" panose="02040603050505030304" pitchFamily="18" charset="0"/>
              </a:rPr>
              <a:t>Location</a:t>
            </a:r>
          </a:p>
        </p:txBody>
      </p:sp>
      <p:grpSp>
        <p:nvGrpSpPr>
          <p:cNvPr id="7" name="Group 6"/>
          <p:cNvGrpSpPr/>
          <p:nvPr/>
        </p:nvGrpSpPr>
        <p:grpSpPr>
          <a:xfrm>
            <a:off x="619405" y="1217847"/>
            <a:ext cx="4252759" cy="3538933"/>
            <a:chOff x="779163" y="1624013"/>
            <a:chExt cx="5187257" cy="4316576"/>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9163" y="1624013"/>
              <a:ext cx="5187257" cy="3455986"/>
            </a:xfrm>
            <a:prstGeom prst="rect">
              <a:avLst/>
            </a:prstGeom>
            <a:ln w="38100">
              <a:solidFill>
                <a:schemeClr val="tx1"/>
              </a:solidFill>
            </a:ln>
          </p:spPr>
        </p:pic>
        <p:sp>
          <p:nvSpPr>
            <p:cNvPr id="6" name="Rectangle 5"/>
            <p:cNvSpPr/>
            <p:nvPr/>
          </p:nvSpPr>
          <p:spPr>
            <a:xfrm>
              <a:off x="796505" y="5134290"/>
              <a:ext cx="5152571" cy="806299"/>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Modern No. 20" panose="02070704070505020303" pitchFamily="18" charset="0"/>
                </a:rPr>
                <a:t>Distance from Swansea City Bus Station to Nines Global Buffet (Source: Google Maps)</a:t>
              </a:r>
              <a:endParaRPr lang="en-US" dirty="0">
                <a:latin typeface="Modern No. 20" panose="02070704070505020303" pitchFamily="18" charset="0"/>
              </a:endParaRPr>
            </a:p>
          </p:txBody>
        </p:sp>
      </p:grpSp>
      <p:graphicFrame>
        <p:nvGraphicFramePr>
          <p:cNvPr id="14" name="Table 13"/>
          <p:cNvGraphicFramePr>
            <a:graphicFrameLocks noGrp="1"/>
          </p:cNvGraphicFramePr>
          <p:nvPr>
            <p:extLst>
              <p:ext uri="{D42A27DB-BD31-4B8C-83A1-F6EECF244321}">
                <p14:modId xmlns:p14="http://schemas.microsoft.com/office/powerpoint/2010/main" val="4256883519"/>
              </p:ext>
            </p:extLst>
          </p:nvPr>
        </p:nvGraphicFramePr>
        <p:xfrm>
          <a:off x="5515430" y="3016024"/>
          <a:ext cx="6052456" cy="3205480"/>
        </p:xfrm>
        <a:graphic>
          <a:graphicData uri="http://schemas.openxmlformats.org/drawingml/2006/table">
            <a:tbl>
              <a:tblPr firstRow="1" bandRow="1">
                <a:tableStyleId>{69C7853C-536D-4A76-A0AE-DD22124D55A5}</a:tableStyleId>
              </a:tblPr>
              <a:tblGrid>
                <a:gridCol w="3035905">
                  <a:extLst>
                    <a:ext uri="{9D8B030D-6E8A-4147-A177-3AD203B41FA5}">
                      <a16:colId xmlns:a16="http://schemas.microsoft.com/office/drawing/2014/main" val="20000"/>
                    </a:ext>
                  </a:extLst>
                </a:gridCol>
                <a:gridCol w="1010130">
                  <a:extLst>
                    <a:ext uri="{9D8B030D-6E8A-4147-A177-3AD203B41FA5}">
                      <a16:colId xmlns:a16="http://schemas.microsoft.com/office/drawing/2014/main" val="20001"/>
                    </a:ext>
                  </a:extLst>
                </a:gridCol>
                <a:gridCol w="996291">
                  <a:extLst>
                    <a:ext uri="{9D8B030D-6E8A-4147-A177-3AD203B41FA5}">
                      <a16:colId xmlns:a16="http://schemas.microsoft.com/office/drawing/2014/main" val="20002"/>
                    </a:ext>
                  </a:extLst>
                </a:gridCol>
                <a:gridCol w="1010130">
                  <a:extLst>
                    <a:ext uri="{9D8B030D-6E8A-4147-A177-3AD203B41FA5}">
                      <a16:colId xmlns:a16="http://schemas.microsoft.com/office/drawing/2014/main" val="20003"/>
                    </a:ext>
                  </a:extLst>
                </a:gridCol>
              </a:tblGrid>
              <a:tr h="370840">
                <a:tc>
                  <a:txBody>
                    <a:bodyPr/>
                    <a:lstStyle/>
                    <a:p>
                      <a:r>
                        <a:rPr lang="en-US" dirty="0" smtClean="0"/>
                        <a:t>Location To Bengal Brasserie</a:t>
                      </a:r>
                      <a:endParaRPr lang="en-US" dirty="0"/>
                    </a:p>
                  </a:txBody>
                  <a:tcPr/>
                </a:tc>
                <a:tc>
                  <a:txBody>
                    <a:bodyPr/>
                    <a:lstStyle/>
                    <a:p>
                      <a:r>
                        <a:rPr lang="en-US" dirty="0" smtClean="0"/>
                        <a:t>Distance</a:t>
                      </a:r>
                      <a:endParaRPr lang="en-US" dirty="0"/>
                    </a:p>
                  </a:txBody>
                  <a:tcPr/>
                </a:tc>
                <a:tc>
                  <a:txBody>
                    <a:bodyPr/>
                    <a:lstStyle/>
                    <a:p>
                      <a:r>
                        <a:rPr lang="en-US" dirty="0" smtClean="0"/>
                        <a:t>Time</a:t>
                      </a:r>
                      <a:endParaRPr lang="en-US" dirty="0"/>
                    </a:p>
                  </a:txBody>
                  <a:tcPr/>
                </a:tc>
                <a:tc>
                  <a:txBody>
                    <a:bodyPr/>
                    <a:lstStyle/>
                    <a:p>
                      <a:r>
                        <a:rPr lang="en-US" dirty="0" smtClean="0"/>
                        <a:t>Via</a:t>
                      </a:r>
                      <a:endParaRPr lang="en-US" dirty="0"/>
                    </a:p>
                  </a:txBody>
                  <a:tcPr/>
                </a:tc>
                <a:extLst>
                  <a:ext uri="{0D108BD9-81ED-4DB2-BD59-A6C34878D82A}">
                    <a16:rowId xmlns:a16="http://schemas.microsoft.com/office/drawing/2014/main" val="10000"/>
                  </a:ext>
                </a:extLst>
              </a:tr>
              <a:tr h="370840">
                <a:tc>
                  <a:txBody>
                    <a:bodyPr/>
                    <a:lstStyle/>
                    <a:p>
                      <a:r>
                        <a:rPr lang="en-US" dirty="0" smtClean="0"/>
                        <a:t>Swansea City bus stand» Nines Global</a:t>
                      </a:r>
                    </a:p>
                  </a:txBody>
                  <a:tcPr/>
                </a:tc>
                <a:tc>
                  <a:txBody>
                    <a:bodyPr/>
                    <a:lstStyle/>
                    <a:p>
                      <a:r>
                        <a:rPr lang="en-US" dirty="0" smtClean="0"/>
                        <a:t>1.9 miles </a:t>
                      </a:r>
                      <a:endParaRPr lang="en-US" dirty="0"/>
                    </a:p>
                  </a:txBody>
                  <a:tcPr/>
                </a:tc>
                <a:tc>
                  <a:txBody>
                    <a:bodyPr/>
                    <a:lstStyle/>
                    <a:p>
                      <a:r>
                        <a:rPr lang="en-US" dirty="0" smtClean="0"/>
                        <a:t>8/9</a:t>
                      </a:r>
                      <a:r>
                        <a:rPr lang="en-US" baseline="0" dirty="0" smtClean="0"/>
                        <a:t> </a:t>
                      </a:r>
                      <a:r>
                        <a:rPr lang="en-US" dirty="0" smtClean="0"/>
                        <a:t>mins </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Bus</a:t>
                      </a:r>
                    </a:p>
                    <a:p>
                      <a:endParaRPr lang="en-US" dirty="0"/>
                    </a:p>
                  </a:txBody>
                  <a:tcPr/>
                </a:tc>
                <a:extLst>
                  <a:ext uri="{0D108BD9-81ED-4DB2-BD59-A6C34878D82A}">
                    <a16:rowId xmlns:a16="http://schemas.microsoft.com/office/drawing/2014/main" val="10001"/>
                  </a:ext>
                </a:extLst>
              </a:tr>
              <a:tr h="370840">
                <a:tc>
                  <a:txBody>
                    <a:bodyPr/>
                    <a:lstStyle/>
                    <a:p>
                      <a:r>
                        <a:rPr lang="en-US" dirty="0" smtClean="0"/>
                        <a:t>Swansea City Park» Nines</a:t>
                      </a:r>
                      <a:r>
                        <a:rPr lang="en-US" baseline="0" dirty="0" smtClean="0"/>
                        <a:t> Global Buffet</a:t>
                      </a:r>
                      <a:endParaRPr lang="en-US" dirty="0"/>
                    </a:p>
                  </a:txBody>
                  <a:tcPr/>
                </a:tc>
                <a:tc>
                  <a:txBody>
                    <a:bodyPr/>
                    <a:lstStyle/>
                    <a:p>
                      <a:r>
                        <a:rPr lang="en-US" dirty="0" smtClean="0"/>
                        <a:t>0.2 miles</a:t>
                      </a:r>
                      <a:endParaRPr lang="en-US" dirty="0"/>
                    </a:p>
                  </a:txBody>
                  <a:tcPr/>
                </a:tc>
                <a:tc>
                  <a:txBody>
                    <a:bodyPr/>
                    <a:lstStyle/>
                    <a:p>
                      <a:r>
                        <a:rPr lang="en-US" dirty="0" smtClean="0"/>
                        <a:t>4 min </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walk</a:t>
                      </a:r>
                    </a:p>
                    <a:p>
                      <a:endParaRPr lang="en-US" dirty="0"/>
                    </a:p>
                  </a:txBody>
                  <a:tcPr/>
                </a:tc>
                <a:extLst>
                  <a:ext uri="{0D108BD9-81ED-4DB2-BD59-A6C34878D82A}">
                    <a16:rowId xmlns:a16="http://schemas.microsoft.com/office/drawing/2014/main" val="10002"/>
                  </a:ext>
                </a:extLst>
              </a:tr>
              <a:tr h="370840">
                <a:tc>
                  <a:txBody>
                    <a:bodyPr/>
                    <a:lstStyle/>
                    <a:p>
                      <a:r>
                        <a:rPr lang="en-US" dirty="0" smtClean="0"/>
                        <a:t>Train Station » Nines Global</a:t>
                      </a:r>
                      <a:endParaRPr lang="en-US" dirty="0"/>
                    </a:p>
                  </a:txBody>
                  <a:tcPr/>
                </a:tc>
                <a:tc>
                  <a:txBody>
                    <a:bodyPr/>
                    <a:lstStyle/>
                    <a:p>
                      <a:r>
                        <a:rPr lang="en-US" dirty="0" smtClean="0"/>
                        <a:t>1.0</a:t>
                      </a:r>
                      <a:r>
                        <a:rPr lang="en-US" baseline="0" dirty="0" smtClean="0"/>
                        <a:t> mile</a:t>
                      </a:r>
                      <a:endParaRPr lang="en-US" dirty="0"/>
                    </a:p>
                  </a:txBody>
                  <a:tcPr/>
                </a:tc>
                <a:tc>
                  <a:txBody>
                    <a:bodyPr/>
                    <a:lstStyle/>
                    <a:p>
                      <a:r>
                        <a:rPr lang="en-US" dirty="0" smtClean="0"/>
                        <a:t>4 min </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walk</a:t>
                      </a:r>
                    </a:p>
                    <a:p>
                      <a:endParaRPr lang="en-US" dirty="0"/>
                    </a:p>
                  </a:txBody>
                  <a:tcPr/>
                </a:tc>
                <a:extLst>
                  <a:ext uri="{0D108BD9-81ED-4DB2-BD59-A6C34878D82A}">
                    <a16:rowId xmlns:a16="http://schemas.microsoft.com/office/drawing/2014/main" val="10003"/>
                  </a:ext>
                </a:extLst>
              </a:tr>
              <a:tr h="370840">
                <a:tc>
                  <a:txBody>
                    <a:bodyPr/>
                    <a:lstStyle/>
                    <a:p>
                      <a:r>
                        <a:rPr lang="en-US" dirty="0" smtClean="0"/>
                        <a:t>Premier Inn Mall » Nines Global Buffet</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0.4</a:t>
                      </a:r>
                      <a:r>
                        <a:rPr lang="en-US" baseline="0" dirty="0" smtClean="0"/>
                        <a:t> miles</a:t>
                      </a:r>
                      <a:endParaRPr lang="en-US" dirty="0" smtClean="0"/>
                    </a:p>
                    <a:p>
                      <a:endParaRPr lang="en-US" dirty="0"/>
                    </a:p>
                  </a:txBody>
                  <a:tcPr/>
                </a:tc>
                <a:tc>
                  <a:txBody>
                    <a:bodyPr/>
                    <a:lstStyle/>
                    <a:p>
                      <a:r>
                        <a:rPr lang="en-US" dirty="0" smtClean="0"/>
                        <a:t>9 min </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walk</a:t>
                      </a:r>
                    </a:p>
                    <a:p>
                      <a:endParaRPr lang="en-US" dirty="0"/>
                    </a:p>
                  </a:txBody>
                  <a:tcPr/>
                </a:tc>
                <a:extLst>
                  <a:ext uri="{0D108BD9-81ED-4DB2-BD59-A6C34878D82A}">
                    <a16:rowId xmlns:a16="http://schemas.microsoft.com/office/drawing/2014/main" val="10004"/>
                  </a:ext>
                </a:extLst>
              </a:tr>
            </a:tbl>
          </a:graphicData>
        </a:graphic>
      </p:graphicFrame>
      <p:sp>
        <p:nvSpPr>
          <p:cNvPr id="15" name="Rectangle 14"/>
          <p:cNvSpPr/>
          <p:nvPr/>
        </p:nvSpPr>
        <p:spPr>
          <a:xfrm>
            <a:off x="6858001" y="2370363"/>
            <a:ext cx="3367313" cy="486004"/>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Modern No. 20" panose="02070704070505020303" pitchFamily="18" charset="0"/>
              </a:rPr>
              <a:t>Distance from important locations</a:t>
            </a:r>
            <a:endParaRPr lang="en-US" dirty="0">
              <a:latin typeface="Modern No. 20" panose="02070704070505020303" pitchFamily="18" charset="0"/>
            </a:endParaRPr>
          </a:p>
        </p:txBody>
      </p:sp>
      <p:sp>
        <p:nvSpPr>
          <p:cNvPr id="5" name="Rectangle 4"/>
          <p:cNvSpPr/>
          <p:nvPr/>
        </p:nvSpPr>
        <p:spPr>
          <a:xfrm>
            <a:off x="10159153" y="6221504"/>
            <a:ext cx="1509684" cy="369332"/>
          </a:xfrm>
          <a:prstGeom prst="rect">
            <a:avLst/>
          </a:prstGeom>
        </p:spPr>
        <p:txBody>
          <a:bodyPr wrap="square">
            <a:spAutoFit/>
          </a:bodyPr>
          <a:lstStyle/>
          <a:p>
            <a:r>
              <a:rPr lang="en-US" dirty="0">
                <a:solidFill>
                  <a:schemeClr val="bg1"/>
                </a:solidFill>
                <a:latin typeface="Modern No. 20" panose="02070704070505020303" pitchFamily="18" charset="0"/>
              </a:rPr>
              <a:t>(</a:t>
            </a:r>
            <a:r>
              <a:rPr lang="en-US" dirty="0" smtClean="0">
                <a:solidFill>
                  <a:schemeClr val="bg1"/>
                </a:solidFill>
                <a:latin typeface="Modern No. 20" panose="02070704070505020303" pitchFamily="18" charset="0"/>
              </a:rPr>
              <a:t>Moovit, </a:t>
            </a:r>
            <a:r>
              <a:rPr lang="en-US" dirty="0">
                <a:solidFill>
                  <a:schemeClr val="bg1"/>
                </a:solidFill>
                <a:latin typeface="Modern No. 20" panose="02070704070505020303" pitchFamily="18" charset="0"/>
              </a:rPr>
              <a:t>2022)</a:t>
            </a:r>
          </a:p>
        </p:txBody>
      </p:sp>
    </p:spTree>
    <p:extLst>
      <p:ext uri="{BB962C8B-B14F-4D97-AF65-F5344CB8AC3E}">
        <p14:creationId xmlns:p14="http://schemas.microsoft.com/office/powerpoint/2010/main" val="5094356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4605390" y="-33839"/>
            <a:ext cx="2981215" cy="830997"/>
          </a:xfrm>
          <a:prstGeom prst="rect">
            <a:avLst/>
          </a:prstGeom>
        </p:spPr>
        <p:txBody>
          <a:bodyPr wrap="square">
            <a:spAutoFit/>
          </a:bodyPr>
          <a:lstStyle/>
          <a:p>
            <a:pPr algn="just"/>
            <a:r>
              <a:rPr lang="en-US" sz="4800" u="sng" dirty="0" smtClean="0">
                <a:ln>
                  <a:solidFill>
                    <a:schemeClr val="accent1">
                      <a:lumMod val="75000"/>
                    </a:schemeClr>
                  </a:solidFill>
                </a:ln>
                <a:solidFill>
                  <a:schemeClr val="tx2">
                    <a:lumMod val="40000"/>
                    <a:lumOff val="60000"/>
                  </a:schemeClr>
                </a:solidFill>
                <a:latin typeface="Calisto MT" panose="02040603050505030304" pitchFamily="18" charset="0"/>
              </a:rPr>
              <a:t>Promotion</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25122" y="1481596"/>
            <a:ext cx="2386822" cy="1047788"/>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5121" y="2982852"/>
            <a:ext cx="2386822" cy="1000925"/>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25121" y="4437244"/>
            <a:ext cx="2386822" cy="1063669"/>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279291" y="3435110"/>
            <a:ext cx="2758988" cy="1412603"/>
          </a:xfrm>
          <a:prstGeom prst="rect">
            <a:avLst/>
          </a:prstGeom>
        </p:spPr>
      </p:pic>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276446" y="1481595"/>
            <a:ext cx="2761832" cy="1269078"/>
          </a:xfrm>
          <a:prstGeom prst="rect">
            <a:avLst/>
          </a:prstGeom>
        </p:spPr>
      </p:pic>
      <p:sp>
        <p:nvSpPr>
          <p:cNvPr id="9" name="Rectangle 8"/>
          <p:cNvSpPr/>
          <p:nvPr/>
        </p:nvSpPr>
        <p:spPr>
          <a:xfrm>
            <a:off x="1175784" y="4020291"/>
            <a:ext cx="2085497" cy="306976"/>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Modern No. 20" panose="02070704070505020303" pitchFamily="18" charset="0"/>
              </a:rPr>
              <a:t>Website</a:t>
            </a:r>
            <a:endParaRPr lang="en-US" dirty="0">
              <a:latin typeface="Modern No. 20" panose="02070704070505020303" pitchFamily="18" charset="0"/>
            </a:endParaRPr>
          </a:p>
        </p:txBody>
      </p:sp>
      <p:sp>
        <p:nvSpPr>
          <p:cNvPr id="10" name="Rectangle 9"/>
          <p:cNvSpPr/>
          <p:nvPr/>
        </p:nvSpPr>
        <p:spPr>
          <a:xfrm>
            <a:off x="1175783" y="5508237"/>
            <a:ext cx="2085498" cy="524071"/>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Modern No. 20" panose="02070704070505020303" pitchFamily="18" charset="0"/>
              </a:rPr>
              <a:t>Social Media Page</a:t>
            </a:r>
            <a:endParaRPr lang="en-US" dirty="0">
              <a:latin typeface="Modern No. 20" panose="02070704070505020303" pitchFamily="18" charset="0"/>
            </a:endParaRPr>
          </a:p>
        </p:txBody>
      </p:sp>
      <p:sp>
        <p:nvSpPr>
          <p:cNvPr id="11" name="Rectangle 10"/>
          <p:cNvSpPr/>
          <p:nvPr/>
        </p:nvSpPr>
        <p:spPr>
          <a:xfrm>
            <a:off x="1175784" y="2543692"/>
            <a:ext cx="2085497" cy="3010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Modern No. 20" panose="02070704070505020303" pitchFamily="18" charset="0"/>
              </a:rPr>
              <a:t>Travel Agency Page</a:t>
            </a:r>
            <a:endParaRPr lang="en-US" dirty="0">
              <a:latin typeface="Modern No. 20" panose="02070704070505020303" pitchFamily="18" charset="0"/>
            </a:endParaRPr>
          </a:p>
        </p:txBody>
      </p:sp>
      <p:sp>
        <p:nvSpPr>
          <p:cNvPr id="12" name="Rectangle 11"/>
          <p:cNvSpPr/>
          <p:nvPr/>
        </p:nvSpPr>
        <p:spPr>
          <a:xfrm>
            <a:off x="4707071" y="2750673"/>
            <a:ext cx="1949189" cy="504756"/>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Modern No. 20" panose="02070704070505020303" pitchFamily="18" charset="0"/>
              </a:rPr>
              <a:t>Deliveroo </a:t>
            </a:r>
            <a:r>
              <a:rPr lang="en-US" dirty="0">
                <a:latin typeface="Modern No. 20" panose="02070704070505020303" pitchFamily="18" charset="0"/>
              </a:rPr>
              <a:t>Page </a:t>
            </a:r>
            <a:r>
              <a:rPr lang="en-US" dirty="0" smtClean="0">
                <a:latin typeface="Modern No. 20" panose="02070704070505020303" pitchFamily="18" charset="0"/>
              </a:rPr>
              <a:t>(Source: Deliveroo)</a:t>
            </a:r>
            <a:endParaRPr lang="en-US" dirty="0">
              <a:latin typeface="Modern No. 20" panose="02070704070505020303" pitchFamily="18" charset="0"/>
            </a:endParaRPr>
          </a:p>
        </p:txBody>
      </p:sp>
      <p:sp>
        <p:nvSpPr>
          <p:cNvPr id="13" name="Rectangle 12"/>
          <p:cNvSpPr/>
          <p:nvPr/>
        </p:nvSpPr>
        <p:spPr>
          <a:xfrm>
            <a:off x="4276446" y="4874639"/>
            <a:ext cx="2761832" cy="501247"/>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Modern No. 20" panose="02070704070505020303" pitchFamily="18" charset="0"/>
              </a:rPr>
              <a:t>Restaurant Guru</a:t>
            </a:r>
          </a:p>
          <a:p>
            <a:pPr algn="ctr"/>
            <a:r>
              <a:rPr lang="en-US" dirty="0" smtClean="0">
                <a:latin typeface="Modern No. 20" panose="02070704070505020303" pitchFamily="18" charset="0"/>
              </a:rPr>
              <a:t>(Source</a:t>
            </a:r>
            <a:r>
              <a:rPr lang="en-US" dirty="0">
                <a:latin typeface="Modern No. 20" panose="02070704070505020303" pitchFamily="18" charset="0"/>
              </a:rPr>
              <a:t>: </a:t>
            </a:r>
            <a:r>
              <a:rPr lang="en-US" dirty="0" smtClean="0">
                <a:latin typeface="Modern No. 20" panose="02070704070505020303" pitchFamily="18" charset="0"/>
              </a:rPr>
              <a:t>Restaurant Guru)</a:t>
            </a:r>
            <a:endParaRPr lang="en-US" dirty="0">
              <a:latin typeface="Modern No. 20" panose="02070704070505020303" pitchFamily="18" charset="0"/>
            </a:endParaRPr>
          </a:p>
        </p:txBody>
      </p:sp>
      <p:sp>
        <p:nvSpPr>
          <p:cNvPr id="14" name="Rectangle 13"/>
          <p:cNvSpPr/>
          <p:nvPr/>
        </p:nvSpPr>
        <p:spPr>
          <a:xfrm rot="16200000">
            <a:off x="2189144" y="3435580"/>
            <a:ext cx="3367313" cy="486004"/>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Modern No. 20" panose="02070704070505020303" pitchFamily="18" charset="0"/>
              </a:rPr>
              <a:t>Third party Marketing</a:t>
            </a:r>
            <a:endParaRPr lang="en-US" dirty="0">
              <a:latin typeface="Modern No. 20" panose="02070704070505020303" pitchFamily="18" charset="0"/>
            </a:endParaRPr>
          </a:p>
        </p:txBody>
      </p:sp>
      <p:sp>
        <p:nvSpPr>
          <p:cNvPr id="15" name="Rectangle 14"/>
          <p:cNvSpPr/>
          <p:nvPr/>
        </p:nvSpPr>
        <p:spPr>
          <a:xfrm rot="16200000">
            <a:off x="-1069208" y="3435581"/>
            <a:ext cx="3367313" cy="486004"/>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Modern No. 20" panose="02070704070505020303" pitchFamily="18" charset="0"/>
              </a:rPr>
              <a:t>Company’s Self Marketing</a:t>
            </a:r>
            <a:endParaRPr lang="en-US" dirty="0">
              <a:latin typeface="Modern No. 20" panose="02070704070505020303" pitchFamily="18" charset="0"/>
            </a:endParaRPr>
          </a:p>
        </p:txBody>
      </p:sp>
      <p:sp>
        <p:nvSpPr>
          <p:cNvPr id="16" name="Rectangle 15"/>
          <p:cNvSpPr/>
          <p:nvPr/>
        </p:nvSpPr>
        <p:spPr>
          <a:xfrm rot="16200000">
            <a:off x="5902949" y="3435578"/>
            <a:ext cx="3367313" cy="486004"/>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Modern No. 20" panose="02070704070505020303" pitchFamily="18" charset="0"/>
              </a:rPr>
              <a:t>Promotional Model</a:t>
            </a:r>
            <a:endParaRPr lang="en-US" dirty="0">
              <a:latin typeface="Modern No. 20" panose="02070704070505020303" pitchFamily="18" charset="0"/>
            </a:endParaRPr>
          </a:p>
        </p:txBody>
      </p:sp>
      <p:sp>
        <p:nvSpPr>
          <p:cNvPr id="17" name="Rectangle 16"/>
          <p:cNvSpPr/>
          <p:nvPr/>
        </p:nvSpPr>
        <p:spPr>
          <a:xfrm>
            <a:off x="7960654" y="1481595"/>
            <a:ext cx="3844660" cy="4550713"/>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200" dirty="0" smtClean="0">
                <a:latin typeface="Modern No. 20" panose="02070704070505020303" pitchFamily="18" charset="0"/>
              </a:rPr>
              <a:t>Nines Global follows a mix approach for running their promotional activities. NG follows personal selling where companies deal with customers one by one in person and promotional activity model where companies maintain four basic principles of marketing by making proper strategies &amp; comprehensive marketing plan. </a:t>
            </a:r>
          </a:p>
        </p:txBody>
      </p:sp>
    </p:spTree>
    <p:extLst>
      <p:ext uri="{BB962C8B-B14F-4D97-AF65-F5344CB8AC3E}">
        <p14:creationId xmlns:p14="http://schemas.microsoft.com/office/powerpoint/2010/main" val="36525787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1878127" y="317225"/>
            <a:ext cx="8435747" cy="1163231"/>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smtClean="0">
                <a:latin typeface="Modern No. 20" panose="02070704070505020303" pitchFamily="18" charset="0"/>
              </a:rPr>
              <a:t>CREATING CUSTOMER VALUE</a:t>
            </a:r>
            <a:endParaRPr lang="en-US" sz="4400" dirty="0">
              <a:latin typeface="Modern No. 20" panose="02070704070505020303" pitchFamily="18" charset="0"/>
            </a:endParaRPr>
          </a:p>
        </p:txBody>
      </p:sp>
      <p:sp>
        <p:nvSpPr>
          <p:cNvPr id="3" name="Rectangle 2"/>
          <p:cNvSpPr/>
          <p:nvPr/>
        </p:nvSpPr>
        <p:spPr>
          <a:xfrm>
            <a:off x="881439" y="1661743"/>
            <a:ext cx="4847329" cy="2596356"/>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71500" indent="-571500">
              <a:buFontTx/>
              <a:buChar char="-"/>
            </a:pPr>
            <a:r>
              <a:rPr lang="en-US" sz="2000" dirty="0" smtClean="0">
                <a:latin typeface="Modern No. 20" panose="02070704070505020303" pitchFamily="18" charset="0"/>
              </a:rPr>
              <a:t>Focused on unique cuisine.</a:t>
            </a:r>
          </a:p>
          <a:p>
            <a:pPr marL="571500" indent="-571500">
              <a:buFontTx/>
              <a:buChar char="-"/>
            </a:pPr>
            <a:r>
              <a:rPr lang="en-US" sz="2000" dirty="0" smtClean="0">
                <a:latin typeface="Modern No. 20" panose="02070704070505020303" pitchFamily="18" charset="0"/>
              </a:rPr>
              <a:t>Providing variety on buying process.</a:t>
            </a:r>
          </a:p>
          <a:p>
            <a:pPr marL="571500" indent="-571500">
              <a:buFontTx/>
              <a:buChar char="-"/>
            </a:pPr>
            <a:r>
              <a:rPr lang="en-US" sz="2000" dirty="0" smtClean="0">
                <a:latin typeface="Modern No. 20" panose="02070704070505020303" pitchFamily="18" charset="0"/>
              </a:rPr>
              <a:t>Prioritizing quality over price.</a:t>
            </a:r>
          </a:p>
          <a:p>
            <a:pPr marL="571500" indent="-571500">
              <a:buFontTx/>
              <a:buChar char="-"/>
            </a:pPr>
            <a:r>
              <a:rPr lang="en-US" sz="2000" dirty="0" smtClean="0">
                <a:latin typeface="Modern No. 20" panose="02070704070505020303" pitchFamily="18" charset="0"/>
              </a:rPr>
              <a:t>Personalized approach.</a:t>
            </a:r>
          </a:p>
          <a:p>
            <a:pPr marL="571500" indent="-571500">
              <a:buFontTx/>
              <a:buChar char="-"/>
            </a:pPr>
            <a:r>
              <a:rPr lang="en-US" sz="2000" dirty="0" smtClean="0">
                <a:latin typeface="Modern No. 20" panose="02070704070505020303" pitchFamily="18" charset="0"/>
              </a:rPr>
              <a:t>Better ambience.</a:t>
            </a:r>
          </a:p>
          <a:p>
            <a:pPr marL="571500" indent="-571500">
              <a:buFontTx/>
              <a:buChar char="-"/>
            </a:pPr>
            <a:r>
              <a:rPr lang="en-US" sz="2000" dirty="0" smtClean="0">
                <a:latin typeface="Modern No. 20" panose="02070704070505020303" pitchFamily="18" charset="0"/>
              </a:rPr>
              <a:t>Run various campaigns.</a:t>
            </a:r>
          </a:p>
          <a:p>
            <a:pPr marL="571500" indent="-571500">
              <a:buFontTx/>
              <a:buChar char="-"/>
            </a:pPr>
            <a:r>
              <a:rPr lang="en-US" sz="2000" dirty="0" smtClean="0">
                <a:latin typeface="Modern No. 20" panose="02070704070505020303" pitchFamily="18" charset="0"/>
              </a:rPr>
              <a:t>Participate in different events.</a:t>
            </a:r>
            <a:endParaRPr lang="en-US" sz="2000" dirty="0">
              <a:latin typeface="Modern No. 20" panose="02070704070505020303"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8010" y="1661743"/>
            <a:ext cx="4075492" cy="2596356"/>
          </a:xfrm>
          <a:prstGeom prst="rect">
            <a:avLst/>
          </a:prstGeom>
        </p:spPr>
      </p:pic>
      <p:sp>
        <p:nvSpPr>
          <p:cNvPr id="6" name="Rectangle 5"/>
          <p:cNvSpPr/>
          <p:nvPr/>
        </p:nvSpPr>
        <p:spPr>
          <a:xfrm>
            <a:off x="6420327" y="4258099"/>
            <a:ext cx="4770858" cy="276999"/>
          </a:xfrm>
          <a:prstGeom prst="rect">
            <a:avLst/>
          </a:prstGeom>
        </p:spPr>
        <p:txBody>
          <a:bodyPr wrap="none">
            <a:spAutoFit/>
          </a:bodyPr>
          <a:lstStyle/>
          <a:p>
            <a:r>
              <a:rPr lang="en-US" sz="1200" dirty="0" smtClean="0">
                <a:solidFill>
                  <a:schemeClr val="bg1"/>
                </a:solidFill>
                <a:latin typeface="Modern No. 20" panose="02070704070505020303" pitchFamily="18" charset="0"/>
              </a:rPr>
              <a:t>Figure: Cumulative </a:t>
            </a:r>
            <a:r>
              <a:rPr lang="en-US" sz="1200" dirty="0">
                <a:solidFill>
                  <a:schemeClr val="bg1"/>
                </a:solidFill>
                <a:latin typeface="Modern No. 20" panose="02070704070505020303" pitchFamily="18" charset="0"/>
              </a:rPr>
              <a:t>Customer </a:t>
            </a:r>
            <a:r>
              <a:rPr lang="en-US" sz="1200" dirty="0" smtClean="0">
                <a:solidFill>
                  <a:schemeClr val="bg1"/>
                </a:solidFill>
                <a:latin typeface="Modern No. 20" panose="02070704070505020303" pitchFamily="18" charset="0"/>
              </a:rPr>
              <a:t>Satisfaction Model (Source</a:t>
            </a:r>
            <a:r>
              <a:rPr lang="en-US" sz="1200" dirty="0">
                <a:solidFill>
                  <a:schemeClr val="bg1"/>
                </a:solidFill>
                <a:latin typeface="Modern No. 20" panose="02070704070505020303" pitchFamily="18" charset="0"/>
              </a:rPr>
              <a:t>: SIT MBA 2010)</a:t>
            </a:r>
          </a:p>
        </p:txBody>
      </p:sp>
      <p:sp>
        <p:nvSpPr>
          <p:cNvPr id="7" name="Rectangle 6"/>
          <p:cNvSpPr/>
          <p:nvPr/>
        </p:nvSpPr>
        <p:spPr>
          <a:xfrm>
            <a:off x="1878127" y="4877851"/>
            <a:ext cx="8435747" cy="1591187"/>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dirty="0" smtClean="0">
                <a:latin typeface="Modern No. 20" panose="02070704070505020303" pitchFamily="18" charset="0"/>
              </a:rPr>
              <a:t>The cumulative customer satisfaction model is an overall process which is assessed for purchase and consumption of a certain service for a certain </a:t>
            </a:r>
            <a:r>
              <a:rPr lang="en-US" sz="2000" dirty="0">
                <a:latin typeface="Modern No. 20" panose="02070704070505020303" pitchFamily="18" charset="0"/>
              </a:rPr>
              <a:t>time (</a:t>
            </a:r>
            <a:r>
              <a:rPr lang="en-US" sz="2000" dirty="0" smtClean="0">
                <a:latin typeface="Modern No. 20" panose="02070704070505020303" pitchFamily="18" charset="0"/>
              </a:rPr>
              <a:t>Anderson, 2014). This model counts every particular events in a cumulative way after a certain time to measure the </a:t>
            </a:r>
            <a:r>
              <a:rPr lang="en-US" sz="2000" dirty="0">
                <a:latin typeface="Modern No. 20" panose="02070704070505020303" pitchFamily="18" charset="0"/>
              </a:rPr>
              <a:t>customer satisfaction (Indeed Career Guide, 2022</a:t>
            </a:r>
            <a:r>
              <a:rPr lang="en-US" sz="2000" dirty="0" smtClean="0">
                <a:latin typeface="Modern No. 20" panose="02070704070505020303" pitchFamily="18" charset="0"/>
              </a:rPr>
              <a:t>).</a:t>
            </a:r>
          </a:p>
        </p:txBody>
      </p:sp>
    </p:spTree>
    <p:extLst>
      <p:ext uri="{BB962C8B-B14F-4D97-AF65-F5344CB8AC3E}">
        <p14:creationId xmlns:p14="http://schemas.microsoft.com/office/powerpoint/2010/main" val="25829468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2862207" y="317225"/>
            <a:ext cx="6467587" cy="1163231"/>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smtClean="0">
                <a:latin typeface="Modern No. 20" panose="02070704070505020303" pitchFamily="18" charset="0"/>
              </a:rPr>
              <a:t>What is different in Nines Global Buffet</a:t>
            </a:r>
            <a:endParaRPr lang="en-US" sz="4400" dirty="0">
              <a:latin typeface="Modern No. 20" panose="02070704070505020303" pitchFamily="18" charset="0"/>
            </a:endParaRPr>
          </a:p>
        </p:txBody>
      </p:sp>
      <p:sp>
        <p:nvSpPr>
          <p:cNvPr id="3" name="Rectangle 2"/>
          <p:cNvSpPr/>
          <p:nvPr/>
        </p:nvSpPr>
        <p:spPr>
          <a:xfrm>
            <a:off x="2859315" y="1814286"/>
            <a:ext cx="6470480" cy="4468295"/>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Tx/>
              <a:buChar char="-"/>
            </a:pPr>
            <a:r>
              <a:rPr lang="en-US" sz="2400" dirty="0" smtClean="0">
                <a:latin typeface="Modern No. 20" panose="02070704070505020303" pitchFamily="18" charset="0"/>
              </a:rPr>
              <a:t>Quick service and hygienic service.</a:t>
            </a:r>
          </a:p>
          <a:p>
            <a:pPr marL="342900" indent="-342900">
              <a:buFontTx/>
              <a:buChar char="-"/>
            </a:pPr>
            <a:r>
              <a:rPr lang="en-US" sz="2400" dirty="0" smtClean="0">
                <a:latin typeface="Modern No. 20" panose="02070704070505020303" pitchFamily="18" charset="0"/>
              </a:rPr>
              <a:t>Friendly environment with professional waiters and waitresses</a:t>
            </a:r>
          </a:p>
          <a:p>
            <a:pPr marL="342900" indent="-342900">
              <a:buFontTx/>
              <a:buChar char="-"/>
            </a:pPr>
            <a:r>
              <a:rPr lang="en-US" sz="2400" dirty="0" smtClean="0">
                <a:latin typeface="Modern No. 20" panose="02070704070505020303" pitchFamily="18" charset="0"/>
              </a:rPr>
              <a:t>Vegan &amp; halal food options</a:t>
            </a:r>
          </a:p>
          <a:p>
            <a:pPr marL="342900" indent="-342900">
              <a:buFontTx/>
              <a:buChar char="-"/>
            </a:pPr>
            <a:r>
              <a:rPr lang="en-US" sz="2400" dirty="0" smtClean="0">
                <a:latin typeface="Modern No. 20" panose="02070704070505020303" pitchFamily="18" charset="0"/>
              </a:rPr>
              <a:t>Offering free Wi-Fi.</a:t>
            </a:r>
          </a:p>
          <a:p>
            <a:pPr marL="342900" indent="-342900">
              <a:buFontTx/>
              <a:buChar char="-"/>
            </a:pPr>
            <a:r>
              <a:rPr lang="en-US" sz="2400" dirty="0" smtClean="0">
                <a:latin typeface="Modern No. 20" panose="02070704070505020303" pitchFamily="18" charset="0"/>
              </a:rPr>
              <a:t>Maintaining website and social media.</a:t>
            </a:r>
          </a:p>
          <a:p>
            <a:pPr marL="342900" indent="-342900">
              <a:buFontTx/>
              <a:buChar char="-"/>
            </a:pPr>
            <a:r>
              <a:rPr lang="en-US" sz="2400" dirty="0" smtClean="0">
                <a:latin typeface="Modern No. 20" panose="02070704070505020303" pitchFamily="18" charset="0"/>
              </a:rPr>
              <a:t>Offering gift cards to the regulars</a:t>
            </a:r>
          </a:p>
          <a:p>
            <a:pPr marL="342900" indent="-342900">
              <a:buFontTx/>
              <a:buChar char="-"/>
            </a:pPr>
            <a:r>
              <a:rPr lang="en-US" sz="2400" dirty="0" smtClean="0">
                <a:latin typeface="Modern No. 20" panose="02070704070505020303" pitchFamily="18" charset="0"/>
              </a:rPr>
              <a:t>Accepting VISA, </a:t>
            </a:r>
            <a:r>
              <a:rPr lang="en-US" sz="2400" dirty="0" err="1" smtClean="0">
                <a:latin typeface="Modern No. 20" panose="02070704070505020303" pitchFamily="18" charset="0"/>
              </a:rPr>
              <a:t>Mastercard</a:t>
            </a:r>
            <a:r>
              <a:rPr lang="en-US" sz="2400" dirty="0" smtClean="0">
                <a:latin typeface="Modern No. 20" panose="02070704070505020303" pitchFamily="18" charset="0"/>
              </a:rPr>
              <a:t> and credit card</a:t>
            </a:r>
          </a:p>
          <a:p>
            <a:pPr marL="342900" indent="-342900">
              <a:buFontTx/>
              <a:buChar char="-"/>
            </a:pPr>
            <a:r>
              <a:rPr lang="en-US" sz="2400" dirty="0" smtClean="0">
                <a:latin typeface="Modern No. 20" panose="02070704070505020303" pitchFamily="18" charset="0"/>
              </a:rPr>
              <a:t>Wheelchair Accessibility</a:t>
            </a:r>
          </a:p>
        </p:txBody>
      </p:sp>
    </p:spTree>
    <p:extLst>
      <p:ext uri="{BB962C8B-B14F-4D97-AF65-F5344CB8AC3E}">
        <p14:creationId xmlns:p14="http://schemas.microsoft.com/office/powerpoint/2010/main" val="15259166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3" name="Rectangle 2"/>
          <p:cNvSpPr/>
          <p:nvPr/>
        </p:nvSpPr>
        <p:spPr>
          <a:xfrm>
            <a:off x="2862207" y="317225"/>
            <a:ext cx="6467587" cy="1163231"/>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smtClean="0">
                <a:latin typeface="Modern No. 20" panose="02070704070505020303" pitchFamily="18" charset="0"/>
              </a:rPr>
              <a:t>BUSINESS MODEL OF Nines Global Buffet?</a:t>
            </a:r>
            <a:endParaRPr lang="en-US" sz="4400" dirty="0">
              <a:latin typeface="Modern No. 20" panose="02070704070505020303" pitchFamily="18" charset="0"/>
            </a:endParaRPr>
          </a:p>
        </p:txBody>
      </p:sp>
      <p:sp>
        <p:nvSpPr>
          <p:cNvPr id="4" name="Rectangle 3"/>
          <p:cNvSpPr/>
          <p:nvPr/>
        </p:nvSpPr>
        <p:spPr>
          <a:xfrm>
            <a:off x="1023257" y="2452914"/>
            <a:ext cx="10145486" cy="3758604"/>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3200" b="1" u="sng" dirty="0" smtClean="0">
                <a:latin typeface="Modern No. 20" panose="02070704070505020303" pitchFamily="18" charset="0"/>
              </a:rPr>
              <a:t>Product :</a:t>
            </a:r>
            <a:r>
              <a:rPr lang="en-US" sz="3200" b="1" dirty="0" smtClean="0">
                <a:latin typeface="Modern No. 20" panose="02070704070505020303" pitchFamily="18" charset="0"/>
              </a:rPr>
              <a:t> </a:t>
            </a:r>
            <a:r>
              <a:rPr lang="en-US" sz="3200" dirty="0" smtClean="0">
                <a:latin typeface="Modern No. 20" panose="02070704070505020303" pitchFamily="18" charset="0"/>
              </a:rPr>
              <a:t>Improving and changing the menu based on their customers need.</a:t>
            </a:r>
          </a:p>
          <a:p>
            <a:pPr algn="just"/>
            <a:r>
              <a:rPr lang="en-US" sz="3200" b="1" u="sng" dirty="0" smtClean="0">
                <a:latin typeface="Modern No. 20" panose="02070704070505020303" pitchFamily="18" charset="0"/>
              </a:rPr>
              <a:t>Price :</a:t>
            </a:r>
            <a:r>
              <a:rPr lang="en-US" sz="3200" b="1" dirty="0" smtClean="0">
                <a:latin typeface="Modern No. 20" panose="02070704070505020303" pitchFamily="18" charset="0"/>
              </a:rPr>
              <a:t> </a:t>
            </a:r>
            <a:r>
              <a:rPr lang="en-US" sz="3200" dirty="0" smtClean="0">
                <a:latin typeface="Modern No. 20" panose="02070704070505020303" pitchFamily="18" charset="0"/>
              </a:rPr>
              <a:t>Setting a reasonable price for their target audience</a:t>
            </a:r>
          </a:p>
          <a:p>
            <a:pPr algn="just"/>
            <a:r>
              <a:rPr lang="en-US" sz="3200" b="1" u="sng" dirty="0" smtClean="0">
                <a:latin typeface="Modern No. 20" panose="02070704070505020303" pitchFamily="18" charset="0"/>
              </a:rPr>
              <a:t>Placement :</a:t>
            </a:r>
            <a:r>
              <a:rPr lang="en-US" sz="3200" b="1" dirty="0" smtClean="0">
                <a:latin typeface="Modern No. 20" panose="02070704070505020303" pitchFamily="18" charset="0"/>
              </a:rPr>
              <a:t> </a:t>
            </a:r>
            <a:r>
              <a:rPr lang="en-US" sz="3200" dirty="0" smtClean="0">
                <a:latin typeface="Modern No. 20" panose="02070704070505020303" pitchFamily="18" charset="0"/>
              </a:rPr>
              <a:t>Choosing most suitable places to locate the restaurants.</a:t>
            </a:r>
          </a:p>
          <a:p>
            <a:pPr algn="just"/>
            <a:r>
              <a:rPr lang="en-US" sz="3200" b="1" u="sng" dirty="0" smtClean="0">
                <a:latin typeface="Modern No. 20" panose="02070704070505020303" pitchFamily="18" charset="0"/>
              </a:rPr>
              <a:t>Promotion :</a:t>
            </a:r>
            <a:r>
              <a:rPr lang="en-US" sz="3200" b="1" dirty="0" smtClean="0">
                <a:latin typeface="Modern No. 20" panose="02070704070505020303" pitchFamily="18" charset="0"/>
              </a:rPr>
              <a:t> </a:t>
            </a:r>
            <a:r>
              <a:rPr lang="en-US" sz="3200" dirty="0" smtClean="0">
                <a:latin typeface="Modern No. 20" panose="02070704070505020303" pitchFamily="18" charset="0"/>
              </a:rPr>
              <a:t>Choosing best possible ways to connect and reach their potential </a:t>
            </a:r>
            <a:r>
              <a:rPr lang="en-US" sz="3200" dirty="0">
                <a:latin typeface="Modern No. 20" panose="02070704070505020303" pitchFamily="18" charset="0"/>
              </a:rPr>
              <a:t>customers (Restaurant Den, 2022).</a:t>
            </a:r>
            <a:endParaRPr lang="en-US" sz="3200" dirty="0" smtClean="0">
              <a:latin typeface="Modern No. 20" panose="02070704070505020303" pitchFamily="18" charset="0"/>
            </a:endParaRPr>
          </a:p>
        </p:txBody>
      </p:sp>
      <p:sp>
        <p:nvSpPr>
          <p:cNvPr id="5" name="Rectangle 4"/>
          <p:cNvSpPr/>
          <p:nvPr/>
        </p:nvSpPr>
        <p:spPr>
          <a:xfrm>
            <a:off x="3180576" y="1735852"/>
            <a:ext cx="5830848" cy="461665"/>
          </a:xfrm>
          <a:prstGeom prst="rect">
            <a:avLst/>
          </a:prstGeom>
        </p:spPr>
        <p:txBody>
          <a:bodyPr wrap="square">
            <a:spAutoFit/>
          </a:bodyPr>
          <a:lstStyle/>
          <a:p>
            <a:pPr algn="ctr"/>
            <a:r>
              <a:rPr lang="en-US" sz="2400" b="1" dirty="0" smtClean="0">
                <a:latin typeface="Modern No. 20" panose="02070704070505020303" pitchFamily="18" charset="0"/>
              </a:rPr>
              <a:t>Bengal Brasserie is following ‘Four P’s model</a:t>
            </a:r>
          </a:p>
        </p:txBody>
      </p:sp>
      <p:sp>
        <p:nvSpPr>
          <p:cNvPr id="6" name="Rectangle 5"/>
          <p:cNvSpPr/>
          <p:nvPr/>
        </p:nvSpPr>
        <p:spPr>
          <a:xfrm>
            <a:off x="9516099" y="6211518"/>
            <a:ext cx="1812484" cy="369332"/>
          </a:xfrm>
          <a:prstGeom prst="rect">
            <a:avLst/>
          </a:prstGeom>
        </p:spPr>
        <p:txBody>
          <a:bodyPr wrap="none">
            <a:spAutoFit/>
          </a:bodyPr>
          <a:lstStyle/>
          <a:p>
            <a:r>
              <a:rPr lang="en-US" dirty="0">
                <a:solidFill>
                  <a:schemeClr val="bg1"/>
                </a:solidFill>
                <a:latin typeface="Modern No. 20" panose="02070704070505020303" pitchFamily="18" charset="0"/>
              </a:rPr>
              <a:t>(</a:t>
            </a:r>
            <a:r>
              <a:rPr lang="en-US" dirty="0" err="1">
                <a:solidFill>
                  <a:schemeClr val="bg1"/>
                </a:solidFill>
                <a:latin typeface="Modern No. 20" panose="02070704070505020303" pitchFamily="18" charset="0"/>
              </a:rPr>
              <a:t>RestoHub</a:t>
            </a:r>
            <a:r>
              <a:rPr lang="en-US" dirty="0">
                <a:solidFill>
                  <a:schemeClr val="bg1"/>
                </a:solidFill>
                <a:latin typeface="Modern No. 20" panose="02070704070505020303" pitchFamily="18" charset="0"/>
              </a:rPr>
              <a:t>, 2022)</a:t>
            </a:r>
          </a:p>
        </p:txBody>
      </p:sp>
    </p:spTree>
    <p:extLst>
      <p:ext uri="{BB962C8B-B14F-4D97-AF65-F5344CB8AC3E}">
        <p14:creationId xmlns:p14="http://schemas.microsoft.com/office/powerpoint/2010/main" val="37494582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2102388" y="130629"/>
            <a:ext cx="7987224" cy="121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dirty="0" smtClean="0">
                <a:latin typeface="Modern No. 20" panose="02070704070505020303" pitchFamily="18" charset="0"/>
              </a:rPr>
              <a:t>EXPERIENCE SHARING</a:t>
            </a:r>
          </a:p>
        </p:txBody>
      </p:sp>
      <p:sp>
        <p:nvSpPr>
          <p:cNvPr id="3" name="Rectangle 2"/>
          <p:cNvSpPr/>
          <p:nvPr/>
        </p:nvSpPr>
        <p:spPr>
          <a:xfrm>
            <a:off x="3831771" y="1797823"/>
            <a:ext cx="7402286" cy="4154984"/>
          </a:xfrm>
          <a:prstGeom prst="rect">
            <a:avLst/>
          </a:prstGeom>
        </p:spPr>
        <p:txBody>
          <a:bodyPr wrap="square">
            <a:spAutoFit/>
          </a:bodyPr>
          <a:lstStyle/>
          <a:p>
            <a:pPr algn="just"/>
            <a:r>
              <a:rPr lang="en-US" sz="2400" b="0" i="0" dirty="0" smtClean="0">
                <a:solidFill>
                  <a:schemeClr val="bg1"/>
                </a:solidFill>
                <a:effectLst/>
                <a:latin typeface="Trip Sans VF"/>
              </a:rPr>
              <a:t>I went to dinner there and as soon as walked in, I was welcomed warmly by a lady opening the door for me another lady got me a welcome drink which helped me to feel refresh. There was a variety of dishes from different cuisines specially Italian and traditional </a:t>
            </a:r>
            <a:r>
              <a:rPr lang="en-US" sz="2400" b="0" i="0" dirty="0" err="1" smtClean="0">
                <a:solidFill>
                  <a:schemeClr val="bg1"/>
                </a:solidFill>
                <a:effectLst/>
                <a:latin typeface="Trip Sans VF"/>
              </a:rPr>
              <a:t>thai</a:t>
            </a:r>
            <a:r>
              <a:rPr lang="en-US" sz="2400" b="0" i="0" dirty="0" smtClean="0">
                <a:solidFill>
                  <a:schemeClr val="bg1"/>
                </a:solidFill>
                <a:effectLst/>
                <a:latin typeface="Trip Sans VF"/>
              </a:rPr>
              <a:t> complemented with chocolaty desserts. A spontaneous outing lead to us dining at Nines Global Buffet, what an amazing place to go to for great food and service. The staff really looked after us and were so pleasant throughout the time we were there.</a:t>
            </a:r>
            <a:endParaRPr lang="en-US" sz="2400" dirty="0">
              <a:solidFill>
                <a:schemeClr val="bg1"/>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4848" y="1973907"/>
            <a:ext cx="2877708" cy="1756139"/>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5218" y="4039153"/>
            <a:ext cx="2183642" cy="2178075"/>
          </a:xfrm>
          <a:prstGeom prst="rect">
            <a:avLst/>
          </a:prstGeom>
        </p:spPr>
      </p:pic>
    </p:spTree>
    <p:extLst>
      <p:ext uri="{BB962C8B-B14F-4D97-AF65-F5344CB8AC3E}">
        <p14:creationId xmlns:p14="http://schemas.microsoft.com/office/powerpoint/2010/main" val="19219957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1987366" y="130629"/>
            <a:ext cx="8217269" cy="121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dirty="0" smtClean="0">
                <a:latin typeface="Modern No. 20" panose="02070704070505020303" pitchFamily="18" charset="0"/>
              </a:rPr>
              <a:t>EXPERIENCE ANALYSIS</a:t>
            </a:r>
          </a:p>
        </p:txBody>
      </p:sp>
      <p:sp>
        <p:nvSpPr>
          <p:cNvPr id="3" name="Rectangle 2"/>
          <p:cNvSpPr/>
          <p:nvPr/>
        </p:nvSpPr>
        <p:spPr>
          <a:xfrm>
            <a:off x="1394254" y="1718937"/>
            <a:ext cx="2560316" cy="646331"/>
          </a:xfrm>
          <a:prstGeom prst="rect">
            <a:avLst/>
          </a:prstGeom>
        </p:spPr>
        <p:txBody>
          <a:bodyPr wrap="none">
            <a:spAutoFit/>
          </a:bodyPr>
          <a:lstStyle/>
          <a:p>
            <a:r>
              <a:rPr lang="en-US" sz="3600" dirty="0" smtClean="0">
                <a:solidFill>
                  <a:schemeClr val="bg1"/>
                </a:solidFill>
                <a:latin typeface="Modern No. 20" panose="02070704070505020303" pitchFamily="18" charset="0"/>
              </a:rPr>
              <a:t>POSITIVES</a:t>
            </a:r>
            <a:endParaRPr lang="en-US" sz="3600" dirty="0">
              <a:solidFill>
                <a:schemeClr val="bg1"/>
              </a:solidFill>
            </a:endParaRPr>
          </a:p>
        </p:txBody>
      </p:sp>
      <p:sp>
        <p:nvSpPr>
          <p:cNvPr id="4" name="Rectangle 3"/>
          <p:cNvSpPr/>
          <p:nvPr/>
        </p:nvSpPr>
        <p:spPr>
          <a:xfrm>
            <a:off x="7680482" y="1718937"/>
            <a:ext cx="2803973" cy="646331"/>
          </a:xfrm>
          <a:prstGeom prst="rect">
            <a:avLst/>
          </a:prstGeom>
        </p:spPr>
        <p:txBody>
          <a:bodyPr wrap="none">
            <a:spAutoFit/>
          </a:bodyPr>
          <a:lstStyle/>
          <a:p>
            <a:r>
              <a:rPr lang="en-US" sz="3600" dirty="0" smtClean="0">
                <a:solidFill>
                  <a:schemeClr val="bg1"/>
                </a:solidFill>
                <a:latin typeface="Modern No. 20" panose="02070704070505020303" pitchFamily="18" charset="0"/>
              </a:rPr>
              <a:t>NEGATIVES</a:t>
            </a:r>
            <a:endParaRPr lang="en-US" sz="3600" dirty="0">
              <a:solidFill>
                <a:schemeClr val="bg1"/>
              </a:solidFill>
            </a:endParaRPr>
          </a:p>
        </p:txBody>
      </p:sp>
      <p:sp>
        <p:nvSpPr>
          <p:cNvPr id="5" name="Rectangle 4"/>
          <p:cNvSpPr/>
          <p:nvPr/>
        </p:nvSpPr>
        <p:spPr>
          <a:xfrm>
            <a:off x="677607" y="2344056"/>
            <a:ext cx="3993611" cy="3592285"/>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Tx/>
              <a:buChar char="-"/>
            </a:pPr>
            <a:r>
              <a:rPr lang="en-US" sz="2000" dirty="0" smtClean="0">
                <a:latin typeface="Modern No. 20" panose="02070704070505020303" pitchFamily="18" charset="0"/>
              </a:rPr>
              <a:t>Great ambience</a:t>
            </a:r>
          </a:p>
          <a:p>
            <a:pPr marL="285750" indent="-285750" algn="just">
              <a:buFontTx/>
              <a:buChar char="-"/>
            </a:pPr>
            <a:r>
              <a:rPr lang="en-US" sz="2000" dirty="0" smtClean="0">
                <a:latin typeface="Modern No. 20" panose="02070704070505020303" pitchFamily="18" charset="0"/>
              </a:rPr>
              <a:t>Well-behaved staffs</a:t>
            </a:r>
          </a:p>
          <a:p>
            <a:pPr marL="285750" indent="-285750" algn="just">
              <a:buFontTx/>
              <a:buChar char="-"/>
            </a:pPr>
            <a:r>
              <a:rPr lang="en-US" sz="2000" dirty="0" smtClean="0">
                <a:latin typeface="Modern No. 20" panose="02070704070505020303" pitchFamily="18" charset="0"/>
              </a:rPr>
              <a:t>Tasty food and variety in the food menu</a:t>
            </a:r>
          </a:p>
          <a:p>
            <a:pPr marL="285750" indent="-285750" algn="just">
              <a:buFontTx/>
              <a:buChar char="-"/>
            </a:pPr>
            <a:r>
              <a:rPr lang="en-US" sz="2000" dirty="0" smtClean="0">
                <a:latin typeface="Modern No. 20" panose="02070704070505020303" pitchFamily="18" charset="0"/>
              </a:rPr>
              <a:t>Suitable place to have food and get relaxed</a:t>
            </a:r>
          </a:p>
          <a:p>
            <a:pPr marL="285750" indent="-285750" algn="just">
              <a:buFontTx/>
              <a:buChar char="-"/>
            </a:pPr>
            <a:r>
              <a:rPr lang="en-US" sz="2000" dirty="0" smtClean="0">
                <a:latin typeface="Modern No. 20" panose="02070704070505020303" pitchFamily="18" charset="0"/>
              </a:rPr>
              <a:t>Reasonable food pricing</a:t>
            </a:r>
          </a:p>
          <a:p>
            <a:pPr marL="285750" indent="-285750" algn="just">
              <a:buFontTx/>
              <a:buChar char="-"/>
            </a:pPr>
            <a:r>
              <a:rPr lang="en-US" sz="2000" dirty="0" smtClean="0">
                <a:latin typeface="Modern No. 20" panose="02070704070505020303" pitchFamily="18" charset="0"/>
              </a:rPr>
              <a:t>Completely </a:t>
            </a:r>
            <a:r>
              <a:rPr lang="en-US" sz="2000" dirty="0" err="1" smtClean="0">
                <a:latin typeface="Modern No. 20" panose="02070704070505020303" pitchFamily="18" charset="0"/>
              </a:rPr>
              <a:t>hygenic</a:t>
            </a:r>
            <a:r>
              <a:rPr lang="en-US" sz="2000" dirty="0" smtClean="0">
                <a:latin typeface="Modern No. 20" panose="02070704070505020303" pitchFamily="18" charset="0"/>
              </a:rPr>
              <a:t> &amp; maintaining social-distancing </a:t>
            </a:r>
          </a:p>
        </p:txBody>
      </p:sp>
      <p:sp>
        <p:nvSpPr>
          <p:cNvPr id="6" name="Rectangle 5"/>
          <p:cNvSpPr/>
          <p:nvPr/>
        </p:nvSpPr>
        <p:spPr>
          <a:xfrm>
            <a:off x="7085662" y="2344056"/>
            <a:ext cx="3993611" cy="3592285"/>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Tx/>
              <a:buChar char="-"/>
            </a:pPr>
            <a:r>
              <a:rPr lang="en-US" sz="2000" dirty="0" smtClean="0">
                <a:latin typeface="Modern No. 20" panose="02070704070505020303" pitchFamily="18" charset="0"/>
              </a:rPr>
              <a:t>Lack of options in Asian cuisine</a:t>
            </a:r>
          </a:p>
          <a:p>
            <a:pPr marL="285750" indent="-285750" algn="just">
              <a:buFontTx/>
              <a:buChar char="-"/>
            </a:pPr>
            <a:r>
              <a:rPr lang="en-US" sz="2000" dirty="0" smtClean="0">
                <a:latin typeface="Modern No. 20" panose="02070704070505020303" pitchFamily="18" charset="0"/>
              </a:rPr>
              <a:t>Some basic starters were missing</a:t>
            </a:r>
          </a:p>
          <a:p>
            <a:pPr marL="285750" indent="-285750" algn="just">
              <a:buFontTx/>
              <a:buChar char="-"/>
            </a:pPr>
            <a:r>
              <a:rPr lang="en-US" sz="2000" dirty="0" smtClean="0">
                <a:latin typeface="Modern No. 20" panose="02070704070505020303" pitchFamily="18" charset="0"/>
              </a:rPr>
              <a:t>Apart from welcome drink, no other refreshing drink for summer</a:t>
            </a:r>
          </a:p>
          <a:p>
            <a:pPr marL="285750" indent="-285750" algn="just">
              <a:buFontTx/>
              <a:buChar char="-"/>
            </a:pPr>
            <a:r>
              <a:rPr lang="en-US" sz="2000" dirty="0" smtClean="0">
                <a:latin typeface="Modern No. 20" panose="02070704070505020303" pitchFamily="18" charset="0"/>
              </a:rPr>
              <a:t>Alcohol drinks are bit expensive than other places</a:t>
            </a:r>
          </a:p>
          <a:p>
            <a:pPr marL="285750" indent="-285750" algn="just">
              <a:buFontTx/>
              <a:buChar char="-"/>
            </a:pPr>
            <a:r>
              <a:rPr lang="en-US" sz="2000" dirty="0" smtClean="0">
                <a:latin typeface="Modern No. 20" panose="02070704070505020303" pitchFamily="18" charset="0"/>
              </a:rPr>
              <a:t>Handle online deliveries more efficiently</a:t>
            </a:r>
          </a:p>
        </p:txBody>
      </p:sp>
    </p:spTree>
    <p:extLst>
      <p:ext uri="{BB962C8B-B14F-4D97-AF65-F5344CB8AC3E}">
        <p14:creationId xmlns:p14="http://schemas.microsoft.com/office/powerpoint/2010/main" val="40428653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1987366" y="449940"/>
            <a:ext cx="8217269" cy="121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dirty="0" smtClean="0">
                <a:latin typeface="Modern No. 20" panose="02070704070505020303" pitchFamily="18" charset="0"/>
              </a:rPr>
              <a:t>SUGGESTIONS</a:t>
            </a:r>
          </a:p>
        </p:txBody>
      </p:sp>
      <p:sp>
        <p:nvSpPr>
          <p:cNvPr id="3" name="Rectangle 2"/>
          <p:cNvSpPr/>
          <p:nvPr/>
        </p:nvSpPr>
        <p:spPr>
          <a:xfrm>
            <a:off x="1619689" y="2140853"/>
            <a:ext cx="8952623" cy="3592285"/>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Tx/>
              <a:buChar char="-"/>
            </a:pPr>
            <a:r>
              <a:rPr lang="en-US" sz="2400" dirty="0" smtClean="0">
                <a:latin typeface="Modern No. 20" panose="02070704070505020303" pitchFamily="18" charset="0"/>
              </a:rPr>
              <a:t>Add more options for desserts and starters</a:t>
            </a:r>
          </a:p>
          <a:p>
            <a:pPr marL="285750" indent="-285750" algn="just">
              <a:buFontTx/>
              <a:buChar char="-"/>
            </a:pPr>
            <a:r>
              <a:rPr lang="en-US" sz="2400" dirty="0" smtClean="0">
                <a:latin typeface="Modern No. 20" panose="02070704070505020303" pitchFamily="18" charset="0"/>
              </a:rPr>
              <a:t>Focus more on time management</a:t>
            </a:r>
          </a:p>
          <a:p>
            <a:pPr marL="285750" indent="-285750" algn="just">
              <a:buFontTx/>
              <a:buChar char="-"/>
            </a:pPr>
            <a:r>
              <a:rPr lang="en-US" sz="2400" dirty="0" smtClean="0">
                <a:latin typeface="Modern No. 20" panose="02070704070505020303" pitchFamily="18" charset="0"/>
              </a:rPr>
              <a:t>Set up a different team for handling online deliveries &amp; bookings</a:t>
            </a:r>
          </a:p>
          <a:p>
            <a:pPr marL="285750" indent="-285750" algn="just">
              <a:buFontTx/>
              <a:buChar char="-"/>
            </a:pPr>
            <a:r>
              <a:rPr lang="en-US" sz="2400" dirty="0" smtClean="0">
                <a:latin typeface="Modern No. 20" panose="02070704070505020303" pitchFamily="18" charset="0"/>
              </a:rPr>
              <a:t>Get customers feedbacks on service &amp; food, set up a complain &amp; suggestion box</a:t>
            </a:r>
          </a:p>
          <a:p>
            <a:pPr marL="285750" indent="-285750" algn="just">
              <a:buFontTx/>
              <a:buChar char="-"/>
            </a:pPr>
            <a:r>
              <a:rPr lang="en-US" sz="2400" dirty="0" smtClean="0">
                <a:latin typeface="Modern No. 20" panose="02070704070505020303" pitchFamily="18" charset="0"/>
              </a:rPr>
              <a:t>Provide loyalty cards for the regulars and share their stories</a:t>
            </a:r>
          </a:p>
        </p:txBody>
      </p:sp>
    </p:spTree>
    <p:extLst>
      <p:ext uri="{BB962C8B-B14F-4D97-AF65-F5344CB8AC3E}">
        <p14:creationId xmlns:p14="http://schemas.microsoft.com/office/powerpoint/2010/main" val="17629620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1987364" y="272519"/>
            <a:ext cx="8217269" cy="121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dirty="0" smtClean="0">
                <a:latin typeface="Modern No. 20" panose="02070704070505020303" pitchFamily="18" charset="0"/>
              </a:rPr>
              <a:t>REFERENCES</a:t>
            </a:r>
          </a:p>
        </p:txBody>
      </p:sp>
      <p:sp>
        <p:nvSpPr>
          <p:cNvPr id="3" name="Rectangle 2"/>
          <p:cNvSpPr/>
          <p:nvPr/>
        </p:nvSpPr>
        <p:spPr>
          <a:xfrm>
            <a:off x="1619686" y="1654628"/>
            <a:ext cx="8952623" cy="4804229"/>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dirty="0" smtClean="0">
                <a:latin typeface="Modern No. 20" panose="02070704070505020303" pitchFamily="18" charset="0"/>
              </a:rPr>
              <a:t>For more details</a:t>
            </a:r>
          </a:p>
          <a:p>
            <a:pPr marL="228600" indent="-228600">
              <a:buFont typeface="+mj-lt"/>
              <a:buAutoNum type="arabicPeriod"/>
            </a:pPr>
            <a:r>
              <a:rPr lang="en-US" sz="1400" dirty="0" smtClean="0">
                <a:latin typeface="Modern No. 20" panose="02070704070505020303" pitchFamily="18" charset="0"/>
              </a:rPr>
              <a:t>14 </a:t>
            </a:r>
            <a:r>
              <a:rPr lang="en-US" sz="1400" dirty="0">
                <a:latin typeface="Modern No. 20" panose="02070704070505020303" pitchFamily="18" charset="0"/>
              </a:rPr>
              <a:t>Tips You Can Use To Create Value for Your Customers. 2022. </a:t>
            </a:r>
            <a:r>
              <a:rPr lang="en-US" sz="1400" i="1" dirty="0">
                <a:latin typeface="Modern No. 20" panose="02070704070505020303" pitchFamily="18" charset="0"/>
              </a:rPr>
              <a:t>Indeed Career Guide</a:t>
            </a:r>
            <a:r>
              <a:rPr lang="en-US" sz="1400" dirty="0">
                <a:latin typeface="Modern No. 20" panose="02070704070505020303" pitchFamily="18" charset="0"/>
              </a:rPr>
              <a:t>. [online] Available at: &lt;https://www.indeed.com/career-advice/career-development/creating-value-for-customers&gt; [Accessed 9 June 2022].</a:t>
            </a:r>
          </a:p>
          <a:p>
            <a:pPr marL="228600" indent="-228600">
              <a:buFont typeface="+mj-lt"/>
              <a:buAutoNum type="arabicPeriod"/>
            </a:pPr>
            <a:r>
              <a:rPr lang="en-US" sz="1400" dirty="0">
                <a:latin typeface="Modern No. 20" panose="02070704070505020303" pitchFamily="18" charset="0"/>
              </a:rPr>
              <a:t>20 Ideas To Get New Customers In Your Restaurant. 2022. </a:t>
            </a:r>
            <a:r>
              <a:rPr lang="en-US" sz="1400" i="1" dirty="0">
                <a:latin typeface="Modern No. 20" panose="02070704070505020303" pitchFamily="18" charset="0"/>
              </a:rPr>
              <a:t>Restaurant Den</a:t>
            </a:r>
            <a:r>
              <a:rPr lang="en-US" sz="1400" dirty="0">
                <a:latin typeface="Modern No. 20" panose="02070704070505020303" pitchFamily="18" charset="0"/>
              </a:rPr>
              <a:t>. [online] Available at: &lt;https://restaurantden.com/20-ideas-to-get-new-customers-in-your-restaurant/&gt; [Accessed 9 June 2022].</a:t>
            </a:r>
          </a:p>
          <a:p>
            <a:pPr marL="228600" indent="-228600">
              <a:buFont typeface="+mj-lt"/>
              <a:buAutoNum type="arabicPeriod"/>
            </a:pPr>
            <a:r>
              <a:rPr lang="en-US" sz="1400" dirty="0" smtClean="0">
                <a:latin typeface="Modern No. 20" panose="02070704070505020303" pitchFamily="18" charset="0"/>
              </a:rPr>
              <a:t>Ninesrestaurant.com</a:t>
            </a:r>
            <a:r>
              <a:rPr lang="en-US" sz="1400" dirty="0">
                <a:latin typeface="Modern No. 20" panose="02070704070505020303" pitchFamily="18" charset="0"/>
              </a:rPr>
              <a:t>. 2022. </a:t>
            </a:r>
            <a:r>
              <a:rPr lang="en-US" sz="1400" i="1" dirty="0">
                <a:latin typeface="Modern No. 20" panose="02070704070505020303" pitchFamily="18" charset="0"/>
              </a:rPr>
              <a:t>About </a:t>
            </a:r>
            <a:r>
              <a:rPr lang="en-US" sz="1400" i="1" dirty="0" smtClean="0">
                <a:latin typeface="Modern No. 20" panose="02070704070505020303" pitchFamily="18" charset="0"/>
              </a:rPr>
              <a:t>|Nines Global</a:t>
            </a:r>
            <a:r>
              <a:rPr lang="en-US" sz="1400" dirty="0" smtClean="0">
                <a:latin typeface="Modern No. 20" panose="02070704070505020303" pitchFamily="18" charset="0"/>
              </a:rPr>
              <a:t>. </a:t>
            </a:r>
            <a:r>
              <a:rPr lang="en-US" sz="1400" dirty="0">
                <a:latin typeface="Modern No. 20" panose="02070704070505020303" pitchFamily="18" charset="0"/>
              </a:rPr>
              <a:t>[online] Available at: &lt; https://www.ninesrestaurant.co.uk/about</a:t>
            </a:r>
            <a:r>
              <a:rPr lang="en-US" sz="1400" dirty="0" smtClean="0">
                <a:latin typeface="Modern No. 20" panose="02070704070505020303" pitchFamily="18" charset="0"/>
              </a:rPr>
              <a:t>/&gt; </a:t>
            </a:r>
            <a:r>
              <a:rPr lang="en-US" sz="1400" dirty="0">
                <a:latin typeface="Modern No. 20" panose="02070704070505020303" pitchFamily="18" charset="0"/>
              </a:rPr>
              <a:t>[Accessed 9 June 2022].</a:t>
            </a:r>
          </a:p>
          <a:p>
            <a:pPr marL="228600" indent="-228600">
              <a:buFont typeface="+mj-lt"/>
              <a:buAutoNum type="arabicPeriod"/>
            </a:pPr>
            <a:r>
              <a:rPr lang="en-US" sz="1400" dirty="0">
                <a:latin typeface="Modern No. 20" panose="02070704070505020303" pitchFamily="18" charset="0"/>
              </a:rPr>
              <a:t>Deliveroo.co.uk. 2022. </a:t>
            </a:r>
            <a:r>
              <a:rPr lang="en-US" sz="1400" i="1" dirty="0">
                <a:latin typeface="Modern No. 20" panose="02070704070505020303" pitchFamily="18" charset="0"/>
              </a:rPr>
              <a:t>Deliveroo</a:t>
            </a:r>
            <a:r>
              <a:rPr lang="en-US" sz="1400" dirty="0">
                <a:latin typeface="Modern No. 20" panose="02070704070505020303" pitchFamily="18" charset="0"/>
              </a:rPr>
              <a:t>. [online] Available at: &lt;https://</a:t>
            </a:r>
            <a:r>
              <a:rPr lang="en-US" sz="1400" dirty="0" smtClean="0">
                <a:latin typeface="Modern No. 20" panose="02070704070505020303" pitchFamily="18" charset="0"/>
              </a:rPr>
              <a:t>deliveroo.co.uk/menu/Swansea/nines-restaurant-swansea&gt; </a:t>
            </a:r>
            <a:r>
              <a:rPr lang="en-US" sz="1400" dirty="0">
                <a:latin typeface="Modern No. 20" panose="02070704070505020303" pitchFamily="18" charset="0"/>
              </a:rPr>
              <a:t>[Accessed 9 June 2022].</a:t>
            </a:r>
          </a:p>
          <a:p>
            <a:pPr marL="228600" indent="-228600">
              <a:buFont typeface="+mj-lt"/>
              <a:buAutoNum type="arabicPeriod"/>
            </a:pPr>
            <a:r>
              <a:rPr lang="en-US" sz="1400" dirty="0">
                <a:latin typeface="Modern No. 20" panose="02070704070505020303" pitchFamily="18" charset="0"/>
              </a:rPr>
              <a:t>Google Maps. </a:t>
            </a:r>
            <a:r>
              <a:rPr lang="en-US" sz="1400" dirty="0" err="1">
                <a:latin typeface="Modern No. 20" panose="02070704070505020303" pitchFamily="18" charset="0"/>
              </a:rPr>
              <a:t>n.d.</a:t>
            </a:r>
            <a:r>
              <a:rPr lang="en-US" sz="1400" dirty="0">
                <a:latin typeface="Modern No. 20" panose="02070704070505020303" pitchFamily="18" charset="0"/>
              </a:rPr>
              <a:t> </a:t>
            </a:r>
            <a:r>
              <a:rPr lang="en-US" sz="1400" i="1" dirty="0">
                <a:latin typeface="Modern No. 20" panose="02070704070505020303" pitchFamily="18" charset="0"/>
              </a:rPr>
              <a:t>Google Maps</a:t>
            </a:r>
            <a:r>
              <a:rPr lang="en-US" sz="1400" dirty="0">
                <a:latin typeface="Modern No. 20" panose="02070704070505020303" pitchFamily="18" charset="0"/>
              </a:rPr>
              <a:t>. [online] Available at: &lt; https://goo.gl/maps/enRYvTmPibecsxEM9 [Accessed 9 June 2022].</a:t>
            </a:r>
          </a:p>
          <a:p>
            <a:pPr marL="228600" indent="-228600">
              <a:buFont typeface="+mj-lt"/>
              <a:buAutoNum type="arabicPeriod"/>
            </a:pPr>
            <a:r>
              <a:rPr lang="en-US" sz="1400" dirty="0">
                <a:latin typeface="Modern No. 20" panose="02070704070505020303" pitchFamily="18" charset="0"/>
              </a:rPr>
              <a:t>Moovitapp.com. 2022. </a:t>
            </a:r>
            <a:r>
              <a:rPr lang="en-US" sz="1400" i="1" dirty="0">
                <a:latin typeface="Modern No. 20" panose="02070704070505020303" pitchFamily="18" charset="0"/>
              </a:rPr>
              <a:t>Moovit: Your Public Transit Guide</a:t>
            </a:r>
            <a:r>
              <a:rPr lang="en-US" sz="1400" dirty="0">
                <a:latin typeface="Modern No. 20" panose="02070704070505020303" pitchFamily="18" charset="0"/>
              </a:rPr>
              <a:t>. [online] Available at: &lt;https://</a:t>
            </a:r>
            <a:r>
              <a:rPr lang="en-US" sz="1400" dirty="0" smtClean="0">
                <a:latin typeface="Modern No. 20" panose="02070704070505020303" pitchFamily="18" charset="0"/>
              </a:rPr>
              <a:t>moovitapp.com/index/en-gb/public_transportation-Nines_Global-Swansea-site_153480235-2109</a:t>
            </a:r>
            <a:r>
              <a:rPr lang="en-US" sz="1400" dirty="0">
                <a:latin typeface="Modern No. 20" panose="02070704070505020303" pitchFamily="18" charset="0"/>
              </a:rPr>
              <a:t>&gt; [Accessed 9 June 2022].</a:t>
            </a:r>
          </a:p>
          <a:p>
            <a:pPr marL="228600" indent="-228600">
              <a:buFont typeface="+mj-lt"/>
              <a:buAutoNum type="arabicPeriod"/>
            </a:pPr>
            <a:r>
              <a:rPr lang="en-US" sz="1400" dirty="0">
                <a:latin typeface="Modern No. 20" panose="02070704070505020303" pitchFamily="18" charset="0"/>
              </a:rPr>
              <a:t>Target Market Of Your Restaurant. 2022. </a:t>
            </a:r>
            <a:r>
              <a:rPr lang="en-US" sz="1400" i="1" dirty="0" err="1">
                <a:latin typeface="Modern No. 20" panose="02070704070505020303" pitchFamily="18" charset="0"/>
              </a:rPr>
              <a:t>RestoHub</a:t>
            </a:r>
            <a:r>
              <a:rPr lang="en-US" sz="1400" dirty="0">
                <a:latin typeface="Modern No. 20" panose="02070704070505020303" pitchFamily="18" charset="0"/>
              </a:rPr>
              <a:t>. [online] Available at: &lt;https://www.restohub.org/operations/planning/defining-your-restaurant-target-market/&gt; [Accessed 9 June 2022].</a:t>
            </a:r>
          </a:p>
          <a:p>
            <a:pPr marL="228600" indent="-228600">
              <a:buFont typeface="+mj-lt"/>
              <a:buAutoNum type="arabicPeriod"/>
            </a:pPr>
            <a:r>
              <a:rPr lang="en-US" sz="1400" dirty="0" smtClean="0">
                <a:latin typeface="Modern No. 20" panose="02070704070505020303" pitchFamily="18" charset="0"/>
              </a:rPr>
              <a:t>Restaurantguru.com</a:t>
            </a:r>
            <a:r>
              <a:rPr lang="en-US" sz="1400" dirty="0">
                <a:latin typeface="Modern No. 20" panose="02070704070505020303" pitchFamily="18" charset="0"/>
              </a:rPr>
              <a:t>. 2022. </a:t>
            </a:r>
            <a:r>
              <a:rPr lang="en-US" sz="1400" i="1" dirty="0" smtClean="0">
                <a:latin typeface="Modern No. 20" panose="02070704070505020303" pitchFamily="18" charset="0"/>
              </a:rPr>
              <a:t>Nines Global Buffet| Restaurant Guru</a:t>
            </a:r>
            <a:r>
              <a:rPr lang="en-US" sz="1400" dirty="0" smtClean="0">
                <a:latin typeface="Modern No. 20" panose="02070704070505020303" pitchFamily="18" charset="0"/>
              </a:rPr>
              <a:t>. </a:t>
            </a:r>
            <a:r>
              <a:rPr lang="en-US" sz="1400" dirty="0">
                <a:latin typeface="Modern No. 20" panose="02070704070505020303" pitchFamily="18" charset="0"/>
              </a:rPr>
              <a:t>[online] Available at: &lt; https://restaurantguru.com/Nines-Global-Buffet-United-Kingdom-2 &gt; [Accessed 9 June 2022].</a:t>
            </a:r>
          </a:p>
          <a:p>
            <a:pPr marL="228600" indent="-228600">
              <a:buFont typeface="+mj-lt"/>
              <a:buAutoNum type="arabicPeriod"/>
            </a:pPr>
            <a:r>
              <a:rPr lang="en-US" sz="1400" dirty="0">
                <a:latin typeface="Modern No. 20" panose="02070704070505020303" pitchFamily="18" charset="0"/>
              </a:rPr>
              <a:t>UKuni. 2022. </a:t>
            </a:r>
            <a:r>
              <a:rPr lang="en-US" sz="1400" i="1" dirty="0">
                <a:latin typeface="Modern No. 20" panose="02070704070505020303" pitchFamily="18" charset="0"/>
              </a:rPr>
              <a:t>UKuni</a:t>
            </a:r>
            <a:r>
              <a:rPr lang="en-US" sz="1400" dirty="0">
                <a:latin typeface="Modern No. 20" panose="02070704070505020303" pitchFamily="18" charset="0"/>
              </a:rPr>
              <a:t>. [online] Available at: &lt;https://www.ukuni.net/articles/guide-cost-living-uk-particularly-london&gt; [Accessed 9 June 2022</a:t>
            </a:r>
            <a:r>
              <a:rPr lang="en-US" sz="1400" dirty="0" smtClean="0">
                <a:latin typeface="Modern No. 20" panose="02070704070505020303" pitchFamily="18" charset="0"/>
              </a:rPr>
              <a:t>].</a:t>
            </a:r>
          </a:p>
          <a:p>
            <a:pPr marL="228600" indent="-228600">
              <a:buFont typeface="+mj-lt"/>
              <a:buAutoNum type="arabicPeriod"/>
            </a:pPr>
            <a:r>
              <a:rPr lang="en-US" sz="1400" dirty="0">
                <a:latin typeface="Modern No. 20" panose="02070704070505020303" pitchFamily="18" charset="0"/>
              </a:rPr>
              <a:t>Anderson, 2014. What Are The models of Customer Satisfaction?. [online] Thethrivingsmallbusiness.com. Available at: &lt;https://thethrivingsmallbusiness.com/what-is-customer-retention/&gt; [Accessed 9 June 2022].</a:t>
            </a:r>
          </a:p>
        </p:txBody>
      </p:sp>
    </p:spTree>
    <p:extLst>
      <p:ext uri="{BB962C8B-B14F-4D97-AF65-F5344CB8AC3E}">
        <p14:creationId xmlns:p14="http://schemas.microsoft.com/office/powerpoint/2010/main" val="4046482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tx1">
                <a:lumMod val="65000"/>
                <a:lumOff val="35000"/>
              </a:schemeClr>
            </a:gs>
            <a:gs pos="83000">
              <a:schemeClr val="tx1">
                <a:lumMod val="75000"/>
                <a:lumOff val="25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4" name="Rectangle 3"/>
          <p:cNvSpPr/>
          <p:nvPr/>
        </p:nvSpPr>
        <p:spPr>
          <a:xfrm>
            <a:off x="0" y="2090057"/>
            <a:ext cx="12192000" cy="1465943"/>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800" dirty="0" smtClean="0">
                <a:latin typeface="Modern No. 20" panose="02070704070505020303" pitchFamily="18" charset="0"/>
              </a:rPr>
              <a:t>THANK YOU</a:t>
            </a:r>
            <a:endParaRPr lang="en-US" sz="8800" dirty="0">
              <a:latin typeface="Modern No. 20" panose="02070704070505020303" pitchFamily="18" charset="0"/>
            </a:endParaRPr>
          </a:p>
        </p:txBody>
      </p:sp>
    </p:spTree>
    <p:extLst>
      <p:ext uri="{BB962C8B-B14F-4D97-AF65-F5344CB8AC3E}">
        <p14:creationId xmlns:p14="http://schemas.microsoft.com/office/powerpoint/2010/main" val="144206922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1547</TotalTime>
  <Words>1290</Words>
  <Application>Microsoft Office PowerPoint</Application>
  <PresentationFormat>Widescreen</PresentationFormat>
  <Paragraphs>169</Paragraphs>
  <Slides>16</Slides>
  <Notes>14</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Calibri Light</vt:lpstr>
      <vt:lpstr>Calisto MT</vt:lpstr>
      <vt:lpstr>Candara Light</vt:lpstr>
      <vt:lpstr>Modern No. 20</vt:lpstr>
      <vt:lpstr>Trip Sans VF</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UWTSD</cp:lastModifiedBy>
  <cp:revision>2</cp:revision>
  <dcterms:created xsi:type="dcterms:W3CDTF">2022-06-08T14:39:09Z</dcterms:created>
  <dcterms:modified xsi:type="dcterms:W3CDTF">2022-06-27T22:24:35Z</dcterms:modified>
</cp:coreProperties>
</file>