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72" r:id="rId1"/>
  </p:sldMasterIdLst>
  <p:notesMasterIdLst>
    <p:notesMasterId r:id="rId11"/>
  </p:notesMasterIdLst>
  <p:sldIdLst>
    <p:sldId id="265" r:id="rId2"/>
    <p:sldId id="257" r:id="rId3"/>
    <p:sldId id="263" r:id="rId4"/>
    <p:sldId id="264" r:id="rId5"/>
    <p:sldId id="258" r:id="rId6"/>
    <p:sldId id="259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38"/>
    <p:restoredTop sz="94619"/>
  </p:normalViewPr>
  <p:slideViewPr>
    <p:cSldViewPr snapToGrid="0" snapToObjects="1">
      <p:cViewPr varScale="1">
        <p:scale>
          <a:sx n="48" d="100"/>
          <a:sy n="48" d="100"/>
        </p:scale>
        <p:origin x="734" y="4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9A23C0-0D45-C749-8FCD-57CAA66DD572}" type="datetimeFigureOut">
              <a:rPr lang="en-US" smtClean="0"/>
              <a:t>6/26/2019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119542-FB38-764E-9E49-4A196B673A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256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119542-FB38-764E-9E49-4A196B673A0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082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119542-FB38-764E-9E49-4A196B673A0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416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6/26/2019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605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6/26/2019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290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6/26/2019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3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6/26/2019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467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6/26/2019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551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6/26/2019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368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6/26/2019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365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6/26/2019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659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6/26/2019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776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6/26/2019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222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6/26/2019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847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E9C42-484B-FE42-BECE-11873FDBBB41}" type="datetimeFigureOut">
              <a:rPr lang="en-US" smtClean="0"/>
              <a:t>6/26/2019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55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237522" cy="81583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56562" y="855023"/>
            <a:ext cx="9144000" cy="1259444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Strategic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25042" y="2423412"/>
            <a:ext cx="9144000" cy="1655762"/>
          </a:xfrm>
        </p:spPr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984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7729"/>
          <a:stretch/>
        </p:blipFill>
        <p:spPr>
          <a:xfrm>
            <a:off x="0" y="-46017"/>
            <a:ext cx="12192000" cy="81280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5573486" y="235677"/>
            <a:ext cx="59703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Strategic management</a:t>
            </a: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 is the continuous planning, monitoring, analysis and assessment of all that is necessary for an </a:t>
            </a:r>
            <a:r>
              <a:rPr lang="en-US" sz="2400" dirty="0" err="1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organisation</a:t>
            </a: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 to meet its goals and objectives</a:t>
            </a:r>
            <a:endParaRPr lang="en-US" sz="2400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727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12192000" cy="687185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65000"/>
            </a:srgb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676894" y="1326165"/>
            <a:ext cx="830085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b="1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Task 1: 	Develop Strategic Vision &amp; Mission</a:t>
            </a:r>
          </a:p>
          <a:p>
            <a:pPr lvl="2"/>
            <a:r>
              <a:rPr lang="en-GB" sz="2000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	- defining business, stating a mission, &amp; forming a 	  strategic vision</a:t>
            </a:r>
            <a:endParaRPr lang="en-US" sz="2000" dirty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endParaRPr lang="en-GB" sz="2000" b="1" dirty="0">
              <a:solidFill>
                <a:schemeClr val="bg1"/>
              </a:solidFill>
              <a:latin typeface="Arial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b="1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Task 2:		Setting Objectives</a:t>
            </a:r>
            <a:endParaRPr lang="en-US" sz="2000" b="1" dirty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		- setting measurable (SMART) objectives through</a:t>
            </a:r>
          </a:p>
          <a:p>
            <a:pPr>
              <a:spcAft>
                <a:spcPts val="0"/>
              </a:spcAft>
            </a:pPr>
            <a:r>
              <a:rPr lang="en-GB" sz="2000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                          analysis of environmental scanning</a:t>
            </a:r>
            <a:endParaRPr lang="en-US" sz="2000" dirty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endParaRPr lang="en-GB" sz="2000" b="1" dirty="0">
              <a:solidFill>
                <a:schemeClr val="bg1"/>
              </a:solidFill>
              <a:latin typeface="Arial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b="1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Task 3:		Crafting Strategy to Achieve Objectives</a:t>
            </a:r>
            <a:endParaRPr lang="en-US" sz="2000" b="1" dirty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		- crafting a strategy to achieve objectives</a:t>
            </a:r>
            <a:endParaRPr lang="en-US" sz="2000" dirty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endParaRPr lang="en-GB" sz="2000" b="1" dirty="0">
              <a:solidFill>
                <a:schemeClr val="bg1"/>
              </a:solidFill>
              <a:latin typeface="Arial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b="1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Task 4:		Implementing &amp; Executing Strategy</a:t>
            </a:r>
            <a:endParaRPr lang="en-US" sz="2000" b="1" dirty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		- implementing &amp; executing strategy</a:t>
            </a:r>
            <a:endParaRPr lang="en-US" sz="2000" dirty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endParaRPr lang="en-GB" sz="2000" b="1" dirty="0">
              <a:solidFill>
                <a:schemeClr val="bg1"/>
              </a:solidFill>
              <a:latin typeface="Arial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b="1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Task 5:		Evaluating and Correcting</a:t>
            </a:r>
            <a:endParaRPr lang="en-US" sz="2000" b="1" dirty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		- evaluating performance, reviewing new developments, 		  &amp; initiating corrective adjustments</a:t>
            </a:r>
            <a:endParaRPr lang="en-US" sz="2000" dirty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 </a:t>
            </a:r>
            <a:endParaRPr lang="en-US" sz="2000" dirty="0">
              <a:solidFill>
                <a:schemeClr val="bg1"/>
              </a:solidFill>
              <a:effectLst/>
              <a:latin typeface="HelveticaNeueLight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823294" y="441757"/>
            <a:ext cx="90760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sz="3600" b="1" kern="1400" dirty="0">
                <a:solidFill>
                  <a:schemeClr val="bg1"/>
                </a:solidFill>
                <a:latin typeface="Arial" charset="0"/>
              </a:rPr>
              <a:t>The Five Tasks of Strategic Management</a:t>
            </a:r>
            <a:endParaRPr lang="en-US" sz="3600" b="1" kern="1400" dirty="0">
              <a:solidFill>
                <a:schemeClr val="bg1"/>
              </a:solidFill>
              <a:latin typeface="HelveticaNeueHeavy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080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12192000" cy="687185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65000"/>
            </a:srgb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380012" y="3429000"/>
            <a:ext cx="1033153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4000" b="1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Question 1: 	Where are we now?</a:t>
            </a:r>
          </a:p>
          <a:p>
            <a:pPr lvl="2"/>
            <a:r>
              <a:rPr lang="en-GB" sz="4000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	</a:t>
            </a:r>
            <a:endParaRPr lang="en-GB" sz="4000" b="1" dirty="0">
              <a:solidFill>
                <a:schemeClr val="bg1"/>
              </a:solidFill>
              <a:latin typeface="Arial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4000" b="1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Question 2:	Where do we want to go?</a:t>
            </a:r>
          </a:p>
          <a:p>
            <a:pPr>
              <a:spcAft>
                <a:spcPts val="0"/>
              </a:spcAft>
            </a:pPr>
            <a:endParaRPr lang="en-GB" sz="4000" b="1" dirty="0">
              <a:solidFill>
                <a:schemeClr val="bg1"/>
              </a:solidFill>
              <a:latin typeface="Arial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4000" b="1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Question 3:	How do we get there?</a:t>
            </a:r>
            <a:endParaRPr lang="en-US" sz="4000" dirty="0">
              <a:solidFill>
                <a:schemeClr val="bg1"/>
              </a:solidFill>
              <a:effectLst/>
              <a:latin typeface="HelveticaNeueLight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065258" y="191006"/>
            <a:ext cx="635622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sz="3600" b="1" kern="1400" dirty="0">
                <a:solidFill>
                  <a:schemeClr val="bg1"/>
                </a:solidFill>
                <a:latin typeface="Arial" charset="0"/>
              </a:rPr>
              <a:t>The Three </a:t>
            </a:r>
            <a:r>
              <a:rPr lang="en-GB" sz="6000" b="1" kern="1400" dirty="0">
                <a:solidFill>
                  <a:schemeClr val="bg1"/>
                </a:solidFill>
                <a:latin typeface="Arial" charset="0"/>
              </a:rPr>
              <a:t>BIG </a:t>
            </a:r>
            <a:r>
              <a:rPr lang="en-GB" sz="3600" b="1" kern="1400" dirty="0">
                <a:solidFill>
                  <a:schemeClr val="bg1"/>
                </a:solidFill>
                <a:latin typeface="Arial" charset="0"/>
              </a:rPr>
              <a:t>Questions</a:t>
            </a:r>
            <a:endParaRPr lang="en-US" sz="3600" b="1" kern="1400" dirty="0">
              <a:solidFill>
                <a:schemeClr val="bg1"/>
              </a:solidFill>
              <a:latin typeface="HelveticaNeueHeavy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864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65000"/>
            </a:srgb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493106"/>
              </p:ext>
            </p:extLst>
          </p:nvPr>
        </p:nvGraphicFramePr>
        <p:xfrm>
          <a:off x="599371" y="363440"/>
          <a:ext cx="9830987" cy="582190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44731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578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207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 b="1" dirty="0">
                          <a:solidFill>
                            <a:schemeClr val="bg1"/>
                          </a:solidFill>
                          <a:effectLst/>
                        </a:rPr>
                        <a:t>Mission</a:t>
                      </a:r>
                      <a:endParaRPr lang="en-US" sz="3200" b="1" dirty="0">
                        <a:solidFill>
                          <a:schemeClr val="bg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en-GB" sz="3200" b="1" kern="1200" dirty="0">
                          <a:solidFill>
                            <a:schemeClr val="bg1"/>
                          </a:solidFill>
                          <a:effectLst/>
                        </a:rPr>
                        <a:t>Why we exist,</a:t>
                      </a:r>
                      <a:r>
                        <a:rPr lang="en-GB" sz="3200" b="1" kern="1200" baseline="0" dirty="0">
                          <a:solidFill>
                            <a:schemeClr val="bg1"/>
                          </a:solidFill>
                          <a:effectLst/>
                        </a:rPr>
                        <a:t> our purpose</a:t>
                      </a:r>
                      <a:endParaRPr lang="en-US" sz="32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07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 b="1" dirty="0">
                          <a:solidFill>
                            <a:schemeClr val="bg1"/>
                          </a:solidFill>
                          <a:effectLst/>
                        </a:rPr>
                        <a:t>Vision and Values</a:t>
                      </a:r>
                      <a:endParaRPr lang="en-US" sz="3200" b="1" dirty="0">
                        <a:solidFill>
                          <a:schemeClr val="bg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en-GB" sz="3200" b="1" kern="1200" dirty="0">
                          <a:solidFill>
                            <a:schemeClr val="bg1"/>
                          </a:solidFill>
                          <a:effectLst/>
                        </a:rPr>
                        <a:t>What we want to be</a:t>
                      </a:r>
                      <a:endParaRPr lang="en-US" sz="32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9433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 b="1" dirty="0">
                          <a:solidFill>
                            <a:schemeClr val="bg1"/>
                          </a:solidFill>
                          <a:effectLst/>
                        </a:rPr>
                        <a:t>Strategy</a:t>
                      </a:r>
                      <a:endParaRPr lang="en-US" sz="3200" b="1" dirty="0">
                        <a:solidFill>
                          <a:schemeClr val="bg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en-GB" sz="3200" b="1" kern="1200" dirty="0">
                          <a:solidFill>
                            <a:schemeClr val="bg1"/>
                          </a:solidFill>
                          <a:effectLst/>
                        </a:rPr>
                        <a:t>Our game plan</a:t>
                      </a:r>
                      <a:endParaRPr lang="en-US" sz="32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07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 b="1" dirty="0">
                          <a:solidFill>
                            <a:schemeClr val="bg1"/>
                          </a:solidFill>
                          <a:effectLst/>
                        </a:rPr>
                        <a:t>Measurement</a:t>
                      </a:r>
                      <a:endParaRPr lang="en-US" sz="3200" b="1" dirty="0">
                        <a:solidFill>
                          <a:schemeClr val="bg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en-GB" sz="3200" b="1" kern="1200" dirty="0">
                          <a:solidFill>
                            <a:schemeClr val="bg1"/>
                          </a:solidFill>
                          <a:effectLst/>
                        </a:rPr>
                        <a:t>Focus, align and measure</a:t>
                      </a:r>
                      <a:endParaRPr lang="en-US" sz="32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381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 b="1" dirty="0">
                          <a:solidFill>
                            <a:schemeClr val="bg1"/>
                          </a:solidFill>
                          <a:effectLst/>
                        </a:rPr>
                        <a:t>Business Planning</a:t>
                      </a:r>
                      <a:endParaRPr lang="en-US" sz="3200" b="1" dirty="0">
                        <a:solidFill>
                          <a:schemeClr val="bg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en-GB" sz="3200" b="1" kern="1200" dirty="0">
                          <a:solidFill>
                            <a:schemeClr val="bg1"/>
                          </a:solidFill>
                          <a:effectLst/>
                        </a:rPr>
                        <a:t>Prioritisation of key activities</a:t>
                      </a:r>
                      <a:endParaRPr lang="en-US" sz="32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9433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 b="1" dirty="0">
                          <a:solidFill>
                            <a:schemeClr val="bg1"/>
                          </a:solidFill>
                          <a:effectLst/>
                        </a:rPr>
                        <a:t>Quality Improvement</a:t>
                      </a:r>
                      <a:endParaRPr lang="en-US" sz="3200" b="1" dirty="0">
                        <a:solidFill>
                          <a:schemeClr val="bg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en-GB" sz="3200" b="1" kern="1200" dirty="0">
                          <a:solidFill>
                            <a:schemeClr val="bg1"/>
                          </a:solidFill>
                          <a:effectLst/>
                        </a:rPr>
                        <a:t>Process</a:t>
                      </a:r>
                      <a:r>
                        <a:rPr lang="en-GB" sz="3200" b="1" kern="1200" baseline="0" dirty="0">
                          <a:solidFill>
                            <a:schemeClr val="bg1"/>
                          </a:solidFill>
                          <a:effectLst/>
                        </a:rPr>
                        <a:t> and capability</a:t>
                      </a:r>
                      <a:endParaRPr lang="en-US" sz="32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716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 b="1" dirty="0">
                          <a:solidFill>
                            <a:schemeClr val="bg1"/>
                          </a:solidFill>
                          <a:effectLst/>
                        </a:rPr>
                        <a:t>Personal Objectives</a:t>
                      </a:r>
                      <a:endParaRPr lang="en-US" sz="3200" b="1" dirty="0">
                        <a:solidFill>
                          <a:schemeClr val="bg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en-GB" sz="3200" b="1" kern="1200" dirty="0">
                          <a:solidFill>
                            <a:schemeClr val="bg1"/>
                          </a:solidFill>
                          <a:effectLst/>
                        </a:rPr>
                        <a:t>Individual contribution</a:t>
                      </a:r>
                      <a:endParaRPr lang="en-US" sz="32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8359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Content Placeholder 2"/>
          <p:cNvSpPr txBox="1">
            <a:spLocks/>
          </p:cNvSpPr>
          <p:nvPr/>
        </p:nvSpPr>
        <p:spPr>
          <a:xfrm>
            <a:off x="943082" y="140743"/>
            <a:ext cx="9222196" cy="267371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What is your team’s compelling purpose?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Why is this important?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What are the specific measures of success?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What are the consequences of not achieving it?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What does success look like?</a:t>
            </a:r>
          </a:p>
        </p:txBody>
      </p:sp>
    </p:spTree>
    <p:extLst>
      <p:ext uri="{BB962C8B-B14F-4D97-AF65-F5344CB8AC3E}">
        <p14:creationId xmlns:p14="http://schemas.microsoft.com/office/powerpoint/2010/main" val="3882687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65000"/>
            </a:srgb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Isosceles Triangle 3"/>
          <p:cNvSpPr/>
          <p:nvPr/>
        </p:nvSpPr>
        <p:spPr>
          <a:xfrm>
            <a:off x="2083344" y="211635"/>
            <a:ext cx="7632848" cy="1980220"/>
          </a:xfrm>
          <a:prstGeom prst="triangl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Improve Customer </a:t>
            </a:r>
            <a:br>
              <a:rPr lang="en-GB" sz="2400" dirty="0"/>
            </a:br>
            <a:r>
              <a:rPr lang="en-GB" sz="2400" dirty="0"/>
              <a:t>Delivery, Everyday</a:t>
            </a:r>
          </a:p>
          <a:p>
            <a:pPr algn="ctr"/>
            <a:r>
              <a:rPr lang="en-GB" sz="1600" dirty="0"/>
              <a:t>Delivering to our customers on time, </a:t>
            </a:r>
            <a:br>
              <a:rPr lang="en-GB" sz="1600" dirty="0"/>
            </a:br>
            <a:r>
              <a:rPr lang="en-GB" sz="1600" dirty="0"/>
              <a:t>and right first time</a:t>
            </a:r>
          </a:p>
          <a:p>
            <a:pPr algn="ctr"/>
            <a:endParaRPr lang="en-GB" sz="2800" dirty="0"/>
          </a:p>
        </p:txBody>
      </p:sp>
      <p:sp>
        <p:nvSpPr>
          <p:cNvPr id="3" name="Rounded Rectangle 2"/>
          <p:cNvSpPr/>
          <p:nvPr/>
        </p:nvSpPr>
        <p:spPr>
          <a:xfrm>
            <a:off x="5971776" y="5441267"/>
            <a:ext cx="3744416" cy="36004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Customer Agreed Date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2227360" y="2299866"/>
            <a:ext cx="1764196" cy="3064205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COST</a:t>
            </a:r>
          </a:p>
          <a:p>
            <a:pPr algn="ctr"/>
            <a:r>
              <a:rPr lang="en-GB" sz="1600" dirty="0"/>
              <a:t>MODELLING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099568" y="2299867"/>
            <a:ext cx="1764196" cy="306420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PRODUCT</a:t>
            </a:r>
            <a:br>
              <a:rPr lang="en-GB" sz="1600" dirty="0"/>
            </a:br>
            <a:r>
              <a:rPr lang="en-GB" sz="1600" dirty="0"/>
              <a:t>QUALITY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71776" y="2299866"/>
            <a:ext cx="1764196" cy="3071299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PROCESS</a:t>
            </a:r>
            <a:br>
              <a:rPr lang="en-GB" sz="1600" dirty="0"/>
            </a:br>
            <a:r>
              <a:rPr lang="en-GB" sz="1600" dirty="0"/>
              <a:t>IMPROVEMENT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843984" y="2299867"/>
            <a:ext cx="1764196" cy="307129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PEOPLE DEPLOYMENT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2083344" y="5871408"/>
            <a:ext cx="3780420" cy="36004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Customer Agreed Date Variability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2083344" y="5437720"/>
            <a:ext cx="3780420" cy="36004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Speed of Delivery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990369" y="5871408"/>
            <a:ext cx="3725823" cy="36004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Right First Time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971776" y="6301549"/>
            <a:ext cx="3744416" cy="36004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/>
              <a:t>Net Promoter Score</a:t>
            </a:r>
            <a:endParaRPr lang="en-GB" sz="2000" dirty="0"/>
          </a:p>
        </p:txBody>
      </p:sp>
      <p:sp>
        <p:nvSpPr>
          <p:cNvPr id="12" name="Rounded Rectangle 11"/>
          <p:cNvSpPr/>
          <p:nvPr/>
        </p:nvSpPr>
        <p:spPr>
          <a:xfrm>
            <a:off x="2083344" y="6301549"/>
            <a:ext cx="3780420" cy="36004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Throughput / Cost Ratio</a:t>
            </a:r>
          </a:p>
        </p:txBody>
      </p:sp>
    </p:spTree>
    <p:extLst>
      <p:ext uri="{BB962C8B-B14F-4D97-AF65-F5344CB8AC3E}">
        <p14:creationId xmlns:p14="http://schemas.microsoft.com/office/powerpoint/2010/main" val="14009337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65000"/>
            </a:srgb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59626" y="1033153"/>
            <a:ext cx="9072747" cy="5652654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2564423" y="276185"/>
            <a:ext cx="70631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Helvetica" charset="0"/>
                <a:ea typeface="Cambria" charset="0"/>
                <a:cs typeface="Times New Roman" charset="0"/>
              </a:rPr>
              <a:t>The Strategy </a:t>
            </a:r>
            <a:r>
              <a:rPr lang="en-GB" sz="3200" b="1">
                <a:solidFill>
                  <a:schemeClr val="bg1"/>
                </a:solidFill>
                <a:latin typeface="Helvetica" charset="0"/>
                <a:ea typeface="Cambria" charset="0"/>
                <a:cs typeface="Times New Roman" charset="0"/>
              </a:rPr>
              <a:t>Roadmap Framework 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567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65000"/>
            </a:srgb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2564423" y="276185"/>
            <a:ext cx="70631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Helvetica" charset="0"/>
                <a:ea typeface="Cambria" charset="0"/>
                <a:cs typeface="Times New Roman" charset="0"/>
              </a:rPr>
              <a:t>The Strategy </a:t>
            </a:r>
            <a:r>
              <a:rPr lang="en-GB" sz="3200" b="1">
                <a:solidFill>
                  <a:schemeClr val="bg1"/>
                </a:solidFill>
                <a:latin typeface="Helvetica" charset="0"/>
                <a:ea typeface="Cambria" charset="0"/>
                <a:cs typeface="Times New Roman" charset="0"/>
              </a:rPr>
              <a:t>Roadmap Framework </a:t>
            </a:r>
            <a:endParaRPr lang="en-US" sz="3200" b="1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4400" y="1066800"/>
            <a:ext cx="10363200" cy="547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6805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382</TotalTime>
  <Words>133</Words>
  <Application>Microsoft Office PowerPoint</Application>
  <PresentationFormat>Widescreen</PresentationFormat>
  <Paragraphs>61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Arial</vt:lpstr>
      <vt:lpstr>Calibri</vt:lpstr>
      <vt:lpstr>Calibri Light</vt:lpstr>
      <vt:lpstr>Helvetica</vt:lpstr>
      <vt:lpstr>HelveticaNeueHeavy</vt:lpstr>
      <vt:lpstr>HelveticaNeueLight</vt:lpstr>
      <vt:lpstr>Times New Roman</vt:lpstr>
      <vt:lpstr>Office Theme</vt:lpstr>
      <vt:lpstr>Strategic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</dc:title>
  <dc:creator>Microsoft Office User</dc:creator>
  <cp:lastModifiedBy>Husam Helmi</cp:lastModifiedBy>
  <cp:revision>17</cp:revision>
  <cp:lastPrinted>2016-10-03T13:17:05Z</cp:lastPrinted>
  <dcterms:created xsi:type="dcterms:W3CDTF">2016-10-01T06:52:33Z</dcterms:created>
  <dcterms:modified xsi:type="dcterms:W3CDTF">2019-06-26T21:07:59Z</dcterms:modified>
</cp:coreProperties>
</file>