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24" r:id="rId5"/>
    <p:sldId id="297" r:id="rId6"/>
    <p:sldId id="375" r:id="rId7"/>
    <p:sldId id="376" r:id="rId8"/>
    <p:sldId id="377" r:id="rId9"/>
    <p:sldId id="378" r:id="rId10"/>
    <p:sldId id="379" r:id="rId11"/>
    <p:sldId id="380" r:id="rId12"/>
    <p:sldId id="381" r:id="rId13"/>
    <p:sldId id="382" r:id="rId14"/>
    <p:sldId id="383" r:id="rId15"/>
    <p:sldId id="374" r:id="rId16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324"/>
            <p14:sldId id="297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83"/>
            <p14:sldId id="374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DB0EED-81DF-412C-981A-9894D15B9A8E}" v="4" dt="2025-02-10T07:40:47.2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28" autoAdjust="0"/>
  </p:normalViewPr>
  <p:slideViewPr>
    <p:cSldViewPr>
      <p:cViewPr varScale="1">
        <p:scale>
          <a:sx n="119" d="100"/>
          <a:sy n="119" d="100"/>
        </p:scale>
        <p:origin x="1133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7"/>
        <p:guide pos="217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6D75DC4-570D-3F4A-44C9-3088C0A7C9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770807"/>
            <a:ext cx="9143999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Amanda Owens  -  BMNS4014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2400" b="1" dirty="0">
                <a:latin typeface="Arial" panose="020B0604020202020204" pitchFamily="34" charset="0"/>
              </a:rPr>
              <a:t>              Health &amp; Well Being: A life Course Approach.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Childhood and Adolescence in the Life Course Approach to                   Health &amp; Wellbeing. </a:t>
            </a:r>
          </a:p>
        </p:txBody>
      </p:sp>
    </p:spTree>
    <p:extLst>
      <p:ext uri="{BB962C8B-B14F-4D97-AF65-F5344CB8AC3E}">
        <p14:creationId xmlns:p14="http://schemas.microsoft.com/office/powerpoint/2010/main" val="3451601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1122914-36B8-3E2B-9B72-60DCD0619735}"/>
              </a:ext>
            </a:extLst>
          </p:cNvPr>
          <p:cNvSpPr txBox="1"/>
          <p:nvPr/>
        </p:nvSpPr>
        <p:spPr>
          <a:xfrm>
            <a:off x="323528" y="692696"/>
            <a:ext cx="8496944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Learning Outcomes: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Explain the life course approach and its relevance to childhood and adolescence.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key determinants of health during early life stages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Understand the impact of critical and sensitive periods  on long term outcomes. </a:t>
            </a:r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93078-2F5D-DFEC-7A1B-C21194231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Life Course Approach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ACB98-1A84-9F5A-92B0-A7D0781491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035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B1341-DB35-0CA3-75A4-D73E56C5D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F045-ACFE-61DB-BDFB-1725F19A6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life course approach views health as a dynamic process which evolves over time and is shaped by biological, psychological, and social factors form conception to old age and to the end of life. </a:t>
            </a:r>
          </a:p>
        </p:txBody>
      </p:sp>
    </p:spTree>
    <p:extLst>
      <p:ext uri="{BB962C8B-B14F-4D97-AF65-F5344CB8AC3E}">
        <p14:creationId xmlns:p14="http://schemas.microsoft.com/office/powerpoint/2010/main" val="1811285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BCF5-A1CB-6A4D-8EE9-AF449ED43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Key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5F4DF-007B-064C-0000-10F75D144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Health is cumulative over time.</a:t>
            </a:r>
          </a:p>
          <a:p>
            <a:r>
              <a:rPr lang="en-GB" dirty="0"/>
              <a:t>Early life experiences influences later outcomes</a:t>
            </a:r>
          </a:p>
          <a:p>
            <a:r>
              <a:rPr lang="en-GB" dirty="0"/>
              <a:t>Interventions ay critical periods can improve long term health. </a:t>
            </a:r>
          </a:p>
          <a:p>
            <a:endParaRPr lang="en-GB" dirty="0"/>
          </a:p>
          <a:p>
            <a:r>
              <a:rPr lang="en-GB" dirty="0"/>
              <a:t>How should health care systems address early life risk factors?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Halfon et al.,2014</a:t>
            </a:r>
          </a:p>
        </p:txBody>
      </p:sp>
    </p:spTree>
    <p:extLst>
      <p:ext uri="{BB962C8B-B14F-4D97-AF65-F5344CB8AC3E}">
        <p14:creationId xmlns:p14="http://schemas.microsoft.com/office/powerpoint/2010/main" val="3620103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C622A-A576-E9C3-8FB1-C436A2052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b="1" dirty="0"/>
              <a:t>Early Determinants of Health in Childhood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CBBE7-3D69-58A2-9398-BBD191D72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/>
          <a:lstStyle/>
          <a:p>
            <a:r>
              <a:rPr lang="en-GB" sz="2400" b="1" dirty="0"/>
              <a:t>Biological: </a:t>
            </a:r>
            <a:r>
              <a:rPr lang="en-GB" sz="2400" dirty="0"/>
              <a:t>Birth weight, prenatal environment, epigenetics.</a:t>
            </a:r>
          </a:p>
          <a:p>
            <a:r>
              <a:rPr lang="en-GB" sz="2400" b="1" dirty="0"/>
              <a:t>Psychosocial: </a:t>
            </a:r>
            <a:r>
              <a:rPr lang="en-GB" sz="2400" dirty="0"/>
              <a:t>Attachment theory </a:t>
            </a:r>
            <a:r>
              <a:rPr lang="en-GB" sz="1600" dirty="0"/>
              <a:t>(Ainsworth, 1978). </a:t>
            </a:r>
            <a:r>
              <a:rPr lang="en-GB" sz="2400" dirty="0"/>
              <a:t>Childhood stress </a:t>
            </a:r>
            <a:r>
              <a:rPr lang="en-GB" sz="1600" dirty="0"/>
              <a:t>(</a:t>
            </a:r>
            <a:r>
              <a:rPr lang="en-GB" sz="1600" dirty="0" err="1"/>
              <a:t>Felitti</a:t>
            </a:r>
            <a:r>
              <a:rPr lang="en-GB" sz="1600" dirty="0"/>
              <a:t> at al.,1998)</a:t>
            </a:r>
          </a:p>
          <a:p>
            <a:r>
              <a:rPr lang="en-GB" sz="2400" b="1" dirty="0"/>
              <a:t>Socioeconomic: </a:t>
            </a:r>
            <a:r>
              <a:rPr lang="en-GB" sz="2400" dirty="0"/>
              <a:t>Poverty. Parental education, access to health care </a:t>
            </a:r>
          </a:p>
          <a:p>
            <a:r>
              <a:rPr lang="en-GB" sz="2400" b="1" dirty="0"/>
              <a:t>Health professionals/family partnership</a:t>
            </a:r>
            <a:r>
              <a:rPr lang="en-GB" sz="1600" dirty="0"/>
              <a:t>:(Olds et al, 1998) </a:t>
            </a:r>
            <a:r>
              <a:rPr lang="en-GB" sz="2400" dirty="0"/>
              <a:t>Home visits reduce abuse and improve child outcomes. </a:t>
            </a:r>
          </a:p>
        </p:txBody>
      </p:sp>
    </p:spTree>
    <p:extLst>
      <p:ext uri="{BB962C8B-B14F-4D97-AF65-F5344CB8AC3E}">
        <p14:creationId xmlns:p14="http://schemas.microsoft.com/office/powerpoint/2010/main" val="2038946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3E876-D5E6-57F9-DF80-795D689DC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en-GB" sz="2800" b="1" dirty="0"/>
              <a:t>Adverse Childhood Experiences (ACEs)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D1B58-76B2-95A4-134C-FEE0C4823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9001000" cy="4392489"/>
          </a:xfrm>
        </p:spPr>
        <p:txBody>
          <a:bodyPr>
            <a:normAutofit/>
          </a:bodyPr>
          <a:lstStyle/>
          <a:p>
            <a:r>
              <a:rPr lang="en-GB" sz="2400" b="1" dirty="0"/>
              <a:t>Childhood trauma </a:t>
            </a:r>
            <a:r>
              <a:rPr lang="en-GB" sz="2400" dirty="0"/>
              <a:t>(abuse neglect, household dysfunction): Increased risk of depression, addiction, heart disease, self harm, and suicide.</a:t>
            </a:r>
          </a:p>
          <a:p>
            <a:r>
              <a:rPr lang="en-GB" sz="2400" b="1" dirty="0"/>
              <a:t>Four or more ACEs </a:t>
            </a:r>
            <a:r>
              <a:rPr lang="en-GB" sz="2400" dirty="0"/>
              <a:t>= 12 times higher risk of suicide and 4 times higher risk of chronic diseases.</a:t>
            </a:r>
          </a:p>
          <a:p>
            <a:endParaRPr lang="en-GB" sz="2400" dirty="0"/>
          </a:p>
          <a:p>
            <a:r>
              <a:rPr lang="en-GB" sz="2400" dirty="0"/>
              <a:t>Early intervention strategies are essential</a:t>
            </a:r>
          </a:p>
          <a:p>
            <a:endParaRPr lang="en-GB" sz="2400" dirty="0"/>
          </a:p>
          <a:p>
            <a:r>
              <a:rPr lang="en-GB" sz="2400" dirty="0"/>
              <a:t>Should mental Health screening be mandatory in schools? </a:t>
            </a:r>
          </a:p>
        </p:txBody>
      </p:sp>
    </p:spTree>
    <p:extLst>
      <p:ext uri="{BB962C8B-B14F-4D97-AF65-F5344CB8AC3E}">
        <p14:creationId xmlns:p14="http://schemas.microsoft.com/office/powerpoint/2010/main" val="2062526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119B3-4C83-F5FF-6B09-AC65C7F71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r>
              <a:rPr lang="en-GB" sz="2800" b="1" dirty="0"/>
              <a:t>Childhood Health Challenges </a:t>
            </a:r>
            <a:br>
              <a:rPr lang="en-GB" sz="2800" b="1" dirty="0"/>
            </a:br>
            <a:r>
              <a:rPr lang="en-GB" sz="2800" b="1" dirty="0"/>
              <a:t> Malnutrition &amp; 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38D9C-55D3-259D-D917-927DC8B6D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149 million children under 5 are stunted </a:t>
            </a:r>
            <a:r>
              <a:rPr lang="en-GB" sz="1600" dirty="0"/>
              <a:t>(UNICEF,2023)</a:t>
            </a:r>
          </a:p>
          <a:p>
            <a:r>
              <a:rPr lang="en-GB" sz="2400" dirty="0"/>
              <a:t>At risk of cognitive impairment, weakened immunity. Chronic disease risk. </a:t>
            </a:r>
          </a:p>
          <a:p>
            <a:r>
              <a:rPr lang="en-GB" sz="2400" b="1" dirty="0"/>
              <a:t>Obesity: </a:t>
            </a:r>
            <a:r>
              <a:rPr lang="en-GB" sz="2400" dirty="0"/>
              <a:t>Global prevalence -  tripled since 1975 </a:t>
            </a:r>
            <a:r>
              <a:rPr lang="en-GB" sz="1600" dirty="0"/>
              <a:t>(WHO, 2023).</a:t>
            </a:r>
          </a:p>
          <a:p>
            <a:r>
              <a:rPr lang="en-GB" sz="2400" dirty="0"/>
              <a:t>Poor diet, sedentary lifestyle, genetic predisposition. </a:t>
            </a:r>
          </a:p>
          <a:p>
            <a:r>
              <a:rPr lang="en-GB" sz="2400" b="1" dirty="0"/>
              <a:t>Policy Intervention  </a:t>
            </a:r>
            <a:r>
              <a:rPr lang="en-GB" sz="2400" dirty="0"/>
              <a:t>-  UK Sugar Tax (2018) = 28% reduction in sugary drinks , etc  consumption.</a:t>
            </a:r>
          </a:p>
          <a:p>
            <a:endParaRPr lang="en-GB" sz="2400" dirty="0"/>
          </a:p>
          <a:p>
            <a:r>
              <a:rPr lang="en-GB" sz="2400" dirty="0"/>
              <a:t>What should be done to promote healthier choices for children?  </a:t>
            </a:r>
          </a:p>
        </p:txBody>
      </p:sp>
    </p:spTree>
    <p:extLst>
      <p:ext uri="{BB962C8B-B14F-4D97-AF65-F5344CB8AC3E}">
        <p14:creationId xmlns:p14="http://schemas.microsoft.com/office/powerpoint/2010/main" val="3139896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1EA66-3568-41B9-0C58-45EF7DC65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sz="2400" b="1" dirty="0"/>
              <a:t>Adolescent Development -  A Period of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5FC40-6B45-209C-23BF-C0A4529D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52736"/>
            <a:ext cx="8784976" cy="4464497"/>
          </a:xfrm>
        </p:spPr>
        <p:txBody>
          <a:bodyPr>
            <a:normAutofit/>
          </a:bodyPr>
          <a:lstStyle/>
          <a:p>
            <a:r>
              <a:rPr lang="en-GB" sz="2400" b="1" dirty="0"/>
              <a:t>Physical: </a:t>
            </a:r>
            <a:r>
              <a:rPr lang="en-GB" sz="2400" dirty="0"/>
              <a:t>Puberty, hormonal changes, brain development.</a:t>
            </a:r>
          </a:p>
          <a:p>
            <a:endParaRPr lang="en-GB" sz="2400" dirty="0"/>
          </a:p>
          <a:p>
            <a:r>
              <a:rPr lang="en-GB" sz="2400" b="1" dirty="0"/>
              <a:t>Psychological: </a:t>
            </a:r>
            <a:r>
              <a:rPr lang="en-GB" sz="2400" dirty="0"/>
              <a:t>Identity formation, emotional regulation.</a:t>
            </a:r>
          </a:p>
          <a:p>
            <a:endParaRPr lang="en-GB" sz="2400" dirty="0"/>
          </a:p>
          <a:p>
            <a:r>
              <a:rPr lang="en-GB" sz="2400" b="1" dirty="0"/>
              <a:t>Social: </a:t>
            </a:r>
            <a:r>
              <a:rPr lang="en-GB" sz="2400" dirty="0"/>
              <a:t>Peer influence, autonomy, risk taking behaviours.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1600" dirty="0"/>
              <a:t>Steinberg (2008)</a:t>
            </a:r>
          </a:p>
        </p:txBody>
      </p:sp>
    </p:spTree>
    <p:extLst>
      <p:ext uri="{BB962C8B-B14F-4D97-AF65-F5344CB8AC3E}">
        <p14:creationId xmlns:p14="http://schemas.microsoft.com/office/powerpoint/2010/main" val="3180259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7796-6000-27DF-647C-5B66223AD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Risk Taking Behaviour in 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06297-6004-334F-923D-3AB99267B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Brain Development: </a:t>
            </a:r>
            <a:r>
              <a:rPr lang="en-GB" sz="2400" dirty="0"/>
              <a:t>Prefrontal Cortex (Impulse control) matures later than the limbic system (reward processing) =  increased risk taking </a:t>
            </a:r>
            <a:r>
              <a:rPr lang="en-GB" sz="1600" dirty="0"/>
              <a:t>(Casey et al., 2011). </a:t>
            </a:r>
          </a:p>
          <a:p>
            <a:endParaRPr lang="en-GB" sz="1600" dirty="0"/>
          </a:p>
          <a:p>
            <a:r>
              <a:rPr lang="en-GB" sz="2400" b="1" dirty="0"/>
              <a:t>Common Risks</a:t>
            </a:r>
          </a:p>
          <a:p>
            <a:pPr marL="0" indent="0">
              <a:buNone/>
            </a:pPr>
            <a:r>
              <a:rPr lang="en-GB" sz="2400" dirty="0"/>
              <a:t>Substance abuse, unprotected sex, reckless driving.</a:t>
            </a:r>
          </a:p>
          <a:p>
            <a:endParaRPr lang="en-GB" sz="2400" dirty="0"/>
          </a:p>
          <a:p>
            <a:r>
              <a:rPr lang="en-GB" sz="2400" b="1" dirty="0"/>
              <a:t>Interventions/Policy responses </a:t>
            </a:r>
          </a:p>
          <a:p>
            <a:pPr marL="0" indent="0">
              <a:buNone/>
            </a:pPr>
            <a:r>
              <a:rPr lang="en-GB" sz="2400" dirty="0"/>
              <a:t>Raising legal drinking age  -  reduces alcohol related deaths( Viner et al., 2012).</a:t>
            </a:r>
          </a:p>
          <a:p>
            <a:endParaRPr lang="en-GB" sz="2400" dirty="0"/>
          </a:p>
          <a:p>
            <a:r>
              <a:rPr lang="en-GB" sz="2400" dirty="0"/>
              <a:t>What interventions can reduce adolescent risk behaviours? </a:t>
            </a:r>
          </a:p>
        </p:txBody>
      </p:sp>
    </p:spTree>
    <p:extLst>
      <p:ext uri="{BB962C8B-B14F-4D97-AF65-F5344CB8AC3E}">
        <p14:creationId xmlns:p14="http://schemas.microsoft.com/office/powerpoint/2010/main" val="724218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7388-9006-3CF9-B8C7-A3D95F501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2400" b="1" dirty="0"/>
              <a:t>Social Media and Adolescent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D1C17-4DD7-5AF3-696A-D53F1D843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r>
              <a:rPr lang="en-GB" sz="2400" b="1" dirty="0"/>
              <a:t>Positive Effects: </a:t>
            </a:r>
            <a:r>
              <a:rPr lang="en-GB" sz="2400" dirty="0"/>
              <a:t>Social connection, education resources. </a:t>
            </a:r>
          </a:p>
          <a:p>
            <a:r>
              <a:rPr lang="en-GB" sz="2400" b="1" dirty="0"/>
              <a:t>Negative Effects: </a:t>
            </a:r>
            <a:r>
              <a:rPr lang="en-GB" sz="2400" dirty="0"/>
              <a:t>Cyber bulling, sleep disruption, body image concerns </a:t>
            </a:r>
            <a:r>
              <a:rPr lang="en-GB" sz="1600" dirty="0"/>
              <a:t>(Twenge et al., 2018). </a:t>
            </a:r>
          </a:p>
          <a:p>
            <a:endParaRPr lang="en-GB" sz="1600" dirty="0"/>
          </a:p>
          <a:p>
            <a:r>
              <a:rPr lang="en-GB" sz="2400" dirty="0"/>
              <a:t>Should social media use for teenagers be regulated ? </a:t>
            </a:r>
          </a:p>
          <a:p>
            <a:r>
              <a:rPr lang="en-GB" sz="2400" dirty="0"/>
              <a:t>Should mental health education be compulsory in schools? </a:t>
            </a:r>
          </a:p>
          <a:p>
            <a:r>
              <a:rPr lang="en-GB" sz="2400" dirty="0"/>
              <a:t>What policy changes would you implement to improve child and adolescent health and wellbeing?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9935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B7DE-3535-10A0-1648-08B2FF098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Break &amp; Open Presentation Workshop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E4B8F-DFF1-842E-B2E4-F4BE25D9D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1:2:1 </a:t>
            </a:r>
          </a:p>
          <a:p>
            <a:endParaRPr lang="en-GB" dirty="0"/>
          </a:p>
          <a:p>
            <a:r>
              <a:rPr lang="en-GB" dirty="0"/>
              <a:t>Ideas/planning </a:t>
            </a:r>
          </a:p>
          <a:p>
            <a:endParaRPr lang="en-GB" dirty="0"/>
          </a:p>
          <a:p>
            <a:r>
              <a:rPr lang="en-GB" dirty="0"/>
              <a:t>Other </a:t>
            </a:r>
          </a:p>
        </p:txBody>
      </p:sp>
    </p:spTree>
    <p:extLst>
      <p:ext uri="{BB962C8B-B14F-4D97-AF65-F5344CB8AC3E}">
        <p14:creationId xmlns:p14="http://schemas.microsoft.com/office/powerpoint/2010/main" val="33028961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559</Words>
  <Application>Microsoft Office PowerPoint</Application>
  <PresentationFormat>On-screen Show (4:3)</PresentationFormat>
  <Paragraphs>77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Myriad Pro</vt:lpstr>
      <vt:lpstr>Arial</vt:lpstr>
      <vt:lpstr>Calibri</vt:lpstr>
      <vt:lpstr>20140311PresentationUWTSDTemplate</vt:lpstr>
      <vt:lpstr>PowerPoint Presentation</vt:lpstr>
      <vt:lpstr>PowerPoint Presentation</vt:lpstr>
      <vt:lpstr>What is the Life Course Approach ? </vt:lpstr>
      <vt:lpstr>PowerPoint Presentation</vt:lpstr>
      <vt:lpstr>Key Principles</vt:lpstr>
      <vt:lpstr>Early Determinants of Health in Childhood</vt:lpstr>
      <vt:lpstr>Adverse Childhood Experiences (ACEs)</vt:lpstr>
      <vt:lpstr>Childhood Health Challenges   Malnutrition &amp; Obesity</vt:lpstr>
      <vt:lpstr>Adolescent Development -  A Period of Transition</vt:lpstr>
      <vt:lpstr>Risk Taking Behaviour in Adolescence</vt:lpstr>
      <vt:lpstr>Social Media and Adolescent Wellbeing</vt:lpstr>
      <vt:lpstr>Break &amp; Open Presentation Workshop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Amanda Owens</cp:lastModifiedBy>
  <cp:revision>88</cp:revision>
  <cp:lastPrinted>2021-09-28T07:50:44Z</cp:lastPrinted>
  <dcterms:created xsi:type="dcterms:W3CDTF">2015-04-14T15:21:28Z</dcterms:created>
  <dcterms:modified xsi:type="dcterms:W3CDTF">2025-02-17T21:24:49Z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