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9" r:id="rId13"/>
    <p:sldId id="276" r:id="rId14"/>
    <p:sldId id="270" r:id="rId15"/>
    <p:sldId id="280" r:id="rId16"/>
    <p:sldId id="281" r:id="rId17"/>
    <p:sldId id="284" r:id="rId18"/>
    <p:sldId id="282" r:id="rId19"/>
    <p:sldId id="283" r:id="rId20"/>
    <p:sldId id="269" r:id="rId21"/>
    <p:sldId id="271" r:id="rId22"/>
    <p:sldId id="272" r:id="rId23"/>
    <p:sldId id="274" r:id="rId24"/>
    <p:sldId id="277" r:id="rId25"/>
    <p:sldId id="278" r:id="rId26"/>
    <p:sldId id="267" r:id="rId27"/>
    <p:sldId id="26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8B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737"/>
  </p:normalViewPr>
  <p:slideViewPr>
    <p:cSldViewPr snapToGrid="0" snapToObjects="1">
      <p:cViewPr>
        <p:scale>
          <a:sx n="102" d="100"/>
          <a:sy n="102" d="100"/>
        </p:scale>
        <p:origin x="41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6" d="100"/>
          <a:sy n="76" d="100"/>
        </p:scale>
        <p:origin x="2296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A3787E-7EE8-7544-A032-C2B62A64E74D}" type="doc">
      <dgm:prSet loTypeId="urn:microsoft.com/office/officeart/2005/8/layout/venn1" loCatId="" qsTypeId="urn:microsoft.com/office/officeart/2005/8/quickstyle/simple1" qsCatId="simple" csTypeId="urn:microsoft.com/office/officeart/2005/8/colors/colorful4" csCatId="colorful" phldr="1"/>
      <dgm:spPr/>
    </dgm:pt>
    <dgm:pt modelId="{26026051-A698-DB4D-BEAC-FC87CDB522B3}">
      <dgm:prSet phldrT="[Text]"/>
      <dgm:spPr/>
      <dgm:t>
        <a:bodyPr/>
        <a:lstStyle/>
        <a:p>
          <a:r>
            <a:rPr lang="en-US" dirty="0" err="1"/>
            <a:t>Nodau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  <a:p>
          <a:r>
            <a:rPr lang="en-US" i="1" dirty="0">
              <a:solidFill>
                <a:srgbClr val="C00000"/>
              </a:solidFill>
            </a:rPr>
            <a:t>Learning objectives</a:t>
          </a:r>
        </a:p>
      </dgm:t>
    </dgm:pt>
    <dgm:pt modelId="{FABD1E74-DE0E-7648-80DD-E8DB30F6564E}" type="parTrans" cxnId="{6AB944F7-7177-C64E-A558-6A127F8E7A24}">
      <dgm:prSet/>
      <dgm:spPr/>
      <dgm:t>
        <a:bodyPr/>
        <a:lstStyle/>
        <a:p>
          <a:endParaRPr lang="en-US"/>
        </a:p>
      </dgm:t>
    </dgm:pt>
    <dgm:pt modelId="{FFE17845-3EE6-EF4E-A2DE-04A41523E588}" type="sibTrans" cxnId="{6AB944F7-7177-C64E-A558-6A127F8E7A24}">
      <dgm:prSet/>
      <dgm:spPr/>
      <dgm:t>
        <a:bodyPr/>
        <a:lstStyle/>
        <a:p>
          <a:endParaRPr lang="en-US"/>
        </a:p>
      </dgm:t>
    </dgm:pt>
    <dgm:pt modelId="{12BA03CA-110D-BF40-AEA7-16B90724B20E}">
      <dgm:prSet phldrT="[Text]"/>
      <dgm:spPr/>
      <dgm:t>
        <a:bodyPr/>
        <a:lstStyle/>
        <a:p>
          <a:r>
            <a:rPr lang="en-US" dirty="0" err="1"/>
            <a:t>Dulliau</a:t>
          </a:r>
          <a:r>
            <a:rPr lang="en-US" dirty="0"/>
            <a:t> </a:t>
          </a:r>
          <a:r>
            <a:rPr lang="en-US" dirty="0" err="1"/>
            <a:t>Addysgu</a:t>
          </a:r>
          <a:endParaRPr lang="en-US" dirty="0"/>
        </a:p>
        <a:p>
          <a:r>
            <a:rPr lang="en-US" i="1" dirty="0">
              <a:solidFill>
                <a:srgbClr val="C00000"/>
              </a:solidFill>
            </a:rPr>
            <a:t>Teaching Styles</a:t>
          </a:r>
        </a:p>
      </dgm:t>
    </dgm:pt>
    <dgm:pt modelId="{639F23EF-6A42-3140-9A2B-CE72782E1194}" type="parTrans" cxnId="{3020F9FF-ABA9-5E4C-9AEA-D837F9936A45}">
      <dgm:prSet/>
      <dgm:spPr/>
      <dgm:t>
        <a:bodyPr/>
        <a:lstStyle/>
        <a:p>
          <a:endParaRPr lang="en-US"/>
        </a:p>
      </dgm:t>
    </dgm:pt>
    <dgm:pt modelId="{000A35AD-8E10-8A41-ADB8-6C75214FF26C}" type="sibTrans" cxnId="{3020F9FF-ABA9-5E4C-9AEA-D837F9936A45}">
      <dgm:prSet/>
      <dgm:spPr/>
      <dgm:t>
        <a:bodyPr/>
        <a:lstStyle/>
        <a:p>
          <a:endParaRPr lang="en-US"/>
        </a:p>
      </dgm:t>
    </dgm:pt>
    <dgm:pt modelId="{52E6FAD6-3C2A-7E49-80E1-83EFA26A7DB3}">
      <dgm:prSet phldrT="[Text]"/>
      <dgm:spPr/>
      <dgm:t>
        <a:bodyPr/>
        <a:lstStyle/>
        <a:p>
          <a:r>
            <a:rPr lang="en-US" dirty="0" err="1"/>
            <a:t>Mynediad</a:t>
          </a:r>
          <a:endParaRPr lang="en-US" dirty="0"/>
        </a:p>
        <a:p>
          <a:r>
            <a:rPr lang="en-US" i="1" dirty="0">
              <a:solidFill>
                <a:srgbClr val="C00000"/>
              </a:solidFill>
            </a:rPr>
            <a:t>Access</a:t>
          </a:r>
        </a:p>
      </dgm:t>
    </dgm:pt>
    <dgm:pt modelId="{C157B8E0-AB20-9047-91F8-A8761B7700B6}" type="parTrans" cxnId="{74236BE9-E952-684F-98AB-BF31BFB05185}">
      <dgm:prSet/>
      <dgm:spPr/>
      <dgm:t>
        <a:bodyPr/>
        <a:lstStyle/>
        <a:p>
          <a:endParaRPr lang="en-US"/>
        </a:p>
      </dgm:t>
    </dgm:pt>
    <dgm:pt modelId="{0E8D8737-3C97-F147-AA17-BF8FBDCCED22}" type="sibTrans" cxnId="{74236BE9-E952-684F-98AB-BF31BFB05185}">
      <dgm:prSet/>
      <dgm:spPr/>
      <dgm:t>
        <a:bodyPr/>
        <a:lstStyle/>
        <a:p>
          <a:endParaRPr lang="en-US"/>
        </a:p>
      </dgm:t>
    </dgm:pt>
    <dgm:pt modelId="{95107106-1CA0-2248-99B0-0F7D5C5DACB5}" type="pres">
      <dgm:prSet presAssocID="{3FA3787E-7EE8-7544-A032-C2B62A64E74D}" presName="compositeShape" presStyleCnt="0">
        <dgm:presLayoutVars>
          <dgm:chMax val="7"/>
          <dgm:dir/>
          <dgm:resizeHandles val="exact"/>
        </dgm:presLayoutVars>
      </dgm:prSet>
      <dgm:spPr/>
    </dgm:pt>
    <dgm:pt modelId="{101635C3-999A-5E45-A5EA-91BFD1B6DDE0}" type="pres">
      <dgm:prSet presAssocID="{26026051-A698-DB4D-BEAC-FC87CDB522B3}" presName="circ1" presStyleLbl="vennNode1" presStyleIdx="0" presStyleCnt="3"/>
      <dgm:spPr/>
    </dgm:pt>
    <dgm:pt modelId="{6C9D81ED-63FD-D94E-8FB6-1F3B5A64A8F4}" type="pres">
      <dgm:prSet presAssocID="{26026051-A698-DB4D-BEAC-FC87CDB522B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12B1C41-69DC-BA44-9600-F20CA8AB4F72}" type="pres">
      <dgm:prSet presAssocID="{12BA03CA-110D-BF40-AEA7-16B90724B20E}" presName="circ2" presStyleLbl="vennNode1" presStyleIdx="1" presStyleCnt="3"/>
      <dgm:spPr/>
    </dgm:pt>
    <dgm:pt modelId="{5BBE7E78-47C9-B045-ACB8-6AB3CBA88B53}" type="pres">
      <dgm:prSet presAssocID="{12BA03CA-110D-BF40-AEA7-16B90724B20E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C9D97F0-7B20-3544-B7F9-8619AFEFEE53}" type="pres">
      <dgm:prSet presAssocID="{52E6FAD6-3C2A-7E49-80E1-83EFA26A7DB3}" presName="circ3" presStyleLbl="vennNode1" presStyleIdx="2" presStyleCnt="3"/>
      <dgm:spPr/>
    </dgm:pt>
    <dgm:pt modelId="{E0B98E55-9489-E242-9D6A-67826CC20D51}" type="pres">
      <dgm:prSet presAssocID="{52E6FAD6-3C2A-7E49-80E1-83EFA26A7DB3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DF963D19-252C-BA49-9780-A5A3D5FB4D5B}" type="presOf" srcId="{3FA3787E-7EE8-7544-A032-C2B62A64E74D}" destId="{95107106-1CA0-2248-99B0-0F7D5C5DACB5}" srcOrd="0" destOrd="0" presId="urn:microsoft.com/office/officeart/2005/8/layout/venn1"/>
    <dgm:cxn modelId="{408E8E70-C5D7-154D-907C-B9EB2F629175}" type="presOf" srcId="{26026051-A698-DB4D-BEAC-FC87CDB522B3}" destId="{101635C3-999A-5E45-A5EA-91BFD1B6DDE0}" srcOrd="0" destOrd="0" presId="urn:microsoft.com/office/officeart/2005/8/layout/venn1"/>
    <dgm:cxn modelId="{D261AD74-1FDC-8949-8774-8077B6698896}" type="presOf" srcId="{52E6FAD6-3C2A-7E49-80E1-83EFA26A7DB3}" destId="{FC9D97F0-7B20-3544-B7F9-8619AFEFEE53}" srcOrd="0" destOrd="0" presId="urn:microsoft.com/office/officeart/2005/8/layout/venn1"/>
    <dgm:cxn modelId="{A22E1975-B925-7540-B987-28A5E9B7CF08}" type="presOf" srcId="{12BA03CA-110D-BF40-AEA7-16B90724B20E}" destId="{A12B1C41-69DC-BA44-9600-F20CA8AB4F72}" srcOrd="0" destOrd="0" presId="urn:microsoft.com/office/officeart/2005/8/layout/venn1"/>
    <dgm:cxn modelId="{C7E39AA4-EB69-234C-B89A-CA5B85567D67}" type="presOf" srcId="{26026051-A698-DB4D-BEAC-FC87CDB522B3}" destId="{6C9D81ED-63FD-D94E-8FB6-1F3B5A64A8F4}" srcOrd="1" destOrd="0" presId="urn:microsoft.com/office/officeart/2005/8/layout/venn1"/>
    <dgm:cxn modelId="{921ECBB5-9014-BA43-A113-D3538396AB84}" type="presOf" srcId="{12BA03CA-110D-BF40-AEA7-16B90724B20E}" destId="{5BBE7E78-47C9-B045-ACB8-6AB3CBA88B53}" srcOrd="1" destOrd="0" presId="urn:microsoft.com/office/officeart/2005/8/layout/venn1"/>
    <dgm:cxn modelId="{FB2377D9-3ACA-0146-8D6F-9DF6AAE86E4B}" type="presOf" srcId="{52E6FAD6-3C2A-7E49-80E1-83EFA26A7DB3}" destId="{E0B98E55-9489-E242-9D6A-67826CC20D51}" srcOrd="1" destOrd="0" presId="urn:microsoft.com/office/officeart/2005/8/layout/venn1"/>
    <dgm:cxn modelId="{74236BE9-E952-684F-98AB-BF31BFB05185}" srcId="{3FA3787E-7EE8-7544-A032-C2B62A64E74D}" destId="{52E6FAD6-3C2A-7E49-80E1-83EFA26A7DB3}" srcOrd="2" destOrd="0" parTransId="{C157B8E0-AB20-9047-91F8-A8761B7700B6}" sibTransId="{0E8D8737-3C97-F147-AA17-BF8FBDCCED22}"/>
    <dgm:cxn modelId="{6AB944F7-7177-C64E-A558-6A127F8E7A24}" srcId="{3FA3787E-7EE8-7544-A032-C2B62A64E74D}" destId="{26026051-A698-DB4D-BEAC-FC87CDB522B3}" srcOrd="0" destOrd="0" parTransId="{FABD1E74-DE0E-7648-80DD-E8DB30F6564E}" sibTransId="{FFE17845-3EE6-EF4E-A2DE-04A41523E588}"/>
    <dgm:cxn modelId="{3020F9FF-ABA9-5E4C-9AEA-D837F9936A45}" srcId="{3FA3787E-7EE8-7544-A032-C2B62A64E74D}" destId="{12BA03CA-110D-BF40-AEA7-16B90724B20E}" srcOrd="1" destOrd="0" parTransId="{639F23EF-6A42-3140-9A2B-CE72782E1194}" sibTransId="{000A35AD-8E10-8A41-ADB8-6C75214FF26C}"/>
    <dgm:cxn modelId="{55500918-D543-5A46-B29B-0B6F7F983604}" type="presParOf" srcId="{95107106-1CA0-2248-99B0-0F7D5C5DACB5}" destId="{101635C3-999A-5E45-A5EA-91BFD1B6DDE0}" srcOrd="0" destOrd="0" presId="urn:microsoft.com/office/officeart/2005/8/layout/venn1"/>
    <dgm:cxn modelId="{1ACADF3D-C7D6-EF46-88D1-4C50066730D6}" type="presParOf" srcId="{95107106-1CA0-2248-99B0-0F7D5C5DACB5}" destId="{6C9D81ED-63FD-D94E-8FB6-1F3B5A64A8F4}" srcOrd="1" destOrd="0" presId="urn:microsoft.com/office/officeart/2005/8/layout/venn1"/>
    <dgm:cxn modelId="{8067B15C-30C6-F14D-AB48-320DE19FA24C}" type="presParOf" srcId="{95107106-1CA0-2248-99B0-0F7D5C5DACB5}" destId="{A12B1C41-69DC-BA44-9600-F20CA8AB4F72}" srcOrd="2" destOrd="0" presId="urn:microsoft.com/office/officeart/2005/8/layout/venn1"/>
    <dgm:cxn modelId="{712D35B8-BB30-8642-B6C7-E03267A60C92}" type="presParOf" srcId="{95107106-1CA0-2248-99B0-0F7D5C5DACB5}" destId="{5BBE7E78-47C9-B045-ACB8-6AB3CBA88B53}" srcOrd="3" destOrd="0" presId="urn:microsoft.com/office/officeart/2005/8/layout/venn1"/>
    <dgm:cxn modelId="{CDEC9B29-D7E9-FB47-99A0-5CF70712EADF}" type="presParOf" srcId="{95107106-1CA0-2248-99B0-0F7D5C5DACB5}" destId="{FC9D97F0-7B20-3544-B7F9-8619AFEFEE53}" srcOrd="4" destOrd="0" presId="urn:microsoft.com/office/officeart/2005/8/layout/venn1"/>
    <dgm:cxn modelId="{3B37E5B8-CB40-E344-B425-3005A47A638A}" type="presParOf" srcId="{95107106-1CA0-2248-99B0-0F7D5C5DACB5}" destId="{E0B98E55-9489-E242-9D6A-67826CC20D51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67957C-099F-264E-8725-CCCEE5C6E0A6}" type="doc">
      <dgm:prSet loTypeId="urn:microsoft.com/office/officeart/2008/layout/VerticalCurvedList" loCatId="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842BB2B-AE22-CA49-B9B9-2009FC0B8D95}">
      <dgm:prSet phldrT="[Text]"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Lles</a:t>
          </a:r>
          <a:r>
            <a:rPr lang="en-US" dirty="0">
              <a:solidFill>
                <a:schemeClr val="bg1"/>
              </a:solidFill>
            </a:rPr>
            <a:t>/ </a:t>
          </a:r>
          <a:r>
            <a:rPr lang="en-US" i="1" dirty="0">
              <a:solidFill>
                <a:schemeClr val="bg1"/>
              </a:solidFill>
            </a:rPr>
            <a:t>Well-being</a:t>
          </a:r>
        </a:p>
      </dgm:t>
    </dgm:pt>
    <dgm:pt modelId="{20D3CD16-101A-EB47-B6B8-DAE522383480}" type="parTrans" cxnId="{A84297AB-0AF3-C34C-93F3-7F61BDA2A4D9}">
      <dgm:prSet/>
      <dgm:spPr/>
      <dgm:t>
        <a:bodyPr/>
        <a:lstStyle/>
        <a:p>
          <a:endParaRPr lang="en-US"/>
        </a:p>
      </dgm:t>
    </dgm:pt>
    <dgm:pt modelId="{F30060CD-BB02-5742-8EC9-FDF98DC0516B}" type="sibTrans" cxnId="{A84297AB-0AF3-C34C-93F3-7F61BDA2A4D9}">
      <dgm:prSet/>
      <dgm:spPr/>
      <dgm:t>
        <a:bodyPr/>
        <a:lstStyle/>
        <a:p>
          <a:endParaRPr lang="en-US"/>
        </a:p>
      </dgm:t>
    </dgm:pt>
    <dgm:pt modelId="{75C179D6-2E22-204D-B825-3FCAE15D056A}">
      <dgm:prSet phldrT="[Text]"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Ymddygiad</a:t>
          </a:r>
          <a:r>
            <a:rPr lang="en-US" dirty="0">
              <a:solidFill>
                <a:schemeClr val="bg1"/>
              </a:solidFill>
            </a:rPr>
            <a:t>/</a:t>
          </a:r>
          <a:r>
            <a:rPr lang="en-US" dirty="0" err="1">
              <a:solidFill>
                <a:schemeClr val="bg1"/>
              </a:solidFill>
            </a:rPr>
            <a:t>Behaviour</a:t>
          </a:r>
          <a:endParaRPr lang="en-US" dirty="0">
            <a:solidFill>
              <a:schemeClr val="bg1"/>
            </a:solidFill>
          </a:endParaRPr>
        </a:p>
      </dgm:t>
    </dgm:pt>
    <dgm:pt modelId="{D3D76E00-87A7-3E48-8B31-995F8F5A2487}" type="parTrans" cxnId="{B01C8A2E-2AC7-154F-B8D3-248BBBCA3E8F}">
      <dgm:prSet/>
      <dgm:spPr/>
      <dgm:t>
        <a:bodyPr/>
        <a:lstStyle/>
        <a:p>
          <a:endParaRPr lang="en-US"/>
        </a:p>
      </dgm:t>
    </dgm:pt>
    <dgm:pt modelId="{8E7C47F3-0A8D-4D4B-8AC0-14A0ED42B499}" type="sibTrans" cxnId="{B01C8A2E-2AC7-154F-B8D3-248BBBCA3E8F}">
      <dgm:prSet/>
      <dgm:spPr/>
      <dgm:t>
        <a:bodyPr/>
        <a:lstStyle/>
        <a:p>
          <a:endParaRPr lang="en-US"/>
        </a:p>
      </dgm:t>
    </dgm:pt>
    <dgm:pt modelId="{36B16364-49C4-BB42-8FDD-88B045E8AB19}">
      <dgm:prSet phldrT="[Text]"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Deallusrwydd</a:t>
          </a:r>
          <a:r>
            <a:rPr lang="en-US" dirty="0">
              <a:solidFill>
                <a:schemeClr val="bg1"/>
              </a:solidFill>
            </a:rPr>
            <a:t>/Intelligence</a:t>
          </a:r>
        </a:p>
      </dgm:t>
    </dgm:pt>
    <dgm:pt modelId="{21E19543-B52B-5047-9789-61FA9E73C0EC}" type="parTrans" cxnId="{ACD4B83A-115C-184D-B115-6D2F89D81126}">
      <dgm:prSet/>
      <dgm:spPr/>
      <dgm:t>
        <a:bodyPr/>
        <a:lstStyle/>
        <a:p>
          <a:endParaRPr lang="en-US"/>
        </a:p>
      </dgm:t>
    </dgm:pt>
    <dgm:pt modelId="{EC6DA0CC-9FB4-6D48-B1C8-0E45163606BA}" type="sibTrans" cxnId="{ACD4B83A-115C-184D-B115-6D2F89D81126}">
      <dgm:prSet/>
      <dgm:spPr/>
      <dgm:t>
        <a:bodyPr/>
        <a:lstStyle/>
        <a:p>
          <a:endParaRPr lang="en-US"/>
        </a:p>
      </dgm:t>
    </dgm:pt>
    <dgm:pt modelId="{131F6774-E502-B14C-86FF-D2DA943E8FB0}">
      <dgm:prSet phldrT="[Text]"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Cynhwysiant</a:t>
          </a:r>
          <a:r>
            <a:rPr lang="en-US" dirty="0">
              <a:solidFill>
                <a:schemeClr val="bg1"/>
              </a:solidFill>
            </a:rPr>
            <a:t>/Inclusion</a:t>
          </a:r>
        </a:p>
      </dgm:t>
    </dgm:pt>
    <dgm:pt modelId="{5E578070-906C-A045-818F-EB0514394085}" type="parTrans" cxnId="{EC2EB107-D533-4842-91F0-3EA5BDF6626B}">
      <dgm:prSet/>
      <dgm:spPr/>
      <dgm:t>
        <a:bodyPr/>
        <a:lstStyle/>
        <a:p>
          <a:endParaRPr lang="en-US"/>
        </a:p>
      </dgm:t>
    </dgm:pt>
    <dgm:pt modelId="{02078F23-BFC2-7F44-8E2F-BA5DA5BD0C0B}" type="sibTrans" cxnId="{EC2EB107-D533-4842-91F0-3EA5BDF6626B}">
      <dgm:prSet/>
      <dgm:spPr/>
      <dgm:t>
        <a:bodyPr/>
        <a:lstStyle/>
        <a:p>
          <a:endParaRPr lang="en-US"/>
        </a:p>
      </dgm:t>
    </dgm:pt>
    <dgm:pt modelId="{306AEE5B-D503-B644-89C0-F87145921800}">
      <dgm:prSet phldrT="[Text]"/>
      <dgm:spPr/>
      <dgm:t>
        <a:bodyPr/>
        <a:lstStyle/>
        <a:p>
          <a:r>
            <a:rPr lang="en-US" dirty="0" err="1">
              <a:solidFill>
                <a:schemeClr val="bg1"/>
              </a:solidFill>
            </a:rPr>
            <a:t>Iaith</a:t>
          </a:r>
          <a:r>
            <a:rPr lang="en-US" dirty="0">
              <a:solidFill>
                <a:schemeClr val="bg1"/>
              </a:solidFill>
            </a:rPr>
            <a:t>/Language</a:t>
          </a:r>
        </a:p>
      </dgm:t>
    </dgm:pt>
    <dgm:pt modelId="{9419E7F9-9532-484F-9960-B2BD5DAD3534}" type="parTrans" cxnId="{A73704CB-4097-D04F-B65B-36041D36C71C}">
      <dgm:prSet/>
      <dgm:spPr/>
      <dgm:t>
        <a:bodyPr/>
        <a:lstStyle/>
        <a:p>
          <a:endParaRPr lang="en-US"/>
        </a:p>
      </dgm:t>
    </dgm:pt>
    <dgm:pt modelId="{5012BBF5-235A-2847-BD92-29D72F4ACD82}" type="sibTrans" cxnId="{A73704CB-4097-D04F-B65B-36041D36C71C}">
      <dgm:prSet/>
      <dgm:spPr/>
      <dgm:t>
        <a:bodyPr/>
        <a:lstStyle/>
        <a:p>
          <a:endParaRPr lang="en-US"/>
        </a:p>
      </dgm:t>
    </dgm:pt>
    <dgm:pt modelId="{906550F6-7A10-8D43-AB83-86FC362DE817}">
      <dgm:prSet phldrT="[Text]"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Physical/</a:t>
          </a:r>
          <a:r>
            <a:rPr lang="en-US" dirty="0" err="1">
              <a:solidFill>
                <a:schemeClr val="bg1"/>
              </a:solidFill>
            </a:rPr>
            <a:t>Corfforol</a:t>
          </a:r>
          <a:endParaRPr lang="en-US" dirty="0">
            <a:solidFill>
              <a:schemeClr val="bg1"/>
            </a:solidFill>
          </a:endParaRPr>
        </a:p>
      </dgm:t>
    </dgm:pt>
    <dgm:pt modelId="{37DE8983-3D86-DA46-8FD5-0DE3FBA533E4}" type="parTrans" cxnId="{09198576-E00C-7B4B-BA15-C9C8F97BBE90}">
      <dgm:prSet/>
      <dgm:spPr/>
      <dgm:t>
        <a:bodyPr/>
        <a:lstStyle/>
        <a:p>
          <a:endParaRPr lang="en-US"/>
        </a:p>
      </dgm:t>
    </dgm:pt>
    <dgm:pt modelId="{46C23B49-B320-E74E-BD7E-D67719BF51BD}" type="sibTrans" cxnId="{09198576-E00C-7B4B-BA15-C9C8F97BBE90}">
      <dgm:prSet/>
      <dgm:spPr/>
      <dgm:t>
        <a:bodyPr/>
        <a:lstStyle/>
        <a:p>
          <a:endParaRPr lang="en-US"/>
        </a:p>
      </dgm:t>
    </dgm:pt>
    <dgm:pt modelId="{157E8FDA-1B1F-D343-9421-C8552416A321}" type="pres">
      <dgm:prSet presAssocID="{0867957C-099F-264E-8725-CCCEE5C6E0A6}" presName="Name0" presStyleCnt="0">
        <dgm:presLayoutVars>
          <dgm:chMax val="7"/>
          <dgm:chPref val="7"/>
          <dgm:dir/>
        </dgm:presLayoutVars>
      </dgm:prSet>
      <dgm:spPr/>
    </dgm:pt>
    <dgm:pt modelId="{57167D03-90E2-264F-B844-89C04804F493}" type="pres">
      <dgm:prSet presAssocID="{0867957C-099F-264E-8725-CCCEE5C6E0A6}" presName="Name1" presStyleCnt="0"/>
      <dgm:spPr/>
    </dgm:pt>
    <dgm:pt modelId="{321B24EC-EDDB-BB4F-A1AA-C46541932158}" type="pres">
      <dgm:prSet presAssocID="{0867957C-099F-264E-8725-CCCEE5C6E0A6}" presName="cycle" presStyleCnt="0"/>
      <dgm:spPr/>
    </dgm:pt>
    <dgm:pt modelId="{41545549-70EA-3241-9619-B8016EA56D24}" type="pres">
      <dgm:prSet presAssocID="{0867957C-099F-264E-8725-CCCEE5C6E0A6}" presName="srcNode" presStyleLbl="node1" presStyleIdx="0" presStyleCnt="6"/>
      <dgm:spPr/>
    </dgm:pt>
    <dgm:pt modelId="{F0082B9F-64AF-C248-9C4E-496CBA9EE048}" type="pres">
      <dgm:prSet presAssocID="{0867957C-099F-264E-8725-CCCEE5C6E0A6}" presName="conn" presStyleLbl="parChTrans1D2" presStyleIdx="0" presStyleCnt="1"/>
      <dgm:spPr/>
    </dgm:pt>
    <dgm:pt modelId="{4E57C405-A862-034D-BE79-9C99A95E7E3A}" type="pres">
      <dgm:prSet presAssocID="{0867957C-099F-264E-8725-CCCEE5C6E0A6}" presName="extraNode" presStyleLbl="node1" presStyleIdx="0" presStyleCnt="6"/>
      <dgm:spPr/>
    </dgm:pt>
    <dgm:pt modelId="{3FAD2FF3-2F46-C144-8AA2-BAA70ABB5477}" type="pres">
      <dgm:prSet presAssocID="{0867957C-099F-264E-8725-CCCEE5C6E0A6}" presName="dstNode" presStyleLbl="node1" presStyleIdx="0" presStyleCnt="6"/>
      <dgm:spPr/>
    </dgm:pt>
    <dgm:pt modelId="{C9572301-A523-F14A-AD41-4CEE6BED3347}" type="pres">
      <dgm:prSet presAssocID="{5842BB2B-AE22-CA49-B9B9-2009FC0B8D95}" presName="text_1" presStyleLbl="node1" presStyleIdx="0" presStyleCnt="6">
        <dgm:presLayoutVars>
          <dgm:bulletEnabled val="1"/>
        </dgm:presLayoutVars>
      </dgm:prSet>
      <dgm:spPr/>
    </dgm:pt>
    <dgm:pt modelId="{EF15B2F0-C2F8-A941-804C-66852DCDC0A1}" type="pres">
      <dgm:prSet presAssocID="{5842BB2B-AE22-CA49-B9B9-2009FC0B8D95}" presName="accent_1" presStyleCnt="0"/>
      <dgm:spPr/>
    </dgm:pt>
    <dgm:pt modelId="{D5207E34-943F-9549-A6B2-3D0126C70B6D}" type="pres">
      <dgm:prSet presAssocID="{5842BB2B-AE22-CA49-B9B9-2009FC0B8D95}" presName="accentRepeatNode" presStyleLbl="solidFgAcc1" presStyleIdx="0" presStyleCnt="6"/>
      <dgm:spPr>
        <a:solidFill>
          <a:srgbClr val="C00000"/>
        </a:solidFill>
      </dgm:spPr>
    </dgm:pt>
    <dgm:pt modelId="{93143007-37D5-1340-A9F7-FABAA89DEBB6}" type="pres">
      <dgm:prSet presAssocID="{75C179D6-2E22-204D-B825-3FCAE15D056A}" presName="text_2" presStyleLbl="node1" presStyleIdx="1" presStyleCnt="6">
        <dgm:presLayoutVars>
          <dgm:bulletEnabled val="1"/>
        </dgm:presLayoutVars>
      </dgm:prSet>
      <dgm:spPr/>
    </dgm:pt>
    <dgm:pt modelId="{8E55C795-0707-CE48-982D-765C11A4F10B}" type="pres">
      <dgm:prSet presAssocID="{75C179D6-2E22-204D-B825-3FCAE15D056A}" presName="accent_2" presStyleCnt="0"/>
      <dgm:spPr/>
    </dgm:pt>
    <dgm:pt modelId="{C8E482EC-052A-7C4B-A2DC-CA82313A95AF}" type="pres">
      <dgm:prSet presAssocID="{75C179D6-2E22-204D-B825-3FCAE15D056A}" presName="accentRepeatNode" presStyleLbl="solidFgAcc1" presStyleIdx="1" presStyleCnt="6"/>
      <dgm:spPr>
        <a:solidFill>
          <a:srgbClr val="C00000"/>
        </a:solidFill>
      </dgm:spPr>
    </dgm:pt>
    <dgm:pt modelId="{EBEB99A4-1890-9A4E-8E49-E7EAF5DF96DF}" type="pres">
      <dgm:prSet presAssocID="{36B16364-49C4-BB42-8FDD-88B045E8AB19}" presName="text_3" presStyleLbl="node1" presStyleIdx="2" presStyleCnt="6">
        <dgm:presLayoutVars>
          <dgm:bulletEnabled val="1"/>
        </dgm:presLayoutVars>
      </dgm:prSet>
      <dgm:spPr/>
    </dgm:pt>
    <dgm:pt modelId="{046B78B3-4EF2-3E4E-B050-A92D1DA8BEC5}" type="pres">
      <dgm:prSet presAssocID="{36B16364-49C4-BB42-8FDD-88B045E8AB19}" presName="accent_3" presStyleCnt="0"/>
      <dgm:spPr/>
    </dgm:pt>
    <dgm:pt modelId="{DB67A2EF-BF75-5E4A-BB7E-B15BAEAC9DCB}" type="pres">
      <dgm:prSet presAssocID="{36B16364-49C4-BB42-8FDD-88B045E8AB19}" presName="accentRepeatNode" presStyleLbl="solidFgAcc1" presStyleIdx="2" presStyleCnt="6"/>
      <dgm:spPr>
        <a:solidFill>
          <a:srgbClr val="C00000"/>
        </a:solidFill>
      </dgm:spPr>
    </dgm:pt>
    <dgm:pt modelId="{867A4D21-5831-B743-830D-82EB9026806A}" type="pres">
      <dgm:prSet presAssocID="{131F6774-E502-B14C-86FF-D2DA943E8FB0}" presName="text_4" presStyleLbl="node1" presStyleIdx="3" presStyleCnt="6">
        <dgm:presLayoutVars>
          <dgm:bulletEnabled val="1"/>
        </dgm:presLayoutVars>
      </dgm:prSet>
      <dgm:spPr/>
    </dgm:pt>
    <dgm:pt modelId="{8387761A-69F2-FD49-852E-37C36A3446B9}" type="pres">
      <dgm:prSet presAssocID="{131F6774-E502-B14C-86FF-D2DA943E8FB0}" presName="accent_4" presStyleCnt="0"/>
      <dgm:spPr/>
    </dgm:pt>
    <dgm:pt modelId="{63CFA7CA-CEB2-1347-801E-EF2C252E9A5E}" type="pres">
      <dgm:prSet presAssocID="{131F6774-E502-B14C-86FF-D2DA943E8FB0}" presName="accentRepeatNode" presStyleLbl="solidFgAcc1" presStyleIdx="3" presStyleCnt="6"/>
      <dgm:spPr>
        <a:solidFill>
          <a:srgbClr val="C00000"/>
        </a:solidFill>
      </dgm:spPr>
    </dgm:pt>
    <dgm:pt modelId="{0689870F-77A8-354D-9CDC-D48B7C32448F}" type="pres">
      <dgm:prSet presAssocID="{306AEE5B-D503-B644-89C0-F87145921800}" presName="text_5" presStyleLbl="node1" presStyleIdx="4" presStyleCnt="6">
        <dgm:presLayoutVars>
          <dgm:bulletEnabled val="1"/>
        </dgm:presLayoutVars>
      </dgm:prSet>
      <dgm:spPr/>
    </dgm:pt>
    <dgm:pt modelId="{B5945309-5F5F-0040-97DE-9E0E117539C2}" type="pres">
      <dgm:prSet presAssocID="{306AEE5B-D503-B644-89C0-F87145921800}" presName="accent_5" presStyleCnt="0"/>
      <dgm:spPr/>
    </dgm:pt>
    <dgm:pt modelId="{3AEDDF7A-C466-5545-B6BA-261CF25B0770}" type="pres">
      <dgm:prSet presAssocID="{306AEE5B-D503-B644-89C0-F87145921800}" presName="accentRepeatNode" presStyleLbl="solidFgAcc1" presStyleIdx="4" presStyleCnt="6"/>
      <dgm:spPr>
        <a:solidFill>
          <a:srgbClr val="C00000"/>
        </a:solidFill>
      </dgm:spPr>
    </dgm:pt>
    <dgm:pt modelId="{2B91694A-60C3-F045-A673-9B3C53F2E136}" type="pres">
      <dgm:prSet presAssocID="{906550F6-7A10-8D43-AB83-86FC362DE817}" presName="text_6" presStyleLbl="node1" presStyleIdx="5" presStyleCnt="6">
        <dgm:presLayoutVars>
          <dgm:bulletEnabled val="1"/>
        </dgm:presLayoutVars>
      </dgm:prSet>
      <dgm:spPr/>
    </dgm:pt>
    <dgm:pt modelId="{87E17A10-E62D-C84B-86EA-B8D3AD50F30F}" type="pres">
      <dgm:prSet presAssocID="{906550F6-7A10-8D43-AB83-86FC362DE817}" presName="accent_6" presStyleCnt="0"/>
      <dgm:spPr/>
    </dgm:pt>
    <dgm:pt modelId="{9608EE27-7819-3842-96D7-4497302B274A}" type="pres">
      <dgm:prSet presAssocID="{906550F6-7A10-8D43-AB83-86FC362DE817}" presName="accentRepeatNode" presStyleLbl="solidFgAcc1" presStyleIdx="5" presStyleCnt="6"/>
      <dgm:spPr>
        <a:solidFill>
          <a:srgbClr val="C00000"/>
        </a:solidFill>
      </dgm:spPr>
    </dgm:pt>
  </dgm:ptLst>
  <dgm:cxnLst>
    <dgm:cxn modelId="{EC2EB107-D533-4842-91F0-3EA5BDF6626B}" srcId="{0867957C-099F-264E-8725-CCCEE5C6E0A6}" destId="{131F6774-E502-B14C-86FF-D2DA943E8FB0}" srcOrd="3" destOrd="0" parTransId="{5E578070-906C-A045-818F-EB0514394085}" sibTransId="{02078F23-BFC2-7F44-8E2F-BA5DA5BD0C0B}"/>
    <dgm:cxn modelId="{F1910811-4B67-574B-A858-D137D1700980}" type="presOf" srcId="{906550F6-7A10-8D43-AB83-86FC362DE817}" destId="{2B91694A-60C3-F045-A673-9B3C53F2E136}" srcOrd="0" destOrd="0" presId="urn:microsoft.com/office/officeart/2008/layout/VerticalCurvedList"/>
    <dgm:cxn modelId="{B01C8A2E-2AC7-154F-B8D3-248BBBCA3E8F}" srcId="{0867957C-099F-264E-8725-CCCEE5C6E0A6}" destId="{75C179D6-2E22-204D-B825-3FCAE15D056A}" srcOrd="1" destOrd="0" parTransId="{D3D76E00-87A7-3E48-8B31-995F8F5A2487}" sibTransId="{8E7C47F3-0A8D-4D4B-8AC0-14A0ED42B499}"/>
    <dgm:cxn modelId="{ACD4B83A-115C-184D-B115-6D2F89D81126}" srcId="{0867957C-099F-264E-8725-CCCEE5C6E0A6}" destId="{36B16364-49C4-BB42-8FDD-88B045E8AB19}" srcOrd="2" destOrd="0" parTransId="{21E19543-B52B-5047-9789-61FA9E73C0EC}" sibTransId="{EC6DA0CC-9FB4-6D48-B1C8-0E45163606BA}"/>
    <dgm:cxn modelId="{09198576-E00C-7B4B-BA15-C9C8F97BBE90}" srcId="{0867957C-099F-264E-8725-CCCEE5C6E0A6}" destId="{906550F6-7A10-8D43-AB83-86FC362DE817}" srcOrd="5" destOrd="0" parTransId="{37DE8983-3D86-DA46-8FD5-0DE3FBA533E4}" sibTransId="{46C23B49-B320-E74E-BD7E-D67719BF51BD}"/>
    <dgm:cxn modelId="{20693587-4984-7F45-A53E-C26993D68C00}" type="presOf" srcId="{F30060CD-BB02-5742-8EC9-FDF98DC0516B}" destId="{F0082B9F-64AF-C248-9C4E-496CBA9EE048}" srcOrd="0" destOrd="0" presId="urn:microsoft.com/office/officeart/2008/layout/VerticalCurvedList"/>
    <dgm:cxn modelId="{085678A2-71C0-F949-BB48-872A0BCA050A}" type="presOf" srcId="{306AEE5B-D503-B644-89C0-F87145921800}" destId="{0689870F-77A8-354D-9CDC-D48B7C32448F}" srcOrd="0" destOrd="0" presId="urn:microsoft.com/office/officeart/2008/layout/VerticalCurvedList"/>
    <dgm:cxn modelId="{3EBE8DA6-EDE1-D543-B7A8-1CCB603C70B1}" type="presOf" srcId="{75C179D6-2E22-204D-B825-3FCAE15D056A}" destId="{93143007-37D5-1340-A9F7-FABAA89DEBB6}" srcOrd="0" destOrd="0" presId="urn:microsoft.com/office/officeart/2008/layout/VerticalCurvedList"/>
    <dgm:cxn modelId="{A84297AB-0AF3-C34C-93F3-7F61BDA2A4D9}" srcId="{0867957C-099F-264E-8725-CCCEE5C6E0A6}" destId="{5842BB2B-AE22-CA49-B9B9-2009FC0B8D95}" srcOrd="0" destOrd="0" parTransId="{20D3CD16-101A-EB47-B6B8-DAE522383480}" sibTransId="{F30060CD-BB02-5742-8EC9-FDF98DC0516B}"/>
    <dgm:cxn modelId="{A73704CB-4097-D04F-B65B-36041D36C71C}" srcId="{0867957C-099F-264E-8725-CCCEE5C6E0A6}" destId="{306AEE5B-D503-B644-89C0-F87145921800}" srcOrd="4" destOrd="0" parTransId="{9419E7F9-9532-484F-9960-B2BD5DAD3534}" sibTransId="{5012BBF5-235A-2847-BD92-29D72F4ACD82}"/>
    <dgm:cxn modelId="{E973EBCF-FE20-1C48-BD70-66D18D3E95C8}" type="presOf" srcId="{36B16364-49C4-BB42-8FDD-88B045E8AB19}" destId="{EBEB99A4-1890-9A4E-8E49-E7EAF5DF96DF}" srcOrd="0" destOrd="0" presId="urn:microsoft.com/office/officeart/2008/layout/VerticalCurvedList"/>
    <dgm:cxn modelId="{2264CCD2-7392-B944-A930-2846065EAD2C}" type="presOf" srcId="{131F6774-E502-B14C-86FF-D2DA943E8FB0}" destId="{867A4D21-5831-B743-830D-82EB9026806A}" srcOrd="0" destOrd="0" presId="urn:microsoft.com/office/officeart/2008/layout/VerticalCurvedList"/>
    <dgm:cxn modelId="{AEA720D6-CF1B-2F42-80FE-9992CAAD63EB}" type="presOf" srcId="{5842BB2B-AE22-CA49-B9B9-2009FC0B8D95}" destId="{C9572301-A523-F14A-AD41-4CEE6BED3347}" srcOrd="0" destOrd="0" presId="urn:microsoft.com/office/officeart/2008/layout/VerticalCurvedList"/>
    <dgm:cxn modelId="{48C6C7F3-6C9C-EA42-B443-E52E04882BAF}" type="presOf" srcId="{0867957C-099F-264E-8725-CCCEE5C6E0A6}" destId="{157E8FDA-1B1F-D343-9421-C8552416A321}" srcOrd="0" destOrd="0" presId="urn:microsoft.com/office/officeart/2008/layout/VerticalCurvedList"/>
    <dgm:cxn modelId="{B37BBB0F-74FD-AB42-85DD-C3D79D26794C}" type="presParOf" srcId="{157E8FDA-1B1F-D343-9421-C8552416A321}" destId="{57167D03-90E2-264F-B844-89C04804F493}" srcOrd="0" destOrd="0" presId="urn:microsoft.com/office/officeart/2008/layout/VerticalCurvedList"/>
    <dgm:cxn modelId="{08415234-BDD4-8F44-A73A-D3DD63A2DEA7}" type="presParOf" srcId="{57167D03-90E2-264F-B844-89C04804F493}" destId="{321B24EC-EDDB-BB4F-A1AA-C46541932158}" srcOrd="0" destOrd="0" presId="urn:microsoft.com/office/officeart/2008/layout/VerticalCurvedList"/>
    <dgm:cxn modelId="{B5785802-3DF1-694F-93CC-A6A170AC8A11}" type="presParOf" srcId="{321B24EC-EDDB-BB4F-A1AA-C46541932158}" destId="{41545549-70EA-3241-9619-B8016EA56D24}" srcOrd="0" destOrd="0" presId="urn:microsoft.com/office/officeart/2008/layout/VerticalCurvedList"/>
    <dgm:cxn modelId="{2C43FC1D-83BE-1949-8883-13EC056314A6}" type="presParOf" srcId="{321B24EC-EDDB-BB4F-A1AA-C46541932158}" destId="{F0082B9F-64AF-C248-9C4E-496CBA9EE048}" srcOrd="1" destOrd="0" presId="urn:microsoft.com/office/officeart/2008/layout/VerticalCurvedList"/>
    <dgm:cxn modelId="{885E8EC0-E88D-A94C-8ED1-7F82C8837302}" type="presParOf" srcId="{321B24EC-EDDB-BB4F-A1AA-C46541932158}" destId="{4E57C405-A862-034D-BE79-9C99A95E7E3A}" srcOrd="2" destOrd="0" presId="urn:microsoft.com/office/officeart/2008/layout/VerticalCurvedList"/>
    <dgm:cxn modelId="{705B60EE-CCA3-1540-AA75-888BA89F8213}" type="presParOf" srcId="{321B24EC-EDDB-BB4F-A1AA-C46541932158}" destId="{3FAD2FF3-2F46-C144-8AA2-BAA70ABB5477}" srcOrd="3" destOrd="0" presId="urn:microsoft.com/office/officeart/2008/layout/VerticalCurvedList"/>
    <dgm:cxn modelId="{E8AA1A11-6A7D-3F4E-B9A1-08FCBE98637F}" type="presParOf" srcId="{57167D03-90E2-264F-B844-89C04804F493}" destId="{C9572301-A523-F14A-AD41-4CEE6BED3347}" srcOrd="1" destOrd="0" presId="urn:microsoft.com/office/officeart/2008/layout/VerticalCurvedList"/>
    <dgm:cxn modelId="{CA0B6A0C-A687-A44A-9A8C-D90485CCFBBD}" type="presParOf" srcId="{57167D03-90E2-264F-B844-89C04804F493}" destId="{EF15B2F0-C2F8-A941-804C-66852DCDC0A1}" srcOrd="2" destOrd="0" presId="urn:microsoft.com/office/officeart/2008/layout/VerticalCurvedList"/>
    <dgm:cxn modelId="{8F36F98C-AFC8-9F41-9CD3-5A204A6B8F2B}" type="presParOf" srcId="{EF15B2F0-C2F8-A941-804C-66852DCDC0A1}" destId="{D5207E34-943F-9549-A6B2-3D0126C70B6D}" srcOrd="0" destOrd="0" presId="urn:microsoft.com/office/officeart/2008/layout/VerticalCurvedList"/>
    <dgm:cxn modelId="{9FA0E9B4-D079-C44F-AA18-9B6E3D9B30F5}" type="presParOf" srcId="{57167D03-90E2-264F-B844-89C04804F493}" destId="{93143007-37D5-1340-A9F7-FABAA89DEBB6}" srcOrd="3" destOrd="0" presId="urn:microsoft.com/office/officeart/2008/layout/VerticalCurvedList"/>
    <dgm:cxn modelId="{32BB5797-9094-6E4D-B33B-A1263C926995}" type="presParOf" srcId="{57167D03-90E2-264F-B844-89C04804F493}" destId="{8E55C795-0707-CE48-982D-765C11A4F10B}" srcOrd="4" destOrd="0" presId="urn:microsoft.com/office/officeart/2008/layout/VerticalCurvedList"/>
    <dgm:cxn modelId="{764C6D3B-8E23-BB47-B506-7D0CA5B4502A}" type="presParOf" srcId="{8E55C795-0707-CE48-982D-765C11A4F10B}" destId="{C8E482EC-052A-7C4B-A2DC-CA82313A95AF}" srcOrd="0" destOrd="0" presId="urn:microsoft.com/office/officeart/2008/layout/VerticalCurvedList"/>
    <dgm:cxn modelId="{E34320B9-E5D2-2843-A282-0E775A9CE75B}" type="presParOf" srcId="{57167D03-90E2-264F-B844-89C04804F493}" destId="{EBEB99A4-1890-9A4E-8E49-E7EAF5DF96DF}" srcOrd="5" destOrd="0" presId="urn:microsoft.com/office/officeart/2008/layout/VerticalCurvedList"/>
    <dgm:cxn modelId="{4C5735C1-5936-2D44-ACB1-F72ECCE7D837}" type="presParOf" srcId="{57167D03-90E2-264F-B844-89C04804F493}" destId="{046B78B3-4EF2-3E4E-B050-A92D1DA8BEC5}" srcOrd="6" destOrd="0" presId="urn:microsoft.com/office/officeart/2008/layout/VerticalCurvedList"/>
    <dgm:cxn modelId="{ABA4A5E6-6679-634E-BE10-9525597BD97B}" type="presParOf" srcId="{046B78B3-4EF2-3E4E-B050-A92D1DA8BEC5}" destId="{DB67A2EF-BF75-5E4A-BB7E-B15BAEAC9DCB}" srcOrd="0" destOrd="0" presId="urn:microsoft.com/office/officeart/2008/layout/VerticalCurvedList"/>
    <dgm:cxn modelId="{5BF5115B-9B40-0348-8BD4-964647343234}" type="presParOf" srcId="{57167D03-90E2-264F-B844-89C04804F493}" destId="{867A4D21-5831-B743-830D-82EB9026806A}" srcOrd="7" destOrd="0" presId="urn:microsoft.com/office/officeart/2008/layout/VerticalCurvedList"/>
    <dgm:cxn modelId="{639FAA3C-3BD1-EC45-9500-9A7C36CB9B2B}" type="presParOf" srcId="{57167D03-90E2-264F-B844-89C04804F493}" destId="{8387761A-69F2-FD49-852E-37C36A3446B9}" srcOrd="8" destOrd="0" presId="urn:microsoft.com/office/officeart/2008/layout/VerticalCurvedList"/>
    <dgm:cxn modelId="{6965221F-0515-AF41-BED3-C4780C01FEB3}" type="presParOf" srcId="{8387761A-69F2-FD49-852E-37C36A3446B9}" destId="{63CFA7CA-CEB2-1347-801E-EF2C252E9A5E}" srcOrd="0" destOrd="0" presId="urn:microsoft.com/office/officeart/2008/layout/VerticalCurvedList"/>
    <dgm:cxn modelId="{CD13F2CC-73BE-A441-AB83-25E7776B5BB4}" type="presParOf" srcId="{57167D03-90E2-264F-B844-89C04804F493}" destId="{0689870F-77A8-354D-9CDC-D48B7C32448F}" srcOrd="9" destOrd="0" presId="urn:microsoft.com/office/officeart/2008/layout/VerticalCurvedList"/>
    <dgm:cxn modelId="{5B682AFE-DA96-1041-9703-DD6820268EBE}" type="presParOf" srcId="{57167D03-90E2-264F-B844-89C04804F493}" destId="{B5945309-5F5F-0040-97DE-9E0E117539C2}" srcOrd="10" destOrd="0" presId="urn:microsoft.com/office/officeart/2008/layout/VerticalCurvedList"/>
    <dgm:cxn modelId="{53D6997E-56BB-9844-8EBC-9936EBAF1104}" type="presParOf" srcId="{B5945309-5F5F-0040-97DE-9E0E117539C2}" destId="{3AEDDF7A-C466-5545-B6BA-261CF25B0770}" srcOrd="0" destOrd="0" presId="urn:microsoft.com/office/officeart/2008/layout/VerticalCurvedList"/>
    <dgm:cxn modelId="{B21972A3-6247-5C47-BC3B-C963B4B7D71D}" type="presParOf" srcId="{57167D03-90E2-264F-B844-89C04804F493}" destId="{2B91694A-60C3-F045-A673-9B3C53F2E136}" srcOrd="11" destOrd="0" presId="urn:microsoft.com/office/officeart/2008/layout/VerticalCurvedList"/>
    <dgm:cxn modelId="{89A7E012-19DA-9448-8488-A5C4B776FDA1}" type="presParOf" srcId="{57167D03-90E2-264F-B844-89C04804F493}" destId="{87E17A10-E62D-C84B-86EA-B8D3AD50F30F}" srcOrd="12" destOrd="0" presId="urn:microsoft.com/office/officeart/2008/layout/VerticalCurvedList"/>
    <dgm:cxn modelId="{56E21C05-195B-D943-A4A6-323BF554D970}" type="presParOf" srcId="{87E17A10-E62D-C84B-86EA-B8D3AD50F30F}" destId="{9608EE27-7819-3842-96D7-4497302B274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635C3-999A-5E45-A5EA-91BFD1B6DDE0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Nodau</a:t>
          </a:r>
          <a:r>
            <a:rPr lang="en-US" sz="3000" kern="1200" dirty="0"/>
            <a:t> </a:t>
          </a:r>
          <a:r>
            <a:rPr lang="en-US" sz="3000" kern="1200" dirty="0" err="1"/>
            <a:t>dysgu</a:t>
          </a:r>
          <a:endParaRPr lang="en-US" sz="3000" kern="1200" dirty="0"/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i="1" kern="1200" dirty="0">
              <a:solidFill>
                <a:srgbClr val="C00000"/>
              </a:solidFill>
            </a:rPr>
            <a:t>Learning objectives</a:t>
          </a:r>
        </a:p>
      </dsp:txBody>
      <dsp:txXfrm>
        <a:off x="2871893" y="636693"/>
        <a:ext cx="2384213" cy="1463040"/>
      </dsp:txXfrm>
    </dsp:sp>
    <dsp:sp modelId="{A12B1C41-69DC-BA44-9600-F20CA8AB4F72}">
      <dsp:nvSpPr>
        <dsp:cNvPr id="0" name=""/>
        <dsp:cNvSpPr/>
      </dsp:nvSpPr>
      <dsp:spPr>
        <a:xfrm>
          <a:off x="3611541" y="2099733"/>
          <a:ext cx="3251200" cy="3251200"/>
        </a:xfrm>
        <a:prstGeom prst="ellipse">
          <a:avLst/>
        </a:prstGeom>
        <a:solidFill>
          <a:schemeClr val="accent4">
            <a:alpha val="50000"/>
            <a:hueOff val="10211516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Dulliau</a:t>
          </a:r>
          <a:r>
            <a:rPr lang="en-US" sz="3000" kern="1200" dirty="0"/>
            <a:t> </a:t>
          </a:r>
          <a:r>
            <a:rPr lang="en-US" sz="3000" kern="1200" dirty="0" err="1"/>
            <a:t>Addysgu</a:t>
          </a:r>
          <a:endParaRPr lang="en-US" sz="3000" kern="1200" dirty="0"/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i="1" kern="1200" dirty="0">
              <a:solidFill>
                <a:srgbClr val="C00000"/>
              </a:solidFill>
            </a:rPr>
            <a:t>Teaching Styles</a:t>
          </a:r>
        </a:p>
      </dsp:txBody>
      <dsp:txXfrm>
        <a:off x="4605866" y="2939626"/>
        <a:ext cx="1950720" cy="1788160"/>
      </dsp:txXfrm>
    </dsp:sp>
    <dsp:sp modelId="{FC9D97F0-7B20-3544-B7F9-8619AFEFEE53}">
      <dsp:nvSpPr>
        <dsp:cNvPr id="0" name=""/>
        <dsp:cNvSpPr/>
      </dsp:nvSpPr>
      <dsp:spPr>
        <a:xfrm>
          <a:off x="1265258" y="2099733"/>
          <a:ext cx="3251200" cy="3251200"/>
        </a:xfrm>
        <a:prstGeom prst="ellipse">
          <a:avLst/>
        </a:prstGeom>
        <a:solidFill>
          <a:schemeClr val="accent4">
            <a:alpha val="50000"/>
            <a:hueOff val="20423033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 err="1"/>
            <a:t>Mynediad</a:t>
          </a:r>
          <a:endParaRPr lang="en-US" sz="3000" kern="1200" dirty="0"/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i="1" kern="1200" dirty="0">
              <a:solidFill>
                <a:srgbClr val="C00000"/>
              </a:solidFill>
            </a:rPr>
            <a:t>Access</a:t>
          </a:r>
        </a:p>
      </dsp:txBody>
      <dsp:txXfrm>
        <a:off x="1571413" y="2939626"/>
        <a:ext cx="1950720" cy="17881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082B9F-64AF-C248-9C4E-496CBA9EE048}">
      <dsp:nvSpPr>
        <dsp:cNvPr id="0" name=""/>
        <dsp:cNvSpPr/>
      </dsp:nvSpPr>
      <dsp:spPr>
        <a:xfrm>
          <a:off x="-7753828" y="-1184976"/>
          <a:ext cx="9227952" cy="9227952"/>
        </a:xfrm>
        <a:prstGeom prst="blockArc">
          <a:avLst>
            <a:gd name="adj1" fmla="val 18900000"/>
            <a:gd name="adj2" fmla="val 2700000"/>
            <a:gd name="adj3" fmla="val 234"/>
          </a:avLst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72301-A523-F14A-AD41-4CEE6BED3347}">
      <dsp:nvSpPr>
        <dsp:cNvPr id="0" name=""/>
        <dsp:cNvSpPr/>
      </dsp:nvSpPr>
      <dsp:spPr>
        <a:xfrm>
          <a:off x="548982" y="361142"/>
          <a:ext cx="5246810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bg1"/>
              </a:solidFill>
            </a:rPr>
            <a:t>Lles</a:t>
          </a:r>
          <a:r>
            <a:rPr lang="en-US" sz="2300" kern="1200" dirty="0">
              <a:solidFill>
                <a:schemeClr val="bg1"/>
              </a:solidFill>
            </a:rPr>
            <a:t>/ </a:t>
          </a:r>
          <a:r>
            <a:rPr lang="en-US" sz="2300" i="1" kern="1200" dirty="0">
              <a:solidFill>
                <a:schemeClr val="bg1"/>
              </a:solidFill>
            </a:rPr>
            <a:t>Well-being</a:t>
          </a:r>
        </a:p>
      </dsp:txBody>
      <dsp:txXfrm>
        <a:off x="548982" y="361142"/>
        <a:ext cx="5246810" cy="722010"/>
      </dsp:txXfrm>
    </dsp:sp>
    <dsp:sp modelId="{D5207E34-943F-9549-A6B2-3D0126C70B6D}">
      <dsp:nvSpPr>
        <dsp:cNvPr id="0" name=""/>
        <dsp:cNvSpPr/>
      </dsp:nvSpPr>
      <dsp:spPr>
        <a:xfrm>
          <a:off x="97726" y="270891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43007-37D5-1340-A9F7-FABAA89DEBB6}">
      <dsp:nvSpPr>
        <dsp:cNvPr id="0" name=""/>
        <dsp:cNvSpPr/>
      </dsp:nvSpPr>
      <dsp:spPr>
        <a:xfrm>
          <a:off x="1142885" y="1444020"/>
          <a:ext cx="4652907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bg1"/>
              </a:solidFill>
            </a:rPr>
            <a:t>Ymddygiad</a:t>
          </a:r>
          <a:r>
            <a:rPr lang="en-US" sz="2300" kern="1200" dirty="0">
              <a:solidFill>
                <a:schemeClr val="bg1"/>
              </a:solidFill>
            </a:rPr>
            <a:t>/</a:t>
          </a:r>
          <a:r>
            <a:rPr lang="en-US" sz="2300" kern="1200" dirty="0" err="1">
              <a:solidFill>
                <a:schemeClr val="bg1"/>
              </a:solidFill>
            </a:rPr>
            <a:t>Behaviour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1142885" y="1444020"/>
        <a:ext cx="4652907" cy="722010"/>
      </dsp:txXfrm>
    </dsp:sp>
    <dsp:sp modelId="{C8E482EC-052A-7C4B-A2DC-CA82313A95AF}">
      <dsp:nvSpPr>
        <dsp:cNvPr id="0" name=""/>
        <dsp:cNvSpPr/>
      </dsp:nvSpPr>
      <dsp:spPr>
        <a:xfrm>
          <a:off x="691629" y="1353769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EB99A4-1890-9A4E-8E49-E7EAF5DF96DF}">
      <dsp:nvSpPr>
        <dsp:cNvPr id="0" name=""/>
        <dsp:cNvSpPr/>
      </dsp:nvSpPr>
      <dsp:spPr>
        <a:xfrm>
          <a:off x="1414462" y="2526898"/>
          <a:ext cx="4381330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bg1"/>
              </a:solidFill>
            </a:rPr>
            <a:t>Deallusrwydd</a:t>
          </a:r>
          <a:r>
            <a:rPr lang="en-US" sz="2300" kern="1200" dirty="0">
              <a:solidFill>
                <a:schemeClr val="bg1"/>
              </a:solidFill>
            </a:rPr>
            <a:t>/Intelligence</a:t>
          </a:r>
        </a:p>
      </dsp:txBody>
      <dsp:txXfrm>
        <a:off x="1414462" y="2526898"/>
        <a:ext cx="4381330" cy="722010"/>
      </dsp:txXfrm>
    </dsp:sp>
    <dsp:sp modelId="{DB67A2EF-BF75-5E4A-BB7E-B15BAEAC9DCB}">
      <dsp:nvSpPr>
        <dsp:cNvPr id="0" name=""/>
        <dsp:cNvSpPr/>
      </dsp:nvSpPr>
      <dsp:spPr>
        <a:xfrm>
          <a:off x="963206" y="2436647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A4D21-5831-B743-830D-82EB9026806A}">
      <dsp:nvSpPr>
        <dsp:cNvPr id="0" name=""/>
        <dsp:cNvSpPr/>
      </dsp:nvSpPr>
      <dsp:spPr>
        <a:xfrm>
          <a:off x="1414462" y="3609091"/>
          <a:ext cx="4381330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bg1"/>
              </a:solidFill>
            </a:rPr>
            <a:t>Cynhwysiant</a:t>
          </a:r>
          <a:r>
            <a:rPr lang="en-US" sz="2300" kern="1200" dirty="0">
              <a:solidFill>
                <a:schemeClr val="bg1"/>
              </a:solidFill>
            </a:rPr>
            <a:t>/Inclusion</a:t>
          </a:r>
        </a:p>
      </dsp:txBody>
      <dsp:txXfrm>
        <a:off x="1414462" y="3609091"/>
        <a:ext cx="4381330" cy="722010"/>
      </dsp:txXfrm>
    </dsp:sp>
    <dsp:sp modelId="{63CFA7CA-CEB2-1347-801E-EF2C252E9A5E}">
      <dsp:nvSpPr>
        <dsp:cNvPr id="0" name=""/>
        <dsp:cNvSpPr/>
      </dsp:nvSpPr>
      <dsp:spPr>
        <a:xfrm>
          <a:off x="963206" y="3518839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89870F-77A8-354D-9CDC-D48B7C32448F}">
      <dsp:nvSpPr>
        <dsp:cNvPr id="0" name=""/>
        <dsp:cNvSpPr/>
      </dsp:nvSpPr>
      <dsp:spPr>
        <a:xfrm>
          <a:off x="1142885" y="4691969"/>
          <a:ext cx="4652907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solidFill>
                <a:schemeClr val="bg1"/>
              </a:solidFill>
            </a:rPr>
            <a:t>Iaith</a:t>
          </a:r>
          <a:r>
            <a:rPr lang="en-US" sz="2300" kern="1200" dirty="0">
              <a:solidFill>
                <a:schemeClr val="bg1"/>
              </a:solidFill>
            </a:rPr>
            <a:t>/Language</a:t>
          </a:r>
        </a:p>
      </dsp:txBody>
      <dsp:txXfrm>
        <a:off x="1142885" y="4691969"/>
        <a:ext cx="4652907" cy="722010"/>
      </dsp:txXfrm>
    </dsp:sp>
    <dsp:sp modelId="{3AEDDF7A-C466-5545-B6BA-261CF25B0770}">
      <dsp:nvSpPr>
        <dsp:cNvPr id="0" name=""/>
        <dsp:cNvSpPr/>
      </dsp:nvSpPr>
      <dsp:spPr>
        <a:xfrm>
          <a:off x="691629" y="4601718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1694A-60C3-F045-A673-9B3C53F2E136}">
      <dsp:nvSpPr>
        <dsp:cNvPr id="0" name=""/>
        <dsp:cNvSpPr/>
      </dsp:nvSpPr>
      <dsp:spPr>
        <a:xfrm>
          <a:off x="548982" y="5774847"/>
          <a:ext cx="5246810" cy="7220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bg1"/>
              </a:solidFill>
            </a:rPr>
            <a:t>Physical/</a:t>
          </a:r>
          <a:r>
            <a:rPr lang="en-US" sz="2300" kern="1200" dirty="0" err="1">
              <a:solidFill>
                <a:schemeClr val="bg1"/>
              </a:solidFill>
            </a:rPr>
            <a:t>Corfforol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548982" y="5774847"/>
        <a:ext cx="5246810" cy="722010"/>
      </dsp:txXfrm>
    </dsp:sp>
    <dsp:sp modelId="{9608EE27-7819-3842-96D7-4497302B274A}">
      <dsp:nvSpPr>
        <dsp:cNvPr id="0" name=""/>
        <dsp:cNvSpPr/>
      </dsp:nvSpPr>
      <dsp:spPr>
        <a:xfrm>
          <a:off x="97726" y="5684596"/>
          <a:ext cx="902512" cy="902512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70EC0-832F-EA42-80EF-6A88D6B9CB7F}" type="datetimeFigureOut">
              <a:rPr lang="en-US" smtClean="0"/>
              <a:t>3/17/19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771804-5974-2447-858E-BE845D6E1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102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/Specific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Cymherdrol</a:t>
            </a:r>
            <a:r>
              <a:rPr lang="en-US" dirty="0"/>
              <a:t>/Moderate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Dwys</a:t>
            </a:r>
            <a:r>
              <a:rPr lang="en-US" dirty="0"/>
              <a:t>/Severe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Dwys</a:t>
            </a:r>
            <a:r>
              <a:rPr lang="en-US" dirty="0"/>
              <a:t> a </a:t>
            </a:r>
            <a:r>
              <a:rPr lang="en-US" dirty="0" err="1"/>
              <a:t>Lluosog</a:t>
            </a:r>
            <a:r>
              <a:rPr lang="en-US" dirty="0"/>
              <a:t>/Multiple and Profound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Chyfathrebu</a:t>
            </a:r>
            <a:r>
              <a:rPr lang="en-US" dirty="0"/>
              <a:t>/Speech, Language and Communication Needs</a:t>
            </a:r>
          </a:p>
          <a:p>
            <a:r>
              <a:rPr lang="en-US" dirty="0" err="1"/>
              <a:t>Iechyd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,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Meddyliol</a:t>
            </a:r>
            <a:r>
              <a:rPr lang="en-US" dirty="0"/>
              <a:t>/Social, Emotional and Mental Health</a:t>
            </a:r>
          </a:p>
          <a:p>
            <a:r>
              <a:rPr lang="en-US" dirty="0" err="1"/>
              <a:t>Anhwyder</a:t>
            </a:r>
            <a:r>
              <a:rPr lang="en-US" dirty="0"/>
              <a:t> </a:t>
            </a:r>
            <a:r>
              <a:rPr lang="en-US" dirty="0" err="1"/>
              <a:t>Sbectrwm</a:t>
            </a:r>
            <a:r>
              <a:rPr lang="en-US" dirty="0"/>
              <a:t> </a:t>
            </a:r>
            <a:r>
              <a:rPr lang="en-US" dirty="0" err="1"/>
              <a:t>Awtistig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Cyflwr</a:t>
            </a:r>
            <a:r>
              <a:rPr lang="en-US" dirty="0"/>
              <a:t> </a:t>
            </a:r>
            <a:r>
              <a:rPr lang="en-US" dirty="0" err="1"/>
              <a:t>Sbectrwm</a:t>
            </a:r>
            <a:r>
              <a:rPr lang="en-US" dirty="0"/>
              <a:t> </a:t>
            </a:r>
            <a:r>
              <a:rPr lang="en-US" dirty="0" err="1"/>
              <a:t>Awtistig</a:t>
            </a:r>
            <a:r>
              <a:rPr lang="en-US" dirty="0"/>
              <a:t>/Autistic Spectrum Disorder or Autistic Spectrum Condition</a:t>
            </a:r>
          </a:p>
          <a:p>
            <a:r>
              <a:rPr lang="en-US" dirty="0"/>
              <a:t>Nam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Golwg</a:t>
            </a:r>
            <a:r>
              <a:rPr lang="en-US" dirty="0"/>
              <a:t>/Visual Impairment</a:t>
            </a:r>
          </a:p>
          <a:p>
            <a:r>
              <a:rPr lang="en-US" dirty="0"/>
              <a:t>Nam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Clyw</a:t>
            </a:r>
            <a:r>
              <a:rPr lang="en-US" dirty="0"/>
              <a:t>/Hearing Impairment</a:t>
            </a:r>
          </a:p>
          <a:p>
            <a:r>
              <a:rPr lang="en-US" dirty="0"/>
              <a:t>Nam </a:t>
            </a:r>
            <a:r>
              <a:rPr lang="en-US" dirty="0" err="1"/>
              <a:t>Amlsynhwyrol</a:t>
            </a:r>
            <a:r>
              <a:rPr lang="en-US" dirty="0"/>
              <a:t>/Multisensory Impairment</a:t>
            </a:r>
          </a:p>
          <a:p>
            <a:r>
              <a:rPr lang="en-US" dirty="0" err="1"/>
              <a:t>Anableddau</a:t>
            </a:r>
            <a:r>
              <a:rPr lang="en-US" dirty="0"/>
              <a:t> </a:t>
            </a:r>
            <a:r>
              <a:rPr lang="en-US" dirty="0" err="1"/>
              <a:t>Corfforol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3CE6BD-3665-F440-A7E9-BB77B8AA798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901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780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50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15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153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292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9236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00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809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184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081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741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8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37C077D-4A11-9947-B0A5-485988DFC800}" type="datetimeFigureOut">
              <a:rPr lang="en-US" smtClean="0"/>
              <a:t>3/17/19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58BF9B5-3DF6-6548-9C0E-F423E7E25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29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wales.gov.wales/Catalogue/Education-and-Skills/Schools-and-Teachers/Schools-Census/Pupil-Level-Annual-School-Census/Special-Educational-Needs/pupilssen-by-majorneed-year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collections/routes-to-literacy-and-numeracy?lang=cy" TargetMode="External"/><Relationship Id="rId2" Type="http://schemas.openxmlformats.org/officeDocument/2006/relationships/hyperlink" Target="http://learning.gov.wales/resources/collections/routes-to-literacy-and-numeracy?lang=en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110813032310/http:/orderline.qcda.gov.uk/gempdf/1445950359/QCDA115417p_P-Scales_factsheet_v3.pdf" TargetMode="External"/><Relationship Id="rId2" Type="http://schemas.openxmlformats.org/officeDocument/2006/relationships/hyperlink" Target="https://www.youtube.com/watch?v=6kfLmg1Rrhg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consultations/2018-12/draft-additional-learning-needs-code-for-wales_0.pdf" TargetMode="External"/><Relationship Id="rId2" Type="http://schemas.openxmlformats.org/officeDocument/2006/relationships/hyperlink" Target="https://beta.llyw.cymru/sites/default/files/consultations/2018-12/cod-drafft-anghenion-dysgu-ychwanegol-cymru_0.pdf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publications/2019-01/person-centred-practice-in-education-a-guide-for-early-years-schools-and-colleges-in-wales.pdf" TargetMode="External"/><Relationship Id="rId2" Type="http://schemas.openxmlformats.org/officeDocument/2006/relationships/hyperlink" Target="https://beta.llyw.cymru/sites/default/files/publications/2019-01/ymarfer-sy-n-canolbwyntio-ar-unigolion-mewn-addysg-canllaw-ar-gyfer-blynyddoedd-cynnar-ysgolion-a-cholegau-yng-nghymru.pdf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5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sers.sussex.ac.uk/~robinb/SEALtracker.pdf" TargetMode="External"/><Relationship Id="rId2" Type="http://schemas.openxmlformats.org/officeDocument/2006/relationships/hyperlink" Target="https://learning.gov.wales/resources/browse-all/seal-for-primary-schools/?skip=1&amp;lang=en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mJB1Lj2PTY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ites/default/files/documents/NIA%20Supplementary%20guidance%20-%20additional%20learning%20needs.pdf" TargetMode="External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estyn.gov.wales/sites/default/files/documents/NIA%20Supplementary%20guidance%20-%20additional%20learning%20needs%20cy_0.pdf" TargetMode="External"/><Relationship Id="rId4" Type="http://schemas.openxmlformats.org/officeDocument/2006/relationships/image" Target="../media/image10.tif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assembly.wales/research%20documents/18-023/18-23-web-english.pdf" TargetMode="External"/><Relationship Id="rId4" Type="http://schemas.openxmlformats.org/officeDocument/2006/relationships/hyperlink" Target="http://www.assembly.wales/research%20documents/18-023/18-023-web-wel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CF783-8FB8-6749-A762-97970C2DAD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bregus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vulnerable learners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A90CD4-F13D-4E4F-AB74-2C40AE5523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7315" y="4930986"/>
            <a:ext cx="7891272" cy="1069848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dirty="0"/>
              <a:t>M6X02151/C</a:t>
            </a:r>
          </a:p>
          <a:p>
            <a:pPr algn="ctr"/>
            <a:r>
              <a:rPr lang="en-US" dirty="0"/>
              <a:t>M7X02153/C</a:t>
            </a:r>
          </a:p>
          <a:p>
            <a:pPr algn="ctr"/>
            <a:r>
              <a:rPr lang="en-US" dirty="0"/>
              <a:t>19.03.19</a:t>
            </a:r>
          </a:p>
        </p:txBody>
      </p:sp>
    </p:spTree>
    <p:extLst>
      <p:ext uri="{BB962C8B-B14F-4D97-AF65-F5344CB8AC3E}">
        <p14:creationId xmlns:p14="http://schemas.microsoft.com/office/powerpoint/2010/main" val="3521175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5999F-79C2-1049-9ED6-DA0E9D4C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4D1966-FF86-8741-852A-836A000801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800" dirty="0" err="1"/>
              <a:t>Datblygu</a:t>
            </a:r>
            <a:r>
              <a:rPr lang="en-US" sz="2800" dirty="0"/>
              <a:t> </a:t>
            </a:r>
            <a:r>
              <a:rPr lang="en-US" sz="2800" dirty="0" err="1"/>
              <a:t>dealltwriaeth</a:t>
            </a:r>
            <a:r>
              <a:rPr lang="en-US" sz="2800" dirty="0"/>
              <a:t> </a:t>
            </a:r>
            <a:r>
              <a:rPr lang="en-US" sz="2800" dirty="0" err="1"/>
              <a:t>bellach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a </a:t>
            </a:r>
            <a:r>
              <a:rPr lang="en-US" sz="2800" dirty="0" err="1"/>
              <a:t>olygir</a:t>
            </a:r>
            <a:r>
              <a:rPr lang="en-US" sz="2800" dirty="0"/>
              <a:t> </a:t>
            </a:r>
            <a:r>
              <a:rPr lang="en-US" sz="2800" dirty="0" err="1"/>
              <a:t>wrth</a:t>
            </a:r>
            <a:r>
              <a:rPr lang="en-US" sz="2800" dirty="0"/>
              <a:t> </a:t>
            </a:r>
            <a:r>
              <a:rPr lang="en-US" sz="2800" dirty="0" err="1"/>
              <a:t>ddysgwyr</a:t>
            </a:r>
            <a:r>
              <a:rPr lang="en-US" sz="2800" dirty="0"/>
              <a:t> </a:t>
            </a:r>
            <a:r>
              <a:rPr lang="en-US" sz="2800" dirty="0" err="1"/>
              <a:t>bregus</a:t>
            </a:r>
            <a:endParaRPr lang="en-US" sz="2800" dirty="0"/>
          </a:p>
          <a:p>
            <a:r>
              <a:rPr lang="en-US" sz="2800" dirty="0" err="1"/>
              <a:t>Ystyried</a:t>
            </a:r>
            <a:r>
              <a:rPr lang="en-US" sz="2800" dirty="0"/>
              <a:t> </a:t>
            </a:r>
            <a:r>
              <a:rPr lang="en-US" sz="2800" dirty="0" err="1"/>
              <a:t>rhai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heriau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rhwystrau</a:t>
            </a:r>
            <a:r>
              <a:rPr lang="en-US" sz="2800" dirty="0"/>
              <a:t> </a:t>
            </a:r>
            <a:r>
              <a:rPr lang="en-US" sz="2800" dirty="0" err="1"/>
              <a:t>rhag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gwynebu’r</a:t>
            </a:r>
            <a:r>
              <a:rPr lang="en-US" sz="2800" dirty="0"/>
              <a:t> </a:t>
            </a:r>
            <a:r>
              <a:rPr lang="en-US" sz="2800" dirty="0" err="1"/>
              <a:t>dysgwyr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endParaRPr lang="en-US" sz="2800" dirty="0"/>
          </a:p>
          <a:p>
            <a:r>
              <a:rPr lang="en-US" sz="2800" dirty="0" err="1"/>
              <a:t>Archwilio</a:t>
            </a:r>
            <a:r>
              <a:rPr lang="en-US" sz="2800" dirty="0"/>
              <a:t> </a:t>
            </a:r>
            <a:r>
              <a:rPr lang="en-US" sz="2800" dirty="0" err="1"/>
              <a:t>dulliau</a:t>
            </a:r>
            <a:r>
              <a:rPr lang="en-US" sz="2800" dirty="0"/>
              <a:t> </a:t>
            </a:r>
            <a:r>
              <a:rPr lang="en-US" sz="2800" dirty="0" err="1"/>
              <a:t>cefnogi</a:t>
            </a:r>
            <a:r>
              <a:rPr lang="en-US" sz="2800" dirty="0"/>
              <a:t> ac </a:t>
            </a:r>
            <a:r>
              <a:rPr lang="en-US" sz="2800" dirty="0" err="1"/>
              <a:t>asesu</a:t>
            </a:r>
            <a:r>
              <a:rPr lang="en-US" sz="2800" dirty="0"/>
              <a:t> </a:t>
            </a:r>
            <a:r>
              <a:rPr lang="en-US" sz="2800" dirty="0" err="1"/>
              <a:t>priodol</a:t>
            </a:r>
            <a:endParaRPr lang="en-US" sz="28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663EB6-E169-274A-BE99-63C5F4A2F9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800" i="1" dirty="0">
                <a:solidFill>
                  <a:srgbClr val="C00000"/>
                </a:solidFill>
              </a:rPr>
              <a:t>Develop further understanding of what is meant by vulnerable learners</a:t>
            </a:r>
          </a:p>
          <a:p>
            <a:r>
              <a:rPr lang="en-US" sz="2800" i="1" dirty="0">
                <a:solidFill>
                  <a:srgbClr val="C00000"/>
                </a:solidFill>
              </a:rPr>
              <a:t>Consider some of the challenges and barriers facing these learners</a:t>
            </a:r>
          </a:p>
          <a:p>
            <a:r>
              <a:rPr lang="en-US" sz="2800" i="1" dirty="0">
                <a:solidFill>
                  <a:srgbClr val="C00000"/>
                </a:solidFill>
              </a:rPr>
              <a:t>Explore assessment and support strategies</a:t>
            </a:r>
          </a:p>
        </p:txBody>
      </p:sp>
    </p:spTree>
    <p:extLst>
      <p:ext uri="{BB962C8B-B14F-4D97-AF65-F5344CB8AC3E}">
        <p14:creationId xmlns:p14="http://schemas.microsoft.com/office/powerpoint/2010/main" val="836968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15379-7104-5F44-8D57-D558F729A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90" y="2379934"/>
            <a:ext cx="10058400" cy="1609344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US" cap="none" dirty="0" err="1">
                <a:solidFill>
                  <a:schemeClr val="bg1"/>
                </a:solidFill>
              </a:rPr>
              <a:t>Diffiniwch</a:t>
            </a:r>
            <a:r>
              <a:rPr lang="en-US" cap="none" dirty="0">
                <a:solidFill>
                  <a:schemeClr val="bg1"/>
                </a:solidFill>
              </a:rPr>
              <a:t> ‘</a:t>
            </a:r>
            <a:r>
              <a:rPr lang="en-US" cap="none" dirty="0" err="1">
                <a:solidFill>
                  <a:schemeClr val="bg1"/>
                </a:solidFill>
              </a:rPr>
              <a:t>ddysgwyr</a:t>
            </a:r>
            <a:r>
              <a:rPr lang="en-US" cap="none" dirty="0">
                <a:solidFill>
                  <a:schemeClr val="bg1"/>
                </a:solidFill>
              </a:rPr>
              <a:t> </a:t>
            </a:r>
            <a:r>
              <a:rPr lang="en-US" cap="none" dirty="0" err="1">
                <a:solidFill>
                  <a:schemeClr val="bg1"/>
                </a:solidFill>
              </a:rPr>
              <a:t>bregus</a:t>
            </a:r>
            <a:r>
              <a:rPr lang="en-US" cap="none" dirty="0">
                <a:solidFill>
                  <a:schemeClr val="bg1"/>
                </a:solidFill>
              </a:rPr>
              <a:t>’</a:t>
            </a:r>
            <a:br>
              <a:rPr lang="en-US" cap="none" dirty="0">
                <a:solidFill>
                  <a:schemeClr val="bg1"/>
                </a:solidFill>
              </a:rPr>
            </a:br>
            <a:r>
              <a:rPr lang="en-US" i="1" cap="none" dirty="0">
                <a:solidFill>
                  <a:schemeClr val="bg1"/>
                </a:solidFill>
              </a:rPr>
              <a:t>Define ‘vulnerable learners’</a:t>
            </a:r>
          </a:p>
        </p:txBody>
      </p:sp>
    </p:spTree>
    <p:extLst>
      <p:ext uri="{BB962C8B-B14F-4D97-AF65-F5344CB8AC3E}">
        <p14:creationId xmlns:p14="http://schemas.microsoft.com/office/powerpoint/2010/main" val="925381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9C895-2F8C-0445-BF6C-265E596FD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828779"/>
          </a:xfrm>
        </p:spPr>
        <p:txBody>
          <a:bodyPr>
            <a:normAutofit fontScale="90000"/>
          </a:bodyPr>
          <a:lstStyle/>
          <a:p>
            <a:r>
              <a:rPr lang="en-US" dirty="0"/>
              <a:t>Un </a:t>
            </a:r>
            <a:r>
              <a:rPr lang="en-US" dirty="0" err="1"/>
              <a:t>Diffiniad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One definition </a:t>
            </a:r>
            <a:r>
              <a:rPr lang="en-US" dirty="0"/>
              <a:t>(</a:t>
            </a:r>
            <a:r>
              <a:rPr lang="en-US" cap="none" dirty="0" err="1"/>
              <a:t>NfER</a:t>
            </a:r>
            <a:r>
              <a:rPr lang="en-US" cap="none" dirty="0"/>
              <a:t>, 2018</a:t>
            </a:r>
            <a:r>
              <a:rPr lang="en-US" dirty="0"/>
              <a:t>)</a:t>
            </a:r>
            <a:endParaRPr lang="en-US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278B7-3C6B-7246-A388-2EA1864F6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763" y="1928553"/>
            <a:ext cx="5276088" cy="492944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 err="1"/>
              <a:t>Dysgwyr</a:t>
            </a:r>
            <a:r>
              <a:rPr lang="en-US" dirty="0"/>
              <a:t> ag AAA/ADY</a:t>
            </a:r>
          </a:p>
          <a:p>
            <a:pPr>
              <a:lnSpc>
                <a:spcPct val="120000"/>
              </a:lnSpc>
            </a:pPr>
            <a:r>
              <a:rPr lang="en-US" dirty="0"/>
              <a:t>Plant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gofal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Plant a </a:t>
            </a:r>
            <a:r>
              <a:rPr lang="en-US" dirty="0" err="1"/>
              <a:t>phobl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tlodi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gwahardd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rai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perygl</a:t>
            </a:r>
            <a:r>
              <a:rPr lang="en-US" dirty="0"/>
              <a:t> o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gwahardd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a </a:t>
            </a:r>
            <a:r>
              <a:rPr lang="en-US" dirty="0" err="1"/>
              <a:t>heriau</a:t>
            </a:r>
            <a:r>
              <a:rPr lang="en-US" dirty="0"/>
              <a:t> </a:t>
            </a:r>
            <a:r>
              <a:rPr lang="en-US" dirty="0" err="1"/>
              <a:t>ymddygiad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bresenoldeb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Sipsiwn</a:t>
            </a:r>
            <a:r>
              <a:rPr lang="en-US" dirty="0"/>
              <a:t>, Roma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Deithwyr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Ceiswyr</a:t>
            </a:r>
            <a:r>
              <a:rPr lang="en-US" dirty="0"/>
              <a:t> </a:t>
            </a:r>
            <a:r>
              <a:rPr lang="en-US" dirty="0" err="1"/>
              <a:t>lloches</a:t>
            </a:r>
            <a:r>
              <a:rPr lang="en-US" dirty="0"/>
              <a:t>, </a:t>
            </a:r>
            <a:r>
              <a:rPr lang="en-US" dirty="0" err="1"/>
              <a:t>ffoaduriaid</a:t>
            </a:r>
            <a:r>
              <a:rPr lang="en-US" dirty="0"/>
              <a:t> a </a:t>
            </a:r>
            <a:r>
              <a:rPr lang="en-US" dirty="0" err="1"/>
              <a:t>mewnfudwyr</a:t>
            </a:r>
            <a:r>
              <a:rPr lang="en-US" dirty="0"/>
              <a:t> </a:t>
            </a:r>
            <a:r>
              <a:rPr lang="en-US" dirty="0" err="1"/>
              <a:t>newydd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Gofalwyr</a:t>
            </a:r>
            <a:r>
              <a:rPr lang="en-US" dirty="0"/>
              <a:t> </a:t>
            </a:r>
            <a:r>
              <a:rPr lang="en-US" dirty="0" err="1"/>
              <a:t>ifanc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err="1"/>
              <a:t>Troseddwyr</a:t>
            </a:r>
            <a:r>
              <a:rPr lang="en-US" dirty="0"/>
              <a:t> </a:t>
            </a:r>
            <a:r>
              <a:rPr lang="en-US" dirty="0" err="1"/>
              <a:t>ifanc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Plant a </a:t>
            </a:r>
            <a:r>
              <a:rPr lang="en-US" dirty="0" err="1"/>
              <a:t>phobl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a </a:t>
            </a:r>
            <a:r>
              <a:rPr lang="en-US" dirty="0" err="1"/>
              <a:t>materion</a:t>
            </a:r>
            <a:r>
              <a:rPr lang="en-US" dirty="0"/>
              <a:t> </a:t>
            </a:r>
            <a:r>
              <a:rPr lang="en-US" dirty="0" err="1"/>
              <a:t>iechyd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ac </a:t>
            </a:r>
            <a:r>
              <a:rPr lang="en-US" dirty="0" err="1"/>
              <a:t>anghenion</a:t>
            </a:r>
            <a:r>
              <a:rPr lang="en-US" dirty="0"/>
              <a:t> </a:t>
            </a:r>
            <a:r>
              <a:rPr lang="en-US" dirty="0" err="1"/>
              <a:t>meddygol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64D77-7063-2E49-A25B-16206CCB5A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4223" y="1928553"/>
            <a:ext cx="5522977" cy="465512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Learners with SEN/ALN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Looked after children (LAC)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Children and young people living in poverty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Excluded pupils, and those at risk of exclusion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Pupils with behaviour and attendance issues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Gypsy, Roma and Traveller pupils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Asylum seekers, refugees and new migrants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 Young carers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Young offenders </a:t>
            </a:r>
          </a:p>
          <a:p>
            <a:pPr>
              <a:lnSpc>
                <a:spcPct val="120000"/>
              </a:lnSpc>
            </a:pPr>
            <a:r>
              <a:rPr lang="en-GB" i="1" dirty="0">
                <a:solidFill>
                  <a:srgbClr val="C00000"/>
                </a:solidFill>
              </a:rPr>
              <a:t>Children and young people with mental health issues and medical needs </a:t>
            </a:r>
          </a:p>
        </p:txBody>
      </p:sp>
    </p:spTree>
    <p:extLst>
      <p:ext uri="{BB962C8B-B14F-4D97-AF65-F5344CB8AC3E}">
        <p14:creationId xmlns:p14="http://schemas.microsoft.com/office/powerpoint/2010/main" val="3212790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F544-F4C3-7E45-BCAA-27C9C311D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118872"/>
            <a:ext cx="10058400" cy="1609344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Do you speak this language?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1C0FAE-4443-8E48-8BAC-F8E7B5012A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ADP</a:t>
            </a:r>
          </a:p>
          <a:p>
            <a:r>
              <a:rPr lang="en-US" dirty="0">
                <a:solidFill>
                  <a:schemeClr val="tx1"/>
                </a:solidFill>
              </a:rPr>
              <a:t>ADC</a:t>
            </a:r>
          </a:p>
          <a:p>
            <a:r>
              <a:rPr lang="en-US" dirty="0">
                <a:solidFill>
                  <a:schemeClr val="tx1"/>
                </a:solidFill>
              </a:rPr>
              <a:t>ADD</a:t>
            </a:r>
          </a:p>
          <a:p>
            <a:r>
              <a:rPr lang="en-US" dirty="0" err="1">
                <a:solidFill>
                  <a:schemeClr val="tx1"/>
                </a:solidFill>
              </a:rPr>
              <a:t>ADDLl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AILlC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ICEM</a:t>
            </a:r>
          </a:p>
          <a:p>
            <a:r>
              <a:rPr lang="en-US" dirty="0">
                <a:solidFill>
                  <a:schemeClr val="tx1"/>
                </a:solidFill>
              </a:rPr>
              <a:t>ASA/CSA</a:t>
            </a:r>
          </a:p>
          <a:p>
            <a:r>
              <a:rPr lang="en-US" dirty="0">
                <a:solidFill>
                  <a:schemeClr val="tx1"/>
                </a:solidFill>
              </a:rPr>
              <a:t>NG</a:t>
            </a:r>
          </a:p>
          <a:p>
            <a:r>
              <a:rPr lang="en-US" dirty="0">
                <a:solidFill>
                  <a:schemeClr val="tx1"/>
                </a:solidFill>
              </a:rPr>
              <a:t>NC</a:t>
            </a:r>
          </a:p>
          <a:p>
            <a:r>
              <a:rPr lang="en-US" dirty="0">
                <a:solidFill>
                  <a:schemeClr val="tx1"/>
                </a:solidFill>
              </a:rPr>
              <a:t>NA</a:t>
            </a:r>
          </a:p>
          <a:p>
            <a:r>
              <a:rPr lang="en-US" dirty="0">
                <a:solidFill>
                  <a:schemeClr val="tx1"/>
                </a:solidFill>
              </a:rPr>
              <a:t>AC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BEFFDF-7D6A-E244-9325-80275F6B1C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i="1" dirty="0" err="1">
                <a:solidFill>
                  <a:srgbClr val="C00000"/>
                </a:solidFill>
              </a:rPr>
              <a:t>SpLD</a:t>
            </a:r>
            <a:endParaRPr lang="en-US" i="1" dirty="0">
              <a:solidFill>
                <a:srgbClr val="C00000"/>
              </a:solidFill>
            </a:endParaRPr>
          </a:p>
          <a:p>
            <a:r>
              <a:rPr lang="en-US" i="1" dirty="0">
                <a:solidFill>
                  <a:srgbClr val="C00000"/>
                </a:solidFill>
              </a:rPr>
              <a:t>MLD</a:t>
            </a:r>
          </a:p>
          <a:p>
            <a:r>
              <a:rPr lang="en-US" i="1" dirty="0">
                <a:solidFill>
                  <a:srgbClr val="C00000"/>
                </a:solidFill>
              </a:rPr>
              <a:t>SLD</a:t>
            </a:r>
          </a:p>
          <a:p>
            <a:r>
              <a:rPr lang="en-US" i="1" dirty="0">
                <a:solidFill>
                  <a:srgbClr val="C00000"/>
                </a:solidFill>
              </a:rPr>
              <a:t>PMLD</a:t>
            </a:r>
          </a:p>
          <a:p>
            <a:r>
              <a:rPr lang="en-US" i="1" dirty="0">
                <a:solidFill>
                  <a:srgbClr val="C00000"/>
                </a:solidFill>
              </a:rPr>
              <a:t>SLCN</a:t>
            </a:r>
          </a:p>
          <a:p>
            <a:r>
              <a:rPr lang="en-US" i="1" dirty="0">
                <a:solidFill>
                  <a:srgbClr val="C00000"/>
                </a:solidFill>
              </a:rPr>
              <a:t>SEMH</a:t>
            </a:r>
          </a:p>
          <a:p>
            <a:r>
              <a:rPr lang="en-US" i="1" dirty="0">
                <a:solidFill>
                  <a:srgbClr val="C00000"/>
                </a:solidFill>
              </a:rPr>
              <a:t>ASD/ASC</a:t>
            </a:r>
          </a:p>
          <a:p>
            <a:r>
              <a:rPr lang="en-US" i="1" dirty="0">
                <a:solidFill>
                  <a:srgbClr val="C00000"/>
                </a:solidFill>
              </a:rPr>
              <a:t>VI</a:t>
            </a:r>
          </a:p>
          <a:p>
            <a:r>
              <a:rPr lang="en-US" i="1" dirty="0">
                <a:solidFill>
                  <a:srgbClr val="C00000"/>
                </a:solidFill>
              </a:rPr>
              <a:t>HI</a:t>
            </a:r>
          </a:p>
          <a:p>
            <a:r>
              <a:rPr lang="en-US" i="1" dirty="0">
                <a:solidFill>
                  <a:srgbClr val="C00000"/>
                </a:solidFill>
              </a:rPr>
              <a:t>MSI</a:t>
            </a:r>
          </a:p>
          <a:p>
            <a:r>
              <a:rPr lang="en-US" i="1" dirty="0">
                <a:solidFill>
                  <a:srgbClr val="C00000"/>
                </a:solidFill>
              </a:rPr>
              <a:t>PD</a:t>
            </a:r>
          </a:p>
        </p:txBody>
      </p:sp>
    </p:spTree>
    <p:extLst>
      <p:ext uri="{BB962C8B-B14F-4D97-AF65-F5344CB8AC3E}">
        <p14:creationId xmlns:p14="http://schemas.microsoft.com/office/powerpoint/2010/main" val="2510323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D2745E-74B6-834A-B65F-7585D273A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sefyllfa</a:t>
            </a:r>
            <a:r>
              <a:rPr lang="en-US" dirty="0"/>
              <a:t> </a:t>
            </a:r>
            <a:r>
              <a:rPr lang="en-US" dirty="0" err="1"/>
              <a:t>gyfredol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Nghymru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The current situation in Wales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F82DDE-B7A3-9244-8092-AEB969AA0642}"/>
              </a:ext>
            </a:extLst>
          </p:cNvPr>
          <p:cNvSpPr/>
          <p:nvPr/>
        </p:nvSpPr>
        <p:spPr>
          <a:xfrm>
            <a:off x="2438399" y="4990145"/>
            <a:ext cx="84566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https://statswales.gov.wales/Catalogue/Education-and-Skills/Schools-and-Teachers/Schools-Census/Pupil-Level-Annual-School-Census/Special-Educational-Needs/pupilssen-by-majorneed-year</a:t>
            </a:r>
            <a:r>
              <a:rPr lang="en-US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B271A6-75C7-2A48-ABB8-CABA99B232B5}"/>
              </a:ext>
            </a:extLst>
          </p:cNvPr>
          <p:cNvSpPr/>
          <p:nvPr/>
        </p:nvSpPr>
        <p:spPr>
          <a:xfrm>
            <a:off x="2438398" y="2718000"/>
            <a:ext cx="84566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hlinkClick r:id="" action="ppaction://noaction"/>
            </a:endParaRPr>
          </a:p>
          <a:p>
            <a:r>
              <a:rPr lang="en-US" dirty="0">
                <a:hlinkClick r:id="" action="ppaction://noaction"/>
              </a:rPr>
              <a:t>https://statscymru.llyw.cymru/Catalogue/Education-and-Skills/Schools-and-Teachers/Schools-Census/Pupil-Level-Annual-School-Census/Special-Educational-Needs/pupilssen-by-majorneed-year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1AB07F-E8AD-384A-B5F6-862D19D600EA}"/>
              </a:ext>
            </a:extLst>
          </p:cNvPr>
          <p:cNvSpPr txBox="1"/>
          <p:nvPr/>
        </p:nvSpPr>
        <p:spPr>
          <a:xfrm>
            <a:off x="2438398" y="2535382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CYMRAEG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926ED1-1677-6649-B005-CAD2EDACDAB2}"/>
              </a:ext>
            </a:extLst>
          </p:cNvPr>
          <p:cNvSpPr txBox="1"/>
          <p:nvPr/>
        </p:nvSpPr>
        <p:spPr>
          <a:xfrm>
            <a:off x="2438398" y="4546663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ENGLISH</a:t>
            </a:r>
          </a:p>
        </p:txBody>
      </p:sp>
    </p:spTree>
    <p:extLst>
      <p:ext uri="{BB962C8B-B14F-4D97-AF65-F5344CB8AC3E}">
        <p14:creationId xmlns:p14="http://schemas.microsoft.com/office/powerpoint/2010/main" val="621606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40C2D-13C0-FB4C-94B5-43FE8881E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heriau</a:t>
            </a:r>
            <a:r>
              <a:rPr lang="en-US" dirty="0"/>
              <a:t> - 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Some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A9F3F-AA00-4F44-82DF-BA25122C08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cyfarwyddiadau</a:t>
            </a:r>
            <a:endParaRPr lang="en-US" dirty="0"/>
          </a:p>
          <a:p>
            <a:r>
              <a:rPr lang="en-US" dirty="0" err="1"/>
              <a:t>Cyflawni</a:t>
            </a:r>
            <a:r>
              <a:rPr lang="en-US" dirty="0"/>
              <a:t> </a:t>
            </a:r>
            <a:r>
              <a:rPr lang="en-US" dirty="0" err="1"/>
              <a:t>tasgau</a:t>
            </a:r>
            <a:endParaRPr lang="en-US" dirty="0"/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dilyniant</a:t>
            </a:r>
            <a:endParaRPr lang="en-US" dirty="0"/>
          </a:p>
          <a:p>
            <a:r>
              <a:rPr lang="en-US" dirty="0" err="1"/>
              <a:t>Addasu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hamgylchedd</a:t>
            </a:r>
            <a:endParaRPr lang="en-US" dirty="0"/>
          </a:p>
          <a:p>
            <a:r>
              <a:rPr lang="en-US" dirty="0" err="1"/>
              <a:t>Rheolaeth</a:t>
            </a:r>
            <a:r>
              <a:rPr lang="en-US" dirty="0"/>
              <a:t> </a:t>
            </a:r>
            <a:r>
              <a:rPr lang="en-US" dirty="0" err="1"/>
              <a:t>bersonol</a:t>
            </a:r>
            <a:r>
              <a:rPr lang="en-US" dirty="0"/>
              <a:t> – </a:t>
            </a:r>
            <a:r>
              <a:rPr lang="en-US" dirty="0" err="1"/>
              <a:t>tymor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, </a:t>
            </a:r>
            <a:r>
              <a:rPr lang="en-US" dirty="0" err="1"/>
              <a:t>canol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hir</a:t>
            </a:r>
            <a:endParaRPr lang="en-US" dirty="0"/>
          </a:p>
          <a:p>
            <a:r>
              <a:rPr lang="en-US" dirty="0" err="1"/>
              <a:t>Cof</a:t>
            </a:r>
            <a:r>
              <a:rPr lang="en-US" dirty="0"/>
              <a:t> </a:t>
            </a:r>
            <a:r>
              <a:rPr lang="en-US" dirty="0" err="1"/>
              <a:t>gweledol</a:t>
            </a:r>
            <a:r>
              <a:rPr lang="en-US" dirty="0"/>
              <a:t> a </a:t>
            </a:r>
            <a:r>
              <a:rPr lang="en-US" dirty="0" err="1"/>
              <a:t>chlywedol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prosesu</a:t>
            </a:r>
            <a:r>
              <a:rPr lang="en-US" dirty="0"/>
              <a:t> </a:t>
            </a:r>
            <a:r>
              <a:rPr lang="en-US" dirty="0" err="1"/>
              <a:t>gwybodaeth</a:t>
            </a:r>
            <a:endParaRPr lang="en-US" dirty="0"/>
          </a:p>
          <a:p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DDD96-2685-604C-90E7-B8BB165B73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solidFill>
                  <a:srgbClr val="C00000"/>
                </a:solidFill>
              </a:rPr>
              <a:t>Understanding instructions</a:t>
            </a:r>
          </a:p>
          <a:p>
            <a:r>
              <a:rPr lang="en-US" i="1" dirty="0">
                <a:solidFill>
                  <a:srgbClr val="C00000"/>
                </a:solidFill>
              </a:rPr>
              <a:t>Completing tasks</a:t>
            </a:r>
          </a:p>
          <a:p>
            <a:r>
              <a:rPr lang="en-US" i="1" dirty="0">
                <a:solidFill>
                  <a:srgbClr val="C00000"/>
                </a:solidFill>
              </a:rPr>
              <a:t>Acquiring sequencing skills</a:t>
            </a:r>
          </a:p>
          <a:p>
            <a:r>
              <a:rPr lang="en-US" i="1" dirty="0">
                <a:solidFill>
                  <a:srgbClr val="C00000"/>
                </a:solidFill>
              </a:rPr>
              <a:t>Adapting to the environment</a:t>
            </a:r>
          </a:p>
          <a:p>
            <a:r>
              <a:rPr lang="en-US" i="1" dirty="0">
                <a:solidFill>
                  <a:srgbClr val="C00000"/>
                </a:solidFill>
              </a:rPr>
              <a:t>Personal organization – short, medium or long term</a:t>
            </a:r>
          </a:p>
          <a:p>
            <a:r>
              <a:rPr lang="en-US" i="1" dirty="0">
                <a:solidFill>
                  <a:srgbClr val="C00000"/>
                </a:solidFill>
              </a:rPr>
              <a:t>Visual and auditory memory for processing information</a:t>
            </a:r>
          </a:p>
          <a:p>
            <a:r>
              <a:rPr lang="en-US" i="1" dirty="0">
                <a:solidFill>
                  <a:srgbClr val="C00000"/>
                </a:solidFill>
              </a:rPr>
              <a:t>Access to the curriculum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268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652BA-BAFB-2647-A9CC-A6BA5B903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633" y="15844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dda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Good practice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47E61BF-6A7F-E84B-982E-C885370686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9320270"/>
              </p:ext>
            </p:extLst>
          </p:nvPr>
        </p:nvGraphicFramePr>
        <p:xfrm>
          <a:off x="2642320" y="120380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326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5214A-9F69-5B48-BCE2-E439F7B2C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TASG – </a:t>
            </a:r>
            <a:r>
              <a:rPr lang="en-US" dirty="0" err="1"/>
              <a:t>parau</a:t>
            </a:r>
            <a:r>
              <a:rPr lang="en-US" dirty="0"/>
              <a:t>/</a:t>
            </a:r>
            <a:r>
              <a:rPr lang="en-US" dirty="0" err="1"/>
              <a:t>grwp</a:t>
            </a:r>
            <a:r>
              <a:rPr lang="en-US" dirty="0"/>
              <a:t> </a:t>
            </a:r>
            <a:r>
              <a:rPr lang="en-US" dirty="0" err="1"/>
              <a:t>bach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TASK – pairs/small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ABFA2-B5AA-F44A-9066-30261E2DB2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Darllenwch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astudiaeth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</a:p>
          <a:p>
            <a:r>
              <a:rPr lang="en-US" dirty="0"/>
              <a:t>Gan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liwiau</a:t>
            </a:r>
            <a:r>
              <a:rPr lang="en-US" dirty="0"/>
              <a:t> o </a:t>
            </a:r>
            <a:r>
              <a:rPr lang="en-US" dirty="0" err="1"/>
              <a:t>amlygwyr</a:t>
            </a:r>
            <a:r>
              <a:rPr lang="en-US" dirty="0"/>
              <a:t>, </a:t>
            </a:r>
            <a:r>
              <a:rPr lang="en-US" dirty="0" err="1"/>
              <a:t>nodwch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:</a:t>
            </a:r>
          </a:p>
          <a:p>
            <a:pPr marL="0" indent="0">
              <a:buNone/>
            </a:pPr>
            <a:r>
              <a:rPr lang="en-US" dirty="0"/>
              <a:t>1. </a:t>
            </a:r>
            <a:r>
              <a:rPr lang="en-US" dirty="0" err="1"/>
              <a:t>nodau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gwahaniaethol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2. </a:t>
            </a:r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a </a:t>
            </a:r>
            <a:r>
              <a:rPr lang="en-US" dirty="0" err="1"/>
              <a:t>fyddai’n</a:t>
            </a:r>
            <a:r>
              <a:rPr lang="en-US" dirty="0"/>
              <a:t> </a:t>
            </a:r>
            <a:r>
              <a:rPr lang="en-US" dirty="0" err="1"/>
              <a:t>elwa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ag </a:t>
            </a:r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3.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oresgyn</a:t>
            </a:r>
            <a:r>
              <a:rPr lang="en-US" dirty="0"/>
              <a:t> </a:t>
            </a:r>
            <a:r>
              <a:rPr lang="en-US" dirty="0" err="1"/>
              <a:t>rhwystrau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ddysgu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0BBFCE-C84D-E840-9F2B-1BEA6F5ADE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solidFill>
                  <a:srgbClr val="C00000"/>
                </a:solidFill>
              </a:rPr>
              <a:t>Read the case study </a:t>
            </a:r>
          </a:p>
          <a:p>
            <a:r>
              <a:rPr lang="en-US" i="1" dirty="0">
                <a:solidFill>
                  <a:srgbClr val="C00000"/>
                </a:solidFill>
              </a:rPr>
              <a:t>Using different </a:t>
            </a:r>
            <a:r>
              <a:rPr lang="en-US" i="1" dirty="0" err="1">
                <a:solidFill>
                  <a:srgbClr val="C00000"/>
                </a:solidFill>
              </a:rPr>
              <a:t>coloured</a:t>
            </a:r>
            <a:r>
              <a:rPr lang="en-US" i="1" dirty="0">
                <a:solidFill>
                  <a:srgbClr val="C00000"/>
                </a:solidFill>
              </a:rPr>
              <a:t> highlighters, mark examples of:</a:t>
            </a:r>
          </a:p>
          <a:p>
            <a:pPr>
              <a:buAutoNum type="arabicPeriod"/>
            </a:pPr>
            <a:r>
              <a:rPr lang="en-US" i="1" dirty="0">
                <a:solidFill>
                  <a:srgbClr val="C00000"/>
                </a:solidFill>
              </a:rPr>
              <a:t>differentiated learning objectives</a:t>
            </a:r>
          </a:p>
          <a:p>
            <a:pPr>
              <a:buAutoNum type="arabicPeriod"/>
            </a:pPr>
            <a:r>
              <a:rPr lang="en-US" i="1" dirty="0">
                <a:solidFill>
                  <a:srgbClr val="C00000"/>
                </a:solidFill>
              </a:rPr>
              <a:t>teaching approaches that might benefit pupils with learning difficulties</a:t>
            </a:r>
          </a:p>
          <a:p>
            <a:pPr>
              <a:buAutoNum type="arabicPeriod"/>
            </a:pPr>
            <a:r>
              <a:rPr lang="en-US" i="1" dirty="0">
                <a:solidFill>
                  <a:srgbClr val="C00000"/>
                </a:solidFill>
              </a:rPr>
              <a:t>access strategies to overcome specific barriers to learning</a:t>
            </a:r>
          </a:p>
        </p:txBody>
      </p:sp>
    </p:spTree>
    <p:extLst>
      <p:ext uri="{BB962C8B-B14F-4D97-AF65-F5344CB8AC3E}">
        <p14:creationId xmlns:p14="http://schemas.microsoft.com/office/powerpoint/2010/main" val="2345907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076A3-0038-F446-AFD8-984D40A1B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739" y="1290537"/>
            <a:ext cx="11271855" cy="128089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cwricwlwm</a:t>
            </a:r>
            <a:r>
              <a:rPr lang="en-US" dirty="0"/>
              <a:t>: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drywydd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– </a:t>
            </a:r>
            <a:br>
              <a:rPr lang="en-US" dirty="0"/>
            </a:br>
            <a:r>
              <a:rPr lang="en-US" dirty="0" err="1"/>
              <a:t>llythrennedd</a:t>
            </a:r>
            <a:r>
              <a:rPr lang="en-US" dirty="0"/>
              <a:t> &amp; </a:t>
            </a:r>
            <a:r>
              <a:rPr lang="en-US" dirty="0" err="1"/>
              <a:t>rhifedd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curriculum: Routes for Learning – </a:t>
            </a:r>
            <a:br>
              <a:rPr lang="en-US" i="1" dirty="0">
                <a:solidFill>
                  <a:srgbClr val="C00000"/>
                </a:solidFill>
              </a:rPr>
            </a:br>
            <a:r>
              <a:rPr lang="en-US" i="1" dirty="0">
                <a:solidFill>
                  <a:srgbClr val="C00000"/>
                </a:solidFill>
              </a:rPr>
              <a:t>literacy &amp; numeracy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C01D501-FD06-8B49-A000-6AF7E7F0245E}"/>
              </a:ext>
            </a:extLst>
          </p:cNvPr>
          <p:cNvSpPr/>
          <p:nvPr/>
        </p:nvSpPr>
        <p:spPr>
          <a:xfrm>
            <a:off x="2382219" y="5573629"/>
            <a:ext cx="86233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http://learning.gov.wales/resources/collections/routes-to-literacy-and-numeracy?lang=en</a:t>
            </a: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EFE2CC-C52C-C246-B167-4B53EBE0A9E4}"/>
              </a:ext>
            </a:extLst>
          </p:cNvPr>
          <p:cNvSpPr txBox="1"/>
          <p:nvPr/>
        </p:nvSpPr>
        <p:spPr>
          <a:xfrm>
            <a:off x="2382219" y="5204297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ENGLISH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725C91-6F48-5345-8C92-98EFBB12BBE9}"/>
              </a:ext>
            </a:extLst>
          </p:cNvPr>
          <p:cNvSpPr/>
          <p:nvPr/>
        </p:nvSpPr>
        <p:spPr>
          <a:xfrm>
            <a:off x="2382219" y="424427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3"/>
              </a:rPr>
              <a:t>http://learning.gov.wales/resources/collections/routes-to-literacy-and-numeracy?lang=cy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8717C-5655-5542-B429-CB856F4E2DE0}"/>
              </a:ext>
            </a:extLst>
          </p:cNvPr>
          <p:cNvSpPr txBox="1"/>
          <p:nvPr/>
        </p:nvSpPr>
        <p:spPr>
          <a:xfrm>
            <a:off x="2382219" y="3874945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CYMRAEG</a:t>
            </a:r>
          </a:p>
        </p:txBody>
      </p:sp>
    </p:spTree>
    <p:extLst>
      <p:ext uri="{BB962C8B-B14F-4D97-AF65-F5344CB8AC3E}">
        <p14:creationId xmlns:p14="http://schemas.microsoft.com/office/powerpoint/2010/main" val="1481967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94A7-1513-F747-8F15-2A4464AC4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ASEsu</a:t>
            </a:r>
            <a:r>
              <a:rPr lang="en-US" dirty="0"/>
              <a:t>: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assessment:</a:t>
            </a:r>
            <a:br>
              <a:rPr lang="en-US" dirty="0"/>
            </a:br>
            <a:r>
              <a:rPr lang="en-US" dirty="0"/>
              <a:t>”P Scales”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97BA5E8-B3E5-CC4C-8318-EBE5BA0398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4453" y="2321805"/>
            <a:ext cx="4313864" cy="2870662"/>
          </a:xfrm>
        </p:spPr>
        <p:txBody>
          <a:bodyPr>
            <a:noAutofit/>
          </a:bodyPr>
          <a:lstStyle/>
          <a:p>
            <a:r>
              <a:rPr lang="en-US" sz="2400" dirty="0" err="1"/>
              <a:t>Lefel</a:t>
            </a:r>
            <a:r>
              <a:rPr lang="en-US" sz="2400" dirty="0"/>
              <a:t> 1 – 8 </a:t>
            </a:r>
          </a:p>
          <a:p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deilliannau’r</a:t>
            </a:r>
            <a:r>
              <a:rPr lang="en-US" sz="2400" dirty="0"/>
              <a:t> </a:t>
            </a:r>
            <a:r>
              <a:rPr lang="en-US" sz="2400" dirty="0" err="1"/>
              <a:t>Cyfnod</a:t>
            </a:r>
            <a:r>
              <a:rPr lang="en-US" sz="2400" dirty="0"/>
              <a:t> Sylfaen</a:t>
            </a:r>
          </a:p>
          <a:p>
            <a:r>
              <a:rPr lang="en-US" sz="2400" dirty="0" err="1"/>
              <a:t>Disgyblion</a:t>
            </a:r>
            <a:r>
              <a:rPr lang="en-US" sz="2400" dirty="0"/>
              <a:t> 5-16 </a:t>
            </a:r>
            <a:r>
              <a:rPr lang="en-US" sz="2400" dirty="0" err="1"/>
              <a:t>oed</a:t>
            </a:r>
            <a:endParaRPr lang="en-US" sz="2400" dirty="0"/>
          </a:p>
          <a:p>
            <a:r>
              <a:rPr lang="en-US" sz="2400" dirty="0" err="1"/>
              <a:t>Tracio</a:t>
            </a:r>
            <a:r>
              <a:rPr lang="en-US" sz="2400" dirty="0"/>
              <a:t> </a:t>
            </a:r>
            <a:r>
              <a:rPr lang="en-US" sz="2400" dirty="0" err="1"/>
              <a:t>cynnydd</a:t>
            </a:r>
            <a:r>
              <a:rPr lang="en-US" sz="2400" dirty="0"/>
              <a:t> ac </a:t>
            </a:r>
            <a:r>
              <a:rPr lang="en-US" sz="2400" dirty="0" err="1"/>
              <a:t>adnabod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datblygiad</a:t>
            </a:r>
            <a:endParaRPr lang="en-US" sz="24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1FE9724-A8B3-E34D-B3DC-8137F80094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1630914"/>
          </a:xfrm>
        </p:spPr>
        <p:txBody>
          <a:bodyPr>
            <a:noAutofit/>
          </a:bodyPr>
          <a:lstStyle/>
          <a:p>
            <a:r>
              <a:rPr lang="en-US" sz="2400" i="1" dirty="0">
                <a:solidFill>
                  <a:srgbClr val="C00000"/>
                </a:solidFill>
              </a:rPr>
              <a:t>Levels 1-8</a:t>
            </a:r>
          </a:p>
          <a:p>
            <a:r>
              <a:rPr lang="en-US" sz="2400" i="1" dirty="0">
                <a:solidFill>
                  <a:srgbClr val="C00000"/>
                </a:solidFill>
              </a:rPr>
              <a:t>Pre Foundation Phase Outcomes</a:t>
            </a:r>
          </a:p>
          <a:p>
            <a:r>
              <a:rPr lang="en-US" sz="2400" i="1" dirty="0">
                <a:solidFill>
                  <a:srgbClr val="C00000"/>
                </a:solidFill>
              </a:rPr>
              <a:t>Pupils 5-16 years old</a:t>
            </a:r>
          </a:p>
          <a:p>
            <a:r>
              <a:rPr lang="en-US" sz="2400" i="1" dirty="0">
                <a:solidFill>
                  <a:srgbClr val="C00000"/>
                </a:solidFill>
              </a:rPr>
              <a:t>Track progress and identify patterns of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595570-0F60-AB40-8B6C-1AB2F1A7ACD6}"/>
              </a:ext>
            </a:extLst>
          </p:cNvPr>
          <p:cNvSpPr/>
          <p:nvPr/>
        </p:nvSpPr>
        <p:spPr>
          <a:xfrm>
            <a:off x="3161385" y="6345120"/>
            <a:ext cx="58753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https://www.youtube.com/watch?v=6kfLmg1Rrhg</a:t>
            </a:r>
            <a:r>
              <a:rPr lang="en-US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225205-CE48-3047-98FB-FB5C80F31E74}"/>
              </a:ext>
            </a:extLst>
          </p:cNvPr>
          <p:cNvSpPr/>
          <p:nvPr/>
        </p:nvSpPr>
        <p:spPr>
          <a:xfrm>
            <a:off x="429068" y="5353608"/>
            <a:ext cx="1162119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hlinkClick r:id="rId3"/>
              </a:rPr>
              <a:t>http://webarchive.nationalarchives.gov.uk/20110813032310/http://orderline.qcda.gov.uk/gempdf/1445950359/QCDA115417p_P-Scales_factsheet_v3.pdf</a:t>
            </a:r>
            <a:r>
              <a:rPr lang="en-GB" dirty="0">
                <a:effectLst/>
                <a:latin typeface="Arial" panose="020B0604020202020204" pitchFamily="34" charset="0"/>
              </a:rPr>
              <a:t>   </a:t>
            </a:r>
          </a:p>
          <a:p>
            <a:endParaRPr lang="en-GB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25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95BAA-8A6B-CC4B-88E5-8CC807207C2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200" dirty="0" err="1"/>
              <a:t>Gweithredu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sail </a:t>
            </a:r>
            <a:r>
              <a:rPr lang="en-GB" sz="2200" dirty="0" err="1"/>
              <a:t>hawliau</a:t>
            </a:r>
            <a:r>
              <a:rPr lang="en-GB" sz="2200" dirty="0"/>
              <a:t> </a:t>
            </a:r>
          </a:p>
          <a:p>
            <a:r>
              <a:rPr lang="en-GB" sz="2200" dirty="0" err="1"/>
              <a:t>Adnabod</a:t>
            </a:r>
            <a:r>
              <a:rPr lang="en-GB" sz="2200" dirty="0"/>
              <a:t> </a:t>
            </a:r>
            <a:r>
              <a:rPr lang="en-GB" sz="2200" dirty="0" err="1"/>
              <a:t>anghenion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gynnar</a:t>
            </a:r>
            <a:r>
              <a:rPr lang="en-GB" sz="2200" dirty="0"/>
              <a:t>, </a:t>
            </a:r>
            <a:r>
              <a:rPr lang="en-GB" sz="2200" dirty="0" err="1"/>
              <a:t>trefnu</a:t>
            </a:r>
            <a:r>
              <a:rPr lang="en-GB" sz="2200" dirty="0"/>
              <a:t> </a:t>
            </a:r>
            <a:r>
              <a:rPr lang="en-GB" sz="2200" dirty="0" err="1"/>
              <a:t>ymyriadau</a:t>
            </a:r>
            <a:r>
              <a:rPr lang="en-GB" sz="2200" dirty="0"/>
              <a:t> a </a:t>
            </a:r>
            <a:r>
              <a:rPr lang="en-GB" sz="2200" dirty="0" err="1"/>
              <a:t>chynllunio</a:t>
            </a:r>
            <a:r>
              <a:rPr lang="en-GB" sz="2200" dirty="0"/>
              <a:t> proses </a:t>
            </a:r>
            <a:r>
              <a:rPr lang="en-GB" sz="2200" dirty="0" err="1"/>
              <a:t>drosglwyddo</a:t>
            </a:r>
            <a:r>
              <a:rPr lang="en-GB" sz="2200" dirty="0"/>
              <a:t> </a:t>
            </a:r>
            <a:r>
              <a:rPr lang="en-GB" sz="2200" dirty="0" err="1"/>
              <a:t>effeithiol</a:t>
            </a:r>
            <a:endParaRPr lang="en-GB" sz="2200" dirty="0"/>
          </a:p>
          <a:p>
            <a:r>
              <a:rPr lang="en-GB" sz="2200" dirty="0" err="1"/>
              <a:t>Cydweithredu</a:t>
            </a:r>
            <a:r>
              <a:rPr lang="en-GB" sz="2200" dirty="0"/>
              <a:t> </a:t>
            </a:r>
          </a:p>
          <a:p>
            <a:r>
              <a:rPr lang="en-GB" sz="2200" dirty="0" err="1"/>
              <a:t>Addysg</a:t>
            </a:r>
            <a:r>
              <a:rPr lang="en-GB" sz="2200" dirty="0"/>
              <a:t> </a:t>
            </a:r>
            <a:r>
              <a:rPr lang="en-GB" sz="2200" dirty="0" err="1"/>
              <a:t>gynhwysol</a:t>
            </a:r>
            <a:r>
              <a:rPr lang="en-GB" sz="2200" dirty="0"/>
              <a:t> </a:t>
            </a:r>
          </a:p>
          <a:p>
            <a:r>
              <a:rPr lang="en-GB" sz="2200" dirty="0"/>
              <a:t>System </a:t>
            </a:r>
            <a:r>
              <a:rPr lang="en-GB" sz="2200" dirty="0" err="1"/>
              <a:t>ddwyieithog</a:t>
            </a:r>
            <a:endParaRPr lang="en-GB" sz="2200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https://beta.llyw.cymru/sites/default/files/consultations/2018-12/cod-drafft-anghenion-dysgu-ychwanegol-cymru_0.pdf</a:t>
            </a:r>
            <a:r>
              <a:rPr lang="en-GB" dirty="0"/>
              <a:t> </a:t>
            </a:r>
          </a:p>
          <a:p>
            <a:endParaRPr lang="en-GB" sz="2200" dirty="0"/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2DE3715-B8B6-AE43-BAC8-A65971C032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64918" y="1792392"/>
            <a:ext cx="4313864" cy="47970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200" i="1" dirty="0">
                <a:solidFill>
                  <a:srgbClr val="C00000"/>
                </a:solidFill>
              </a:rPr>
              <a:t>A rights-based approach</a:t>
            </a:r>
          </a:p>
          <a:p>
            <a:r>
              <a:rPr lang="en-GB" sz="2200" i="1" dirty="0">
                <a:solidFill>
                  <a:srgbClr val="C00000"/>
                </a:solidFill>
              </a:rPr>
              <a:t>Early identification, intervention and effective transition planning</a:t>
            </a:r>
          </a:p>
          <a:p>
            <a:r>
              <a:rPr lang="en-GB" sz="2200" i="1" dirty="0">
                <a:solidFill>
                  <a:srgbClr val="C00000"/>
                </a:solidFill>
              </a:rPr>
              <a:t>Collaboration</a:t>
            </a:r>
          </a:p>
          <a:p>
            <a:r>
              <a:rPr lang="en-GB" sz="2200" i="1" dirty="0">
                <a:solidFill>
                  <a:srgbClr val="C00000"/>
                </a:solidFill>
              </a:rPr>
              <a:t>Inclusive education</a:t>
            </a:r>
          </a:p>
          <a:p>
            <a:r>
              <a:rPr lang="en-GB" sz="2200" i="1" dirty="0">
                <a:solidFill>
                  <a:srgbClr val="C00000"/>
                </a:solidFill>
              </a:rPr>
              <a:t>A bilingual system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US" sz="19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https://beta.gov.wales/sites/default/files/consultations/2018-12/draft-additional-learning-needs-code-for-wales_0.pdf</a:t>
            </a:r>
            <a:r>
              <a:rPr lang="en-US" sz="1900" dirty="0"/>
              <a:t> 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FF956D5D-3D48-3440-BF6F-13A24A7886BF}"/>
              </a:ext>
            </a:extLst>
          </p:cNvPr>
          <p:cNvSpPr txBox="1">
            <a:spLocks/>
          </p:cNvSpPr>
          <p:nvPr/>
        </p:nvSpPr>
        <p:spPr>
          <a:xfrm>
            <a:off x="977900" y="348339"/>
            <a:ext cx="10526711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900" dirty="0" err="1"/>
              <a:t>Egwyddorion</a:t>
            </a:r>
            <a:r>
              <a:rPr lang="en-US" sz="4900" dirty="0"/>
              <a:t> y Cod </a:t>
            </a:r>
            <a:r>
              <a:rPr lang="en-US" sz="4900" dirty="0" err="1"/>
              <a:t>Ymarfer</a:t>
            </a:r>
            <a:r>
              <a:rPr lang="en-US" sz="4900" dirty="0"/>
              <a:t> ADY (</a:t>
            </a:r>
            <a:r>
              <a:rPr lang="en-US" sz="4900" dirty="0" err="1"/>
              <a:t>drafft</a:t>
            </a:r>
            <a:r>
              <a:rPr lang="en-US" sz="4900" dirty="0"/>
              <a:t>) 2018</a:t>
            </a:r>
          </a:p>
          <a:p>
            <a:pPr algn="ctr"/>
            <a:r>
              <a:rPr lang="en-US" sz="4900" i="1" dirty="0">
                <a:solidFill>
                  <a:srgbClr val="C00000"/>
                </a:solidFill>
              </a:rPr>
              <a:t>Principles of the ALN Code of Practice (draft) 2018</a:t>
            </a:r>
            <a:br>
              <a:rPr lang="en-US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51921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AFC0DA3-3D27-F146-B8C2-70C6256CF5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 err="1"/>
              <a:t>Cynllunio</a:t>
            </a:r>
            <a:r>
              <a:rPr lang="en-GB" altLang="en-US" sz="4000" dirty="0"/>
              <a:t> </a:t>
            </a:r>
            <a:r>
              <a:rPr lang="en-GB" altLang="en-US" sz="4000" dirty="0" err="1"/>
              <a:t>ar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gyfer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disgyblion</a:t>
            </a:r>
            <a:r>
              <a:rPr lang="en-GB" altLang="en-US" sz="4000" dirty="0"/>
              <a:t> ag ADY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8A3676E1-32EC-B24F-9C52-1D9EFDA9D05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altLang="en-US" sz="2800"/>
              <a:t>Amcanion dysgu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Cynnwys </a:t>
            </a:r>
            <a:r>
              <a:rPr lang="en-GB" altLang="en-US" sz="2800">
                <a:latin typeface="Times New Roman" panose="02020603050405020304" pitchFamily="18" charset="0"/>
              </a:rPr>
              <a:t>–</a:t>
            </a:r>
            <a:r>
              <a:rPr lang="en-GB" altLang="en-US" sz="2800"/>
              <a:t> syniadau, sgiliau, gwerthoedd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Geirfa 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Yr amgylchedd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Rôl yr athro/athrawes</a:t>
            </a:r>
          </a:p>
          <a:p>
            <a:pPr>
              <a:buFont typeface="Wingdings" pitchFamily="2" charset="2"/>
              <a:buNone/>
            </a:pPr>
            <a:endParaRPr lang="en-GB" altLang="en-US" sz="2800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581A92A2-43D5-2941-BC9B-F1118530B36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altLang="en-US" sz="2800"/>
              <a:t>Adnoddau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Oedolion ychwanegol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Materion cymdeithasol, emosiynol a ymddygiadol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Asesu</a:t>
            </a:r>
          </a:p>
          <a:p>
            <a:pPr>
              <a:buFont typeface="Wingdings" pitchFamily="2" charset="2"/>
              <a:buNone/>
            </a:pPr>
            <a:endParaRPr lang="en-GB" altLang="en-US" sz="2800"/>
          </a:p>
        </p:txBody>
      </p:sp>
      <p:sp>
        <p:nvSpPr>
          <p:cNvPr id="19461" name="Text Box 5">
            <a:extLst>
              <a:ext uri="{FF2B5EF4-FFF2-40B4-BE49-F238E27FC236}">
                <a16:creationId xmlns:a16="http://schemas.microsoft.com/office/drawing/2014/main" id="{AAD027E0-41CD-9B46-8B80-9BC2FC22B8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1763" y="6165850"/>
            <a:ext cx="2590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(Grigg, 2010)</a:t>
            </a:r>
          </a:p>
        </p:txBody>
      </p:sp>
    </p:spTree>
    <p:extLst>
      <p:ext uri="{BB962C8B-B14F-4D97-AF65-F5344CB8AC3E}">
        <p14:creationId xmlns:p14="http://schemas.microsoft.com/office/powerpoint/2010/main" val="1107871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06C8E07E-E3FD-BD43-9E0D-AE5C237E83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i="1" dirty="0">
                <a:solidFill>
                  <a:srgbClr val="C00000"/>
                </a:solidFill>
              </a:rPr>
              <a:t>Planning for Pupils with ALN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38A2C86F-1168-2C42-8B7F-0BBB32E0C48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Learning objectives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Content </a:t>
            </a:r>
            <a:r>
              <a:rPr lang="en-GB" altLang="en-US" sz="2800" i="1" dirty="0">
                <a:solidFill>
                  <a:srgbClr val="C00000"/>
                </a:solidFill>
                <a:latin typeface="Times New Roman" panose="02020603050405020304" pitchFamily="18" charset="0"/>
              </a:rPr>
              <a:t>–</a:t>
            </a:r>
            <a:r>
              <a:rPr lang="en-GB" altLang="en-US" sz="2800" i="1" dirty="0">
                <a:solidFill>
                  <a:srgbClr val="C00000"/>
                </a:solidFill>
              </a:rPr>
              <a:t> ideas, skills, values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Vocabulary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Environment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Role of the teacher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/>
          </a:p>
        </p:txBody>
      </p:sp>
      <p:sp>
        <p:nvSpPr>
          <p:cNvPr id="18435" name="Rectangle 4">
            <a:extLst>
              <a:ext uri="{FF2B5EF4-FFF2-40B4-BE49-F238E27FC236}">
                <a16:creationId xmlns:a16="http://schemas.microsoft.com/office/drawing/2014/main" id="{CE3493C9-B5EB-104F-8C30-0C3F3F0937B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Resources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Additional adults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Social, emotional and behavioural issues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i="1" dirty="0">
                <a:solidFill>
                  <a:srgbClr val="C00000"/>
                </a:solidFill>
              </a:rPr>
              <a:t>Assessment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/>
          </a:p>
        </p:txBody>
      </p:sp>
      <p:sp>
        <p:nvSpPr>
          <p:cNvPr id="18436" name="Text Box 5">
            <a:extLst>
              <a:ext uri="{FF2B5EF4-FFF2-40B4-BE49-F238E27FC236}">
                <a16:creationId xmlns:a16="http://schemas.microsoft.com/office/drawing/2014/main" id="{6A733010-60F2-BE44-A13D-EF26BD4074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5638800"/>
            <a:ext cx="339271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          (Grigg, 2010)</a:t>
            </a:r>
          </a:p>
        </p:txBody>
      </p:sp>
    </p:spTree>
    <p:extLst>
      <p:ext uri="{BB962C8B-B14F-4D97-AF65-F5344CB8AC3E}">
        <p14:creationId xmlns:p14="http://schemas.microsoft.com/office/powerpoint/2010/main" val="3849681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>
            <a:extLst>
              <a:ext uri="{FF2B5EF4-FFF2-40B4-BE49-F238E27FC236}">
                <a16:creationId xmlns:a16="http://schemas.microsoft.com/office/drawing/2014/main" id="{A79F3626-92CA-3646-8F94-44F541E18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Gwahaniaethu</a:t>
            </a:r>
            <a:br>
              <a:rPr lang="en-GB" altLang="en-US" dirty="0"/>
            </a:br>
            <a:r>
              <a:rPr lang="en-GB" altLang="en-US" i="1" dirty="0">
                <a:solidFill>
                  <a:srgbClr val="C00000"/>
                </a:solidFill>
              </a:rPr>
              <a:t>Diff</a:t>
            </a:r>
            <a:r>
              <a:rPr lang="en-GB" altLang="en-US" dirty="0">
                <a:solidFill>
                  <a:srgbClr val="C00000"/>
                </a:solidFill>
              </a:rPr>
              <a:t>erentiation</a:t>
            </a:r>
          </a:p>
        </p:txBody>
      </p:sp>
      <p:sp>
        <p:nvSpPr>
          <p:cNvPr id="21509" name="Rectangle 5">
            <a:extLst>
              <a:ext uri="{FF2B5EF4-FFF2-40B4-BE49-F238E27FC236}">
                <a16:creationId xmlns:a16="http://schemas.microsoft.com/office/drawing/2014/main" id="{3910FE5D-6757-A44D-A25E-D3B6A9E883E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589212" y="2133600"/>
            <a:ext cx="7759474" cy="377762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dirty="0"/>
              <a:t>  </a:t>
            </a:r>
            <a:r>
              <a:rPr lang="en-GB" altLang="en-US" sz="3200" dirty="0">
                <a:latin typeface="Times New Roman" panose="02020603050405020304" pitchFamily="18" charset="0"/>
              </a:rPr>
              <a:t>“</a:t>
            </a:r>
            <a:r>
              <a:rPr lang="en-GB" altLang="en-US" sz="3200" dirty="0"/>
              <a:t>Differentiation can occur in the </a:t>
            </a:r>
            <a:r>
              <a:rPr lang="en-GB" altLang="en-US" sz="3200" b="1" i="1" dirty="0"/>
              <a:t>content</a:t>
            </a:r>
            <a:r>
              <a:rPr lang="en-GB" altLang="en-US" sz="3200" dirty="0"/>
              <a:t> of the learning, in the </a:t>
            </a:r>
            <a:r>
              <a:rPr lang="en-GB" altLang="en-US" sz="3200" b="1" i="1" dirty="0"/>
              <a:t>process</a:t>
            </a:r>
            <a:r>
              <a:rPr lang="en-GB" altLang="en-US" sz="3200" dirty="0"/>
              <a:t> of the learning and/or in the </a:t>
            </a:r>
            <a:r>
              <a:rPr lang="en-GB" altLang="en-US" sz="3200" b="1" i="1" dirty="0"/>
              <a:t>outcome</a:t>
            </a:r>
            <a:r>
              <a:rPr lang="en-GB" altLang="en-US" sz="3200" dirty="0"/>
              <a:t> of the learning</a:t>
            </a:r>
            <a:r>
              <a:rPr lang="en-GB" altLang="en-US" sz="3200" dirty="0">
                <a:latin typeface="Times New Roman" panose="02020603050405020304" pitchFamily="18" charset="0"/>
              </a:rPr>
              <a:t>”</a:t>
            </a:r>
            <a:r>
              <a:rPr lang="en-GB" altLang="en-US" sz="3200" dirty="0"/>
              <a:t> (Spooner, 2011: 69).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altLang="en-US" sz="32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3200" dirty="0"/>
              <a:t>SUT?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3200" i="1" dirty="0">
                <a:solidFill>
                  <a:srgbClr val="C00000"/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400768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53CE601-CAE9-0847-81A2-D5D3388DB4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Personoli’r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i="1" dirty="0">
                <a:solidFill>
                  <a:srgbClr val="C00000"/>
                </a:solidFill>
              </a:rPr>
              <a:t>Personalised Learning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FBCAB44-F12E-4843-B90C-458087469EA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89212" y="2133599"/>
            <a:ext cx="4313864" cy="460102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 err="1"/>
              <a:t>Targedau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bach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cyraeddadwy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gytunwyd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ymlaen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llaw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Symleiddio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iaith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geirfa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Ystyried</a:t>
            </a:r>
            <a:r>
              <a:rPr lang="en-GB" altLang="en-US" sz="2800" dirty="0"/>
              <a:t> dull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dewisiedig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e.e</a:t>
            </a:r>
            <a:r>
              <a:rPr lang="en-GB" altLang="en-US" sz="2800" dirty="0"/>
              <a:t>. </a:t>
            </a:r>
            <a:r>
              <a:rPr lang="en-GB" altLang="en-US" sz="2800" dirty="0" err="1"/>
              <a:t>clywedol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gweledol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cinesthetig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cyffyrddol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Caniat</a:t>
            </a:r>
            <a:r>
              <a:rPr lang="en-US" altLang="en-US" sz="2800" dirty="0" err="1">
                <a:cs typeface="Arial" panose="020B0604020202020204" pitchFamily="34" charset="0"/>
              </a:rPr>
              <a:t>á</a:t>
            </a:r>
            <a:r>
              <a:rPr lang="en-GB" altLang="en-US" sz="2800" dirty="0"/>
              <a:t>u </a:t>
            </a:r>
            <a:r>
              <a:rPr lang="en-GB" altLang="en-US" sz="2800" dirty="0" err="1"/>
              <a:t>digon</a:t>
            </a:r>
            <a:r>
              <a:rPr lang="en-GB" altLang="en-US" sz="2800" dirty="0"/>
              <a:t> o </a:t>
            </a:r>
            <a:r>
              <a:rPr lang="en-GB" altLang="en-US" sz="2800" dirty="0" err="1"/>
              <a:t>amser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Darparu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cymorth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ychwanegol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e.e</a:t>
            </a:r>
            <a:r>
              <a:rPr lang="en-GB" altLang="en-US" sz="2800" dirty="0"/>
              <a:t>. </a:t>
            </a:r>
            <a:r>
              <a:rPr lang="en-GB" altLang="en-US" sz="2800" dirty="0" err="1"/>
              <a:t>cynorthwy-ydd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cyfoedion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Darparu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adnoddau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priodol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unol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â</a:t>
            </a:r>
            <a:r>
              <a:rPr lang="en-GB" altLang="en-US" sz="28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800" dirty="0" err="1"/>
              <a:t>r</a:t>
            </a:r>
            <a:r>
              <a:rPr lang="en-GB" altLang="en-US" sz="2800" dirty="0"/>
              <a:t> dull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dewisiedig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Adeiladu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gryfderau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diddordebau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Annog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cyfranogiad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endParaRPr lang="en-GB" altLang="en-US" sz="2800" dirty="0"/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6F3A77-AF64-6240-A23C-8A4B3C2FF4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60840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Small, achievable and agreed targets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Simplify language and vocabulary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Consider preferred learning style, e.g. auditory, visual, kinaesthetic, tactile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Allow plenty of time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Provide additional support, e.g. LSA, peer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Provide appropriate resources according to preferred learning style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Build on strengths and interests</a:t>
            </a:r>
          </a:p>
          <a:p>
            <a:pPr>
              <a:lnSpc>
                <a:spcPct val="90000"/>
              </a:lnSpc>
            </a:pPr>
            <a:r>
              <a:rPr lang="en-GB" altLang="en-US" sz="2900" i="1" dirty="0">
                <a:solidFill>
                  <a:srgbClr val="C00000"/>
                </a:solidFill>
              </a:rPr>
              <a:t>Encourage participation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7512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801AD-940F-5248-948D-3B6A7420B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unigolion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Person-centered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749E-3FD7-3A44-8745-22FB8CDD68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2194559"/>
            <a:ext cx="4754880" cy="4506865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AutoNum type="arabicPeriod"/>
            </a:pPr>
            <a:r>
              <a:rPr lang="en-GB" sz="3400" dirty="0" err="1"/>
              <a:t>Meddyliwch</a:t>
            </a:r>
            <a:r>
              <a:rPr lang="en-GB" sz="3400" dirty="0"/>
              <a:t> am </a:t>
            </a:r>
            <a:r>
              <a:rPr lang="en-GB" sz="3400" dirty="0" err="1"/>
              <a:t>blentyn</a:t>
            </a:r>
            <a:r>
              <a:rPr lang="en-GB" sz="3400" dirty="0"/>
              <a:t>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eich</a:t>
            </a:r>
            <a:r>
              <a:rPr lang="en-GB" sz="3400" dirty="0"/>
              <a:t> </a:t>
            </a:r>
            <a:r>
              <a:rPr lang="en-GB" sz="3400" dirty="0" err="1"/>
              <a:t>dosbarth</a:t>
            </a:r>
            <a:r>
              <a:rPr lang="en-GB" sz="3400" dirty="0"/>
              <a:t> PAP1 </a:t>
            </a:r>
            <a:r>
              <a:rPr lang="en-GB" sz="3400" dirty="0" err="1"/>
              <a:t>yr</a:t>
            </a:r>
            <a:r>
              <a:rPr lang="en-GB" sz="3400" dirty="0"/>
              <a:t> </a:t>
            </a:r>
            <a:r>
              <a:rPr lang="en-GB" sz="3400" dirty="0" err="1"/>
              <a:t>oeddech</a:t>
            </a:r>
            <a:r>
              <a:rPr lang="en-GB" sz="3400" dirty="0"/>
              <a:t>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ei</a:t>
            </a:r>
            <a:r>
              <a:rPr lang="en-GB" sz="3400" dirty="0"/>
              <a:t> </a:t>
            </a:r>
            <a:r>
              <a:rPr lang="en-GB" sz="3400" dirty="0" err="1"/>
              <a:t>adnabod</a:t>
            </a:r>
            <a:r>
              <a:rPr lang="en-GB" sz="3400" dirty="0"/>
              <a:t> </a:t>
            </a:r>
            <a:r>
              <a:rPr lang="en-GB" sz="3400" dirty="0" err="1"/>
              <a:t>leiaf</a:t>
            </a:r>
            <a:r>
              <a:rPr lang="en-GB" sz="3400" dirty="0"/>
              <a:t>. </a:t>
            </a:r>
          </a:p>
          <a:p>
            <a:pPr marL="457200" indent="-457200">
              <a:buAutoNum type="arabicPeriod"/>
            </a:pPr>
            <a:r>
              <a:rPr lang="en-GB" sz="3400" dirty="0" err="1"/>
              <a:t>Oeddech</a:t>
            </a:r>
            <a:r>
              <a:rPr lang="en-GB" sz="3400" dirty="0"/>
              <a:t> </a:t>
            </a:r>
            <a:r>
              <a:rPr lang="en-GB" sz="3400" dirty="0" err="1"/>
              <a:t>chi’n</a:t>
            </a:r>
            <a:r>
              <a:rPr lang="en-GB" sz="3400" dirty="0"/>
              <a:t> </a:t>
            </a:r>
            <a:r>
              <a:rPr lang="en-GB" sz="3400" dirty="0" err="1"/>
              <a:t>siŵr</a:t>
            </a:r>
            <a:r>
              <a:rPr lang="en-GB" sz="3400" dirty="0"/>
              <a:t> </a:t>
            </a:r>
            <a:r>
              <a:rPr lang="en-GB" sz="3400" dirty="0" err="1"/>
              <a:t>ei</a:t>
            </a:r>
            <a:r>
              <a:rPr lang="en-GB" sz="3400" dirty="0"/>
              <a:t> </a:t>
            </a:r>
            <a:r>
              <a:rPr lang="en-GB" sz="3400" dirty="0" err="1"/>
              <a:t>fod</a:t>
            </a:r>
            <a:r>
              <a:rPr lang="en-GB" sz="3400" dirty="0"/>
              <a:t> </a:t>
            </a:r>
            <a:r>
              <a:rPr lang="en-GB" sz="3400" dirty="0" err="1"/>
              <a:t>ef</a:t>
            </a:r>
            <a:r>
              <a:rPr lang="en-GB" sz="3400" dirty="0"/>
              <a:t> </a:t>
            </a:r>
            <a:r>
              <a:rPr lang="en-GB" sz="3400" dirty="0" err="1"/>
              <a:t>neu</a:t>
            </a:r>
            <a:r>
              <a:rPr lang="en-GB" sz="3400" dirty="0"/>
              <a:t> hi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dysgu</a:t>
            </a:r>
            <a:r>
              <a:rPr lang="en-GB" sz="3400" dirty="0"/>
              <a:t> </a:t>
            </a:r>
            <a:r>
              <a:rPr lang="en-GB" sz="3400" dirty="0" err="1"/>
              <a:t>gystal</a:t>
            </a:r>
            <a:r>
              <a:rPr lang="en-GB" sz="3400" dirty="0"/>
              <a:t> ag y gall? </a:t>
            </a:r>
          </a:p>
          <a:p>
            <a:pPr marL="457200" indent="-457200">
              <a:buAutoNum type="arabicPeriod"/>
            </a:pPr>
            <a:r>
              <a:rPr lang="en-GB" sz="3400" dirty="0" err="1"/>
              <a:t>Oedd</a:t>
            </a:r>
            <a:r>
              <a:rPr lang="en-GB" sz="3400" dirty="0"/>
              <a:t> </a:t>
            </a:r>
            <a:r>
              <a:rPr lang="en-GB" sz="3400" dirty="0" err="1"/>
              <a:t>ganddyn</a:t>
            </a:r>
            <a:r>
              <a:rPr lang="en-GB" sz="3400" dirty="0"/>
              <a:t> </a:t>
            </a:r>
            <a:r>
              <a:rPr lang="en-GB" sz="3400" dirty="0" err="1"/>
              <a:t>nhw</a:t>
            </a:r>
            <a:r>
              <a:rPr lang="en-GB" sz="3400" dirty="0"/>
              <a:t> </a:t>
            </a:r>
            <a:r>
              <a:rPr lang="en-GB" sz="3400" dirty="0" err="1"/>
              <a:t>gryfderau</a:t>
            </a:r>
            <a:r>
              <a:rPr lang="en-GB" sz="3400" dirty="0"/>
              <a:t> a </a:t>
            </a:r>
            <a:r>
              <a:rPr lang="en-GB" sz="3400" dirty="0" err="1"/>
              <a:t>thalentau</a:t>
            </a:r>
            <a:r>
              <a:rPr lang="en-GB" sz="3400" dirty="0"/>
              <a:t> </a:t>
            </a:r>
            <a:r>
              <a:rPr lang="en-GB" sz="3400" dirty="0" err="1"/>
              <a:t>na</a:t>
            </a:r>
            <a:r>
              <a:rPr lang="en-GB" sz="3400" dirty="0"/>
              <a:t> </a:t>
            </a:r>
            <a:r>
              <a:rPr lang="en-GB" sz="3400" dirty="0" err="1"/>
              <a:t>wyddech</a:t>
            </a:r>
            <a:r>
              <a:rPr lang="en-GB" sz="3400" dirty="0"/>
              <a:t> chi </a:t>
            </a:r>
            <a:r>
              <a:rPr lang="en-GB" sz="3400" dirty="0" err="1"/>
              <a:t>amdanynt</a:t>
            </a:r>
            <a:r>
              <a:rPr lang="en-GB" sz="3400" dirty="0"/>
              <a:t>? </a:t>
            </a:r>
          </a:p>
          <a:p>
            <a:pPr marL="457200" indent="-457200">
              <a:buAutoNum type="arabicPeriod"/>
            </a:pPr>
            <a:r>
              <a:rPr lang="en-GB" sz="3400" dirty="0"/>
              <a:t>A </a:t>
            </a:r>
            <a:r>
              <a:rPr lang="en-GB" sz="3400" dirty="0" err="1"/>
              <a:t>oedd</a:t>
            </a:r>
            <a:r>
              <a:rPr lang="en-GB" sz="3400" dirty="0"/>
              <a:t> </a:t>
            </a:r>
            <a:r>
              <a:rPr lang="en-GB" sz="3400" dirty="0" err="1"/>
              <a:t>unrhyw</a:t>
            </a:r>
            <a:r>
              <a:rPr lang="en-GB" sz="3400" dirty="0"/>
              <a:t> </a:t>
            </a:r>
            <a:r>
              <a:rPr lang="en-GB" sz="3400" dirty="0" err="1"/>
              <a:t>beth</a:t>
            </a:r>
            <a:r>
              <a:rPr lang="en-GB" sz="3400" dirty="0"/>
              <a:t>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eu</a:t>
            </a:r>
            <a:r>
              <a:rPr lang="en-GB" sz="3400" dirty="0"/>
              <a:t> dal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ôl</a:t>
            </a:r>
            <a:r>
              <a:rPr lang="en-GB" sz="3400" dirty="0"/>
              <a:t> y </a:t>
            </a:r>
            <a:r>
              <a:rPr lang="en-GB" sz="3400" dirty="0" err="1"/>
              <a:t>medrech</a:t>
            </a:r>
            <a:r>
              <a:rPr lang="en-GB" sz="3400" dirty="0"/>
              <a:t> </a:t>
            </a:r>
            <a:r>
              <a:rPr lang="en-GB" sz="3400" dirty="0" err="1"/>
              <a:t>fod</a:t>
            </a:r>
            <a:r>
              <a:rPr lang="en-GB" sz="3400" dirty="0"/>
              <a:t> </a:t>
            </a:r>
            <a:r>
              <a:rPr lang="en-GB" sz="3400" dirty="0" err="1"/>
              <a:t>wedi</a:t>
            </a:r>
            <a:r>
              <a:rPr lang="en-GB" sz="3400" dirty="0"/>
              <a:t> </a:t>
            </a:r>
            <a:r>
              <a:rPr lang="en-GB" sz="3400" dirty="0" err="1"/>
              <a:t>ei</a:t>
            </a:r>
            <a:r>
              <a:rPr lang="en-GB" sz="3400" dirty="0"/>
              <a:t> </a:t>
            </a:r>
            <a:r>
              <a:rPr lang="en-GB" sz="3400" dirty="0" err="1"/>
              <a:t>drin</a:t>
            </a:r>
            <a:r>
              <a:rPr lang="en-GB" sz="3400" dirty="0"/>
              <a:t> </a:t>
            </a:r>
            <a:r>
              <a:rPr lang="en-GB" sz="3400" dirty="0" err="1"/>
              <a:t>pe</a:t>
            </a:r>
            <a:r>
              <a:rPr lang="en-GB" sz="3400" dirty="0"/>
              <a:t> </a:t>
            </a:r>
            <a:r>
              <a:rPr lang="en-GB" sz="3400" dirty="0" err="1"/>
              <a:t>byddech</a:t>
            </a:r>
            <a:r>
              <a:rPr lang="en-GB" sz="3400" dirty="0"/>
              <a:t> </a:t>
            </a:r>
            <a:r>
              <a:rPr lang="en-GB" sz="3400" dirty="0" err="1"/>
              <a:t>chi’n</a:t>
            </a:r>
            <a:r>
              <a:rPr lang="en-GB" sz="3400" dirty="0"/>
              <a:t> </a:t>
            </a:r>
            <a:r>
              <a:rPr lang="en-GB" sz="3400" dirty="0" err="1"/>
              <a:t>gwybod</a:t>
            </a:r>
            <a:r>
              <a:rPr lang="en-GB" sz="3400" dirty="0"/>
              <a:t> </a:t>
            </a:r>
            <a:r>
              <a:rPr lang="en-GB" sz="3400" dirty="0" err="1"/>
              <a:t>mwy</a:t>
            </a:r>
            <a:r>
              <a:rPr lang="en-GB" sz="3400" dirty="0"/>
              <a:t> </a:t>
            </a:r>
            <a:r>
              <a:rPr lang="en-GB" sz="3400" dirty="0" err="1"/>
              <a:t>amdano</a:t>
            </a:r>
            <a:r>
              <a:rPr lang="en-GB" sz="3400" dirty="0"/>
              <a:t>?</a:t>
            </a: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US" sz="2600" dirty="0">
                <a:hlinkClick r:id="rId2"/>
              </a:rPr>
              <a:t>https://beta.llyw.cymru/sites/default/files/publications/2019-01/ymarfer-sy-n-canolbwyntio-ar-unigolion-mewn-addysg-canllaw-ar-gyfer-blynyddoedd-cynnar-ysgolion-a-cholegau-yng-nghymru.pdf</a:t>
            </a:r>
            <a:r>
              <a:rPr lang="en-US" sz="260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7EDF35-1FA1-DC41-A0CB-D508B4322A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en-GB" sz="3400" i="1" dirty="0">
                <a:solidFill>
                  <a:srgbClr val="C00000"/>
                </a:solidFill>
              </a:rPr>
              <a:t>Think of a learner in your PTE1 class whom you knew the least. </a:t>
            </a:r>
          </a:p>
          <a:p>
            <a:pPr marL="514350" indent="-514350">
              <a:buAutoNum type="arabicPeriod"/>
            </a:pPr>
            <a:r>
              <a:rPr lang="en-GB" sz="3400" i="1" dirty="0">
                <a:solidFill>
                  <a:srgbClr val="C00000"/>
                </a:solidFill>
              </a:rPr>
              <a:t>Were you sure that they were learning as well as they could? </a:t>
            </a:r>
          </a:p>
          <a:p>
            <a:pPr marL="514350" indent="-514350">
              <a:buAutoNum type="arabicPeriod"/>
            </a:pPr>
            <a:r>
              <a:rPr lang="en-GB" sz="3400" i="1" dirty="0">
                <a:solidFill>
                  <a:srgbClr val="C00000"/>
                </a:solidFill>
              </a:rPr>
              <a:t>Did they have strengths and talents you were unaware of? </a:t>
            </a:r>
          </a:p>
          <a:p>
            <a:pPr marL="514350" indent="-514350">
              <a:buAutoNum type="arabicPeriod"/>
            </a:pPr>
            <a:r>
              <a:rPr lang="en-GB" sz="3400" i="1" dirty="0">
                <a:solidFill>
                  <a:srgbClr val="C00000"/>
                </a:solidFill>
              </a:rPr>
              <a:t>Was there something holding them back that you could have addressed, if only you knew more about it?</a:t>
            </a:r>
            <a:endParaRPr lang="en-US" sz="3400" i="1" dirty="0">
              <a:solidFill>
                <a:srgbClr val="C00000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2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https://beta.gov.wales/sites/default/files/publications/2019-01/person-centred-practice-in-education-a-guide-for-early-years-schools-and-colleges-in-wales.pdf</a:t>
            </a:r>
            <a:r>
              <a:rPr lang="en-US" sz="2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7223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5420D-9086-094E-A6DD-9AEBB390A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313" y="104316"/>
            <a:ext cx="9404377" cy="128089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Proffil</a:t>
            </a:r>
            <a:r>
              <a:rPr lang="en-US" dirty="0"/>
              <a:t> Un </a:t>
            </a:r>
            <a:r>
              <a:rPr lang="en-US" dirty="0" err="1"/>
              <a:t>Tudalen</a:t>
            </a:r>
            <a:r>
              <a:rPr lang="en-US" dirty="0"/>
              <a:t>/</a:t>
            </a:r>
            <a:r>
              <a:rPr lang="en-US" i="1" dirty="0">
                <a:solidFill>
                  <a:srgbClr val="C00000"/>
                </a:solidFill>
              </a:rPr>
              <a:t>One Page Profile</a:t>
            </a:r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A005A7E2-2E44-5B41-B352-8BA628791927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1524000" y="3332163"/>
          <a:ext cx="9144000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9144000" imgH="190500" progId="Word.Document.12">
                  <p:embed/>
                </p:oleObj>
              </mc:Choice>
              <mc:Fallback>
                <p:oleObj name="Document" r:id="rId3" imgW="9144000" imgH="190500" progId="Word.Documen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A005A7E2-2E44-5B41-B352-8BA62879192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24000" y="3332163"/>
                        <a:ext cx="9144000" cy="190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44E88D7D-5EB8-8846-AAC0-BC623B2DBC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0210526"/>
              </p:ext>
            </p:extLst>
          </p:nvPr>
        </p:nvGraphicFramePr>
        <p:xfrm>
          <a:off x="3562803" y="1094134"/>
          <a:ext cx="5066393" cy="57638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5" imgW="6642100" imgH="7556500" progId="Word.Document.12">
                  <p:embed/>
                </p:oleObj>
              </mc:Choice>
              <mc:Fallback>
                <p:oleObj name="Document" r:id="rId5" imgW="6642100" imgH="7556500" progId="Word.Document.12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44E88D7D-5EB8-8846-AAC0-BC623B2DBC4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562803" y="1094134"/>
                        <a:ext cx="5066393" cy="57638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100B584-031F-6143-994D-8AF8BEEC10E3}"/>
              </a:ext>
            </a:extLst>
          </p:cNvPr>
          <p:cNvSpPr txBox="1"/>
          <p:nvPr/>
        </p:nvSpPr>
        <p:spPr>
          <a:xfrm>
            <a:off x="9129486" y="6168571"/>
            <a:ext cx="261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Nantgaredig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964984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1E900-1E2E-A74C-A374-01E2E3BDF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arni</a:t>
            </a:r>
            <a:r>
              <a:rPr lang="en-US" dirty="0"/>
              <a:t>!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Have a go!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019789-40FF-0F43-9614-B59566E79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6972" y="1905000"/>
            <a:ext cx="7315200" cy="484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169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3827-D9A5-0A4E-B7DE-BE5F1191B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gynnar</a:t>
            </a:r>
            <a:r>
              <a:rPr lang="en-US" dirty="0"/>
              <a:t> – Pam?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Early intervention –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3D141-E7FB-0F4A-9543-1A21DF8F46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a </a:t>
            </a:r>
            <a:r>
              <a:rPr lang="en-US" dirty="0" err="1"/>
              <a:t>chyrhaeddiad</a:t>
            </a:r>
            <a:r>
              <a:rPr lang="en-US" dirty="0"/>
              <a:t> – </a:t>
            </a:r>
            <a:r>
              <a:rPr lang="en-US" dirty="0" err="1"/>
              <a:t>iechyd</a:t>
            </a:r>
            <a:r>
              <a:rPr lang="en-US" dirty="0"/>
              <a:t>, </a:t>
            </a:r>
            <a:r>
              <a:rPr lang="en-US" dirty="0" err="1"/>
              <a:t>addysg</a:t>
            </a:r>
            <a:r>
              <a:rPr lang="en-US" dirty="0"/>
              <a:t> a </a:t>
            </a:r>
            <a:r>
              <a:rPr lang="en-US" dirty="0" err="1"/>
              <a:t>bywyd</a:t>
            </a:r>
            <a:endParaRPr lang="en-US" dirty="0"/>
          </a:p>
          <a:p>
            <a:r>
              <a:rPr lang="en-US" dirty="0"/>
              <a:t>NID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afael</a:t>
            </a:r>
            <a:r>
              <a:rPr lang="en-US" dirty="0"/>
              <a:t> a </a:t>
            </a:r>
            <a:r>
              <a:rPr lang="en-US" dirty="0" err="1"/>
              <a:t>symptomau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lliniaru’r</a:t>
            </a:r>
            <a:r>
              <a:rPr lang="en-US" dirty="0"/>
              <a:t> </a:t>
            </a:r>
            <a:r>
              <a:rPr lang="en-US" dirty="0" err="1"/>
              <a:t>ffactorau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effeithio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anghydraddoldeb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E627E-0987-5243-8DF7-727902E026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solidFill>
                  <a:srgbClr val="C00000"/>
                </a:solidFill>
              </a:rPr>
              <a:t>Improve progress and outcomes – health, education and life</a:t>
            </a:r>
          </a:p>
          <a:p>
            <a:r>
              <a:rPr lang="en-US" i="1" dirty="0">
                <a:solidFill>
                  <a:srgbClr val="C00000"/>
                </a:solidFill>
              </a:rPr>
              <a:t>NOT addressing the symptoms but alleviating those factors that impact on inequality </a:t>
            </a:r>
          </a:p>
        </p:txBody>
      </p:sp>
    </p:spTree>
    <p:extLst>
      <p:ext uri="{BB962C8B-B14F-4D97-AF65-F5344CB8AC3E}">
        <p14:creationId xmlns:p14="http://schemas.microsoft.com/office/powerpoint/2010/main" val="23545828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E34D58-FD05-A143-BE8B-FD670D2F7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46" y="2313635"/>
            <a:ext cx="4912962" cy="147857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Mathau</a:t>
            </a:r>
            <a:r>
              <a:rPr lang="en-US" dirty="0"/>
              <a:t> o </a:t>
            </a:r>
            <a:r>
              <a:rPr lang="en-US" dirty="0" err="1"/>
              <a:t>ymyrraethau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types of interventions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D4F264A-9937-834E-B5EB-2C1FC1B1E7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1640777"/>
              </p:ext>
            </p:extLst>
          </p:nvPr>
        </p:nvGraphicFramePr>
        <p:xfrm>
          <a:off x="5153892" y="0"/>
          <a:ext cx="589352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4048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D0D5-184C-7B49-9FA0-3483D5A3A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Social &amp; Emotional aspects of Learning (SEAL)</a:t>
            </a:r>
            <a:br>
              <a:rPr lang="en-US" dirty="0"/>
            </a:br>
            <a:r>
              <a:rPr lang="en-US" sz="2000" cap="none" dirty="0"/>
              <a:t>https://</a:t>
            </a:r>
            <a:r>
              <a:rPr lang="en-US" sz="2000" cap="none" dirty="0" err="1"/>
              <a:t>learning.gov.wales</a:t>
            </a:r>
            <a:r>
              <a:rPr lang="en-US" sz="2000" cap="none" dirty="0"/>
              <a:t>/resources/browse-all/seal-for-primary-schools/?</a:t>
            </a:r>
            <a:r>
              <a:rPr lang="en-US" sz="2000" cap="none" dirty="0" err="1"/>
              <a:t>lang</a:t>
            </a:r>
            <a:r>
              <a:rPr lang="en-US" sz="2000" cap="none" dirty="0"/>
              <a:t>=cy (CYMRAEG)</a:t>
            </a:r>
            <a:br>
              <a:rPr lang="en-US" sz="2000" cap="none" dirty="0"/>
            </a:br>
            <a:r>
              <a:rPr lang="en-US" sz="2000" cap="none" dirty="0">
                <a:hlinkClick r:id="rId2"/>
              </a:rPr>
              <a:t>https://learning.gov.wales/resources/browse-all/seal-for-primary-schools/?skip=1&amp;lang=en</a:t>
            </a:r>
            <a:r>
              <a:rPr lang="en-US" sz="2000" cap="none" dirty="0"/>
              <a:t> (ENGLISH)</a:t>
            </a:r>
            <a:br>
              <a:rPr lang="en-US" sz="2000" cap="none" dirty="0"/>
            </a:b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3062E-C849-0340-9127-DB7EFA4E5F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835430"/>
          </a:xfrm>
        </p:spPr>
        <p:txBody>
          <a:bodyPr>
            <a:normAutofit/>
          </a:bodyPr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rhyngwladol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ddatblygiad</a:t>
            </a:r>
            <a:r>
              <a:rPr lang="en-US" dirty="0"/>
              <a:t>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chymdeithasol</a:t>
            </a:r>
            <a:r>
              <a:rPr lang="en-US" dirty="0"/>
              <a:t> plant.</a:t>
            </a:r>
          </a:p>
          <a:p>
            <a:r>
              <a:rPr lang="en-US" dirty="0" err="1"/>
              <a:t>Ymwrwymiad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, staff &amp;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gyfan</a:t>
            </a:r>
            <a:r>
              <a:rPr lang="en-US" dirty="0"/>
              <a:t> ac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cyfnodau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.</a:t>
            </a:r>
          </a:p>
          <a:p>
            <a:r>
              <a:rPr lang="en-US" dirty="0"/>
              <a:t>Proses </a:t>
            </a:r>
            <a:r>
              <a:rPr lang="en-US" dirty="0" err="1"/>
              <a:t>integredig</a:t>
            </a:r>
            <a:r>
              <a:rPr lang="en-US" dirty="0"/>
              <a:t> –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les, </a:t>
            </a:r>
            <a:r>
              <a:rPr lang="en-US" dirty="0" err="1"/>
              <a:t>ymddygiad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gwelliant</a:t>
            </a:r>
            <a:r>
              <a:rPr lang="en-US" dirty="0"/>
              <a:t> (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gweler</a:t>
            </a:r>
            <a:r>
              <a:rPr lang="en-US" dirty="0"/>
              <a:t> y </a:t>
            </a:r>
            <a:r>
              <a:rPr lang="en-US" dirty="0" err="1"/>
              <a:t>ddolen</a:t>
            </a:r>
            <a:r>
              <a:rPr lang="en-US" dirty="0"/>
              <a:t> </a:t>
            </a:r>
            <a:r>
              <a:rPr lang="en-US" dirty="0" err="1"/>
              <a:t>isod</a:t>
            </a:r>
            <a:r>
              <a:rPr lang="en-US" dirty="0"/>
              <a:t>) .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05EB-6B7E-D54C-8BCB-AA7983BB4A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solidFill>
                  <a:srgbClr val="0070C0"/>
                </a:solidFill>
              </a:rPr>
              <a:t>Based on international research into children’s emotional and social development.</a:t>
            </a:r>
          </a:p>
          <a:p>
            <a:r>
              <a:rPr lang="en-US" i="1" dirty="0">
                <a:solidFill>
                  <a:srgbClr val="0070C0"/>
                </a:solidFill>
              </a:rPr>
              <a:t>Engagement of pupils, staff and parents across the whole school and across key stages. </a:t>
            </a:r>
          </a:p>
          <a:p>
            <a:r>
              <a:rPr lang="en-US" i="1" dirty="0">
                <a:solidFill>
                  <a:srgbClr val="0070C0"/>
                </a:solidFill>
              </a:rPr>
              <a:t>An integrated process – focus on well-being, </a:t>
            </a:r>
            <a:r>
              <a:rPr lang="en-US" i="1" dirty="0" err="1">
                <a:solidFill>
                  <a:srgbClr val="0070C0"/>
                </a:solidFill>
              </a:rPr>
              <a:t>behaviour</a:t>
            </a:r>
            <a:r>
              <a:rPr lang="en-US" i="1" dirty="0">
                <a:solidFill>
                  <a:srgbClr val="0070C0"/>
                </a:solidFill>
              </a:rPr>
              <a:t> and learning. </a:t>
            </a:r>
          </a:p>
          <a:p>
            <a:r>
              <a:rPr lang="en-US" i="1" dirty="0">
                <a:solidFill>
                  <a:srgbClr val="0070C0"/>
                </a:solidFill>
              </a:rPr>
              <a:t>Research demonstrates improvement (e.g. see link below).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FF7B8-404B-2741-9706-4DECCE07D312}"/>
              </a:ext>
            </a:extLst>
          </p:cNvPr>
          <p:cNvSpPr txBox="1"/>
          <p:nvPr/>
        </p:nvSpPr>
        <p:spPr>
          <a:xfrm>
            <a:off x="2394065" y="6084916"/>
            <a:ext cx="7398328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70C0"/>
                </a:solidFill>
                <a:hlinkClick r:id="rId3"/>
              </a:rPr>
              <a:t>http://users.sussex.ac.uk/~robinb/SEALtracker.pdf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181165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9ECB-B6D8-A44D-8DC0-66D6C3FB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Therapi</a:t>
            </a:r>
            <a:r>
              <a:rPr lang="en-US" dirty="0"/>
              <a:t> </a:t>
            </a:r>
            <a:r>
              <a:rPr lang="en-US" dirty="0" err="1"/>
              <a:t>lego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Lego therapy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4E1DE7-74ED-AE47-BFC7-3FC74FA6E4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2523992"/>
          </a:xfrm>
        </p:spPr>
        <p:txBody>
          <a:bodyPr/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cysyniadau</a:t>
            </a:r>
            <a:r>
              <a:rPr lang="en-US" dirty="0"/>
              <a:t> </a:t>
            </a:r>
            <a:r>
              <a:rPr lang="en-US" dirty="0" err="1"/>
              <a:t>seicolegol</a:t>
            </a:r>
            <a:r>
              <a:rPr lang="en-US" dirty="0"/>
              <a:t>  </a:t>
            </a:r>
            <a:r>
              <a:rPr lang="en-US" dirty="0" err="1"/>
              <a:t>sy’n</a:t>
            </a:r>
            <a:r>
              <a:rPr lang="en-US" dirty="0"/>
              <a:t> sail </a:t>
            </a:r>
            <a:r>
              <a:rPr lang="en-US" dirty="0" err="1"/>
              <a:t>i</a:t>
            </a:r>
            <a:r>
              <a:rPr lang="en-US" dirty="0"/>
              <a:t> ‘</a:t>
            </a:r>
            <a:r>
              <a:rPr lang="en-US" dirty="0" err="1"/>
              <a:t>therapi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’ 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cyfathrebu</a:t>
            </a:r>
            <a:r>
              <a:rPr lang="en-US" dirty="0"/>
              <a:t> (</a:t>
            </a:r>
            <a:r>
              <a:rPr lang="en-US" dirty="0" err="1"/>
              <a:t>geiriau</a:t>
            </a:r>
            <a:r>
              <a:rPr lang="en-US" dirty="0"/>
              <a:t>/di-</a:t>
            </a:r>
            <a:r>
              <a:rPr lang="en-US" dirty="0" err="1"/>
              <a:t>eiriau</a:t>
            </a:r>
            <a:r>
              <a:rPr lang="en-US" dirty="0"/>
              <a:t>) a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4F123B-EE2B-594D-A052-E80C567A2D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2523992"/>
          </a:xfrm>
        </p:spPr>
        <p:txBody>
          <a:bodyPr/>
          <a:lstStyle/>
          <a:p>
            <a:r>
              <a:rPr lang="en-US" i="1" dirty="0">
                <a:solidFill>
                  <a:srgbClr val="C00000"/>
                </a:solidFill>
              </a:rPr>
              <a:t>Based on the psychological concepts of ‘play therapy’</a:t>
            </a:r>
          </a:p>
          <a:p>
            <a:r>
              <a:rPr lang="en-US" i="1" dirty="0">
                <a:solidFill>
                  <a:srgbClr val="C00000"/>
                </a:solidFill>
              </a:rPr>
              <a:t>Develops communications skills (verbal/non-verbal) and social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79963-B8B9-384A-8EDD-C1DB9F7B6BCD}"/>
              </a:ext>
            </a:extLst>
          </p:cNvPr>
          <p:cNvSpPr txBox="1"/>
          <p:nvPr/>
        </p:nvSpPr>
        <p:spPr>
          <a:xfrm>
            <a:off x="1664775" y="6106332"/>
            <a:ext cx="7873139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2"/>
              </a:rPr>
              <a:t>https://www.youtube.com/watch?v=XmJB1Lj2PTY</a:t>
            </a:r>
            <a:r>
              <a:rPr lang="en-US" sz="2400" b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EE10BF-574A-C543-89A1-DE3B35048055}"/>
              </a:ext>
            </a:extLst>
          </p:cNvPr>
          <p:cNvSpPr txBox="1"/>
          <p:nvPr/>
        </p:nvSpPr>
        <p:spPr>
          <a:xfrm>
            <a:off x="4264874" y="4190324"/>
            <a:ext cx="2998124" cy="147732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APIAU/APPS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Bricks &amp; More 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Lego Digital Designer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0487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CC02-CC22-6147-B4A1-115F6712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Ystyriwch</a:t>
            </a:r>
            <a:r>
              <a:rPr lang="en-US" dirty="0"/>
              <a:t>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ymyrraethau</a:t>
            </a:r>
            <a:r>
              <a:rPr lang="en-US" dirty="0"/>
              <a:t> </a:t>
            </a:r>
            <a:r>
              <a:rPr lang="en-US" dirty="0" err="1"/>
              <a:t>hyn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Consider one of these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413EC-F615-8C4D-B601-A7FC5F6F7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4467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Pa </a:t>
            </a:r>
            <a:r>
              <a:rPr lang="en-US" dirty="0" err="1"/>
              <a:t>agwedd</a:t>
            </a:r>
            <a:r>
              <a:rPr lang="en-US" dirty="0"/>
              <a:t>/au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hybu</a:t>
            </a:r>
            <a:r>
              <a:rPr lang="en-US" dirty="0"/>
              <a:t>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gwybyddiaeth</a:t>
            </a:r>
            <a:r>
              <a:rPr lang="en-US" dirty="0"/>
              <a:t>/</a:t>
            </a:r>
            <a:r>
              <a:rPr lang="en-US" dirty="0" err="1"/>
              <a:t>meddwl</a:t>
            </a:r>
            <a:r>
              <a:rPr lang="en-US" dirty="0"/>
              <a:t>/ </a:t>
            </a:r>
            <a:r>
              <a:rPr lang="en-US" dirty="0" err="1"/>
              <a:t>deallusrwydd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emosiynol</a:t>
            </a:r>
            <a:r>
              <a:rPr lang="en-US" dirty="0"/>
              <a:t> &amp; </a:t>
            </a:r>
            <a:r>
              <a:rPr lang="en-US" dirty="0" err="1"/>
              <a:t>chymdeithasol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ieithyddol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corfforol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arall</a:t>
            </a:r>
            <a:r>
              <a:rPr lang="en-US" dirty="0"/>
              <a:t>? </a:t>
            </a:r>
          </a:p>
          <a:p>
            <a:pPr marL="0" indent="0">
              <a:buNone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nag un?</a:t>
            </a:r>
          </a:p>
          <a:p>
            <a:pPr marL="0" indent="0">
              <a:buNone/>
            </a:pPr>
            <a:r>
              <a:rPr lang="en-US" dirty="0"/>
              <a:t>Beth am </a:t>
            </a:r>
            <a:r>
              <a:rPr lang="en-US" dirty="0" err="1"/>
              <a:t>hawliau</a:t>
            </a:r>
            <a:r>
              <a:rPr lang="en-US" dirty="0"/>
              <a:t> a </a:t>
            </a:r>
            <a:r>
              <a:rPr lang="en-US" dirty="0" err="1"/>
              <a:t>chynhwysiant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o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Estyn</a:t>
            </a:r>
            <a:r>
              <a:rPr lang="en-US" dirty="0"/>
              <a:t>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9BFA7-B09E-4D43-884C-31D7F6F03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4467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What aspect/s does this intervention promote: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rgbClr val="0070C0"/>
                </a:solidFill>
              </a:rPr>
              <a:t>cognitive/thinking/intellectual?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rgbClr val="0070C0"/>
                </a:solidFill>
              </a:rPr>
              <a:t>emotional and social?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rgbClr val="0070C0"/>
                </a:solidFill>
              </a:rPr>
              <a:t>linguistic?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rgbClr val="0070C0"/>
                </a:solidFill>
              </a:rPr>
              <a:t>physical?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rgbClr val="0070C0"/>
                </a:solidFill>
              </a:rPr>
              <a:t>other?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Is there more than one?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What about rights and inclusion? 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Are there examples of good practice, e.g. </a:t>
            </a:r>
            <a:r>
              <a:rPr lang="en-US" dirty="0" err="1">
                <a:solidFill>
                  <a:srgbClr val="0070C0"/>
                </a:solidFill>
              </a:rPr>
              <a:t>Estyn</a:t>
            </a:r>
            <a:r>
              <a:rPr lang="en-US" dirty="0">
                <a:solidFill>
                  <a:srgbClr val="0070C0"/>
                </a:solidFill>
              </a:rPr>
              <a:t>? </a:t>
            </a:r>
          </a:p>
          <a:p>
            <a:pPr marL="514350" indent="-514350">
              <a:buFont typeface="+mj-lt"/>
              <a:buAutoNum type="romanLcPeriod"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6313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questions">
            <a:extLst>
              <a:ext uri="{FF2B5EF4-FFF2-40B4-BE49-F238E27FC236}">
                <a16:creationId xmlns:a16="http://schemas.microsoft.com/office/drawing/2014/main" id="{1D07D9B0-DBD9-5547-BF95-DE1F84D96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735" y="760079"/>
            <a:ext cx="3815195" cy="554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0798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556170B-DC3A-254A-8E41-F93AA4E88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085" y="129833"/>
            <a:ext cx="10058400" cy="1609344"/>
          </a:xfrm>
        </p:spPr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PELLACH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Further reading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1BD4D7-B1FE-4B42-B51C-4FD08BD13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00" y="1711093"/>
            <a:ext cx="2471259" cy="34646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AA0AF8-2C98-9848-A66A-4B15594875D2}"/>
              </a:ext>
            </a:extLst>
          </p:cNvPr>
          <p:cNvSpPr/>
          <p:nvPr/>
        </p:nvSpPr>
        <p:spPr>
          <a:xfrm>
            <a:off x="6754811" y="5439370"/>
            <a:ext cx="51069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https://www.estyn.gov.wales/sites/default/files/documents/NIA%20Supplementary%20guidance%20-%20additional%20learning%20needs.pdf</a:t>
            </a:r>
            <a:r>
              <a:rPr lang="en-US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4BE45C-97C3-4C46-A062-24FA97B283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946" y="1739177"/>
            <a:ext cx="2596284" cy="35567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45A605B-8016-AC4C-B060-BB9042B3C31C}"/>
              </a:ext>
            </a:extLst>
          </p:cNvPr>
          <p:cNvSpPr/>
          <p:nvPr/>
        </p:nvSpPr>
        <p:spPr>
          <a:xfrm>
            <a:off x="2159000" y="5339355"/>
            <a:ext cx="41275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https://www.estyn.gov.wales/sites/default/files/documents/NIA%20Supplementary%20guidance%20-%20additional%20learning%20needs%20cy_0.pdf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19076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E3765-66AF-8E4C-9F54-20FECFF1F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346" y="295656"/>
            <a:ext cx="10058400" cy="1609344"/>
          </a:xfrm>
        </p:spPr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pellach</a:t>
            </a:r>
            <a:br>
              <a:rPr lang="en-US" dirty="0"/>
            </a:br>
            <a:r>
              <a:rPr lang="en-US" i="1" dirty="0">
                <a:solidFill>
                  <a:srgbClr val="C00000"/>
                </a:solidFill>
              </a:rPr>
              <a:t>Further reading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7E3587-5528-E840-B9A5-9F7CC6462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132" y="1905000"/>
            <a:ext cx="2927422" cy="40969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6C6F81-1A3D-D640-9FDD-9FD404CDE3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567" y="1905000"/>
            <a:ext cx="2805298" cy="39878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0A7AB30-F1B3-E141-A7B7-11C4EEEB3548}"/>
              </a:ext>
            </a:extLst>
          </p:cNvPr>
          <p:cNvSpPr/>
          <p:nvPr/>
        </p:nvSpPr>
        <p:spPr>
          <a:xfrm>
            <a:off x="1663700" y="6001974"/>
            <a:ext cx="48133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http://www.assembly.wales/research%20documents/18-023/18-023-web-welsh.pdf</a:t>
            </a:r>
            <a:r>
              <a:rPr lang="en-US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BCC3C7-B43E-D74D-8B7B-65ABD4F14783}"/>
              </a:ext>
            </a:extLst>
          </p:cNvPr>
          <p:cNvSpPr/>
          <p:nvPr/>
        </p:nvSpPr>
        <p:spPr>
          <a:xfrm>
            <a:off x="7048767" y="5989274"/>
            <a:ext cx="5156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http://www.assembly.wales/research%20documents/18-023/18-23-web-english.pdf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45995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{4F442DFD-A3CC-8849-8B1A-BDA2CCA9E311}tf10001070</Template>
  <TotalTime>100</TotalTime>
  <Words>1649</Words>
  <Application>Microsoft Macintosh PowerPoint</Application>
  <PresentationFormat>Widescreen</PresentationFormat>
  <Paragraphs>262</Paragraphs>
  <Slides>27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</vt:lpstr>
      <vt:lpstr>Calibri</vt:lpstr>
      <vt:lpstr>Rockwell</vt:lpstr>
      <vt:lpstr>Rockwell Condensed</vt:lpstr>
      <vt:lpstr>Rockwell Extra Bold</vt:lpstr>
      <vt:lpstr>Times New Roman</vt:lpstr>
      <vt:lpstr>Wingdings</vt:lpstr>
      <vt:lpstr>Wood Type</vt:lpstr>
      <vt:lpstr>Document</vt:lpstr>
      <vt:lpstr>Dysgwyr bregus vulnerable learners</vt:lpstr>
      <vt:lpstr>NOD AIM</vt:lpstr>
      <vt:lpstr>Diffiniwch ‘ddysgwyr bregus’ Define ‘vulnerable learners’</vt:lpstr>
      <vt:lpstr>Un Diffiniad One definition (NfER, 2018)</vt:lpstr>
      <vt:lpstr> Ydych chi’n siarad yr iaith hyn? Do you speak this language?</vt:lpstr>
      <vt:lpstr>Y sefyllfa gyfredol yng Nghymru The current situation in Wales</vt:lpstr>
      <vt:lpstr>Rhai o’r heriau -  Some challenges</vt:lpstr>
      <vt:lpstr>Arfer dda Good practice</vt:lpstr>
      <vt:lpstr>TASG – parau/grwp bach TASK – pairs/small group</vt:lpstr>
      <vt:lpstr>cwricwlwm: Ar drywydd dysgu –  llythrennedd &amp; rhifedd curriculum: Routes for Learning –  literacy &amp; numeracy</vt:lpstr>
      <vt:lpstr>ASEsu: assessment: ”P Scales”</vt:lpstr>
      <vt:lpstr>PowerPoint Presentation</vt:lpstr>
      <vt:lpstr>Cynllunio ar gyfer disgyblion ag ADY</vt:lpstr>
      <vt:lpstr>Planning for Pupils with ALN</vt:lpstr>
      <vt:lpstr>Gwahaniaethu Differentiation</vt:lpstr>
      <vt:lpstr>Personoli’r Dysgu  Personalised Learning</vt:lpstr>
      <vt:lpstr>Ymarfer sy’n canolbwyntio ar unigolion Person-centered planning</vt:lpstr>
      <vt:lpstr>Proffil Un Tudalen/One Page Profile</vt:lpstr>
      <vt:lpstr>Rhowch gynnig arni! Have a go!</vt:lpstr>
      <vt:lpstr>Ymyrraeth gynnar – Pam? Early intervention – why?</vt:lpstr>
      <vt:lpstr>Mathau o ymyrraethau types of interventions</vt:lpstr>
      <vt:lpstr>Social &amp; Emotional aspects of Learning (SEAL) https://learning.gov.wales/resources/browse-all/seal-for-primary-schools/?lang=cy (CYMRAEG) https://learning.gov.wales/resources/browse-all/seal-for-primary-schools/?skip=1&amp;lang=en (ENGLISH) </vt:lpstr>
      <vt:lpstr>Therapi lego Lego therapy</vt:lpstr>
      <vt:lpstr>Ystyriwch un o’r ymyrraethau hyn Consider one of these interventions</vt:lpstr>
      <vt:lpstr>PowerPoint Presentation</vt:lpstr>
      <vt:lpstr>Darllen PELLACH Further reading</vt:lpstr>
      <vt:lpstr>Darllen pellach Further reading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Dysgwyr bregus vulnerable learners</dc:title>
  <dc:creator>swwcte27</dc:creator>
  <cp:lastModifiedBy>swwcte27</cp:lastModifiedBy>
  <cp:revision>12</cp:revision>
  <dcterms:created xsi:type="dcterms:W3CDTF">2019-03-17T20:43:51Z</dcterms:created>
  <dcterms:modified xsi:type="dcterms:W3CDTF">2019-03-17T22:26:12Z</dcterms:modified>
</cp:coreProperties>
</file>