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954" r:id="rId1"/>
  </p:sldMasterIdLst>
  <p:notesMasterIdLst>
    <p:notesMasterId r:id="rId11"/>
  </p:notesMasterIdLst>
  <p:sldIdLst>
    <p:sldId id="256" r:id="rId2"/>
    <p:sldId id="257" r:id="rId3"/>
    <p:sldId id="263" r:id="rId4"/>
    <p:sldId id="264" r:id="rId5"/>
    <p:sldId id="265" r:id="rId6"/>
    <p:sldId id="266" r:id="rId7"/>
    <p:sldId id="267" r:id="rId8"/>
    <p:sldId id="268" r:id="rId9"/>
    <p:sldId id="269"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FD4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8808B8-F1B8-5CC7-E373-CA5DA9F1E2CC}" v="137" dt="2021-06-15T22:02:04.926"/>
    <p1510:client id="{0BC83AAA-15E6-4CB4-8186-D3E598022B96}" v="51" dt="2021-06-15T12:05:14.744"/>
    <p1510:client id="{1BB68F4B-808F-0B15-A22D-E3B7B69A1C94}" v="3" dt="2021-06-08T20:34:21.540"/>
    <p1510:client id="{2BE535E9-1892-136A-5F73-837A9DA6B892}" v="89" dt="2021-06-15T09:12:40.758"/>
    <p1510:client id="{38AF6FC8-192C-484A-F15D-6669EE548588}" v="920" dt="2021-06-15T21:30:29.324"/>
    <p1510:client id="{8567121D-1A63-4A54-3F2E-179ED9F6ED48}" v="260" dt="2021-06-15T12:04:01.827"/>
    <p1510:client id="{B0A2DACD-F1AB-D706-77FC-9EF42BF6055D}" v="22" dt="2021-06-08T20:43:31.435"/>
    <p1510:client id="{BB35E949-A32F-490C-0E1B-C3EC5102D368}" v="85" dt="2021-06-15T21:45:00.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103" autoAdjust="0"/>
    <p:restoredTop sz="94631" autoAdjust="0"/>
  </p:normalViewPr>
  <p:slideViewPr>
    <p:cSldViewPr>
      <p:cViewPr>
        <p:scale>
          <a:sx n="136" d="100"/>
          <a:sy n="136" d="100"/>
        </p:scale>
        <p:origin x="-486" y="-19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91B4F9-120E-FB4A-8F46-F210BBD5E266}" type="datetimeFigureOut">
              <a:rPr lang="en-US" smtClean="0"/>
              <a:pPr/>
              <a:t>6/15/2021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71B61-01D3-C44C-A0D1-759718D1DD5E}" type="slidenum">
              <a:rPr lang="en-US" smtClean="0"/>
              <a:pPr/>
              <a:t>‹#›</a:t>
            </a:fld>
            <a:endParaRPr lang="en-US"/>
          </a:p>
        </p:txBody>
      </p:sp>
    </p:spTree>
    <p:extLst>
      <p:ext uri="{BB962C8B-B14F-4D97-AF65-F5344CB8AC3E}">
        <p14:creationId xmlns:p14="http://schemas.microsoft.com/office/powerpoint/2010/main" val="1650375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B71B61-01D3-C44C-A0D1-759718D1DD5E}" type="slidenum">
              <a:rPr lang="en-US" smtClean="0"/>
              <a:pPr/>
              <a:t>1</a:t>
            </a:fld>
            <a:endParaRPr lang="en-US"/>
          </a:p>
        </p:txBody>
      </p:sp>
    </p:spTree>
    <p:extLst>
      <p:ext uri="{BB962C8B-B14F-4D97-AF65-F5344CB8AC3E}">
        <p14:creationId xmlns:p14="http://schemas.microsoft.com/office/powerpoint/2010/main" val="9615379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B71B61-01D3-C44C-A0D1-759718D1DD5E}" type="slidenum">
              <a:rPr lang="en-US" smtClean="0"/>
              <a:pPr/>
              <a:t>2</a:t>
            </a:fld>
            <a:endParaRPr lang="en-US"/>
          </a:p>
        </p:txBody>
      </p:sp>
    </p:spTree>
    <p:extLst>
      <p:ext uri="{BB962C8B-B14F-4D97-AF65-F5344CB8AC3E}">
        <p14:creationId xmlns:p14="http://schemas.microsoft.com/office/powerpoint/2010/main" val="1078291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B71B61-01D3-C44C-A0D1-759718D1DD5E}" type="slidenum">
              <a:rPr lang="en-US" smtClean="0"/>
              <a:pPr/>
              <a:t>3</a:t>
            </a:fld>
            <a:endParaRPr lang="en-US"/>
          </a:p>
        </p:txBody>
      </p:sp>
    </p:spTree>
    <p:extLst>
      <p:ext uri="{BB962C8B-B14F-4D97-AF65-F5344CB8AC3E}">
        <p14:creationId xmlns:p14="http://schemas.microsoft.com/office/powerpoint/2010/main" val="2948516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dirty="0"/>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6/15/2021</a:t>
            </a:fld>
            <a:endParaRPr lang="en-US" dirty="0"/>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2205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16993E9-CEF0-47B7-AEA6-AFACC79966BA}"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1183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8763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9E62588-EC5C-453B-A942-AA1C7EFEEF33}"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9710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22D5D575-BDA5-4AAF-81DC-5D38C213A391}" type="datetimeFigureOut">
              <a:rPr lang="en-US" dirty="0"/>
              <a:t>6/15/2021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0434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6/15/2021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8852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6/15/2021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9915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6301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19696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6/15/2021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3829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dirty="0"/>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07176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dirty="0"/>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67900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6/15/2021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7144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6/15/2021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61129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dirty="0"/>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6/15/2021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0752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6/15/2021</a:t>
            </a:fld>
            <a:endParaRPr lang="en-US" dirty="0"/>
          </a:p>
        </p:txBody>
      </p:sp>
      <p:sp>
        <p:nvSpPr>
          <p:cNvPr id="5" name="Footer Placeholder 4"/>
          <p:cNvSpPr>
            <a:spLocks noGrp="1"/>
          </p:cNvSpPr>
          <p:nvPr>
            <p:ph type="ftr" sz="quarter" idx="11"/>
          </p:nvPr>
        </p:nvSpPr>
        <p:spPr>
          <a:xfrm>
            <a:off x="516133" y="6387910"/>
            <a:ext cx="3859795" cy="228660"/>
          </a:xfrm>
        </p:spPr>
        <p:txBody>
          <a:bodyPr/>
          <a:lstStyle/>
          <a:p>
            <a:r>
              <a:rPr lang="en-US" dirty="0"/>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3791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dirty="0"/>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9474D98-3273-47CE-B312-A00AAFA2779F}" type="datetimeFigureOut">
              <a:rPr lang="en-US" dirty="0"/>
              <a:t>6/15/2021</a:t>
            </a:fld>
            <a:endParaRPr lang="en-US" dirty="0"/>
          </a:p>
        </p:txBody>
      </p:sp>
      <p:sp>
        <p:nvSpPr>
          <p:cNvPr id="5" name="Footer Placeholder 4"/>
          <p:cNvSpPr>
            <a:spLocks noGrp="1"/>
          </p:cNvSpPr>
          <p:nvPr>
            <p:ph type="ftr" sz="quarter" idx="11"/>
          </p:nvPr>
        </p:nvSpPr>
        <p:spPr>
          <a:xfrm>
            <a:off x="538546" y="6365498"/>
            <a:ext cx="3859795" cy="228660"/>
          </a:xfrm>
        </p:spPr>
        <p:txBody>
          <a:bodyPr/>
          <a:lstStyle/>
          <a:p>
            <a:r>
              <a:rPr lang="en-US" dirty="0"/>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8212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6/15/2021</a:t>
            </a:fld>
            <a:endParaRPr lang="en-US"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dirty="0"/>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0878423"/>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 id="2147483966" r:id="rId12"/>
    <p:sldLayoutId id="2147483967" r:id="rId13"/>
    <p:sldLayoutId id="2147483968" r:id="rId14"/>
    <p:sldLayoutId id="2147483969" r:id="rId15"/>
    <p:sldLayoutId id="2147483970" r:id="rId16"/>
    <p:sldLayoutId id="2147483971"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219200"/>
            <a:ext cx="8305800" cy="2667000"/>
          </a:xfrm>
        </p:spPr>
        <p:txBody>
          <a:bodyPr>
            <a:normAutofit/>
          </a:bodyPr>
          <a:lstStyle/>
          <a:p>
            <a:pPr algn="ctr"/>
            <a:r>
              <a:rPr lang="en-US" sz="4000" b="1" cap="none" dirty="0">
                <a:ln w="0"/>
                <a:effectLst>
                  <a:outerShdw blurRad="38100" dist="19050" dir="2700000" algn="tl" rotWithShape="0">
                    <a:schemeClr val="dk1">
                      <a:alpha val="40000"/>
                    </a:schemeClr>
                  </a:outerShdw>
                </a:effectLst>
                <a:latin typeface="Times New Roman" charset="0"/>
                <a:ea typeface="Times New Roman" charset="0"/>
                <a:cs typeface="Times New Roman" charset="0"/>
              </a:rPr>
              <a:t>Poster</a:t>
            </a:r>
          </a:p>
        </p:txBody>
      </p:sp>
      <p:sp>
        <p:nvSpPr>
          <p:cNvPr id="3" name="Subtitle 2"/>
          <p:cNvSpPr>
            <a:spLocks noGrp="1"/>
          </p:cNvSpPr>
          <p:nvPr>
            <p:ph type="subTitle" idx="1"/>
          </p:nvPr>
        </p:nvSpPr>
        <p:spPr>
          <a:xfrm>
            <a:off x="533400" y="3962400"/>
            <a:ext cx="7772400" cy="1828800"/>
          </a:xfrm>
        </p:spPr>
        <p:txBody>
          <a:bodyPr>
            <a:normAutofit lnSpcReduction="10000"/>
          </a:bodyPr>
          <a:lstStyle/>
          <a:p>
            <a:pPr algn="ctr"/>
            <a:r>
              <a:rPr lang="en-US" dirty="0">
                <a:latin typeface="Times New Roman"/>
                <a:cs typeface="Times New Roman"/>
              </a:rPr>
              <a:t>STUDENT’S NAME: SABAH MOLL</a:t>
            </a:r>
            <a:endParaRPr lang="en-US" dirty="0">
              <a:ea typeface="+mn-lt"/>
              <a:cs typeface="+mn-lt"/>
            </a:endParaRPr>
          </a:p>
          <a:p>
            <a:pPr algn="ctr"/>
            <a:r>
              <a:rPr lang="en-US" dirty="0">
                <a:latin typeface="Times New Roman"/>
                <a:cs typeface="Times New Roman"/>
              </a:rPr>
              <a:t>MODULE CODE ;BMHP4003_BIRM </a:t>
            </a:r>
            <a:endParaRPr lang="en-US" dirty="0">
              <a:ea typeface="+mn-lt"/>
              <a:cs typeface="+mn-lt"/>
            </a:endParaRPr>
          </a:p>
          <a:p>
            <a:pPr algn="ctr"/>
            <a:r>
              <a:rPr lang="en-US" dirty="0">
                <a:latin typeface="Times New Roman"/>
                <a:cs typeface="Times New Roman"/>
              </a:rPr>
              <a:t>LECTURER NAME: REBECCA KAVANAGH</a:t>
            </a:r>
            <a:endParaRPr lang="en-US" dirty="0">
              <a:ea typeface="+mn-lt"/>
              <a:cs typeface="+mn-lt"/>
            </a:endParaRPr>
          </a:p>
          <a:p>
            <a:pPr algn="ctr"/>
            <a:r>
              <a:rPr lang="en-US" dirty="0">
                <a:latin typeface="Times New Roman"/>
                <a:cs typeface="Times New Roman"/>
              </a:rPr>
              <a:t>ASSIGNMENT TITLE: ACADEMIC POSTER WITH ANNOTATED BIBLIOGRAPHY</a:t>
            </a:r>
            <a:endParaRPr lang="en-US" dirty="0">
              <a:ea typeface="+mn-lt"/>
              <a:cs typeface="+mn-lt"/>
            </a:endParaRPr>
          </a:p>
          <a:p>
            <a:pPr algn="ctr"/>
            <a:endParaRPr lang="en-US" dirty="0">
              <a:solidFill>
                <a:schemeClr val="tx1"/>
              </a:solidFill>
              <a:latin typeface="Times New Roman"/>
              <a:cs typeface="Times New Roman"/>
            </a:endParaRPr>
          </a:p>
          <a:p>
            <a:pPr algn="ctr"/>
            <a:endParaRPr lang="en-US" dirty="0"/>
          </a:p>
        </p:txBody>
      </p:sp>
      <p:sp>
        <p:nvSpPr>
          <p:cNvPr id="4" name="Subtitle 2"/>
          <p:cNvSpPr txBox="1">
            <a:spLocks/>
          </p:cNvSpPr>
          <p:nvPr/>
        </p:nvSpPr>
        <p:spPr>
          <a:xfrm>
            <a:off x="266700" y="3695700"/>
            <a:ext cx="9144000" cy="2667000"/>
          </a:xfrm>
          <a:prstGeom prst="rect">
            <a:avLst/>
          </a:prstGeom>
        </p:spPr>
        <p:txBody>
          <a:bodyPr vert="horz" tIns="0" rIns="45720" bIns="0" anchor="b">
            <a:normAutofit/>
          </a:bodyPr>
          <a:lstStyle/>
          <a:p>
            <a:pPr marL="0" marR="0" lvl="0" indent="0" algn="ctr" defTabSz="914400" rtl="0" eaLnBrk="1" fontAlgn="auto" latinLnBrk="0" hangingPunct="1">
              <a:lnSpc>
                <a:spcPct val="100000"/>
              </a:lnSpc>
              <a:spcBef>
                <a:spcPct val="20000"/>
              </a:spcBef>
              <a:spcAft>
                <a:spcPts val="0"/>
              </a:spcAft>
              <a:buClr>
                <a:schemeClr val="accent1"/>
              </a:buClr>
              <a:buSzPct val="80000"/>
              <a:buFont typeface="Wingdings 2"/>
              <a:buNone/>
              <a:tabLst/>
              <a:defRPr/>
            </a:pPr>
            <a:endParaRPr kumimoji="0" lang="en-US" sz="20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TextBox 4">
            <a:extLst>
              <a:ext uri="{FF2B5EF4-FFF2-40B4-BE49-F238E27FC236}">
                <a16:creationId xmlns:a16="http://schemas.microsoft.com/office/drawing/2014/main" id="{BC15498F-B9B9-442B-8159-945C1E3FAB46}"/>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brightnessContrast bright="-40000" contrast="-47000"/>
                    </a14:imgEffect>
                  </a14:imgLayer>
                </a14:imgProps>
              </a:ext>
              <a:ext uri="{28A0092B-C50C-407E-A947-70E740481C1C}">
                <a14:useLocalDpi xmlns:a14="http://schemas.microsoft.com/office/drawing/2010/main" val="0"/>
              </a:ext>
            </a:extLst>
          </a:blip>
          <a:stretch>
            <a:fillRect/>
          </a:stretch>
        </p:blipFill>
        <p:spPr>
          <a:xfrm>
            <a:off x="-1847849" y="-590549"/>
            <a:ext cx="13349081" cy="7000875"/>
          </a:xfrm>
          <a:prstGeom prst="rect">
            <a:avLst/>
          </a:prstGeom>
          <a:ln>
            <a:noFill/>
          </a:ln>
        </p:spPr>
      </p:pic>
      <p:sp>
        <p:nvSpPr>
          <p:cNvPr id="17" name="Rectangle 16"/>
          <p:cNvSpPr/>
          <p:nvPr/>
        </p:nvSpPr>
        <p:spPr>
          <a:xfrm>
            <a:off x="0" y="2438400"/>
            <a:ext cx="1219200" cy="2286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6" name="Rectangle 5"/>
          <p:cNvSpPr/>
          <p:nvPr/>
        </p:nvSpPr>
        <p:spPr>
          <a:xfrm>
            <a:off x="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00"/>
              </a:solidFill>
            </a:endParaRPr>
          </a:p>
        </p:txBody>
      </p:sp>
      <p:sp>
        <p:nvSpPr>
          <p:cNvPr id="7" name="TextBox 6"/>
          <p:cNvSpPr txBox="1"/>
          <p:nvPr/>
        </p:nvSpPr>
        <p:spPr>
          <a:xfrm>
            <a:off x="-1000125" y="-152400"/>
            <a:ext cx="9144000" cy="553998"/>
          </a:xfrm>
          <a:prstGeom prst="rect">
            <a:avLst/>
          </a:prstGeom>
          <a:noFill/>
          <a:ln>
            <a:noFill/>
          </a:ln>
        </p:spPr>
        <p:txBody>
          <a:bodyPr wrap="square" lIns="91440" tIns="45720" rIns="91440" bIns="45720" rtlCol="0" anchor="t">
            <a:spAutoFit/>
          </a:bodyPr>
          <a:lstStyle/>
          <a:p>
            <a:pPr algn="ctr"/>
            <a:r>
              <a:rPr lang="en-US" sz="1500" dirty="0">
                <a:solidFill>
                  <a:srgbClr val="FF0000"/>
                </a:solidFill>
                <a:latin typeface="Times New Roman" panose="02020603050405020304" pitchFamily="18" charset="0"/>
                <a:cs typeface="Times New Roman" panose="02020603050405020304" pitchFamily="18" charset="0"/>
              </a:rPr>
              <a:t>Understanding psychological development across the lifespan”.</a:t>
            </a:r>
            <a:r>
              <a:rPr lang="en-GB" sz="1500" dirty="0">
                <a:solidFill>
                  <a:srgbClr val="FF0000"/>
                </a:solidFill>
                <a:latin typeface="Times New Roman" panose="02020603050405020304" pitchFamily="18" charset="0"/>
                <a:cs typeface="Times New Roman" panose="02020603050405020304" pitchFamily="18" charset="0"/>
              </a:rPr>
              <a:t> </a:t>
            </a:r>
            <a:r>
              <a:rPr lang="en-US" sz="1500" dirty="0">
                <a:solidFill>
                  <a:srgbClr val="FF0000"/>
                </a:solidFill>
                <a:latin typeface="Times New Roman" panose="02020603050405020304" pitchFamily="18" charset="0"/>
                <a:cs typeface="Times New Roman" panose="02020603050405020304" pitchFamily="18" charset="0"/>
              </a:rPr>
              <a:t>Erikson’s psychosocial stages of development</a:t>
            </a:r>
          </a:p>
          <a:p>
            <a:pPr algn="ctr"/>
            <a:endParaRPr lang="en-US" sz="1500" dirty="0">
              <a:solidFill>
                <a:srgbClr val="FF0000"/>
              </a:solidFill>
              <a:latin typeface="Times New Roman" panose="02020603050405020304" pitchFamily="18" charset="0"/>
              <a:cs typeface="Times New Roman" panose="02020603050405020304" pitchFamily="18" charset="0"/>
            </a:endParaRPr>
          </a:p>
        </p:txBody>
      </p:sp>
      <p:sp>
        <p:nvSpPr>
          <p:cNvPr id="18" name="Text Box 7"/>
          <p:cNvSpPr txBox="1"/>
          <p:nvPr/>
        </p:nvSpPr>
        <p:spPr>
          <a:xfrm>
            <a:off x="1280483" y="1067878"/>
            <a:ext cx="4301705" cy="875244"/>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1 Trust</a:t>
            </a:r>
            <a:r>
              <a:rPr lang="en-US" sz="600" b="1" dirty="0">
                <a:solidFill>
                  <a:srgbClr val="FFFF00"/>
                </a:solidFill>
                <a:effectLst/>
                <a:latin typeface="Times New Roman"/>
                <a:cs typeface="Times New Roman"/>
              </a:rPr>
              <a:t> vs. Mistrust</a:t>
            </a:r>
            <a:endParaRPr lang="en-GB" sz="600">
              <a:solidFill>
                <a:srgbClr val="FFFF00"/>
              </a:solidFill>
              <a:effectLst/>
              <a:latin typeface="Times New Roman"/>
              <a:cs typeface="Times New Roman"/>
            </a:endParaRPr>
          </a:p>
          <a:p>
            <a:pPr algn="ctr"/>
            <a:r>
              <a:rPr lang="en-US" sz="600" b="1" dirty="0">
                <a:solidFill>
                  <a:srgbClr val="FFFF00"/>
                </a:solidFill>
                <a:effectLst/>
                <a:latin typeface="Arial"/>
                <a:cs typeface="Arial"/>
              </a:rPr>
              <a:t>Birth to 1 year</a:t>
            </a:r>
            <a:endParaRPr lang="en-GB" sz="600">
              <a:solidFill>
                <a:srgbClr val="FFFF00"/>
              </a:solidFill>
              <a:effectLst/>
              <a:latin typeface="Arial"/>
              <a:cs typeface="Arial"/>
            </a:endParaRPr>
          </a:p>
          <a:p>
            <a:r>
              <a:rPr lang="en-US" sz="600" dirty="0">
                <a:solidFill>
                  <a:srgbClr val="FFFF00"/>
                </a:solidFill>
                <a:effectLst/>
                <a:latin typeface="Arial"/>
                <a:cs typeface="Times New Roman"/>
              </a:rPr>
              <a:t>First stage of Erikson’s theory centers around child basic needs being met by the parent. at this stage, the infarct depends on the parent especially the mother for food, protection, comfort and sustenance. The child’s understanding of the society and the world in general is based on the way he or she interacts with the parent. A child develops a sense of trust if the parent is able to meet the child’s basic needs including warmth, comfort, consistency, and dependable affection. On the other hand, a child can develop a sense of mistrust if the parent fails to provide a secure</a:t>
            </a:r>
            <a:r>
              <a:rPr lang="en-US" sz="600" dirty="0">
                <a:solidFill>
                  <a:srgbClr val="FFFF00"/>
                </a:solidFill>
                <a:latin typeface="Arial"/>
                <a:cs typeface="Times New Roman"/>
              </a:rPr>
              <a:t> </a:t>
            </a:r>
            <a:endParaRPr lang="en-GB" sz="600">
              <a:solidFill>
                <a:srgbClr val="FFFF00"/>
              </a:solidFill>
              <a:effectLst/>
              <a:latin typeface="Arial"/>
              <a:cs typeface="Times New Roman" panose="02020603050405020304" pitchFamily="18" charset="0"/>
            </a:endParaRPr>
          </a:p>
          <a:p>
            <a:r>
              <a:rPr lang="en-US" sz="600" dirty="0">
                <a:solidFill>
                  <a:srgbClr val="FFFF00"/>
                </a:solidFill>
                <a:effectLst/>
                <a:latin typeface="Arial"/>
                <a:cs typeface="Times New Roman"/>
              </a:rPr>
              <a:t>environment and consistently meet the child’s needs.</a:t>
            </a:r>
            <a:endParaRPr lang="en-GB" sz="600">
              <a:solidFill>
                <a:srgbClr val="FFFF00"/>
              </a:solidFill>
              <a:effectLst/>
              <a:latin typeface="Arial"/>
              <a:cs typeface="Times New Roman"/>
            </a:endParaRPr>
          </a:p>
          <a:p>
            <a:pPr marL="0" marR="0">
              <a:lnSpc>
                <a:spcPct val="115000"/>
              </a:lnSpc>
              <a:spcBef>
                <a:spcPts val="0"/>
              </a:spcBef>
              <a:spcAft>
                <a:spcPts val="1000"/>
              </a:spcAft>
            </a:pPr>
            <a:endParaRPr lang="en-GB" sz="6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15000"/>
              </a:lnSpc>
              <a:spcBef>
                <a:spcPts val="0"/>
              </a:spcBef>
              <a:spcAft>
                <a:spcPts val="1000"/>
              </a:spcAft>
            </a:pPr>
            <a:endParaRPr lang="en-GB" sz="9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 Box 6"/>
          <p:cNvSpPr txBox="1"/>
          <p:nvPr/>
        </p:nvSpPr>
        <p:spPr>
          <a:xfrm>
            <a:off x="6646408" y="1035197"/>
            <a:ext cx="3807908" cy="947102"/>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2 Autonomy</a:t>
            </a:r>
            <a:r>
              <a:rPr lang="en-US" sz="600" b="1" dirty="0">
                <a:solidFill>
                  <a:srgbClr val="FFFF00"/>
                </a:solidFill>
                <a:effectLst/>
                <a:latin typeface="Times New Roman"/>
                <a:cs typeface="Times New Roman"/>
              </a:rPr>
              <a:t> vs. Shame and Doubt</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2 to 4</a:t>
            </a:r>
            <a:r>
              <a:rPr lang="en-US" sz="600" b="1" dirty="0">
                <a:solidFill>
                  <a:srgbClr val="FFFF00"/>
                </a:solidFill>
                <a:latin typeface="Times New Roman"/>
                <a:cs typeface="Times New Roman"/>
              </a:rPr>
              <a:t>  years</a:t>
            </a:r>
            <a:endParaRPr lang="en-GB" sz="600">
              <a:solidFill>
                <a:srgbClr val="FFFF00"/>
              </a:solidFill>
              <a:effectLst/>
              <a:latin typeface="Times New Roman"/>
              <a:cs typeface="Times New Roman"/>
            </a:endParaRPr>
          </a:p>
          <a:p>
            <a:endParaRPr lang="en-GB" sz="600" dirty="0">
              <a:solidFill>
                <a:srgbClr val="FFFF00"/>
              </a:solidFill>
              <a:effectLst/>
              <a:latin typeface="Century Gothic" panose="020B0502020202020204"/>
              <a:cs typeface="Times New Roman"/>
            </a:endParaRPr>
          </a:p>
          <a:p>
            <a:r>
              <a:rPr lang="en-US" sz="600" dirty="0">
                <a:solidFill>
                  <a:srgbClr val="FFFF00"/>
                </a:solidFill>
                <a:effectLst/>
                <a:latin typeface="Times New Roman"/>
                <a:cs typeface="Times New Roman"/>
              </a:rPr>
              <a:t>At this stage, children begin to explore their surroundings and take control of over their motor abilities and eliminative functions. Parents are still strong sources of support and security upon which the child can venture out to instill their will. Parents fosters autonomy in the child by encouraging self-sufficient behavior. Children at this stage like to explore the world around them and are constantly learning about their surroundings. However, parents must take a lot of caution as children my explore things that are dangerous to their health and safety.</a:t>
            </a:r>
            <a:endParaRPr lang="en-GB" sz="600">
              <a:solidFill>
                <a:srgbClr val="FFFF00"/>
              </a:solidFill>
              <a:effectLst/>
              <a:latin typeface="Times New Roman"/>
              <a:cs typeface="Times New Roman"/>
            </a:endParaRPr>
          </a:p>
          <a:p>
            <a:pPr marL="0" marR="0">
              <a:lnSpc>
                <a:spcPct val="115000"/>
              </a:lnSpc>
              <a:spcBef>
                <a:spcPts val="0"/>
              </a:spcBef>
              <a:spcAft>
                <a:spcPts val="1000"/>
              </a:spcAft>
            </a:pPr>
            <a:endParaRPr lang="en-GB" sz="600" dirty="0">
              <a:solidFill>
                <a:srgbClr val="FFFF00"/>
              </a:solidFill>
              <a:effectLst/>
              <a:latin typeface="Times New Roman"/>
              <a:ea typeface="Calibri" panose="020F0502020204030204" pitchFamily="34" charset="0"/>
              <a:cs typeface="Times New Roman"/>
            </a:endParaRPr>
          </a:p>
        </p:txBody>
      </p:sp>
      <p:sp>
        <p:nvSpPr>
          <p:cNvPr id="23" name="Text Box 5"/>
          <p:cNvSpPr txBox="1"/>
          <p:nvPr/>
        </p:nvSpPr>
        <p:spPr>
          <a:xfrm>
            <a:off x="-295274" y="2076450"/>
            <a:ext cx="3657600" cy="880270"/>
          </a:xfrm>
          <a:prstGeom prst="rect">
            <a:avLst/>
          </a:prstGeom>
          <a:ln/>
        </p:spPr>
        <p:style>
          <a:lnRef idx="1">
            <a:schemeClr val="accent5"/>
          </a:lnRef>
          <a:fillRef idx="3">
            <a:schemeClr val="accent5"/>
          </a:fillRef>
          <a:effectRef idx="2">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900" b="1" dirty="0">
                <a:solidFill>
                  <a:srgbClr val="FFFF00"/>
                </a:solidFill>
                <a:latin typeface="Times New Roman"/>
                <a:cs typeface="Times New Roman"/>
              </a:rPr>
              <a:t>STAGE 3 Initiative</a:t>
            </a:r>
            <a:r>
              <a:rPr lang="en-US" sz="900" b="1" dirty="0">
                <a:solidFill>
                  <a:srgbClr val="FFFF00"/>
                </a:solidFill>
                <a:effectLst/>
                <a:latin typeface="Times New Roman"/>
                <a:cs typeface="Times New Roman"/>
              </a:rPr>
              <a:t> vs. guilt</a:t>
            </a:r>
            <a:endParaRPr lang="en-GB" sz="900" dirty="0">
              <a:solidFill>
                <a:srgbClr val="FFFF00"/>
              </a:solidFill>
              <a:effectLst/>
              <a:latin typeface="Times New Roman"/>
              <a:cs typeface="Times New Roman"/>
            </a:endParaRPr>
          </a:p>
          <a:p>
            <a:pPr algn="ctr"/>
            <a:r>
              <a:rPr lang="en-US" sz="900" b="1" dirty="0">
                <a:solidFill>
                  <a:srgbClr val="FFFF00"/>
                </a:solidFill>
                <a:effectLst/>
                <a:latin typeface="Times New Roman" panose="02020603050405020304" pitchFamily="18" charset="0"/>
              </a:rPr>
              <a:t>4 to 6 years</a:t>
            </a:r>
            <a:endParaRPr lang="en-GB" sz="900" dirty="0">
              <a:solidFill>
                <a:srgbClr val="FFFF00"/>
              </a:solidFill>
              <a:effectLst/>
            </a:endParaRPr>
          </a:p>
          <a:p>
            <a:r>
              <a:rPr lang="en-US" sz="600" dirty="0">
                <a:solidFill>
                  <a:srgbClr val="FFFF00"/>
                </a:solidFill>
                <a:effectLst/>
                <a:latin typeface="Arial"/>
                <a:cs typeface="Times New Roman"/>
              </a:rPr>
              <a:t>At this stage, the child is learning to master the world around them, learn basic skills and principles of physics. The child takes an initiative in planning and actively engaging with the environment on their own terms.</a:t>
            </a:r>
            <a:r>
              <a:rPr lang="en-US" sz="600" dirty="0">
                <a:solidFill>
                  <a:srgbClr val="FFFF00"/>
                </a:solidFill>
                <a:latin typeface="Arial"/>
                <a:cs typeface="Times New Roman"/>
              </a:rPr>
              <a:t> </a:t>
            </a:r>
            <a:r>
              <a:rPr lang="en-US" sz="600" dirty="0">
                <a:solidFill>
                  <a:srgbClr val="FFFF00"/>
                </a:solidFill>
                <a:effectLst/>
                <a:latin typeface="Arial"/>
                <a:cs typeface="Times New Roman"/>
              </a:rPr>
              <a:t> they can speak, count zip and tie with ease. In early childhood, children strive to do and complete their actions for a purpose, but they often feel frustrated when their initiative fails to produce the desired result. A child may feel guilt over things that logically should not cause any guilt.</a:t>
            </a:r>
            <a:endParaRPr lang="en-GB" sz="600">
              <a:solidFill>
                <a:srgbClr val="FFFF00"/>
              </a:solidFill>
              <a:effectLst/>
              <a:latin typeface="Arial"/>
              <a:cs typeface="Times New Roman"/>
            </a:endParaRPr>
          </a:p>
          <a:p>
            <a:pPr marL="0" marR="0">
              <a:lnSpc>
                <a:spcPct val="115000"/>
              </a:lnSpc>
              <a:spcBef>
                <a:spcPts val="0"/>
              </a:spcBef>
              <a:spcAft>
                <a:spcPts val="1000"/>
              </a:spcAft>
            </a:pPr>
            <a:endParaRPr lang="en-GB" sz="900" dirty="0">
              <a:solidFill>
                <a:srgbClr val="FFFF00"/>
              </a:solidFill>
              <a:effectLst/>
              <a:latin typeface="Calibri"/>
              <a:ea typeface="Calibri" panose="020F0502020204030204" pitchFamily="34" charset="0"/>
              <a:cs typeface="Times New Roman"/>
            </a:endParaRPr>
          </a:p>
        </p:txBody>
      </p:sp>
      <p:sp>
        <p:nvSpPr>
          <p:cNvPr id="24" name="Text Box 4"/>
          <p:cNvSpPr txBox="1"/>
          <p:nvPr/>
        </p:nvSpPr>
        <p:spPr>
          <a:xfrm>
            <a:off x="3505200" y="2181588"/>
            <a:ext cx="3457575" cy="822836"/>
          </a:xfrm>
          <a:prstGeom prst="rect">
            <a:avLst/>
          </a:prstGeom>
          <a:ln/>
        </p:spPr>
        <p:style>
          <a:lnRef idx="3">
            <a:schemeClr val="lt1"/>
          </a:lnRef>
          <a:fillRef idx="1">
            <a:schemeClr val="accent5"/>
          </a:fillRef>
          <a:effectRef idx="1">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800" b="1" dirty="0">
                <a:solidFill>
                  <a:srgbClr val="FFFF00"/>
                </a:solidFill>
                <a:latin typeface="Times New Roman"/>
                <a:cs typeface="Times New Roman"/>
              </a:rPr>
              <a:t>STAGE 4 Industry</a:t>
            </a:r>
            <a:r>
              <a:rPr lang="en-US" sz="800" b="1" dirty="0">
                <a:solidFill>
                  <a:srgbClr val="FFFF00"/>
                </a:solidFill>
                <a:effectLst/>
                <a:latin typeface="Times New Roman"/>
                <a:cs typeface="Times New Roman"/>
              </a:rPr>
              <a:t> Vs. Inferiority</a:t>
            </a:r>
            <a:endParaRPr lang="en-GB" sz="800" dirty="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7 to 13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At this stage, children are excited to learn new skills and accomplish complex tasks. Children may become rebellious and disobedient as an expression of self-dependent. elementary school years are vital for development of self- confidence in children. At this stage, children begin to discover their interests and recognize their talents as their education progresses.</a:t>
            </a:r>
            <a:endParaRPr lang="en-GB" sz="600">
              <a:solidFill>
                <a:srgbClr val="FFFF00"/>
              </a:solidFill>
              <a:effectLst/>
              <a:latin typeface="Times New Roman"/>
              <a:cs typeface="Times New Roman"/>
            </a:endParaRPr>
          </a:p>
          <a:p>
            <a:pPr marL="0" marR="0">
              <a:lnSpc>
                <a:spcPct val="115000"/>
              </a:lnSpc>
              <a:spcBef>
                <a:spcPts val="0"/>
              </a:spcBef>
              <a:spcAft>
                <a:spcPts val="1000"/>
              </a:spcAft>
            </a:pPr>
            <a:endParaRPr lang="en-GB" sz="800" dirty="0">
              <a:solidFill>
                <a:srgbClr val="FFFF00"/>
              </a:solidFill>
              <a:effectLst/>
              <a:latin typeface="Calibri"/>
              <a:ea typeface="Calibri" panose="020F0502020204030204" pitchFamily="34" charset="0"/>
              <a:cs typeface="Times New Roman"/>
            </a:endParaRPr>
          </a:p>
        </p:txBody>
      </p:sp>
      <p:sp>
        <p:nvSpPr>
          <p:cNvPr id="27" name="Text Box 2"/>
          <p:cNvSpPr txBox="1"/>
          <p:nvPr/>
        </p:nvSpPr>
        <p:spPr>
          <a:xfrm>
            <a:off x="7119620" y="2137570"/>
            <a:ext cx="3419475" cy="890607"/>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5 Identity</a:t>
            </a:r>
            <a:r>
              <a:rPr lang="en-US" sz="600" b="1" dirty="0">
                <a:solidFill>
                  <a:srgbClr val="FFFF00"/>
                </a:solidFill>
                <a:effectLst/>
                <a:latin typeface="Times New Roman"/>
                <a:cs typeface="Times New Roman"/>
              </a:rPr>
              <a:t> Vs. role confusion</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14 to 24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Adolescents become concerned about their self-image and how they appear to others. Occupational identity or the ability to settle in a school is pleasant at this stage. At later stages of adolescence, the child develops a sense of sexual identity. As they transit from childhood to adulthood, thy begin to ponder the roles they play in adult world.</a:t>
            </a:r>
            <a:r>
              <a:rPr lang="en-US" sz="600" dirty="0">
                <a:solidFill>
                  <a:srgbClr val="FFFF00"/>
                </a:solidFill>
                <a:latin typeface="Times New Roman"/>
                <a:cs typeface="Times New Roman"/>
              </a:rPr>
              <a:t> </a:t>
            </a:r>
            <a:r>
              <a:rPr lang="en-US" sz="600" dirty="0">
                <a:solidFill>
                  <a:srgbClr val="FFFF00"/>
                </a:solidFill>
                <a:effectLst/>
                <a:latin typeface="Times New Roman"/>
                <a:cs typeface="Times New Roman"/>
              </a:rPr>
              <a:t> Initially, a child my become confused or have mixed ideas about their role as adult and how the fit in the society.</a:t>
            </a:r>
            <a:r>
              <a:rPr lang="en-US" sz="600" dirty="0">
                <a:solidFill>
                  <a:srgbClr val="FFFF00"/>
                </a:solidFill>
                <a:latin typeface="Times New Roman"/>
                <a:cs typeface="Times New Roman"/>
              </a:rPr>
              <a:t> </a:t>
            </a:r>
            <a:r>
              <a:rPr lang="en-US" sz="600" dirty="0">
                <a:solidFill>
                  <a:srgbClr val="FFFF00"/>
                </a:solidFill>
                <a:effectLst/>
                <a:latin typeface="Times New Roman"/>
                <a:cs typeface="Times New Roman"/>
              </a:rPr>
              <a:t> But eventually, children attain a sense of independence regarding who they are and who they will become.</a:t>
            </a:r>
            <a:endParaRPr lang="en-GB" sz="600">
              <a:solidFill>
                <a:srgbClr val="FFFF00"/>
              </a:solidFill>
              <a:effectLst/>
              <a:latin typeface="Times New Roman"/>
              <a:cs typeface="Times New Roman"/>
            </a:endParaRPr>
          </a:p>
          <a:p>
            <a:pPr marL="0" marR="0">
              <a:lnSpc>
                <a:spcPct val="115000"/>
              </a:lnSpc>
              <a:spcBef>
                <a:spcPts val="0"/>
              </a:spcBef>
              <a:spcAft>
                <a:spcPts val="1000"/>
              </a:spcAft>
            </a:pPr>
            <a:endParaRPr lang="en-GB" sz="8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15000"/>
              </a:lnSpc>
              <a:spcBef>
                <a:spcPts val="0"/>
              </a:spcBef>
              <a:spcAft>
                <a:spcPts val="1000"/>
              </a:spcAft>
            </a:pPr>
            <a:endParaRPr lang="en-GB" sz="9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8" name="Text Box 1"/>
          <p:cNvSpPr txBox="1"/>
          <p:nvPr/>
        </p:nvSpPr>
        <p:spPr>
          <a:xfrm>
            <a:off x="448" y="3291672"/>
            <a:ext cx="3914328" cy="712798"/>
          </a:xfrm>
          <a:prstGeom prst="rect">
            <a:avLst/>
          </a:prstGeom>
          <a:ln/>
        </p:spPr>
        <p:style>
          <a:lnRef idx="1">
            <a:schemeClr val="accent5"/>
          </a:lnRef>
          <a:fillRef idx="3">
            <a:schemeClr val="accent5"/>
          </a:fillRef>
          <a:effectRef idx="2">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6 Intimacy</a:t>
            </a:r>
            <a:r>
              <a:rPr lang="en-US" sz="600" b="1" dirty="0">
                <a:solidFill>
                  <a:srgbClr val="FFFF00"/>
                </a:solidFill>
                <a:effectLst/>
                <a:latin typeface="Times New Roman"/>
                <a:cs typeface="Times New Roman"/>
              </a:rPr>
              <a:t> Vs. isolation</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25 years to 40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Young adults are eager to blend their identities with friends. They want to fit in with others. They become capable of forming intimate relationships, and are more willing to make sacrifices and compromises that such relationship needs. Erikson believes that people intimacy makes people isolated. At this stage, people become afraid of rejection such as being turned down or breaking up with a partner.</a:t>
            </a:r>
            <a:endParaRPr lang="en-GB" sz="600">
              <a:solidFill>
                <a:srgbClr val="FFFF00"/>
              </a:solidFill>
              <a:effectLst/>
              <a:latin typeface="Times New Roman"/>
              <a:cs typeface="Times New Roman"/>
            </a:endParaRPr>
          </a:p>
        </p:txBody>
      </p:sp>
      <p:sp>
        <p:nvSpPr>
          <p:cNvPr id="29" name="Text Box 9"/>
          <p:cNvSpPr txBox="1"/>
          <p:nvPr/>
        </p:nvSpPr>
        <p:spPr>
          <a:xfrm>
            <a:off x="8295698" y="3214648"/>
            <a:ext cx="3152775" cy="820056"/>
          </a:xfrm>
          <a:prstGeom prst="rect">
            <a:avLst/>
          </a:prstGeom>
          <a:ln/>
        </p:spPr>
        <p:style>
          <a:lnRef idx="3">
            <a:schemeClr val="lt1"/>
          </a:lnRef>
          <a:fillRef idx="1">
            <a:schemeClr val="accent5"/>
          </a:fillRef>
          <a:effectRef idx="1">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8 Integrity</a:t>
            </a:r>
            <a:r>
              <a:rPr lang="en-US" sz="600" b="1" dirty="0">
                <a:solidFill>
                  <a:srgbClr val="FFFF00"/>
                </a:solidFill>
                <a:effectLst/>
                <a:latin typeface="Times New Roman"/>
                <a:cs typeface="Times New Roman"/>
              </a:rPr>
              <a:t> Vs</a:t>
            </a:r>
            <a:r>
              <a:rPr lang="en-US" sz="600" b="1" dirty="0">
                <a:solidFill>
                  <a:srgbClr val="FFFF00"/>
                </a:solidFill>
                <a:latin typeface="Times New Roman"/>
                <a:cs typeface="Times New Roman"/>
              </a:rPr>
              <a:t>. </a:t>
            </a:r>
            <a:r>
              <a:rPr lang="en-US" sz="600" b="1" dirty="0">
                <a:solidFill>
                  <a:srgbClr val="FFFF00"/>
                </a:solidFill>
                <a:effectLst/>
                <a:latin typeface="Times New Roman"/>
                <a:cs typeface="Times New Roman"/>
              </a:rPr>
              <a:t>Despair</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65 years until death</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The last stage of life is characterized by duality of ego integrity versus despair. These are years where people contemplate on their life 1accomplishments. People develop sense or contentment and integrity if they see themselves leading a happy and successful life. On the other hand, people may develop a sense of despair, depression and hopelessness if they feel that failed to accomplish life goals. </a:t>
            </a:r>
            <a:r>
              <a:rPr lang="en-US" sz="600" dirty="0">
                <a:solidFill>
                  <a:srgbClr val="FFFF00"/>
                </a:solidFill>
                <a:effectLst/>
                <a:latin typeface="Times New Roman"/>
                <a:ea typeface="Calibri" panose="020F0502020204030204" pitchFamily="34" charset="0"/>
                <a:cs typeface="Times New Roman"/>
              </a:rPr>
              <a:t> </a:t>
            </a:r>
            <a:endParaRPr lang="en-GB" sz="600">
              <a:solidFill>
                <a:srgbClr val="FFFF00"/>
              </a:solidFill>
              <a:effectLst/>
              <a:latin typeface="Times New Roman"/>
              <a:ea typeface="Calibri" panose="020F0502020204030204" pitchFamily="34" charset="0"/>
              <a:cs typeface="Times New Roman"/>
            </a:endParaRPr>
          </a:p>
        </p:txBody>
      </p:sp>
      <p:sp>
        <p:nvSpPr>
          <p:cNvPr id="30" name="Text Box 8"/>
          <p:cNvSpPr txBox="1"/>
          <p:nvPr/>
        </p:nvSpPr>
        <p:spPr>
          <a:xfrm>
            <a:off x="4416948" y="3210740"/>
            <a:ext cx="3771899" cy="775495"/>
          </a:xfrm>
          <a:prstGeom prst="rect">
            <a:avLst/>
          </a:prstGeom>
          <a:ln/>
        </p:spPr>
        <p:style>
          <a:lnRef idx="3">
            <a:schemeClr val="lt1"/>
          </a:lnRef>
          <a:fillRef idx="1">
            <a:schemeClr val="accent5"/>
          </a:fillRef>
          <a:effectRef idx="1">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600" b="1" dirty="0">
                <a:solidFill>
                  <a:srgbClr val="FFFF00"/>
                </a:solidFill>
                <a:latin typeface="Times New Roman"/>
                <a:cs typeface="Times New Roman"/>
              </a:rPr>
              <a:t>STAGE 7 Generativity</a:t>
            </a:r>
            <a:r>
              <a:rPr lang="en-US" sz="600" b="1" dirty="0">
                <a:solidFill>
                  <a:srgbClr val="FFFF00"/>
                </a:solidFill>
                <a:effectLst/>
                <a:latin typeface="Times New Roman"/>
                <a:cs typeface="Times New Roman"/>
              </a:rPr>
              <a:t> Vs. Stagnation</a:t>
            </a:r>
            <a:endParaRPr lang="en-GB" sz="600">
              <a:solidFill>
                <a:srgbClr val="FFFF00"/>
              </a:solidFill>
              <a:effectLst/>
              <a:latin typeface="Times New Roman"/>
              <a:cs typeface="Times New Roman"/>
            </a:endParaRPr>
          </a:p>
          <a:p>
            <a:pPr algn="ctr"/>
            <a:r>
              <a:rPr lang="en-US" sz="600" b="1" dirty="0">
                <a:solidFill>
                  <a:srgbClr val="FFFF00"/>
                </a:solidFill>
                <a:effectLst/>
                <a:latin typeface="Times New Roman"/>
                <a:cs typeface="Times New Roman"/>
              </a:rPr>
              <a:t>45 to 65 years</a:t>
            </a:r>
            <a:endParaRPr lang="en-GB" sz="600">
              <a:solidFill>
                <a:srgbClr val="FFFF00"/>
              </a:solidFill>
              <a:effectLst/>
              <a:latin typeface="Times New Roman"/>
              <a:cs typeface="Times New Roman"/>
            </a:endParaRPr>
          </a:p>
          <a:p>
            <a:r>
              <a:rPr lang="en-US" sz="600" dirty="0">
                <a:solidFill>
                  <a:srgbClr val="FFFF00"/>
                </a:solidFill>
                <a:effectLst/>
                <a:latin typeface="Times New Roman"/>
                <a:cs typeface="Times New Roman"/>
              </a:rPr>
              <a:t>T</a:t>
            </a:r>
            <a:r>
              <a:rPr lang="en-US" sz="600" b="1" dirty="0">
                <a:solidFill>
                  <a:srgbClr val="FFFF00"/>
                </a:solidFill>
                <a:effectLst/>
                <a:latin typeface="Times New Roman"/>
                <a:cs typeface="Times New Roman"/>
              </a:rPr>
              <a:t>he primary developmental task during middle stage is one of contributing to the society and guiding the future generations. Generativity is concerned with reproduction, child rearing, and parenting. Middle aged people develop a sense of generativity or simply a sense of productivity or accomplishment by raising a family and working hand for the betterment of the society. On contrary, self -centered people who are unwilling to help the society progress develops a stagnation or dissatisfaction with lack of productivity.</a:t>
            </a:r>
            <a:endParaRPr lang="en-GB" sz="600" b="1">
              <a:solidFill>
                <a:srgbClr val="FFFF00"/>
              </a:solidFill>
              <a:effectLst/>
              <a:latin typeface="Times New Roman"/>
              <a:cs typeface="Times New Roman"/>
            </a:endParaRPr>
          </a:p>
          <a:p>
            <a:pPr marL="0" marR="0">
              <a:lnSpc>
                <a:spcPct val="115000"/>
              </a:lnSpc>
              <a:spcBef>
                <a:spcPts val="0"/>
              </a:spcBef>
              <a:spcAft>
                <a:spcPts val="1000"/>
              </a:spcAft>
            </a:pPr>
            <a:endParaRPr lang="en-GB" sz="600" b="1"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Text Box 10"/>
          <p:cNvSpPr txBox="1"/>
          <p:nvPr/>
        </p:nvSpPr>
        <p:spPr>
          <a:xfrm>
            <a:off x="6101930" y="4219987"/>
            <a:ext cx="2583497" cy="842982"/>
          </a:xfrm>
          <a:prstGeom prst="rect">
            <a:avLst/>
          </a:prstGeom>
          <a:ln/>
        </p:spPr>
        <p:style>
          <a:lnRef idx="2">
            <a:schemeClr val="accent5">
              <a:shade val="50000"/>
            </a:schemeClr>
          </a:lnRef>
          <a:fillRef idx="1">
            <a:schemeClr val="accent5"/>
          </a:fillRef>
          <a:effectRef idx="0">
            <a:schemeClr val="accent5"/>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r>
              <a:rPr lang="en-US" sz="800" b="1" dirty="0">
                <a:solidFill>
                  <a:srgbClr val="FFFF00"/>
                </a:solidFill>
                <a:effectLst/>
                <a:latin typeface="Times New Roman"/>
                <a:cs typeface="Times New Roman"/>
              </a:rPr>
              <a:t>Erikson Vs Piaget</a:t>
            </a:r>
            <a:endParaRPr lang="en-GB" sz="800" b="1" dirty="0">
              <a:solidFill>
                <a:srgbClr val="FFFF00"/>
              </a:solidFill>
              <a:effectLst/>
              <a:latin typeface="Times New Roman"/>
              <a:cs typeface="Times New Roman"/>
            </a:endParaRPr>
          </a:p>
          <a:p>
            <a:r>
              <a:rPr lang="en-US" sz="700" dirty="0">
                <a:solidFill>
                  <a:srgbClr val="FFFF00"/>
                </a:solidFill>
                <a:effectLst/>
                <a:latin typeface="Times New Roman"/>
                <a:cs typeface="Times New Roman"/>
              </a:rPr>
              <a:t>Erikson theory helps increase the understanding of psychological development throughout the entire life of a person while Piaget theory only looks at development from infancy to the late teenage years.</a:t>
            </a:r>
            <a:r>
              <a:rPr lang="en-US" sz="700" dirty="0">
                <a:solidFill>
                  <a:srgbClr val="FFFF00"/>
                </a:solidFill>
                <a:latin typeface="Times New Roman"/>
                <a:cs typeface="Times New Roman"/>
              </a:rPr>
              <a:t> </a:t>
            </a:r>
            <a:r>
              <a:rPr lang="en-US" sz="700" dirty="0">
                <a:solidFill>
                  <a:srgbClr val="FFFF00"/>
                </a:solidFill>
                <a:effectLst/>
                <a:latin typeface="Times New Roman"/>
                <a:cs typeface="Times New Roman"/>
              </a:rPr>
              <a:t> Whereas Erikson’s theory focuses more on psychological development, Piaget’s theory focuses more on human cognitive development</a:t>
            </a:r>
            <a:r>
              <a:rPr lang="en-US" sz="1050" dirty="0">
                <a:solidFill>
                  <a:srgbClr val="FFFF00"/>
                </a:solidFill>
                <a:effectLst/>
                <a:latin typeface="Times New Roman"/>
                <a:cs typeface="Times New Roman"/>
              </a:rPr>
              <a:t>.</a:t>
            </a:r>
            <a:endParaRPr lang="en-GB" sz="1050">
              <a:solidFill>
                <a:srgbClr val="FFFF00"/>
              </a:solidFill>
              <a:effectLst/>
              <a:latin typeface="Times New Roman"/>
              <a:cs typeface="Times New Roman"/>
            </a:endParaRPr>
          </a:p>
          <a:p>
            <a:pPr marL="0" marR="0">
              <a:lnSpc>
                <a:spcPct val="115000"/>
              </a:lnSpc>
              <a:spcBef>
                <a:spcPts val="0"/>
              </a:spcBef>
              <a:spcAft>
                <a:spcPts val="1000"/>
              </a:spcAft>
            </a:pPr>
            <a:endParaRPr lang="en-GB" sz="1100" dirty="0">
              <a:solidFill>
                <a:srgbClr val="FFFF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5" name="TextBox 24">
            <a:extLst>
              <a:ext uri="{FF2B5EF4-FFF2-40B4-BE49-F238E27FC236}">
                <a16:creationId xmlns:a16="http://schemas.microsoft.com/office/drawing/2014/main" id="{9B9A856F-9898-40F3-B93F-190E156B1275}"/>
              </a:ext>
            </a:extLst>
          </p:cNvPr>
          <p:cNvSpPr txBox="1"/>
          <p:nvPr/>
        </p:nvSpPr>
        <p:spPr>
          <a:xfrm>
            <a:off x="922771" y="5199836"/>
            <a:ext cx="3563505" cy="5847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t">
            <a:spAutoFit/>
          </a:bodyPr>
          <a:lstStyle/>
          <a:p>
            <a:pPr algn="ctr"/>
            <a:r>
              <a:rPr lang="en-US" sz="800" b="1" dirty="0">
                <a:solidFill>
                  <a:srgbClr val="FFFF00"/>
                </a:solidFill>
                <a:effectLst/>
                <a:latin typeface="Times New Roman" panose="02020603050405020304" pitchFamily="18" charset="0"/>
                <a:cs typeface="Times New Roman" panose="02020603050405020304" pitchFamily="18" charset="0"/>
              </a:rPr>
              <a:t>Support to older adults</a:t>
            </a:r>
          </a:p>
          <a:p>
            <a:r>
              <a:rPr lang="en-US" sz="600" dirty="0">
                <a:solidFill>
                  <a:srgbClr val="FFFF00"/>
                </a:solidFill>
                <a:effectLst/>
                <a:latin typeface="Times New Roman"/>
                <a:cs typeface="Times New Roman"/>
              </a:rPr>
              <a:t>Psychologists and nurses can use the concept of Erickson when providing care to aging patients. Nurses can help older patients focus on positive aspects of their lives rather than paying much attention on negative. The staff should encourage</a:t>
            </a:r>
            <a:r>
              <a:rPr lang="en-US" sz="600" dirty="0">
                <a:solidFill>
                  <a:srgbClr val="FFFF00"/>
                </a:solidFill>
                <a:latin typeface="Times New Roman"/>
                <a:cs typeface="Times New Roman"/>
              </a:rPr>
              <a:t> </a:t>
            </a:r>
            <a:r>
              <a:rPr lang="en-US" sz="600" dirty="0">
                <a:solidFill>
                  <a:srgbClr val="FFFF00"/>
                </a:solidFill>
                <a:effectLst/>
                <a:latin typeface="Times New Roman"/>
                <a:cs typeface="Times New Roman"/>
              </a:rPr>
              <a:t> </a:t>
            </a:r>
            <a:r>
              <a:rPr lang="en-US" sz="600" dirty="0">
                <a:solidFill>
                  <a:srgbClr val="FFFF00"/>
                </a:solidFill>
                <a:latin typeface="Times New Roman"/>
                <a:cs typeface="Times New Roman"/>
              </a:rPr>
              <a:t>older people to engage in activities that give them pleasure and joy during this stage. </a:t>
            </a:r>
            <a:r>
              <a:rPr lang="en-US" sz="600">
                <a:solidFill>
                  <a:srgbClr val="FFFF00"/>
                </a:solidFill>
                <a:effectLst/>
                <a:latin typeface="Times New Roman"/>
                <a:cs typeface="Times New Roman"/>
              </a:rPr>
              <a:t>Psychologists can recommend</a:t>
            </a:r>
            <a:r>
              <a:rPr lang="en-US" sz="600">
                <a:solidFill>
                  <a:srgbClr val="FFFF00"/>
                </a:solidFill>
                <a:latin typeface="Times New Roman"/>
                <a:cs typeface="Times New Roman"/>
              </a:rPr>
              <a:t> </a:t>
            </a:r>
            <a:r>
              <a:rPr lang="en-US" sz="600">
                <a:solidFill>
                  <a:srgbClr val="FFFF00"/>
                </a:solidFill>
                <a:effectLst/>
                <a:latin typeface="Times New Roman"/>
                <a:cs typeface="Times New Roman"/>
              </a:rPr>
              <a:t> treatment for older patient showing signs of depression</a:t>
            </a:r>
            <a:r>
              <a:rPr lang="en-US" sz="600">
                <a:solidFill>
                  <a:srgbClr val="FFFF00"/>
                </a:solidFill>
                <a:latin typeface="Times New Roman"/>
                <a:cs typeface="Times New Roman"/>
              </a:rPr>
              <a:t>.(Rogers 2018)</a:t>
            </a:r>
            <a:endParaRPr lang="en-GB" sz="600">
              <a:solidFill>
                <a:srgbClr val="FFFF00"/>
              </a:solidFill>
              <a:effectLst/>
              <a:latin typeface="Times New Roman"/>
              <a:cs typeface="Times New Roman"/>
            </a:endParaRPr>
          </a:p>
        </p:txBody>
      </p:sp>
      <p:sp>
        <p:nvSpPr>
          <p:cNvPr id="11" name="TextBox 10">
            <a:extLst>
              <a:ext uri="{FF2B5EF4-FFF2-40B4-BE49-F238E27FC236}">
                <a16:creationId xmlns:a16="http://schemas.microsoft.com/office/drawing/2014/main" id="{77398EA3-C9D1-4C75-9940-F6FB147F2042}"/>
              </a:ext>
            </a:extLst>
          </p:cNvPr>
          <p:cNvSpPr txBox="1"/>
          <p:nvPr/>
        </p:nvSpPr>
        <p:spPr>
          <a:xfrm>
            <a:off x="3359672" y="4201337"/>
            <a:ext cx="2302568" cy="861774"/>
          </a:xfrm>
          <a:prstGeom prst="rect">
            <a:avLst/>
          </a:prstGeom>
        </p:spPr>
        <p:style>
          <a:lnRef idx="3">
            <a:schemeClr val="lt1"/>
          </a:lnRef>
          <a:fillRef idx="1">
            <a:schemeClr val="accent5"/>
          </a:fillRef>
          <a:effectRef idx="1">
            <a:schemeClr val="accent5"/>
          </a:effectRef>
          <a:fontRef idx="minor">
            <a:schemeClr val="lt1"/>
          </a:fontRef>
        </p:style>
        <p:txBody>
          <a:bodyPr wrap="square" lIns="91440" tIns="45720" rIns="91440" bIns="45720" rtlCol="0" anchor="t">
            <a:spAutoFit/>
          </a:bodyPr>
          <a:lstStyle/>
          <a:p>
            <a:pPr algn="ctr"/>
            <a:r>
              <a:rPr lang="en-US" sz="600" b="1" dirty="0">
                <a:solidFill>
                  <a:srgbClr val="FFFF00"/>
                </a:solidFill>
                <a:latin typeface="Times New Roman"/>
                <a:cs typeface="Times New Roman"/>
              </a:rPr>
              <a:t>Piaget theory</a:t>
            </a:r>
          </a:p>
          <a:p>
            <a:r>
              <a:rPr lang="en-US" sz="600" dirty="0">
                <a:solidFill>
                  <a:srgbClr val="FFFF00"/>
                </a:solidFill>
                <a:latin typeface="Times New Roman"/>
                <a:cs typeface="Times New Roman"/>
              </a:rPr>
              <a:t>Children undergo four different stages of mental  developmental .</a:t>
            </a:r>
          </a:p>
          <a:p>
            <a:r>
              <a:rPr lang="en-US" sz="600" dirty="0">
                <a:solidFill>
                  <a:srgbClr val="FFFF00"/>
                </a:solidFill>
                <a:latin typeface="Times New Roman"/>
                <a:cs typeface="Times New Roman"/>
              </a:rPr>
              <a:t>Sensorimotor- birth-2 years</a:t>
            </a:r>
          </a:p>
          <a:p>
            <a:r>
              <a:rPr lang="en-US" sz="600" dirty="0">
                <a:solidFill>
                  <a:srgbClr val="FFFF00"/>
                </a:solidFill>
                <a:latin typeface="Times New Roman"/>
                <a:cs typeface="Times New Roman"/>
              </a:rPr>
              <a:t>Preoperational-2-7 years</a:t>
            </a:r>
          </a:p>
          <a:p>
            <a:r>
              <a:rPr lang="en-US" sz="600" dirty="0">
                <a:solidFill>
                  <a:srgbClr val="FFFF00"/>
                </a:solidFill>
                <a:latin typeface="Times New Roman"/>
                <a:cs typeface="Times New Roman"/>
              </a:rPr>
              <a:t>Concrete operational-7-12 years</a:t>
            </a:r>
          </a:p>
          <a:p>
            <a:r>
              <a:rPr lang="en-US" sz="600" dirty="0">
                <a:solidFill>
                  <a:srgbClr val="FFFF00"/>
                </a:solidFill>
                <a:latin typeface="Times New Roman"/>
                <a:cs typeface="Times New Roman"/>
              </a:rPr>
              <a:t>Formal operational-12 years onwards</a:t>
            </a:r>
            <a:r>
              <a:rPr lang="en-US" sz="600" b="1" dirty="0">
                <a:latin typeface="Times New Roman"/>
                <a:cs typeface="Times New Roman"/>
              </a:rPr>
              <a:t>.</a:t>
            </a:r>
          </a:p>
          <a:p>
            <a:endParaRPr lang="en-US" sz="600" b="1" dirty="0">
              <a:latin typeface="Times New Roman" panose="02020603050405020304" pitchFamily="18" charset="0"/>
              <a:cs typeface="Times New Roman" panose="02020603050405020304" pitchFamily="18" charset="0"/>
            </a:endParaRPr>
          </a:p>
          <a:p>
            <a:endParaRPr lang="en-US" sz="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44E5B5B4-52DD-475B-B089-9A1BD54BA95E}"/>
              </a:ext>
            </a:extLst>
          </p:cNvPr>
          <p:cNvSpPr txBox="1"/>
          <p:nvPr/>
        </p:nvSpPr>
        <p:spPr>
          <a:xfrm>
            <a:off x="4572000" y="51625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3" name="TextBox 2">
            <a:extLst>
              <a:ext uri="{FF2B5EF4-FFF2-40B4-BE49-F238E27FC236}">
                <a16:creationId xmlns:a16="http://schemas.microsoft.com/office/drawing/2014/main" id="{EC37145C-E675-4A81-9321-2A743D8E5ADD}"/>
              </a:ext>
            </a:extLst>
          </p:cNvPr>
          <p:cNvSpPr txBox="1"/>
          <p:nvPr/>
        </p:nvSpPr>
        <p:spPr>
          <a:xfrm>
            <a:off x="1866900" y="5781675"/>
            <a:ext cx="8001000" cy="625078"/>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t>Conclusion</a:t>
            </a:r>
          </a:p>
          <a:p>
            <a:r>
              <a:rPr lang="en-GB" sz="1100" dirty="0"/>
              <a:t>Erikson's theory has the capacity to establish important psychosocial development aspects across </a:t>
            </a:r>
            <a:r>
              <a:rPr lang="en-GB" sz="1100"/>
              <a:t>individuals lifespans. It provides a framework through which development can be a testable model.</a:t>
            </a:r>
            <a:endParaRPr lang="en-GB" sz="1100" dirty="0"/>
          </a:p>
        </p:txBody>
      </p:sp>
      <p:sp>
        <p:nvSpPr>
          <p:cNvPr id="5" name="TextBox 4">
            <a:extLst>
              <a:ext uri="{FF2B5EF4-FFF2-40B4-BE49-F238E27FC236}">
                <a16:creationId xmlns:a16="http://schemas.microsoft.com/office/drawing/2014/main" id="{B09248FD-AAA9-484F-B2F7-A3022C000547}"/>
              </a:ext>
            </a:extLst>
          </p:cNvPr>
          <p:cNvSpPr txBox="1"/>
          <p:nvPr/>
        </p:nvSpPr>
        <p:spPr>
          <a:xfrm>
            <a:off x="695325" y="123825"/>
            <a:ext cx="6429375" cy="977191"/>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t>INTRODUCTION</a:t>
            </a:r>
          </a:p>
          <a:p>
            <a:r>
              <a:rPr lang="en-GB" sz="1050"/>
              <a:t>Personality develops through predetermined order involving eight stages from infancy to adulthood. Psychosocial crisis </a:t>
            </a:r>
            <a:r>
              <a:rPr lang="en-GB" sz="1050" dirty="0"/>
              <a:t>and  person experience have negative and positive outcome for personality development.</a:t>
            </a:r>
          </a:p>
          <a:p>
            <a:endParaRPr lang="en-GB"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3154" y="467397"/>
            <a:ext cx="521872"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5" name="Rectangle 14">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5" name="Title 1"/>
          <p:cNvSpPr>
            <a:spLocks noGrp="1"/>
          </p:cNvSpPr>
          <p:nvPr>
            <p:ph type="title"/>
          </p:nvPr>
        </p:nvSpPr>
        <p:spPr>
          <a:xfrm>
            <a:off x="750279" y="1209957"/>
            <a:ext cx="2275935" cy="4438087"/>
          </a:xfrm>
        </p:spPr>
        <p:txBody>
          <a:bodyPr anchor="ctr">
            <a:normAutofit/>
          </a:bodyPr>
          <a:lstStyle/>
          <a:p>
            <a:pPr lvl="0" algn="r"/>
            <a:r>
              <a:rPr lang="en-US" sz="2800" b="1" cap="none">
                <a:ln w="0"/>
                <a:solidFill>
                  <a:schemeClr val="tx1"/>
                </a:solidFill>
                <a:effectLst>
                  <a:outerShdw blurRad="38100" dist="19050" dir="2700000" algn="tl" rotWithShape="0">
                    <a:schemeClr val="dk1">
                      <a:alpha val="40000"/>
                    </a:schemeClr>
                  </a:outerShdw>
                </a:effectLst>
                <a:latin typeface="Times New Roman" charset="0"/>
                <a:ea typeface="Times New Roman" charset="0"/>
                <a:cs typeface="Times New Roman" charset="0"/>
              </a:rPr>
              <a:t>References </a:t>
            </a:r>
          </a:p>
        </p:txBody>
      </p:sp>
      <p:cxnSp>
        <p:nvCxnSpPr>
          <p:cNvPr id="18" name="Straight Connector 17">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67515"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508818" y="1059025"/>
            <a:ext cx="3976641" cy="4739950"/>
          </a:xfrm>
        </p:spPr>
        <p:txBody>
          <a:bodyPr anchor="ctr">
            <a:normAutofit/>
          </a:bodyPr>
          <a:lstStyle/>
          <a:p>
            <a:pPr>
              <a:lnSpc>
                <a:spcPct val="90000"/>
              </a:lnSpc>
            </a:pPr>
            <a:r>
              <a:rPr lang="en-US" sz="700">
                <a:solidFill>
                  <a:schemeClr val="tx1"/>
                </a:solidFill>
                <a:latin typeface="Times New Roman" charset="0"/>
                <a:ea typeface="Times New Roman" charset="0"/>
                <a:cs typeface="Times New Roman" charset="0"/>
              </a:rPr>
              <a:t>Babakr, Z., Mohamedamin, P. &amp; Kakamad, K., 2019. Piaget’s cognitive developmental theory: Critical review. Education Quarterly Reviews, 2(3). </a:t>
            </a:r>
          </a:p>
          <a:p>
            <a:pPr>
              <a:lnSpc>
                <a:spcPct val="90000"/>
              </a:lnSpc>
            </a:pPr>
            <a:r>
              <a:rPr lang="en-US" sz="700">
                <a:solidFill>
                  <a:schemeClr val="tx1"/>
                </a:solidFill>
                <a:latin typeface="Times New Roman" charset="0"/>
                <a:ea typeface="Times New Roman" charset="0"/>
                <a:cs typeface="Times New Roman" charset="0"/>
              </a:rPr>
              <a:t>Chung, D., 2018. The eight stages of psychosocial protective development: Developmental psychology. Journal of Behavioral and Brain Science, 8(06), p.369.</a:t>
            </a:r>
          </a:p>
          <a:p>
            <a:pPr>
              <a:lnSpc>
                <a:spcPct val="90000"/>
              </a:lnSpc>
            </a:pPr>
            <a:r>
              <a:rPr lang="en-US" sz="700">
                <a:solidFill>
                  <a:schemeClr val="tx1"/>
                </a:solidFill>
                <a:latin typeface="Times New Roman" charset="0"/>
                <a:ea typeface="Times New Roman" charset="0"/>
                <a:cs typeface="Times New Roman" charset="0"/>
              </a:rPr>
              <a:t>Derdaele, E., Toussaint, L., Thauvoye, E. &amp; Dezutter, J., 2019. Forgiveness and late life functioning: The mediating role of finding ego-integrity. Aging &amp; mental health, 23(2), pp.238-245.</a:t>
            </a:r>
          </a:p>
          <a:p>
            <a:pPr>
              <a:lnSpc>
                <a:spcPct val="90000"/>
              </a:lnSpc>
            </a:pPr>
            <a:r>
              <a:rPr lang="en-US" sz="700">
                <a:solidFill>
                  <a:schemeClr val="tx1"/>
                </a:solidFill>
                <a:latin typeface="Times New Roman" charset="0"/>
                <a:ea typeface="Times New Roman" charset="0"/>
                <a:cs typeface="Times New Roman" charset="0"/>
              </a:rPr>
              <a:t>Dunkel, C.S. &amp; Harbke, C., 2017. A review of measures of Erikson’s stages of psychosocial development: Evidence for a general factor. Journal of Adult Development, 24(1), pp.58-76.</a:t>
            </a:r>
          </a:p>
          <a:p>
            <a:pPr>
              <a:lnSpc>
                <a:spcPct val="90000"/>
              </a:lnSpc>
            </a:pPr>
            <a:r>
              <a:rPr lang="en-US" sz="700">
                <a:solidFill>
                  <a:schemeClr val="tx1"/>
                </a:solidFill>
                <a:latin typeface="Times New Roman" charset="0"/>
                <a:ea typeface="Times New Roman" charset="0"/>
                <a:cs typeface="Times New Roman" charset="0"/>
              </a:rPr>
              <a:t>Erskine, R.G., 2019. Child development in integrative psychotherapy: Erik Erikson’s first three stages. International Journal of Integrative Psychotherapy, 10, pp.11-34.</a:t>
            </a:r>
          </a:p>
          <a:p>
            <a:pPr>
              <a:lnSpc>
                <a:spcPct val="90000"/>
              </a:lnSpc>
            </a:pPr>
            <a:r>
              <a:rPr lang="en-US" sz="700">
                <a:solidFill>
                  <a:schemeClr val="tx1"/>
                </a:solidFill>
                <a:latin typeface="Times New Roman" charset="0"/>
                <a:ea typeface="Times New Roman" charset="0"/>
                <a:cs typeface="Times New Roman" charset="0"/>
              </a:rPr>
              <a:t>Gilleard, C., 2020. The final stage of human development? Erikson's view of integrity and old age. International Journal of Ageing and Later Life, 14(2), pp.139-162.</a:t>
            </a:r>
          </a:p>
          <a:p>
            <a:pPr>
              <a:lnSpc>
                <a:spcPct val="90000"/>
              </a:lnSpc>
            </a:pPr>
            <a:r>
              <a:rPr lang="en-US" sz="700">
                <a:solidFill>
                  <a:schemeClr val="tx1"/>
                </a:solidFill>
                <a:latin typeface="Times New Roman" charset="0"/>
                <a:ea typeface="Times New Roman" charset="0"/>
                <a:cs typeface="Times New Roman" charset="0"/>
              </a:rPr>
              <a:t>Kim, S., Chee, K.H. &amp; Gerhart, O., 2017. Redefining generativity: Through life course and pragmatist lenses. Sociology Compass, 11(11), p.e12533.</a:t>
            </a:r>
          </a:p>
          <a:p>
            <a:pPr>
              <a:lnSpc>
                <a:spcPct val="90000"/>
              </a:lnSpc>
            </a:pPr>
            <a:r>
              <a:rPr lang="en-US" sz="700">
                <a:solidFill>
                  <a:schemeClr val="tx1"/>
                </a:solidFill>
                <a:latin typeface="Times New Roman" charset="0"/>
                <a:ea typeface="Times New Roman" charset="0"/>
                <a:cs typeface="Times New Roman" charset="0"/>
              </a:rPr>
              <a:t>Lane, T.D. &amp; Munday, C., 2017. Ego Integrity Versus Despair.</a:t>
            </a:r>
          </a:p>
          <a:p>
            <a:pPr>
              <a:lnSpc>
                <a:spcPct val="90000"/>
              </a:lnSpc>
            </a:pPr>
            <a:r>
              <a:rPr lang="en-US" sz="700">
                <a:solidFill>
                  <a:schemeClr val="tx1"/>
                </a:solidFill>
                <a:latin typeface="Times New Roman" charset="0"/>
                <a:ea typeface="Times New Roman" charset="0"/>
                <a:cs typeface="Times New Roman" charset="0"/>
              </a:rPr>
              <a:t>McLeod, S., 2018. Jean Piaget’s theory of cognitive development. Simply Psychology, pp.1-9.</a:t>
            </a:r>
          </a:p>
          <a:p>
            <a:pPr>
              <a:lnSpc>
                <a:spcPct val="90000"/>
              </a:lnSpc>
            </a:pPr>
            <a:r>
              <a:rPr lang="en-US" sz="700">
                <a:solidFill>
                  <a:schemeClr val="tx1"/>
                </a:solidFill>
                <a:latin typeface="Times New Roman" charset="0"/>
                <a:ea typeface="Times New Roman" charset="0"/>
                <a:cs typeface="Times New Roman" charset="0"/>
              </a:rPr>
              <a:t>McLean, K.C. &amp; Syed, M., 2015. The field of identity development needs an identity: An introduction to the Oxford handbook of identity development. The Oxford Handbook of Identity Development, pp.1-10.</a:t>
            </a:r>
          </a:p>
          <a:p>
            <a:pPr>
              <a:lnSpc>
                <a:spcPct val="90000"/>
              </a:lnSpc>
            </a:pPr>
            <a:r>
              <a:rPr lang="en-US" sz="700">
                <a:solidFill>
                  <a:schemeClr val="tx1"/>
                </a:solidFill>
                <a:latin typeface="Times New Roman" charset="0"/>
                <a:ea typeface="Times New Roman" charset="0"/>
                <a:cs typeface="Times New Roman" charset="0"/>
              </a:rPr>
              <a:t>Rogers, L.O., 2018. Who am I, who are we? Erikson and a transactional approach to identity research. Identity, 18(4), pp.284-294.</a:t>
            </a:r>
          </a:p>
          <a:p>
            <a:pPr>
              <a:lnSpc>
                <a:spcPct val="90000"/>
              </a:lnSpc>
            </a:pPr>
            <a:r>
              <a:rPr lang="en-US" sz="700">
                <a:solidFill>
                  <a:schemeClr val="tx1"/>
                </a:solidFill>
                <a:latin typeface="Times New Roman" charset="0"/>
                <a:ea typeface="Times New Roman" charset="0"/>
                <a:cs typeface="Times New Roman" charset="0"/>
              </a:rPr>
              <a:t>Syed, M. &amp; McLean, K.C., 2017. Erikson’s theory of psychosocial development.</a:t>
            </a:r>
          </a:p>
          <a:p>
            <a:pPr>
              <a:lnSpc>
                <a:spcPct val="90000"/>
              </a:lnSpc>
            </a:pPr>
            <a:r>
              <a:rPr lang="en-US" sz="700">
                <a:solidFill>
                  <a:schemeClr val="tx1"/>
                </a:solidFill>
                <a:latin typeface="Times New Roman" charset="0"/>
                <a:ea typeface="Times New Roman" charset="0"/>
                <a:cs typeface="Times New Roman" charset="0"/>
              </a:rPr>
              <a:t>Weisskirch, R.S., 2018. Psychosocial intimacy, relationships with parents, and well-being among emerging adults. Journal of Child and Family Studies, 27(11), pp.3497-3505.</a:t>
            </a:r>
          </a:p>
          <a:p>
            <a:pPr>
              <a:lnSpc>
                <a:spcPct val="90000"/>
              </a:lnSpc>
            </a:pPr>
            <a:r>
              <a:rPr lang="en-US" sz="700">
                <a:solidFill>
                  <a:schemeClr val="tx1"/>
                </a:solidFill>
                <a:latin typeface="Times New Roman" charset="0"/>
                <a:ea typeface="Times New Roman" charset="0"/>
                <a:cs typeface="Times New Roman" charset="0"/>
              </a:rPr>
              <a:t>Westerhof, G.J., Bohlmeijer, E.T. &amp; McAdams, D.P., 2017. The relation of ego integrity and despair to personality traits and mental health. The Journals of Gerontology: Series B, 72(3), pp.400-407.</a:t>
            </a:r>
          </a:p>
          <a:p>
            <a:pPr>
              <a:lnSpc>
                <a:spcPct val="90000"/>
              </a:lnSpc>
            </a:pPr>
            <a:endParaRPr lang="en-US" sz="700" cap="none">
              <a:solidFill>
                <a:schemeClr val="tx1"/>
              </a:solidFill>
              <a:latin typeface="Times New Roman" charset="0"/>
              <a:ea typeface="Times New Roman" charset="0"/>
              <a:cs typeface="Times New Roman" charset="0"/>
            </a:endParaRPr>
          </a:p>
        </p:txBody>
      </p:sp>
    </p:spTree>
    <p:extLst>
      <p:ext uri="{BB962C8B-B14F-4D97-AF65-F5344CB8AC3E}">
        <p14:creationId xmlns:p14="http://schemas.microsoft.com/office/powerpoint/2010/main" val="463672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5" name="Freeform: Shape 24">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7" name="Group 26">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8" name="Rectangle 27">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id="{618AD1B6-FC37-4167-A641-335F208215E3}"/>
              </a:ext>
            </a:extLst>
          </p:cNvPr>
          <p:cNvSpPr txBox="1"/>
          <p:nvPr/>
        </p:nvSpPr>
        <p:spPr>
          <a:xfrm>
            <a:off x="310524" y="2603500"/>
            <a:ext cx="8561052" cy="332105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050" b="1" dirty="0" err="1">
                <a:solidFill>
                  <a:schemeClr val="tx1">
                    <a:lumMod val="75000"/>
                    <a:lumOff val="25000"/>
                  </a:schemeClr>
                </a:solidFill>
              </a:rPr>
              <a:t>Babakr</a:t>
            </a:r>
            <a:r>
              <a:rPr lang="en-US" sz="1050" b="1" dirty="0">
                <a:solidFill>
                  <a:schemeClr val="tx1">
                    <a:lumMod val="75000"/>
                    <a:lumOff val="25000"/>
                  </a:schemeClr>
                </a:solidFill>
              </a:rPr>
              <a:t>, Z., Mohamedamin, P. &amp; </a:t>
            </a:r>
            <a:r>
              <a:rPr lang="en-US" sz="1050" b="1" dirty="0" err="1">
                <a:solidFill>
                  <a:schemeClr val="tx1">
                    <a:lumMod val="75000"/>
                    <a:lumOff val="25000"/>
                  </a:schemeClr>
                </a:solidFill>
              </a:rPr>
              <a:t>Kakamad</a:t>
            </a:r>
            <a:r>
              <a:rPr lang="en-US" sz="1050" b="1" dirty="0">
                <a:solidFill>
                  <a:schemeClr val="tx1">
                    <a:lumMod val="75000"/>
                    <a:lumOff val="25000"/>
                  </a:schemeClr>
                </a:solidFill>
              </a:rPr>
              <a:t>, K., 2019. Piaget’s cognitive developmental theory: Critical review. Education Quarterly Reviews, 2(3). </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This article helps in the understanding of Piaget theory differs from Ericson theory of development. While Erickson focuses on psychosocial development, Piaget focuses more on cognitive development of children. The article presents important aspects of Piaget cognitive development theory, which has helped us in writing the poster. Unlike Erickson theory which proposes the eight stages of development, Piaget proposed the four cognitive development stages discussed in the article. Piaget proposed that all children undergo through the sensorimotor, preoperational, concrete operations and formal operations stages of development. Piaget theory guides psychologist and researchers in the area of cognitive development. This information is critical in supporting the posters definitions and assessment of each stage of life. </a:t>
            </a:r>
          </a:p>
          <a:p>
            <a:pPr defTabSz="457200">
              <a:lnSpc>
                <a:spcPct val="90000"/>
              </a:lnSpc>
              <a:spcBef>
                <a:spcPts val="1000"/>
              </a:spcBef>
              <a:buClr>
                <a:schemeClr val="accent1"/>
              </a:buClr>
              <a:buSzPct val="80000"/>
              <a:buFont typeface="Wingdings 3" charset="2"/>
              <a:buChar char=""/>
            </a:pPr>
            <a:r>
              <a:rPr lang="en-US" sz="1050" b="1" dirty="0">
                <a:solidFill>
                  <a:schemeClr val="tx1">
                    <a:lumMod val="75000"/>
                    <a:lumOff val="25000"/>
                  </a:schemeClr>
                </a:solidFill>
              </a:rPr>
              <a:t>Chung, D., 2018. The eight stages of psychosocial protective development: Developmental psychology. Journal of Behavioral and Brain Science, 8(06), p.369.</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The article demonstrates different theories of developmental psychology.  Different theories have different stages of development. Erickson’s psychosocial development theory proposes eight stages of development infancy, toddlerhood, preschooler, schooler, adolescence, young adulthood, middle adulthood, and late adulthood presented in the poster. According to this theory, the ego develops though the eight stages characterized by a psychosocial crisis such as trust versus mistrust or integrity versus despair. The success in each stage results to attainment of basic virtues such as love, competence, will or fidelity. In the article, Chung (2018) presents the mental protective system as the universal psychosocial approach in the human developmental psychology, whose different parts emerge and mature in eight different stages of psychosocial protective development.</a:t>
            </a:r>
          </a:p>
        </p:txBody>
      </p:sp>
      <p:sp>
        <p:nvSpPr>
          <p:cNvPr id="3" name="TextBox 2">
            <a:extLst>
              <a:ext uri="{FF2B5EF4-FFF2-40B4-BE49-F238E27FC236}">
                <a16:creationId xmlns:a16="http://schemas.microsoft.com/office/drawing/2014/main" id="{892FA339-0B47-446E-BCD3-081C2FEB4B55}"/>
              </a:ext>
            </a:extLst>
          </p:cNvPr>
          <p:cNvSpPr txBox="1"/>
          <p:nvPr/>
        </p:nvSpPr>
        <p:spPr>
          <a:xfrm>
            <a:off x="2943225" y="866775"/>
            <a:ext cx="2743200" cy="6924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600" b="1" dirty="0">
                <a:solidFill>
                  <a:srgbClr val="FFFF00"/>
                </a:solidFill>
                <a:latin typeface="Amasis MT Pro Black"/>
              </a:rPr>
              <a:t>Annotated Bibliography</a:t>
            </a:r>
            <a:endParaRPr lang="en-GB" sz="1600" b="1">
              <a:solidFill>
                <a:srgbClr val="FFFF00"/>
              </a:solidFill>
              <a:latin typeface="Amasis MT Pro Black"/>
              <a:ea typeface="+mn-lt"/>
              <a:cs typeface="+mn-lt"/>
            </a:endParaRPr>
          </a:p>
          <a:p>
            <a:pPr>
              <a:spcAft>
                <a:spcPts val="600"/>
              </a:spcAft>
            </a:pPr>
            <a:endParaRPr lang="en-GB"/>
          </a:p>
        </p:txBody>
      </p:sp>
      <p:sp>
        <p:nvSpPr>
          <p:cNvPr id="5" name="TextBox 4">
            <a:extLst>
              <a:ext uri="{FF2B5EF4-FFF2-40B4-BE49-F238E27FC236}">
                <a16:creationId xmlns:a16="http://schemas.microsoft.com/office/drawing/2014/main" id="{F16EFCB2-8DF6-457B-B902-E3E909EC21D8}"/>
              </a:ext>
            </a:extLst>
          </p:cNvPr>
          <p:cNvSpPr txBox="1"/>
          <p:nvPr/>
        </p:nvSpPr>
        <p:spPr>
          <a:xfrm>
            <a:off x="3343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3712388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9" name="Rectangle 8">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9" name="Rectangle 18">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5" name="Freeform: Shape 24">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7" name="Group 26">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8" name="Rectangle 27">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9"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CADA64F1-69EB-4DCB-9801-D7778531FAE4}"/>
              </a:ext>
            </a:extLst>
          </p:cNvPr>
          <p:cNvSpPr>
            <a:spLocks noGrp="1"/>
          </p:cNvSpPr>
          <p:nvPr>
            <p:ph type="title"/>
          </p:nvPr>
        </p:nvSpPr>
        <p:spPr>
          <a:xfrm>
            <a:off x="866215" y="838200"/>
            <a:ext cx="6571060" cy="977900"/>
          </a:xfrm>
        </p:spPr>
        <p:txBody>
          <a:bodyPr vert="horz" lIns="91440" tIns="45720" rIns="91440" bIns="45720" rtlCol="0" anchor="ctr">
            <a:normAutofit/>
          </a:bodyPr>
          <a:lstStyle/>
          <a:p>
            <a:endParaRPr lang="en-US" sz="3600">
              <a:solidFill>
                <a:srgbClr val="FFFFFF"/>
              </a:solidFill>
            </a:endParaRPr>
          </a:p>
        </p:txBody>
      </p:sp>
      <p:sp>
        <p:nvSpPr>
          <p:cNvPr id="3" name="TextBox 2">
            <a:extLst>
              <a:ext uri="{FF2B5EF4-FFF2-40B4-BE49-F238E27FC236}">
                <a16:creationId xmlns:a16="http://schemas.microsoft.com/office/drawing/2014/main" id="{D0C7A3DF-6EE8-4564-92DA-EBFDC1D87C97}"/>
              </a:ext>
            </a:extLst>
          </p:cNvPr>
          <p:cNvSpPr txBox="1"/>
          <p:nvPr/>
        </p:nvSpPr>
        <p:spPr>
          <a:xfrm>
            <a:off x="386724" y="2603500"/>
            <a:ext cx="8513427" cy="34163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050" b="1" dirty="0" err="1">
                <a:solidFill>
                  <a:schemeClr val="tx1">
                    <a:lumMod val="75000"/>
                    <a:lumOff val="25000"/>
                  </a:schemeClr>
                </a:solidFill>
              </a:rPr>
              <a:t>Derdaele</a:t>
            </a:r>
            <a:r>
              <a:rPr lang="en-US" sz="1050" b="1" dirty="0">
                <a:solidFill>
                  <a:schemeClr val="tx1">
                    <a:lumMod val="75000"/>
                    <a:lumOff val="25000"/>
                  </a:schemeClr>
                </a:solidFill>
              </a:rPr>
              <a:t>, E., Toussaint, L., Thauvoye, E. &amp; Dezutter, J., 2019. Forgiveness and late life functioning: The mediating role of finding ego-integrity. Aging &amp; mental health, 23(2), pp.238-245.</a:t>
            </a:r>
          </a:p>
          <a:p>
            <a:pPr defTabSz="457200">
              <a:lnSpc>
                <a:spcPct val="90000"/>
              </a:lnSpc>
              <a:spcBef>
                <a:spcPts val="1000"/>
              </a:spcBef>
              <a:buClr>
                <a:schemeClr val="accent1"/>
              </a:buClr>
              <a:buSzPct val="80000"/>
              <a:buFont typeface="Wingdings 3" charset="2"/>
              <a:buChar char=""/>
            </a:pPr>
            <a:r>
              <a:rPr lang="en-US" sz="1050" dirty="0">
                <a:solidFill>
                  <a:schemeClr val="tx1">
                    <a:lumMod val="75000"/>
                    <a:lumOff val="25000"/>
                  </a:schemeClr>
                </a:solidFill>
              </a:rPr>
              <a:t>This article demonstrates the eighth stage of Erickson’s psychosocial stage. According to </a:t>
            </a:r>
            <a:r>
              <a:rPr lang="en-US" sz="1050" dirty="0" err="1">
                <a:solidFill>
                  <a:schemeClr val="tx1">
                    <a:lumMod val="75000"/>
                    <a:lumOff val="25000"/>
                  </a:schemeClr>
                </a:solidFill>
              </a:rPr>
              <a:t>Derdaele</a:t>
            </a:r>
            <a:r>
              <a:rPr lang="en-US" sz="1050" dirty="0">
                <a:solidFill>
                  <a:schemeClr val="tx1">
                    <a:lumMod val="75000"/>
                    <a:lumOff val="25000"/>
                  </a:schemeClr>
                </a:solidFill>
              </a:rPr>
              <a:t> et al. 2019, the last stage of life is characterized by dichotomy of ego integrity versus despair. People develops integrity if they feel that they have accomplished all their life goals or desires.  On the other hand, people develops a sense of despair if they feel that they have failed to accomplish their goals. This article shows that depression and </a:t>
            </a:r>
            <a:r>
              <a:rPr lang="en-US" sz="1050" dirty="0" err="1">
                <a:solidFill>
                  <a:schemeClr val="tx1">
                    <a:lumMod val="75000"/>
                    <a:lumOff val="25000"/>
                  </a:schemeClr>
                </a:solidFill>
              </a:rPr>
              <a:t>forgiviness</a:t>
            </a:r>
            <a:r>
              <a:rPr lang="en-US" sz="1050" dirty="0">
                <a:solidFill>
                  <a:schemeClr val="tx1">
                    <a:lumMod val="75000"/>
                    <a:lumOff val="25000"/>
                  </a:schemeClr>
                </a:solidFill>
              </a:rPr>
              <a:t> and depression are negatively associated in residential elderly and finding ego integrity and voiding despaired are described as significant mediators in his case. While examine the late life phase in the poster, the data provided a substantial and reliable guidance as well as understanding of the Erikson’s psychosocial model. </a:t>
            </a:r>
          </a:p>
          <a:p>
            <a:pPr defTabSz="457200">
              <a:lnSpc>
                <a:spcPct val="90000"/>
              </a:lnSpc>
              <a:spcBef>
                <a:spcPts val="1000"/>
              </a:spcBef>
              <a:buClr>
                <a:schemeClr val="accent1"/>
              </a:buClr>
              <a:buSzPct val="80000"/>
              <a:buFont typeface="Wingdings 3" charset="2"/>
              <a:buChar char=""/>
            </a:pPr>
            <a:r>
              <a:rPr lang="en-US" sz="1050" b="1" dirty="0">
                <a:solidFill>
                  <a:schemeClr val="tx1">
                    <a:lumMod val="75000"/>
                    <a:lumOff val="25000"/>
                  </a:schemeClr>
                </a:solidFill>
              </a:rPr>
              <a:t>Dunkel, C.S. &amp; Harbke, C., 2017. A review of measures of Erikson’s stages of psychosocial development: Evidence for a general factor. Journal of Adult Development, 24(1), pp.58-76.</a:t>
            </a:r>
          </a:p>
          <a:p>
            <a:pPr defTabSz="457200">
              <a:lnSpc>
                <a:spcPct val="90000"/>
              </a:lnSpc>
              <a:spcBef>
                <a:spcPts val="1000"/>
              </a:spcBef>
              <a:buClr>
                <a:schemeClr val="accent1"/>
              </a:buClr>
              <a:buSzPct val="80000"/>
              <a:buFont typeface="Wingdings 3" charset="2"/>
              <a:buChar char=""/>
            </a:pPr>
            <a:r>
              <a:rPr lang="en-US" sz="1050" dirty="0">
                <a:solidFill>
                  <a:schemeClr val="tx1">
                    <a:lumMod val="75000"/>
                    <a:lumOff val="25000"/>
                  </a:schemeClr>
                </a:solidFill>
              </a:rPr>
              <a:t>Erikson’s psychosocial stages of life form the general stages of development. Dunkel and Harbke (2017) examines the relationship between the psychosocial stages as defined by the theory. Through a meta-analysis, a quantitative research was undertaken to assess the nature of development cycle. The study objective include reviewing the historical and evolution process of Erikson’s theory. The authors also describes the major advantages of this theory and its influential elements in the field of psychosocial development. Its publication enhances its credibility in providing reliable information relating to development stages. It was a critical part of developing the poster due to its in-depth analysis of the eight stages described by Erikson’s psychosocial model. </a:t>
            </a:r>
          </a:p>
          <a:p>
            <a:pPr defTabSz="457200">
              <a:lnSpc>
                <a:spcPct val="90000"/>
              </a:lnSpc>
              <a:spcBef>
                <a:spcPts val="1000"/>
              </a:spcBef>
              <a:buClr>
                <a:schemeClr val="accent1"/>
              </a:buClr>
              <a:buSzPct val="80000"/>
              <a:buFont typeface="Wingdings 3" charset="2"/>
              <a:buChar char=""/>
            </a:pPr>
            <a:endParaRPr lang="en-US" sz="900">
              <a:solidFill>
                <a:schemeClr val="tx1">
                  <a:lumMod val="75000"/>
                  <a:lumOff val="25000"/>
                </a:schemeClr>
              </a:solidFill>
            </a:endParaRPr>
          </a:p>
        </p:txBody>
      </p:sp>
      <p:sp>
        <p:nvSpPr>
          <p:cNvPr id="4" name="TextBox 3">
            <a:extLst>
              <a:ext uri="{FF2B5EF4-FFF2-40B4-BE49-F238E27FC236}">
                <a16:creationId xmlns:a16="http://schemas.microsoft.com/office/drawing/2014/main" id="{DA164028-0AFD-4254-9355-C148666FBE17}"/>
              </a:ext>
            </a:extLst>
          </p:cNvPr>
          <p:cNvSpPr txBox="1"/>
          <p:nvPr/>
        </p:nvSpPr>
        <p:spPr>
          <a:xfrm>
            <a:off x="3200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85621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3" name="Group 8">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0" name="Rectangle 9">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Rectangle 19">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Rectangle 21">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32" name="Freeform: Shape 25">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9" name="Rectangle 28">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716F3103-47AE-4FD1-8A90-D7792AC94590}"/>
              </a:ext>
            </a:extLst>
          </p:cNvPr>
          <p:cNvSpPr>
            <a:spLocks noGrp="1"/>
          </p:cNvSpPr>
          <p:nvPr>
            <p:ph type="title"/>
          </p:nvPr>
        </p:nvSpPr>
        <p:spPr>
          <a:xfrm>
            <a:off x="866215" y="838200"/>
            <a:ext cx="6571060" cy="977900"/>
          </a:xfrm>
        </p:spPr>
        <p:txBody>
          <a:bodyPr vert="horz" lIns="91440" tIns="45720" rIns="91440" bIns="45720" rtlCol="0" anchor="ctr">
            <a:normAutofit/>
          </a:bodyPr>
          <a:lstStyle/>
          <a:p>
            <a:endParaRPr lang="en-US" sz="3600">
              <a:solidFill>
                <a:srgbClr val="FFFFFF"/>
              </a:solidFill>
            </a:endParaRPr>
          </a:p>
        </p:txBody>
      </p:sp>
      <p:sp>
        <p:nvSpPr>
          <p:cNvPr id="3" name="TextBox 2">
            <a:extLst>
              <a:ext uri="{FF2B5EF4-FFF2-40B4-BE49-F238E27FC236}">
                <a16:creationId xmlns:a16="http://schemas.microsoft.com/office/drawing/2014/main" id="{8616AD73-C590-4777-A0D4-F28D16D9725E}"/>
              </a:ext>
            </a:extLst>
          </p:cNvPr>
          <p:cNvSpPr txBox="1"/>
          <p:nvPr/>
        </p:nvSpPr>
        <p:spPr>
          <a:xfrm>
            <a:off x="1415424" y="2603500"/>
            <a:ext cx="6313152" cy="34163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Click to add text</a:t>
            </a:r>
          </a:p>
        </p:txBody>
      </p:sp>
      <p:sp>
        <p:nvSpPr>
          <p:cNvPr id="4" name="TextBox 3">
            <a:extLst>
              <a:ext uri="{FF2B5EF4-FFF2-40B4-BE49-F238E27FC236}">
                <a16:creationId xmlns:a16="http://schemas.microsoft.com/office/drawing/2014/main" id="{876D81AB-8EB3-446E-A244-15304BC373D5}"/>
              </a:ext>
            </a:extLst>
          </p:cNvPr>
          <p:cNvSpPr txBox="1"/>
          <p:nvPr/>
        </p:nvSpPr>
        <p:spPr>
          <a:xfrm>
            <a:off x="514350" y="2543175"/>
            <a:ext cx="8105775" cy="36163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b="1" dirty="0">
                <a:ea typeface="+mn-lt"/>
                <a:cs typeface="+mn-lt"/>
              </a:rPr>
              <a:t>Erskine, R.G., 2019. Child development in integrative psychotherapy: Erik Erikson’s first three stages. </a:t>
            </a:r>
            <a:r>
              <a:rPr lang="en-GB" sz="1100" b="1" i="1" dirty="0">
                <a:ea typeface="+mn-lt"/>
                <a:cs typeface="+mn-lt"/>
              </a:rPr>
              <a:t>International Journal of Integrative Psychotherapy</a:t>
            </a:r>
            <a:r>
              <a:rPr lang="en-GB" sz="1100" b="1" dirty="0">
                <a:ea typeface="+mn-lt"/>
                <a:cs typeface="+mn-lt"/>
              </a:rPr>
              <a:t>, </a:t>
            </a:r>
            <a:r>
              <a:rPr lang="en-GB" sz="1100" b="1" i="1" dirty="0">
                <a:ea typeface="+mn-lt"/>
                <a:cs typeface="+mn-lt"/>
              </a:rPr>
              <a:t>10</a:t>
            </a:r>
            <a:r>
              <a:rPr lang="en-GB" sz="1100" b="1" dirty="0">
                <a:ea typeface="+mn-lt"/>
                <a:cs typeface="+mn-lt"/>
              </a:rPr>
              <a:t>, p .11-34.</a:t>
            </a:r>
            <a:endParaRPr lang="en-GB" sz="1100" dirty="0">
              <a:ea typeface="+mn-lt"/>
              <a:cs typeface="+mn-lt"/>
            </a:endParaRPr>
          </a:p>
          <a:p>
            <a:pPr>
              <a:spcAft>
                <a:spcPts val="600"/>
              </a:spcAft>
            </a:pPr>
            <a:r>
              <a:rPr lang="en-GB" sz="1100" dirty="0">
                <a:ea typeface="+mn-lt"/>
                <a:cs typeface="+mn-lt"/>
              </a:rPr>
              <a:t>According to </a:t>
            </a:r>
            <a:r>
              <a:rPr lang="en-GB" sz="1100" dirty="0" err="1">
                <a:ea typeface="+mn-lt"/>
                <a:cs typeface="+mn-lt"/>
              </a:rPr>
              <a:t>Erkine</a:t>
            </a:r>
            <a:r>
              <a:rPr lang="en-GB" sz="1100" dirty="0">
                <a:ea typeface="+mn-lt"/>
                <a:cs typeface="+mn-lt"/>
              </a:rPr>
              <a:t> (2019) development concepts provide the basis for therapeutic inquiry. The study examined Erik Erikson ideas and related them to Bowlby concepts of development. The published article provides credible information that assesses the theories through the lens of comparison. </a:t>
            </a:r>
            <a:r>
              <a:rPr lang="en-GB" sz="1100" dirty="0" err="1">
                <a:ea typeface="+mn-lt"/>
                <a:cs typeface="+mn-lt"/>
              </a:rPr>
              <a:t>Erkine</a:t>
            </a:r>
            <a:r>
              <a:rPr lang="en-GB" sz="1100" dirty="0">
                <a:ea typeface="+mn-lt"/>
                <a:cs typeface="+mn-lt"/>
              </a:rPr>
              <a:t> (2019) discusses the eight stages of development and exemplifies that each phase has a new dimension of social and personal integration. The study describes the cycle as an ever-evolving process that integrates sense of self. From the study, essential information was derived to enhance the poster’s argument. By providing and comparing each phase of life, it was utilized as a strategic and supportive source of data. </a:t>
            </a:r>
          </a:p>
          <a:p>
            <a:pPr>
              <a:spcAft>
                <a:spcPts val="600"/>
              </a:spcAft>
            </a:pPr>
            <a:r>
              <a:rPr lang="en-US" sz="1100" b="1" dirty="0" err="1">
                <a:ea typeface="+mn-lt"/>
                <a:cs typeface="+mn-lt"/>
              </a:rPr>
              <a:t>Gilleard</a:t>
            </a:r>
            <a:r>
              <a:rPr lang="en-US" sz="1100" b="1" dirty="0">
                <a:ea typeface="+mn-lt"/>
                <a:cs typeface="+mn-lt"/>
              </a:rPr>
              <a:t>, C., 2020. The final stage of human development? Erikson's view of integrity and old age. </a:t>
            </a:r>
            <a:r>
              <a:rPr lang="en-US" sz="1100" b="1" i="1" dirty="0">
                <a:ea typeface="+mn-lt"/>
                <a:cs typeface="+mn-lt"/>
              </a:rPr>
              <a:t>International Journal of Ageing and Later Life</a:t>
            </a:r>
            <a:r>
              <a:rPr lang="en-US" sz="1100" b="1" dirty="0">
                <a:ea typeface="+mn-lt"/>
                <a:cs typeface="+mn-lt"/>
              </a:rPr>
              <a:t>, </a:t>
            </a:r>
            <a:r>
              <a:rPr lang="en-US" sz="1100" b="1" i="1" dirty="0">
                <a:ea typeface="+mn-lt"/>
                <a:cs typeface="+mn-lt"/>
              </a:rPr>
              <a:t>14</a:t>
            </a:r>
            <a:r>
              <a:rPr lang="en-US" sz="1100" b="1" dirty="0">
                <a:ea typeface="+mn-lt"/>
                <a:cs typeface="+mn-lt"/>
              </a:rPr>
              <a:t>(2), pp.139-162.</a:t>
            </a:r>
            <a:endParaRPr lang="en-GB" sz="1100" dirty="0">
              <a:ea typeface="+mn-lt"/>
              <a:cs typeface="+mn-lt"/>
            </a:endParaRPr>
          </a:p>
          <a:p>
            <a:pPr>
              <a:spcAft>
                <a:spcPts val="600"/>
              </a:spcAft>
            </a:pPr>
            <a:r>
              <a:rPr lang="en-US" sz="1100" dirty="0">
                <a:ea typeface="+mn-lt"/>
                <a:cs typeface="+mn-lt"/>
              </a:rPr>
              <a:t>The article examines the final stage of human development through the lens of Erikson’s framework. </a:t>
            </a:r>
            <a:r>
              <a:rPr lang="en-US" sz="1100" dirty="0" err="1">
                <a:ea typeface="+mn-lt"/>
                <a:cs typeface="+mn-lt"/>
              </a:rPr>
              <a:t>Gilleard</a:t>
            </a:r>
            <a:r>
              <a:rPr lang="en-US" sz="1100" dirty="0">
                <a:ea typeface="+mn-lt"/>
                <a:cs typeface="+mn-lt"/>
              </a:rPr>
              <a:t> (2020) utilizes the theory’s view of old age and integrity to describe the upward development pattern of life. The study is a critical appraisal of Erikson’s final phase of development, integrity crisis, and basic antipathy. Credibility is founded on the idea that the article is published and a recognized source of reliable information. According to </a:t>
            </a:r>
            <a:r>
              <a:rPr lang="en-US" sz="1100" dirty="0" err="1">
                <a:ea typeface="+mn-lt"/>
                <a:cs typeface="+mn-lt"/>
              </a:rPr>
              <a:t>Gilleard</a:t>
            </a:r>
            <a:r>
              <a:rPr lang="en-US" sz="1100" dirty="0">
                <a:ea typeface="+mn-lt"/>
                <a:cs typeface="+mn-lt"/>
              </a:rPr>
              <a:t> (2020) processes shapes personal growth and are influenced by social and biological factors. From the findings, essential information examining the phase was derived to support the ideas used in the poster. It was an important part of gathering credible data relating to the integrity and despair stage of life. </a:t>
            </a:r>
            <a:endParaRPr lang="en-GB" sz="1100" dirty="0">
              <a:ea typeface="+mn-lt"/>
              <a:cs typeface="+mn-lt"/>
            </a:endParaRPr>
          </a:p>
          <a:p>
            <a:pPr>
              <a:spcAft>
                <a:spcPts val="600"/>
              </a:spcAft>
            </a:pPr>
            <a:endParaRPr lang="en-GB" sz="1100" dirty="0">
              <a:ea typeface="+mn-lt"/>
              <a:cs typeface="+mn-lt"/>
            </a:endParaRPr>
          </a:p>
        </p:txBody>
      </p:sp>
    </p:spTree>
    <p:extLst>
      <p:ext uri="{BB962C8B-B14F-4D97-AF65-F5344CB8AC3E}">
        <p14:creationId xmlns:p14="http://schemas.microsoft.com/office/powerpoint/2010/main" val="1574146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15" name="Rectangle 14">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A0931A86-BD2F-49AB-9B2E-F9AEC5FB5908}"/>
              </a:ext>
            </a:extLst>
          </p:cNvPr>
          <p:cNvSpPr>
            <a:spLocks noGrp="1"/>
          </p:cNvSpPr>
          <p:nvPr>
            <p:ph type="title"/>
          </p:nvPr>
        </p:nvSpPr>
        <p:spPr>
          <a:xfrm>
            <a:off x="866215" y="838200"/>
            <a:ext cx="6571060" cy="977900"/>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92E6C3A6-5140-44C9-B7DB-D06909D55FE5}"/>
              </a:ext>
            </a:extLst>
          </p:cNvPr>
          <p:cNvSpPr>
            <a:spLocks noGrp="1"/>
          </p:cNvSpPr>
          <p:nvPr>
            <p:ph idx="1"/>
          </p:nvPr>
        </p:nvSpPr>
        <p:spPr>
          <a:xfrm>
            <a:off x="396249" y="2603500"/>
            <a:ext cx="8475327" cy="3416300"/>
          </a:xfrm>
        </p:spPr>
        <p:txBody>
          <a:bodyPr vert="horz" lIns="91440" tIns="45720" rIns="91440" bIns="45720" rtlCol="0" anchor="t">
            <a:normAutofit fontScale="62500" lnSpcReduction="20000"/>
          </a:bodyPr>
          <a:lstStyle/>
          <a:p>
            <a:r>
              <a:rPr lang="en-GB" b="1" dirty="0">
                <a:ea typeface="+mn-lt"/>
                <a:cs typeface="+mn-lt"/>
              </a:rPr>
              <a:t>McLean, K.C. &amp; Syed, M., 2015. The field of identity development needs an identity: An introduction to the Oxford handbook of identity development. </a:t>
            </a:r>
            <a:r>
              <a:rPr lang="en-GB" b="1" i="1" dirty="0">
                <a:ea typeface="+mn-lt"/>
                <a:cs typeface="+mn-lt"/>
              </a:rPr>
              <a:t>The Oxford Handbook of Identity Development</a:t>
            </a:r>
            <a:r>
              <a:rPr lang="en-GB" b="1" dirty="0">
                <a:ea typeface="+mn-lt"/>
                <a:cs typeface="+mn-lt"/>
              </a:rPr>
              <a:t>, pp.1-10.</a:t>
            </a:r>
            <a:endParaRPr lang="en-GB" dirty="0">
              <a:ea typeface="+mn-lt"/>
              <a:cs typeface="+mn-lt"/>
            </a:endParaRPr>
          </a:p>
          <a:p>
            <a:r>
              <a:rPr lang="en-GB" dirty="0">
                <a:ea typeface="+mn-lt"/>
                <a:cs typeface="+mn-lt"/>
              </a:rPr>
              <a:t>The handbook introduces the concepts of identity development. The information provides a brief history of human development cycle and describes the various stages as defined by Erikson’s psychosocial development model. Through the handbook, vital and detailed information relating to the theory under question was obtained. Each stage of human development is well outlined with McLean and Syed (2015) examining identity across the lifespan. Credibility is founded on the quantity and quality of information provided by the authors. The concepts defined within the handbook are reliable and provides a strong foundation for research. The primary information was used to support the ideas while designing the poster. </a:t>
            </a:r>
          </a:p>
          <a:p>
            <a:r>
              <a:rPr lang="en-GB" b="1" dirty="0">
                <a:ea typeface="+mn-lt"/>
                <a:cs typeface="+mn-lt"/>
              </a:rPr>
              <a:t>Syed, M. &amp; McLean, K.C., 2017. Erikson’s theory of psychosocial development.</a:t>
            </a:r>
            <a:endParaRPr lang="en-GB" dirty="0">
              <a:ea typeface="+mn-lt"/>
              <a:cs typeface="+mn-lt"/>
            </a:endParaRPr>
          </a:p>
          <a:p>
            <a:r>
              <a:rPr lang="en-GB" dirty="0">
                <a:ea typeface="+mn-lt"/>
                <a:cs typeface="+mn-lt"/>
              </a:rPr>
              <a:t>The article examines the Erikson’s theory as an influential developmental model. The research goal is to assess the model’s aspects and give brief overview. From the study, each stage of life is described and essential examples enhancing an understanding of the process. The source credibility cannot be affirmed, but Syed and McLean (2017) provides suggested readings that supports the concepts discussed. The information provided a strategic foundation for assessing the different stages of life. Through a brief description of the Erikson’s psychosocial development model, it gave an insight to the various phases.</a:t>
            </a:r>
          </a:p>
          <a:p>
            <a:endParaRPr lang="en-GB" dirty="0"/>
          </a:p>
        </p:txBody>
      </p:sp>
    </p:spTree>
    <p:extLst>
      <p:ext uri="{BB962C8B-B14F-4D97-AF65-F5344CB8AC3E}">
        <p14:creationId xmlns:p14="http://schemas.microsoft.com/office/powerpoint/2010/main" val="301081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7EBB-3C2E-4C25-8947-892A9181AB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7AFBEE5-2C9D-4F72-B5DE-9C33B2438C29}"/>
              </a:ext>
            </a:extLst>
          </p:cNvPr>
          <p:cNvSpPr>
            <a:spLocks noGrp="1"/>
          </p:cNvSpPr>
          <p:nvPr>
            <p:ph idx="1"/>
          </p:nvPr>
        </p:nvSpPr>
        <p:spPr>
          <a:xfrm>
            <a:off x="388132" y="2489200"/>
            <a:ext cx="8421710" cy="3502025"/>
          </a:xfrm>
        </p:spPr>
        <p:txBody>
          <a:bodyPr vert="horz" lIns="91440" tIns="45720" rIns="91440" bIns="45720" rtlCol="0" anchor="t">
            <a:normAutofit/>
          </a:bodyPr>
          <a:lstStyle/>
          <a:p>
            <a:r>
              <a:rPr lang="en-US" sz="1100" b="1" dirty="0">
                <a:ea typeface="+mn-lt"/>
                <a:cs typeface="+mn-lt"/>
              </a:rPr>
              <a:t>Rogers, L.O., 2018. Who am I, who are we? Erikson and a transactional approach to identity research. </a:t>
            </a:r>
            <a:r>
              <a:rPr lang="en-US" sz="1100" b="1" i="1" dirty="0">
                <a:ea typeface="+mn-lt"/>
                <a:cs typeface="+mn-lt"/>
              </a:rPr>
              <a:t>International Journal of Theory and Research</a:t>
            </a:r>
            <a:r>
              <a:rPr lang="en-US" sz="1100" b="1" dirty="0">
                <a:ea typeface="+mn-lt"/>
                <a:cs typeface="+mn-lt"/>
              </a:rPr>
              <a:t>, </a:t>
            </a:r>
            <a:r>
              <a:rPr lang="en-US" sz="1100" b="1" i="1" dirty="0">
                <a:ea typeface="+mn-lt"/>
                <a:cs typeface="+mn-lt"/>
              </a:rPr>
              <a:t>18</a:t>
            </a:r>
            <a:r>
              <a:rPr lang="en-US" sz="1100" b="1" dirty="0">
                <a:ea typeface="+mn-lt"/>
                <a:cs typeface="+mn-lt"/>
              </a:rPr>
              <a:t>(4), pp.284-294.</a:t>
            </a:r>
            <a:endParaRPr lang="en-GB" sz="1100">
              <a:ea typeface="+mn-lt"/>
              <a:cs typeface="+mn-lt"/>
            </a:endParaRPr>
          </a:p>
          <a:p>
            <a:r>
              <a:rPr lang="en-US" sz="1100" dirty="0">
                <a:ea typeface="+mn-lt"/>
                <a:cs typeface="+mn-lt"/>
              </a:rPr>
              <a:t>Identity is introduced as a developmental task that provides personal growth and foundation for well-being. According to Rogers (2018) Erikson’s psychosocial model theorizes a bout self-development as a process. The study objective is to examine the theory’s concept through a transactional approach. By providing examples, the author provides an insight into the model by examining personal identity. The article’s strength is enhanced by its publication a journal article. This exemplifies its reliability as a source of information about Erikson’s psychosocial theory of development. It played a major role in supporting the ideas applied in the poster. </a:t>
            </a:r>
            <a:endParaRPr lang="en-GB" sz="1100">
              <a:ea typeface="+mn-lt"/>
              <a:cs typeface="+mn-lt"/>
            </a:endParaRPr>
          </a:p>
          <a:p>
            <a:r>
              <a:rPr lang="en-US" sz="1100" b="1" dirty="0">
                <a:ea typeface="+mn-lt"/>
                <a:cs typeface="+mn-lt"/>
              </a:rPr>
              <a:t>McLeod, S., 2018. Jean Piaget’s theory of cognitive development. </a:t>
            </a:r>
            <a:r>
              <a:rPr lang="en-US" sz="1100" b="1" i="1" dirty="0">
                <a:ea typeface="+mn-lt"/>
                <a:cs typeface="+mn-lt"/>
              </a:rPr>
              <a:t>Simply Psychology</a:t>
            </a:r>
            <a:r>
              <a:rPr lang="en-US" sz="1100" b="1" dirty="0">
                <a:ea typeface="+mn-lt"/>
                <a:cs typeface="+mn-lt"/>
              </a:rPr>
              <a:t>, pp.1-9.</a:t>
            </a:r>
            <a:endParaRPr lang="en-GB" sz="1100">
              <a:ea typeface="+mn-lt"/>
              <a:cs typeface="+mn-lt"/>
            </a:endParaRPr>
          </a:p>
          <a:p>
            <a:r>
              <a:rPr lang="en-US" sz="1100" dirty="0">
                <a:ea typeface="+mn-lt"/>
                <a:cs typeface="+mn-lt"/>
              </a:rPr>
              <a:t>McLeod (2018) examines the Piaget’s model of cognitive development. The research focuses on how children construct mental models and argues against the idea that intelligence is a fixed trait. Study objective include explaining the processes and mechanisms through which kids develop their reasoning capacity. The information’s credibility is founded on the model’s recognition. The ideas supports Erikson’s psychosocial development framework. Through McLeod (2018) discussion, diverse information about the early stages of development was derived and incorporated in the poster. The diverse arguments exemplified the need to blend different information and concepts while developing a map.</a:t>
            </a:r>
            <a:endParaRPr lang="en-GB" sz="1100">
              <a:ea typeface="+mn-lt"/>
              <a:cs typeface="+mn-lt"/>
            </a:endParaRPr>
          </a:p>
          <a:p>
            <a:endParaRPr lang="en-GB" sz="1100" dirty="0"/>
          </a:p>
        </p:txBody>
      </p:sp>
    </p:spTree>
    <p:extLst>
      <p:ext uri="{BB962C8B-B14F-4D97-AF65-F5344CB8AC3E}">
        <p14:creationId xmlns:p14="http://schemas.microsoft.com/office/powerpoint/2010/main" val="3669547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8" name="Rectangle 7">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6"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 name="Rectangle 17">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6368213" y="1797517"/>
            <a:ext cx="2474555"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24" name="Freeform: Shape 23">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9144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26" name="Group 25">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a:solidFill>
            <a:srgbClr val="FFFFFF"/>
          </a:solidFill>
        </p:grpSpPr>
        <p:sp>
          <p:nvSpPr>
            <p:cNvPr id="27" name="Rectangle 26">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extBox 1">
            <a:extLst>
              <a:ext uri="{FF2B5EF4-FFF2-40B4-BE49-F238E27FC236}">
                <a16:creationId xmlns:a16="http://schemas.microsoft.com/office/drawing/2014/main" id="{E3CD3B98-F9B3-4D68-B2F0-2FC4BB76982E}"/>
              </a:ext>
            </a:extLst>
          </p:cNvPr>
          <p:cNvSpPr txBox="1"/>
          <p:nvPr/>
        </p:nvSpPr>
        <p:spPr>
          <a:xfrm>
            <a:off x="453399" y="2498725"/>
            <a:ext cx="8418177" cy="39973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buFont typeface="Wingdings 3" charset="2"/>
              <a:buChar char=""/>
            </a:pPr>
            <a:r>
              <a:rPr lang="en-US" sz="1100" b="1" dirty="0">
                <a:solidFill>
                  <a:schemeClr val="tx1">
                    <a:lumMod val="75000"/>
                    <a:lumOff val="25000"/>
                  </a:schemeClr>
                </a:solidFill>
              </a:rPr>
              <a:t>Westerhof, G.J., </a:t>
            </a:r>
            <a:r>
              <a:rPr lang="en-US" sz="1100" b="1" dirty="0" err="1">
                <a:solidFill>
                  <a:schemeClr val="tx1">
                    <a:lumMod val="75000"/>
                    <a:lumOff val="25000"/>
                  </a:schemeClr>
                </a:solidFill>
              </a:rPr>
              <a:t>Bohlmeijer</a:t>
            </a:r>
            <a:r>
              <a:rPr lang="en-US" sz="1100" b="1" dirty="0">
                <a:solidFill>
                  <a:schemeClr val="tx1">
                    <a:lumMod val="75000"/>
                    <a:lumOff val="25000"/>
                  </a:schemeClr>
                </a:solidFill>
              </a:rPr>
              <a:t>, E.T. &amp; McAdams, D.P., 2017. The relation of ego integrity and despair to personality traits and mental health. The Journals of Gerontology: Series B, 72(3), pp.400-407.</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The article examines the relationship between ego integrity and personality mental health and traits. Westerhof, </a:t>
            </a:r>
            <a:r>
              <a:rPr lang="en-US" sz="1100" dirty="0" err="1">
                <a:solidFill>
                  <a:schemeClr val="tx1">
                    <a:lumMod val="75000"/>
                    <a:lumOff val="25000"/>
                  </a:schemeClr>
                </a:solidFill>
              </a:rPr>
              <a:t>Bohlmeijer</a:t>
            </a:r>
            <a:r>
              <a:rPr lang="en-US" sz="1100" dirty="0">
                <a:solidFill>
                  <a:schemeClr val="tx1">
                    <a:lumMod val="75000"/>
                    <a:lumOff val="25000"/>
                  </a:schemeClr>
                </a:solidFill>
              </a:rPr>
              <a:t>, and McAdams (2017) utilizes a cross-sectional study that involved participants between 50-59 years to examine the hypothesis. The research objective is to establish how despair and ego integrity relate to stable dispositional traits and mental health. The source’s credibility is founded on its study approach that sought to investigate 218 volunteers. Markedly, the primary findings show that Neuroticism is related to despair while extraversion have an indirect association to ego integrity. The study played a major role in exemplifying the second half phase of life categorized between 50 and 59. While creating the poster, the study results show that late life is characterized by despair and integrity as interchanging states. </a:t>
            </a:r>
          </a:p>
          <a:p>
            <a:pPr defTabSz="457200">
              <a:lnSpc>
                <a:spcPct val="90000"/>
              </a:lnSpc>
              <a:spcBef>
                <a:spcPts val="1000"/>
              </a:spcBef>
              <a:buClr>
                <a:schemeClr val="accent1"/>
              </a:buClr>
              <a:buSzPct val="80000"/>
              <a:buFont typeface="Wingdings 3" charset="2"/>
              <a:buChar char=""/>
            </a:pPr>
            <a:r>
              <a:rPr lang="en-US" sz="1100" b="1" dirty="0">
                <a:solidFill>
                  <a:schemeClr val="tx1">
                    <a:lumMod val="75000"/>
                    <a:lumOff val="25000"/>
                  </a:schemeClr>
                </a:solidFill>
              </a:rPr>
              <a:t>Lane, T.D. &amp; Munday, C., 2017. Ego Integrity versus Despair.</a:t>
            </a:r>
          </a:p>
          <a:p>
            <a:pPr defTabSz="457200">
              <a:lnSpc>
                <a:spcPct val="90000"/>
              </a:lnSpc>
              <a:spcBef>
                <a:spcPts val="1000"/>
              </a:spcBef>
              <a:buClr>
                <a:schemeClr val="accent1"/>
              </a:buClr>
              <a:buSzPct val="80000"/>
              <a:buFont typeface="Wingdings 3" charset="2"/>
              <a:buChar char=""/>
            </a:pPr>
            <a:r>
              <a:rPr lang="en-US" sz="1100" dirty="0">
                <a:solidFill>
                  <a:schemeClr val="tx1">
                    <a:lumMod val="75000"/>
                    <a:lumOff val="25000"/>
                  </a:schemeClr>
                </a:solidFill>
              </a:rPr>
              <a:t>The secondary research examined the eight stage of the Erikson’s psychosocial theory. According to Lane and Munday (2017), aging people strive to accept the value of past experiences. The objective of the study was to examine the relationship between ego integrity and despair. Consequently, the article’s credibility is founded on the researchers’ ability to utilize secondary sources to discuss opposing personality features. The source provided essential information about the eighth stage of development as described by the Erikson’s psychosocial model. The study findings supported the argument that the ego integrity and despair phase lays the foundation for understanding normative development and psychopathology as a process of providing better mental services. </a:t>
            </a:r>
          </a:p>
          <a:p>
            <a:pPr defTabSz="457200">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5396541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1418</Words>
  <Application>Microsoft Office PowerPoint</Application>
  <PresentationFormat>On-screen Show (4:3)</PresentationFormat>
  <Paragraphs>67</Paragraphs>
  <Slides>9</Slides>
  <Notes>3</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Poster</vt:lpstr>
      <vt:lpstr>PowerPoint Presentation</vt:lpstr>
      <vt:lpstr>References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dc:title>
  <dc:subject/>
  <dc:creator/>
  <cp:keywords/>
  <dc:description/>
  <cp:lastModifiedBy>Sabah Bannouri Ep Moll</cp:lastModifiedBy>
  <cp:revision>556</cp:revision>
  <dcterms:created xsi:type="dcterms:W3CDTF">2016-09-24T07:30:44Z</dcterms:created>
  <dcterms:modified xsi:type="dcterms:W3CDTF">2021-06-15T22:05:28Z</dcterms:modified>
  <cp:category/>
  <cp:contentStatus/>
  <dc:language/>
  <cp:version/>
</cp:coreProperties>
</file>