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71" r:id="rId2"/>
    <p:sldId id="257" r:id="rId3"/>
    <p:sldId id="258" r:id="rId4"/>
    <p:sldId id="259" r:id="rId5"/>
    <p:sldId id="260" r:id="rId6"/>
    <p:sldId id="261" r:id="rId7"/>
    <p:sldId id="262" r:id="rId8"/>
    <p:sldId id="263" r:id="rId9"/>
    <p:sldId id="273" r:id="rId10"/>
    <p:sldId id="265" r:id="rId11"/>
    <p:sldId id="266" r:id="rId12"/>
    <p:sldId id="267" r:id="rId13"/>
    <p:sldId id="268" r:id="rId14"/>
    <p:sldId id="269" r:id="rId15"/>
    <p:sldId id="270" r:id="rId16"/>
    <p:sldId id="272" r:id="rId17"/>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C9CB32-4CD0-4170-B001-E1A387A43669}" v="28" dt="2026-04-21T06:27:28.166"/>
    <p1510:client id="{ECFABC96-1A2E-41DF-910F-1D269104A4CD}" v="24" dt="2026-04-21T07:08:25.0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8" autoAdjust="0"/>
    <p:restoredTop sz="76596" autoAdjust="0"/>
  </p:normalViewPr>
  <p:slideViewPr>
    <p:cSldViewPr snapToGrid="0" snapToObjects="1">
      <p:cViewPr varScale="1">
        <p:scale>
          <a:sx n="64" d="100"/>
          <a:sy n="64" d="100"/>
        </p:scale>
        <p:origin x="1172"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recișchin Dina" userId="a0f488eed65b4240" providerId="LiveId" clId="{FB8F0267-DC0B-41EE-A9FA-677DC1061D1C}"/>
    <pc:docChg chg="modSld">
      <pc:chgData name="Grecișchin Dina" userId="a0f488eed65b4240" providerId="LiveId" clId="{FB8F0267-DC0B-41EE-A9FA-677DC1061D1C}" dt="2026-04-21T07:08:25.093" v="23"/>
      <pc:docMkLst>
        <pc:docMk/>
      </pc:docMkLst>
      <pc:sldChg chg="addSp delSp modSp modTransition modAnim">
        <pc:chgData name="Grecișchin Dina" userId="a0f488eed65b4240" providerId="LiveId" clId="{FB8F0267-DC0B-41EE-A9FA-677DC1061D1C}" dt="2026-04-21T06:37:54.324" v="4"/>
        <pc:sldMkLst>
          <pc:docMk/>
          <pc:sldMk cId="0" sldId="257"/>
        </pc:sldMkLst>
        <pc:picChg chg="add mod">
          <ac:chgData name="Grecișchin Dina" userId="a0f488eed65b4240" providerId="LiveId" clId="{FB8F0267-DC0B-41EE-A9FA-677DC1061D1C}" dt="2026-04-21T06:37:54.324" v="4"/>
          <ac:picMkLst>
            <pc:docMk/>
            <pc:sldMk cId="0" sldId="257"/>
            <ac:picMk id="24" creationId="{D35F68A2-957A-EBCA-AE15-B1DE5F84F3C5}"/>
          </ac:picMkLst>
        </pc:picChg>
        <pc:picChg chg="del">
          <ac:chgData name="Grecișchin Dina" userId="a0f488eed65b4240" providerId="LiveId" clId="{FB8F0267-DC0B-41EE-A9FA-677DC1061D1C}" dt="2026-04-21T06:36:02.490" v="0"/>
          <ac:picMkLst>
            <pc:docMk/>
            <pc:sldMk cId="0" sldId="257"/>
            <ac:picMk id="27" creationId="{4B7A658E-1AAA-BB33-A0DE-C9A04EF3B090}"/>
          </ac:picMkLst>
        </pc:picChg>
      </pc:sldChg>
      <pc:sldChg chg="addSp delSp modSp modTransition modAnim">
        <pc:chgData name="Grecișchin Dina" userId="a0f488eed65b4240" providerId="LiveId" clId="{FB8F0267-DC0B-41EE-A9FA-677DC1061D1C}" dt="2026-04-21T06:39:25.203" v="5"/>
        <pc:sldMkLst>
          <pc:docMk/>
          <pc:sldMk cId="0" sldId="258"/>
        </pc:sldMkLst>
        <pc:picChg chg="add mod">
          <ac:chgData name="Grecișchin Dina" userId="a0f488eed65b4240" providerId="LiveId" clId="{FB8F0267-DC0B-41EE-A9FA-677DC1061D1C}" dt="2026-04-21T06:39:25.203" v="5"/>
          <ac:picMkLst>
            <pc:docMk/>
            <pc:sldMk cId="0" sldId="258"/>
            <ac:picMk id="24" creationId="{FF101E32-33F0-5C28-6C77-E3B9A48702CA}"/>
          </ac:picMkLst>
        </pc:picChg>
        <pc:picChg chg="del">
          <ac:chgData name="Grecișchin Dina" userId="a0f488eed65b4240" providerId="LiveId" clId="{FB8F0267-DC0B-41EE-A9FA-677DC1061D1C}" dt="2026-04-21T06:36:02.490" v="0"/>
          <ac:picMkLst>
            <pc:docMk/>
            <pc:sldMk cId="0" sldId="258"/>
            <ac:picMk id="28" creationId="{9CC31AB9-56F0-E6DB-F25A-9B147383C974}"/>
          </ac:picMkLst>
        </pc:picChg>
      </pc:sldChg>
      <pc:sldChg chg="addSp delSp modSp modTransition modAnim">
        <pc:chgData name="Grecișchin Dina" userId="a0f488eed65b4240" providerId="LiveId" clId="{FB8F0267-DC0B-41EE-A9FA-677DC1061D1C}" dt="2026-04-21T06:41:08.534" v="6"/>
        <pc:sldMkLst>
          <pc:docMk/>
          <pc:sldMk cId="0" sldId="259"/>
        </pc:sldMkLst>
        <pc:picChg chg="add mod">
          <ac:chgData name="Grecișchin Dina" userId="a0f488eed65b4240" providerId="LiveId" clId="{FB8F0267-DC0B-41EE-A9FA-677DC1061D1C}" dt="2026-04-21T06:41:08.534" v="6"/>
          <ac:picMkLst>
            <pc:docMk/>
            <pc:sldMk cId="0" sldId="259"/>
            <ac:picMk id="41" creationId="{2054F4D6-1762-D682-B06F-A58FDAAB1F3D}"/>
          </ac:picMkLst>
        </pc:picChg>
        <pc:picChg chg="del">
          <ac:chgData name="Grecișchin Dina" userId="a0f488eed65b4240" providerId="LiveId" clId="{FB8F0267-DC0B-41EE-A9FA-677DC1061D1C}" dt="2026-04-21T06:36:02.490" v="0"/>
          <ac:picMkLst>
            <pc:docMk/>
            <pc:sldMk cId="0" sldId="259"/>
            <ac:picMk id="42" creationId="{42DDF100-0160-227F-5D52-24E253209EF1}"/>
          </ac:picMkLst>
        </pc:picChg>
      </pc:sldChg>
      <pc:sldChg chg="addSp delSp modSp modTransition modAnim">
        <pc:chgData name="Grecișchin Dina" userId="a0f488eed65b4240" providerId="LiveId" clId="{FB8F0267-DC0B-41EE-A9FA-677DC1061D1C}" dt="2026-04-21T06:45:44.717" v="9"/>
        <pc:sldMkLst>
          <pc:docMk/>
          <pc:sldMk cId="0" sldId="260"/>
        </pc:sldMkLst>
        <pc:picChg chg="add del mod">
          <ac:chgData name="Grecișchin Dina" userId="a0f488eed65b4240" providerId="LiveId" clId="{FB8F0267-DC0B-41EE-A9FA-677DC1061D1C}" dt="2026-04-21T06:44:56.847" v="8"/>
          <ac:picMkLst>
            <pc:docMk/>
            <pc:sldMk cId="0" sldId="260"/>
            <ac:picMk id="26" creationId="{A949FF01-1013-9625-E908-C4B138348A6F}"/>
          </ac:picMkLst>
        </pc:picChg>
        <pc:picChg chg="del">
          <ac:chgData name="Grecișchin Dina" userId="a0f488eed65b4240" providerId="LiveId" clId="{FB8F0267-DC0B-41EE-A9FA-677DC1061D1C}" dt="2026-04-21T06:36:02.490" v="0"/>
          <ac:picMkLst>
            <pc:docMk/>
            <pc:sldMk cId="0" sldId="260"/>
            <ac:picMk id="27" creationId="{59858D1C-6BF1-9517-6086-DB2203DDA285}"/>
          </ac:picMkLst>
        </pc:picChg>
        <pc:picChg chg="add mod">
          <ac:chgData name="Grecișchin Dina" userId="a0f488eed65b4240" providerId="LiveId" clId="{FB8F0267-DC0B-41EE-A9FA-677DC1061D1C}" dt="2026-04-21T06:45:44.717" v="9"/>
          <ac:picMkLst>
            <pc:docMk/>
            <pc:sldMk cId="0" sldId="260"/>
            <ac:picMk id="28" creationId="{99F6D5F4-ACC2-A8E9-2C90-F0F53B61BB72}"/>
          </ac:picMkLst>
        </pc:picChg>
      </pc:sldChg>
      <pc:sldChg chg="addSp delSp modSp modTransition modAnim">
        <pc:chgData name="Grecișchin Dina" userId="a0f488eed65b4240" providerId="LiveId" clId="{FB8F0267-DC0B-41EE-A9FA-677DC1061D1C}" dt="2026-04-21T06:47:31.995" v="10"/>
        <pc:sldMkLst>
          <pc:docMk/>
          <pc:sldMk cId="0" sldId="261"/>
        </pc:sldMkLst>
        <pc:picChg chg="del">
          <ac:chgData name="Grecișchin Dina" userId="a0f488eed65b4240" providerId="LiveId" clId="{FB8F0267-DC0B-41EE-A9FA-677DC1061D1C}" dt="2026-04-21T06:36:02.490" v="0"/>
          <ac:picMkLst>
            <pc:docMk/>
            <pc:sldMk cId="0" sldId="261"/>
            <ac:picMk id="4" creationId="{C54A48C0-3526-474C-E0CC-9F0CD8611D0F}"/>
          </ac:picMkLst>
        </pc:picChg>
        <pc:picChg chg="add mod">
          <ac:chgData name="Grecișchin Dina" userId="a0f488eed65b4240" providerId="LiveId" clId="{FB8F0267-DC0B-41EE-A9FA-677DC1061D1C}" dt="2026-04-21T06:47:31.995" v="10"/>
          <ac:picMkLst>
            <pc:docMk/>
            <pc:sldMk cId="0" sldId="261"/>
            <ac:picMk id="36" creationId="{388586E9-723D-DC7C-80DF-646C4CE58402}"/>
          </ac:picMkLst>
        </pc:picChg>
      </pc:sldChg>
      <pc:sldChg chg="addSp delSp modSp modTransition modAnim">
        <pc:chgData name="Grecișchin Dina" userId="a0f488eed65b4240" providerId="LiveId" clId="{FB8F0267-DC0B-41EE-A9FA-677DC1061D1C}" dt="2026-04-21T06:51:03.805" v="13"/>
        <pc:sldMkLst>
          <pc:docMk/>
          <pc:sldMk cId="0" sldId="262"/>
        </pc:sldMkLst>
        <pc:picChg chg="del">
          <ac:chgData name="Grecișchin Dina" userId="a0f488eed65b4240" providerId="LiveId" clId="{FB8F0267-DC0B-41EE-A9FA-677DC1061D1C}" dt="2026-04-21T06:36:02.490" v="0"/>
          <ac:picMkLst>
            <pc:docMk/>
            <pc:sldMk cId="0" sldId="262"/>
            <ac:picMk id="51" creationId="{45A47399-3948-D68F-965B-ACFD1DA59B01}"/>
          </ac:picMkLst>
        </pc:picChg>
        <pc:picChg chg="add del mod">
          <ac:chgData name="Grecișchin Dina" userId="a0f488eed65b4240" providerId="LiveId" clId="{FB8F0267-DC0B-41EE-A9FA-677DC1061D1C}" dt="2026-04-21T06:49:45.106" v="12"/>
          <ac:picMkLst>
            <pc:docMk/>
            <pc:sldMk cId="0" sldId="262"/>
            <ac:picMk id="52" creationId="{3B279362-D550-ABC1-0F53-4960B7983BD4}"/>
          </ac:picMkLst>
        </pc:picChg>
        <pc:picChg chg="add mod">
          <ac:chgData name="Grecișchin Dina" userId="a0f488eed65b4240" providerId="LiveId" clId="{FB8F0267-DC0B-41EE-A9FA-677DC1061D1C}" dt="2026-04-21T06:51:03.805" v="13"/>
          <ac:picMkLst>
            <pc:docMk/>
            <pc:sldMk cId="0" sldId="262"/>
            <ac:picMk id="53" creationId="{98AE1324-4B6D-35D7-F8CC-7C3C2E6DB4BD}"/>
          </ac:picMkLst>
        </pc:picChg>
      </pc:sldChg>
      <pc:sldChg chg="addSp delSp modSp modTransition modAnim">
        <pc:chgData name="Grecișchin Dina" userId="a0f488eed65b4240" providerId="LiveId" clId="{FB8F0267-DC0B-41EE-A9FA-677DC1061D1C}" dt="2026-04-21T06:53:11.319" v="14"/>
        <pc:sldMkLst>
          <pc:docMk/>
          <pc:sldMk cId="0" sldId="263"/>
        </pc:sldMkLst>
        <pc:picChg chg="del">
          <ac:chgData name="Grecișchin Dina" userId="a0f488eed65b4240" providerId="LiveId" clId="{FB8F0267-DC0B-41EE-A9FA-677DC1061D1C}" dt="2026-04-21T06:36:02.490" v="0"/>
          <ac:picMkLst>
            <pc:docMk/>
            <pc:sldMk cId="0" sldId="263"/>
            <ac:picMk id="35" creationId="{3317BC07-9FC6-3A72-F316-A9E83FD9BEB0}"/>
          </ac:picMkLst>
        </pc:picChg>
        <pc:picChg chg="add mod">
          <ac:chgData name="Grecișchin Dina" userId="a0f488eed65b4240" providerId="LiveId" clId="{FB8F0267-DC0B-41EE-A9FA-677DC1061D1C}" dt="2026-04-21T06:53:11.319" v="14"/>
          <ac:picMkLst>
            <pc:docMk/>
            <pc:sldMk cId="0" sldId="263"/>
            <ac:picMk id="36" creationId="{D8A4282B-752E-F656-F3BB-EA06A754C7F6}"/>
          </ac:picMkLst>
        </pc:picChg>
      </pc:sldChg>
      <pc:sldChg chg="addSp delSp modSp modTransition modAnim">
        <pc:chgData name="Grecișchin Dina" userId="a0f488eed65b4240" providerId="LiveId" clId="{FB8F0267-DC0B-41EE-A9FA-677DC1061D1C}" dt="2026-04-21T06:56:48.213" v="16"/>
        <pc:sldMkLst>
          <pc:docMk/>
          <pc:sldMk cId="0" sldId="265"/>
        </pc:sldMkLst>
        <pc:picChg chg="add mod">
          <ac:chgData name="Grecișchin Dina" userId="a0f488eed65b4240" providerId="LiveId" clId="{FB8F0267-DC0B-41EE-A9FA-677DC1061D1C}" dt="2026-04-21T06:56:48.213" v="16"/>
          <ac:picMkLst>
            <pc:docMk/>
            <pc:sldMk cId="0" sldId="265"/>
            <ac:picMk id="34" creationId="{24FDE56D-F729-5A85-9BD5-CADD6D8CA223}"/>
          </ac:picMkLst>
        </pc:picChg>
        <pc:picChg chg="del">
          <ac:chgData name="Grecișchin Dina" userId="a0f488eed65b4240" providerId="LiveId" clId="{FB8F0267-DC0B-41EE-A9FA-677DC1061D1C}" dt="2026-04-21T06:36:02.490" v="0"/>
          <ac:picMkLst>
            <pc:docMk/>
            <pc:sldMk cId="0" sldId="265"/>
            <ac:picMk id="35" creationId="{0B736626-EBA0-DE28-925F-851F7B9417F0}"/>
          </ac:picMkLst>
        </pc:picChg>
      </pc:sldChg>
      <pc:sldChg chg="addSp delSp modSp modTransition modAnim">
        <pc:chgData name="Grecișchin Dina" userId="a0f488eed65b4240" providerId="LiveId" clId="{FB8F0267-DC0B-41EE-A9FA-677DC1061D1C}" dt="2026-04-21T06:58:43.433" v="17"/>
        <pc:sldMkLst>
          <pc:docMk/>
          <pc:sldMk cId="0" sldId="266"/>
        </pc:sldMkLst>
        <pc:picChg chg="add mod">
          <ac:chgData name="Grecișchin Dina" userId="a0f488eed65b4240" providerId="LiveId" clId="{FB8F0267-DC0B-41EE-A9FA-677DC1061D1C}" dt="2026-04-21T06:58:43.433" v="17"/>
          <ac:picMkLst>
            <pc:docMk/>
            <pc:sldMk cId="0" sldId="266"/>
            <ac:picMk id="30" creationId="{D098C9C1-502B-651C-3868-0AE8C7D05E13}"/>
          </ac:picMkLst>
        </pc:picChg>
        <pc:picChg chg="del">
          <ac:chgData name="Grecișchin Dina" userId="a0f488eed65b4240" providerId="LiveId" clId="{FB8F0267-DC0B-41EE-A9FA-677DC1061D1C}" dt="2026-04-21T06:36:02.490" v="0"/>
          <ac:picMkLst>
            <pc:docMk/>
            <pc:sldMk cId="0" sldId="266"/>
            <ac:picMk id="31" creationId="{601C50E8-1923-6471-AF9E-4F0B8421B88F}"/>
          </ac:picMkLst>
        </pc:picChg>
      </pc:sldChg>
      <pc:sldChg chg="addSp delSp modSp modTransition modAnim">
        <pc:chgData name="Grecișchin Dina" userId="a0f488eed65b4240" providerId="LiveId" clId="{FB8F0267-DC0B-41EE-A9FA-677DC1061D1C}" dt="2026-04-21T07:00:34.762" v="18"/>
        <pc:sldMkLst>
          <pc:docMk/>
          <pc:sldMk cId="0" sldId="267"/>
        </pc:sldMkLst>
        <pc:picChg chg="del">
          <ac:chgData name="Grecișchin Dina" userId="a0f488eed65b4240" providerId="LiveId" clId="{FB8F0267-DC0B-41EE-A9FA-677DC1061D1C}" dt="2026-04-21T06:36:02.490" v="0"/>
          <ac:picMkLst>
            <pc:docMk/>
            <pc:sldMk cId="0" sldId="267"/>
            <ac:picMk id="37" creationId="{324CEA9D-AA21-8A9E-3F4D-BB25BFAF23BB}"/>
          </ac:picMkLst>
        </pc:picChg>
        <pc:picChg chg="add mod">
          <ac:chgData name="Grecișchin Dina" userId="a0f488eed65b4240" providerId="LiveId" clId="{FB8F0267-DC0B-41EE-A9FA-677DC1061D1C}" dt="2026-04-21T07:00:34.762" v="18"/>
          <ac:picMkLst>
            <pc:docMk/>
            <pc:sldMk cId="0" sldId="267"/>
            <ac:picMk id="38" creationId="{7C13E09F-41EF-3BFA-133A-853BCD06A6B4}"/>
          </ac:picMkLst>
        </pc:picChg>
      </pc:sldChg>
      <pc:sldChg chg="addSp delSp modSp modTransition modAnim">
        <pc:chgData name="Grecișchin Dina" userId="a0f488eed65b4240" providerId="LiveId" clId="{FB8F0267-DC0B-41EE-A9FA-677DC1061D1C}" dt="2026-04-21T07:03:01.780" v="19"/>
        <pc:sldMkLst>
          <pc:docMk/>
          <pc:sldMk cId="0" sldId="268"/>
        </pc:sldMkLst>
        <pc:picChg chg="del">
          <ac:chgData name="Grecișchin Dina" userId="a0f488eed65b4240" providerId="LiveId" clId="{FB8F0267-DC0B-41EE-A9FA-677DC1061D1C}" dt="2026-04-21T06:36:02.490" v="0"/>
          <ac:picMkLst>
            <pc:docMk/>
            <pc:sldMk cId="0" sldId="268"/>
            <ac:picMk id="2" creationId="{1D96CD1F-032F-F7F8-B32B-9436DCEB3AA5}"/>
          </ac:picMkLst>
        </pc:picChg>
        <pc:picChg chg="add mod">
          <ac:chgData name="Grecișchin Dina" userId="a0f488eed65b4240" providerId="LiveId" clId="{FB8F0267-DC0B-41EE-A9FA-677DC1061D1C}" dt="2026-04-21T07:03:01.780" v="19"/>
          <ac:picMkLst>
            <pc:docMk/>
            <pc:sldMk cId="0" sldId="268"/>
            <ac:picMk id="38" creationId="{AAC1D00A-5B57-A1FD-CA45-D5B3FA8059A4}"/>
          </ac:picMkLst>
        </pc:picChg>
      </pc:sldChg>
      <pc:sldChg chg="addSp delSp modSp modTransition modAnim">
        <pc:chgData name="Grecișchin Dina" userId="a0f488eed65b4240" providerId="LiveId" clId="{FB8F0267-DC0B-41EE-A9FA-677DC1061D1C}" dt="2026-04-21T07:07:21.588" v="22"/>
        <pc:sldMkLst>
          <pc:docMk/>
          <pc:sldMk cId="0" sldId="269"/>
        </pc:sldMkLst>
        <pc:picChg chg="del">
          <ac:chgData name="Grecișchin Dina" userId="a0f488eed65b4240" providerId="LiveId" clId="{FB8F0267-DC0B-41EE-A9FA-677DC1061D1C}" dt="2026-04-21T06:36:02.490" v="0"/>
          <ac:picMkLst>
            <pc:docMk/>
            <pc:sldMk cId="0" sldId="269"/>
            <ac:picMk id="36" creationId="{6998B6B3-4FED-2F66-0CA4-CF244E89D258}"/>
          </ac:picMkLst>
        </pc:picChg>
        <pc:picChg chg="add del mod">
          <ac:chgData name="Grecișchin Dina" userId="a0f488eed65b4240" providerId="LiveId" clId="{FB8F0267-DC0B-41EE-A9FA-677DC1061D1C}" dt="2026-04-21T07:05:27.250" v="21"/>
          <ac:picMkLst>
            <pc:docMk/>
            <pc:sldMk cId="0" sldId="269"/>
            <ac:picMk id="37" creationId="{BA5B4ABA-1F80-6892-3F78-DE5D360517E1}"/>
          </ac:picMkLst>
        </pc:picChg>
        <pc:picChg chg="add mod">
          <ac:chgData name="Grecișchin Dina" userId="a0f488eed65b4240" providerId="LiveId" clId="{FB8F0267-DC0B-41EE-A9FA-677DC1061D1C}" dt="2026-04-21T07:07:21.588" v="22"/>
          <ac:picMkLst>
            <pc:docMk/>
            <pc:sldMk cId="0" sldId="269"/>
            <ac:picMk id="38" creationId="{6DAF985A-7748-51C5-F350-97D188A0EDEF}"/>
          </ac:picMkLst>
        </pc:picChg>
      </pc:sldChg>
      <pc:sldChg chg="addSp delSp modSp modTransition modAnim">
        <pc:chgData name="Grecișchin Dina" userId="a0f488eed65b4240" providerId="LiveId" clId="{FB8F0267-DC0B-41EE-A9FA-677DC1061D1C}" dt="2026-04-21T07:08:25.093" v="23"/>
        <pc:sldMkLst>
          <pc:docMk/>
          <pc:sldMk cId="0" sldId="270"/>
        </pc:sldMkLst>
        <pc:picChg chg="del">
          <ac:chgData name="Grecișchin Dina" userId="a0f488eed65b4240" providerId="LiveId" clId="{FB8F0267-DC0B-41EE-A9FA-677DC1061D1C}" dt="2026-04-21T06:36:02.490" v="0"/>
          <ac:picMkLst>
            <pc:docMk/>
            <pc:sldMk cId="0" sldId="270"/>
            <ac:picMk id="3" creationId="{80917D7B-63CF-0119-0FA4-92B184B971D8}"/>
          </ac:picMkLst>
        </pc:picChg>
        <pc:picChg chg="add mod">
          <ac:chgData name="Grecișchin Dina" userId="a0f488eed65b4240" providerId="LiveId" clId="{FB8F0267-DC0B-41EE-A9FA-677DC1061D1C}" dt="2026-04-21T07:08:25.093" v="23"/>
          <ac:picMkLst>
            <pc:docMk/>
            <pc:sldMk cId="0" sldId="270"/>
            <ac:picMk id="4" creationId="{3582FFFE-815C-79E9-5349-B238C8E1A383}"/>
          </ac:picMkLst>
        </pc:picChg>
      </pc:sldChg>
      <pc:sldChg chg="addSp delSp modSp modTransition modAnim">
        <pc:chgData name="Grecișchin Dina" userId="a0f488eed65b4240" providerId="LiveId" clId="{FB8F0267-DC0B-41EE-A9FA-677DC1061D1C}" dt="2026-04-21T06:36:54.414" v="3"/>
        <pc:sldMkLst>
          <pc:docMk/>
          <pc:sldMk cId="3127922931" sldId="271"/>
        </pc:sldMkLst>
        <pc:picChg chg="del">
          <ac:chgData name="Grecișchin Dina" userId="a0f488eed65b4240" providerId="LiveId" clId="{FB8F0267-DC0B-41EE-A9FA-677DC1061D1C}" dt="2026-04-21T06:36:02.490" v="0"/>
          <ac:picMkLst>
            <pc:docMk/>
            <pc:sldMk cId="3127922931" sldId="271"/>
            <ac:picMk id="5" creationId="{E425529F-69B1-3D2D-2E1D-1109CA971270}"/>
          </ac:picMkLst>
        </pc:picChg>
        <pc:picChg chg="add mod">
          <ac:chgData name="Grecișchin Dina" userId="a0f488eed65b4240" providerId="LiveId" clId="{FB8F0267-DC0B-41EE-A9FA-677DC1061D1C}" dt="2026-04-21T06:36:54.414" v="3"/>
          <ac:picMkLst>
            <pc:docMk/>
            <pc:sldMk cId="3127922931" sldId="271"/>
            <ac:picMk id="11" creationId="{A648C461-EC0B-1C5B-6B32-F2AB9BCE1600}"/>
          </ac:picMkLst>
        </pc:picChg>
      </pc:sldChg>
      <pc:sldChg chg="modTransition">
        <pc:chgData name="Grecișchin Dina" userId="a0f488eed65b4240" providerId="LiveId" clId="{FB8F0267-DC0B-41EE-A9FA-677DC1061D1C}" dt="2026-04-21T06:36:24.945" v="2"/>
        <pc:sldMkLst>
          <pc:docMk/>
          <pc:sldMk cId="1252049410" sldId="272"/>
        </pc:sldMkLst>
      </pc:sldChg>
      <pc:sldChg chg="addSp delSp modSp modTransition modAnim">
        <pc:chgData name="Grecișchin Dina" userId="a0f488eed65b4240" providerId="LiveId" clId="{FB8F0267-DC0B-41EE-A9FA-677DC1061D1C}" dt="2026-04-21T06:54:49.502" v="15"/>
        <pc:sldMkLst>
          <pc:docMk/>
          <pc:sldMk cId="1069049012" sldId="273"/>
        </pc:sldMkLst>
        <pc:picChg chg="add mod">
          <ac:chgData name="Grecișchin Dina" userId="a0f488eed65b4240" providerId="LiveId" clId="{FB8F0267-DC0B-41EE-A9FA-677DC1061D1C}" dt="2026-04-21T06:54:49.502" v="15"/>
          <ac:picMkLst>
            <pc:docMk/>
            <pc:sldMk cId="1069049012" sldId="273"/>
            <ac:picMk id="2" creationId="{27B53FF7-518B-EA34-8276-C14A209BC34B}"/>
          </ac:picMkLst>
        </pc:picChg>
        <pc:picChg chg="del">
          <ac:chgData name="Grecișchin Dina" userId="a0f488eed65b4240" providerId="LiveId" clId="{FB8F0267-DC0B-41EE-A9FA-677DC1061D1C}" dt="2026-04-21T06:36:02.490" v="0"/>
          <ac:picMkLst>
            <pc:docMk/>
            <pc:sldMk cId="1069049012" sldId="273"/>
            <ac:picMk id="9" creationId="{45F96E75-B981-8251-878F-A6BD8AD416E9}"/>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12823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145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514350" y="4400550"/>
            <a:ext cx="4114800" cy="3600450"/>
          </a:xfrm>
          <a:prstGeom prst="rect">
            <a:avLst/>
          </a:prstGeom>
        </p:spPr>
        <p:txBody>
          <a:bodyPr/>
          <a:lstStyle/>
          <a:p>
            <a:endParaRPr lang="en-US" dirty="0"/>
          </a:p>
        </p:txBody>
      </p:sp>
    </p:spTree>
    <p:extLst>
      <p:ext uri="{BB962C8B-B14F-4D97-AF65-F5344CB8AC3E}">
        <p14:creationId xmlns:p14="http://schemas.microsoft.com/office/powerpoint/2010/main" val="5045007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2.m4a"/><Relationship Id="rId7" Type="http://schemas.openxmlformats.org/officeDocument/2006/relationships/image" Target="../media/image1.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notesSlide" Target="../notesSlides/notesSlide1.xml"/><Relationship Id="rId5" Type="http://schemas.openxmlformats.org/officeDocument/2006/relationships/slideLayout" Target="../slideLayouts/slideLayout1.xml"/><Relationship Id="rId4" Type="http://schemas.openxmlformats.org/officeDocument/2006/relationships/audio" Target="../media/media2.m4a"/></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xml"/><Relationship Id="rId7" Type="http://schemas.openxmlformats.org/officeDocument/2006/relationships/image" Target="../media/image5.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5.xml"/><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1.xml"/><Relationship Id="rId7" Type="http://schemas.openxmlformats.org/officeDocument/2006/relationships/image" Target="../media/image10.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9.png"/><Relationship Id="rId11" Type="http://schemas.openxmlformats.org/officeDocument/2006/relationships/image" Target="../media/image2.png"/><Relationship Id="rId5" Type="http://schemas.openxmlformats.org/officeDocument/2006/relationships/image" Target="../media/image8.png"/><Relationship Id="rId10" Type="http://schemas.openxmlformats.org/officeDocument/2006/relationships/image" Target="../media/image13.png"/><Relationship Id="rId4" Type="http://schemas.openxmlformats.org/officeDocument/2006/relationships/notesSlide" Target="../notesSlides/notesSlide8.xml"/><Relationship Id="rId9"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slideLayout" Target="../slideLayouts/slideLayout1.xml"/><Relationship Id="rId7" Type="http://schemas.openxmlformats.org/officeDocument/2006/relationships/image" Target="../media/image17.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notesSlide" Target="../notesSlides/notesSlide9.xml"/><Relationship Id="rId9" Type="http://schemas.openxmlformats.org/officeDocument/2006/relationships/image" Target="../media/image2.png"/></Relationships>
</file>

<file path=ppt/slides/_rels/slide11.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slideLayout" Target="../slideLayouts/slideLayout1.xml"/><Relationship Id="rId7" Type="http://schemas.openxmlformats.org/officeDocument/2006/relationships/image" Target="../media/image21.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notesSlide" Target="../notesSlides/notesSlide10.xml"/><Relationship Id="rId9" Type="http://schemas.openxmlformats.org/officeDocument/2006/relationships/image" Target="../media/image2.png"/></Relationships>
</file>

<file path=ppt/slides/_rels/slide12.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slideLayout" Target="../slideLayouts/slideLayout1.xml"/><Relationship Id="rId7" Type="http://schemas.openxmlformats.org/officeDocument/2006/relationships/image" Target="../media/image15.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4.png"/><Relationship Id="rId11" Type="http://schemas.openxmlformats.org/officeDocument/2006/relationships/image" Target="../media/image2.png"/><Relationship Id="rId5" Type="http://schemas.openxmlformats.org/officeDocument/2006/relationships/image" Target="../media/image6.png"/><Relationship Id="rId10" Type="http://schemas.openxmlformats.org/officeDocument/2006/relationships/image" Target="../media/image13.png"/><Relationship Id="rId4" Type="http://schemas.openxmlformats.org/officeDocument/2006/relationships/notesSlide" Target="../notesSlides/notesSlide11.xml"/><Relationship Id="rId9"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slideLayout" Target="../slideLayouts/slideLayout1.xml"/><Relationship Id="rId7" Type="http://schemas.openxmlformats.org/officeDocument/2006/relationships/image" Target="../media/image15.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5.png"/><Relationship Id="rId11" Type="http://schemas.openxmlformats.org/officeDocument/2006/relationships/image" Target="../media/image2.png"/><Relationship Id="rId5" Type="http://schemas.openxmlformats.org/officeDocument/2006/relationships/image" Target="../media/image23.png"/><Relationship Id="rId10" Type="http://schemas.openxmlformats.org/officeDocument/2006/relationships/image" Target="../media/image26.png"/><Relationship Id="rId4" Type="http://schemas.openxmlformats.org/officeDocument/2006/relationships/notesSlide" Target="../notesSlides/notesSlide13.xml"/><Relationship Id="rId9" Type="http://schemas.openxmlformats.org/officeDocument/2006/relationships/image" Target="../media/image25.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2" Type="http://schemas.openxmlformats.org/officeDocument/2006/relationships/hyperlink" Target="https://www.nice.org.uk/guidance/ng115"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7"/>
          <a:stretch>
            <a:fillRect/>
          </a:stretch>
        </p:blipFill>
        <p:spPr>
          <a:xfrm>
            <a:off x="4581965" y="797475"/>
            <a:ext cx="4194306" cy="3625669"/>
          </a:xfrm>
          <a:prstGeom prst="rect">
            <a:avLst/>
          </a:prstGeom>
        </p:spPr>
      </p:pic>
      <p:sp>
        <p:nvSpPr>
          <p:cNvPr id="4" name="Rectangle 3"/>
          <p:cNvSpPr/>
          <p:nvPr/>
        </p:nvSpPr>
        <p:spPr>
          <a:xfrm>
            <a:off x="404037" y="1089637"/>
            <a:ext cx="4572000" cy="1661993"/>
          </a:xfrm>
          <a:prstGeom prst="rect">
            <a:avLst/>
          </a:prstGeom>
        </p:spPr>
        <p:txBody>
          <a:bodyPr>
            <a:spAutoFit/>
          </a:bodyPr>
          <a:lstStyle/>
          <a:p>
            <a:pPr algn="ctr"/>
            <a:r>
              <a:rPr lang="en-US" sz="2800" dirty="0">
                <a:latin typeface="Arial Black" panose="020B0A04020102020204" pitchFamily="34" charset="0"/>
              </a:rPr>
              <a:t>Suggested Care Plan for a Patient with COPD</a:t>
            </a:r>
          </a:p>
          <a:p>
            <a:r>
              <a:rPr lang="en-US" dirty="0"/>
              <a:t>  </a:t>
            </a:r>
          </a:p>
        </p:txBody>
      </p:sp>
      <p:sp>
        <p:nvSpPr>
          <p:cNvPr id="6" name="Rectangle 5"/>
          <p:cNvSpPr/>
          <p:nvPr/>
        </p:nvSpPr>
        <p:spPr>
          <a:xfrm>
            <a:off x="480086" y="3799926"/>
            <a:ext cx="4625160" cy="738664"/>
          </a:xfrm>
          <a:prstGeom prst="rect">
            <a:avLst/>
          </a:prstGeom>
        </p:spPr>
        <p:txBody>
          <a:bodyPr wrap="square">
            <a:spAutoFit/>
          </a:bodyPr>
          <a:lstStyle/>
          <a:p>
            <a:pPr algn="ctr"/>
            <a:r>
              <a:rPr lang="en-US" sz="1400" dirty="0">
                <a:latin typeface="Arial" panose="020B0604020202020204" pitchFamily="34" charset="0"/>
                <a:cs typeface="Arial" panose="020B0604020202020204" pitchFamily="34" charset="0"/>
              </a:rPr>
              <a:t>Name: </a:t>
            </a:r>
            <a:r>
              <a:rPr lang="en-US" sz="1400" dirty="0" err="1">
                <a:latin typeface="Arial" panose="020B0604020202020204" pitchFamily="34" charset="0"/>
                <a:cs typeface="Arial" panose="020B0604020202020204" pitchFamily="34" charset="0"/>
              </a:rPr>
              <a:t>Grecischin</a:t>
            </a:r>
            <a:r>
              <a:rPr lang="en-US" sz="1400" dirty="0">
                <a:latin typeface="Arial" panose="020B0604020202020204" pitchFamily="34" charset="0"/>
                <a:cs typeface="Arial" panose="020B0604020202020204" pitchFamily="34" charset="0"/>
              </a:rPr>
              <a:t> Dina</a:t>
            </a:r>
          </a:p>
          <a:p>
            <a:pPr algn="ctr"/>
            <a:r>
              <a:rPr lang="en-US" sz="1400" dirty="0">
                <a:latin typeface="Arial" panose="020B0604020202020204" pitchFamily="34" charset="0"/>
                <a:cs typeface="Arial" panose="020B0604020202020204" pitchFamily="34" charset="0"/>
              </a:rPr>
              <a:t>Student ID:2429930</a:t>
            </a:r>
          </a:p>
          <a:p>
            <a:pPr algn="ctr"/>
            <a:r>
              <a:rPr lang="en-US" sz="1400" dirty="0">
                <a:latin typeface="Arial" panose="020B0604020202020204" pitchFamily="34" charset="0"/>
                <a:cs typeface="Arial" panose="020B0604020202020204" pitchFamily="34" charset="0"/>
              </a:rPr>
              <a:t>Module: Introduction to Physiology - BMHP5023</a:t>
            </a:r>
          </a:p>
        </p:txBody>
      </p:sp>
      <p:grpSp>
        <p:nvGrpSpPr>
          <p:cNvPr id="7" name="Group 6"/>
          <p:cNvGrpSpPr/>
          <p:nvPr/>
        </p:nvGrpSpPr>
        <p:grpSpPr>
          <a:xfrm>
            <a:off x="1486839" y="2783178"/>
            <a:ext cx="2353236" cy="341726"/>
            <a:chOff x="0" y="0"/>
            <a:chExt cx="587401" cy="95922"/>
          </a:xfrm>
        </p:grpSpPr>
        <p:sp>
          <p:nvSpPr>
            <p:cNvPr id="8" name="Freeform 7"/>
            <p:cNvSpPr/>
            <p:nvPr/>
          </p:nvSpPr>
          <p:spPr>
            <a:xfrm>
              <a:off x="0" y="0"/>
              <a:ext cx="587401" cy="95922"/>
            </a:xfrm>
            <a:custGeom>
              <a:avLst/>
              <a:gdLst/>
              <a:ahLst/>
              <a:cxnLst/>
              <a:rect l="l" t="t" r="r" b="b"/>
              <a:pathLst>
                <a:path w="587401" h="95922">
                  <a:moveTo>
                    <a:pt x="47961" y="0"/>
                  </a:moveTo>
                  <a:lnTo>
                    <a:pt x="539441" y="0"/>
                  </a:lnTo>
                  <a:cubicBezTo>
                    <a:pt x="565929" y="0"/>
                    <a:pt x="587401" y="21473"/>
                    <a:pt x="587401" y="47961"/>
                  </a:cubicBezTo>
                  <a:lnTo>
                    <a:pt x="587401" y="47961"/>
                  </a:lnTo>
                  <a:cubicBezTo>
                    <a:pt x="587401" y="74449"/>
                    <a:pt x="565929" y="95922"/>
                    <a:pt x="539441" y="95922"/>
                  </a:cubicBezTo>
                  <a:lnTo>
                    <a:pt x="47961" y="95922"/>
                  </a:lnTo>
                  <a:cubicBezTo>
                    <a:pt x="21473" y="95922"/>
                    <a:pt x="0" y="74449"/>
                    <a:pt x="0" y="47961"/>
                  </a:cubicBezTo>
                  <a:lnTo>
                    <a:pt x="0" y="47961"/>
                  </a:lnTo>
                  <a:cubicBezTo>
                    <a:pt x="0" y="21473"/>
                    <a:pt x="21473" y="0"/>
                    <a:pt x="47961" y="0"/>
                  </a:cubicBezTo>
                  <a:close/>
                </a:path>
              </a:pathLst>
            </a:custGeom>
            <a:solidFill>
              <a:srgbClr val="339787"/>
            </a:solidFill>
          </p:spPr>
          <p:txBody>
            <a:bodyPr/>
            <a:lstStyle/>
            <a:p>
              <a:endParaRPr lang="en-GB" dirty="0"/>
            </a:p>
          </p:txBody>
        </p:sp>
        <p:sp>
          <p:nvSpPr>
            <p:cNvPr id="9" name="TextBox 8"/>
            <p:cNvSpPr txBox="1"/>
            <p:nvPr/>
          </p:nvSpPr>
          <p:spPr>
            <a:xfrm>
              <a:off x="0" y="-9525"/>
              <a:ext cx="587401" cy="105447"/>
            </a:xfrm>
            <a:prstGeom prst="rect">
              <a:avLst/>
            </a:prstGeom>
          </p:spPr>
          <p:txBody>
            <a:bodyPr lIns="25400" tIns="25400" rIns="25400" bIns="25400" rtlCol="0" anchor="ctr"/>
            <a:lstStyle/>
            <a:p>
              <a:pPr marL="0" marR="0" lvl="0" indent="0" algn="ctr" defTabSz="457200" eaLnBrk="1" fontAlgn="auto" latinLnBrk="0" hangingPunct="1">
                <a:lnSpc>
                  <a:spcPts val="990"/>
                </a:lnSpc>
                <a:spcBef>
                  <a:spcPts val="0"/>
                </a:spcBef>
                <a:spcAft>
                  <a:spcPts val="0"/>
                </a:spcAft>
                <a:buClrTx/>
                <a:buSzTx/>
                <a:buFontTx/>
                <a:buNone/>
                <a:tabLst/>
                <a:defRPr/>
              </a:pPr>
              <a:endParaRPr kumimoji="0" sz="900" b="0" i="0" u="none" strike="noStrike" kern="0" cap="none" spc="0" normalizeH="0" baseline="0" noProof="0">
                <a:ln>
                  <a:noFill/>
                </a:ln>
                <a:solidFill>
                  <a:prstClr val="black"/>
                </a:solidFill>
                <a:effectLst/>
                <a:uLnTx/>
                <a:uFillTx/>
              </a:endParaRPr>
            </a:p>
          </p:txBody>
        </p:sp>
      </p:grpSp>
      <p:sp>
        <p:nvSpPr>
          <p:cNvPr id="10" name="Rectangle 9"/>
          <p:cNvSpPr/>
          <p:nvPr/>
        </p:nvSpPr>
        <p:spPr>
          <a:xfrm>
            <a:off x="1983882" y="2756416"/>
            <a:ext cx="1436483" cy="369332"/>
          </a:xfrm>
          <a:prstGeom prst="rect">
            <a:avLst/>
          </a:prstGeom>
        </p:spPr>
        <p:txBody>
          <a:bodyPr wrap="none">
            <a:spAutoFit/>
          </a:bodyPr>
          <a:lstStyle/>
          <a:p>
            <a:r>
              <a:rPr lang="en-US" b="1" dirty="0">
                <a:solidFill>
                  <a:schemeClr val="bg1"/>
                </a:solidFill>
              </a:rPr>
              <a:t>Presented By</a:t>
            </a:r>
          </a:p>
        </p:txBody>
      </p:sp>
      <p:pic>
        <p:nvPicPr>
          <p:cNvPr id="3" name="Recorded Sound">
            <a:hlinkClick r:id="" action="ppaction://media"/>
            <a:extLst>
              <a:ext uri="{FF2B5EF4-FFF2-40B4-BE49-F238E27FC236}">
                <a16:creationId xmlns:a16="http://schemas.microsoft.com/office/drawing/2014/main" id="{C4501D3B-69A0-3F05-F7EE-20EBE67D6BE5}"/>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4368800" y="2368550"/>
            <a:ext cx="406400" cy="406400"/>
          </a:xfrm>
          <a:prstGeom prst="rect">
            <a:avLst/>
          </a:prstGeom>
        </p:spPr>
      </p:pic>
      <p:pic>
        <p:nvPicPr>
          <p:cNvPr id="11" name="Audio 10">
            <a:hlinkClick r:id="" action="ppaction://media"/>
            <a:extLst>
              <a:ext uri="{FF2B5EF4-FFF2-40B4-BE49-F238E27FC236}">
                <a16:creationId xmlns:a16="http://schemas.microsoft.com/office/drawing/2014/main" id="{A648C461-EC0B-1C5B-6B32-F2AB9BCE1600}"/>
              </a:ext>
            </a:extLst>
          </p:cNvPr>
          <p:cNvPicPr>
            <a:picLocks noChangeAspect="1"/>
          </p:cNvPicPr>
          <p:nvPr>
            <a:audioFile r:link="rId4"/>
            <p:extLst>
              <p:ext uri="{DAA4B4D4-6D71-4841-9C94-3DE7FCFB9230}">
                <p14:media xmlns:p14="http://schemas.microsoft.com/office/powerpoint/2010/main" r:embed="rId3"/>
              </p:ext>
            </p:extLst>
          </p:nvPr>
        </p:nvPicPr>
        <p:blipFill>
          <a:blip r:embed="rId8"/>
          <a:srcRect l="-231250" t="-108203" r="-231250" b="-108203"/>
          <a:stretch>
            <a:fillRect/>
          </a:stretch>
        </p:blipFill>
        <p:spPr>
          <a:xfrm>
            <a:off x="6858000" y="3857625"/>
            <a:ext cx="2286000" cy="1285875"/>
          </a:xfrm>
          <a:prstGeom prst="rect">
            <a:avLst/>
          </a:prstGeom>
        </p:spPr>
      </p:pic>
    </p:spTree>
    <p:extLst>
      <p:ext uri="{BB962C8B-B14F-4D97-AF65-F5344CB8AC3E}">
        <p14:creationId xmlns:p14="http://schemas.microsoft.com/office/powerpoint/2010/main" val="3127922931"/>
      </p:ext>
    </p:extLst>
  </p:cSld>
  <p:clrMapOvr>
    <a:masterClrMapping/>
  </p:clrMapOvr>
  <mc:AlternateContent xmlns:mc="http://schemas.openxmlformats.org/markup-compatibility/2006">
    <mc:Choice xmlns:p14="http://schemas.microsoft.com/office/powerpoint/2010/main" Requires="p14">
      <p:transition spd="slow" p14:dur="2000" advTm="9394"/>
    </mc:Choice>
    <mc:Fallback>
      <p:transition spd="slow" advTm="93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218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3"/>
                </p:tgtEl>
              </p:cMediaNode>
            </p:audio>
            <p:audio isNarration="1">
              <p:cMediaNode vol="80000" showWhenStopped="0">
                <p:cTn id="11" fill="hold" display="0">
                  <p:stCondLst>
                    <p:cond delay="indefinite"/>
                  </p:stCondLst>
                  <p:endCondLst>
                    <p:cond evt="onStopAudio" delay="0">
                      <p:tgtEl>
                        <p:sldTgt/>
                      </p:tgtEl>
                    </p:cond>
                  </p:endCondLst>
                </p:cTn>
                <p:tgtEl>
                  <p:spTgt spid="11"/>
                </p:tgtEl>
              </p:cMediaNode>
            </p:audio>
          </p:childTnLst>
        </p:cTn>
      </p:par>
    </p:tnLst>
  </p:timing>
  <p:extLst>
    <p:ext uri="{E180D4A7-C9FB-4DFB-919C-405C955672EB}">
      <p14:showEvtLst xmlns:p14="http://schemas.microsoft.com/office/powerpoint/2010/main">
        <p14:playEvt time="529" objId="3"/>
        <p14:stopEvt time="2717" objId="3"/>
      </p14:showEvtLst>
    </p:ext>
  </p:extLst>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4F8FB"/>
        </a:solidFill>
        <a:effectLst/>
      </p:bgPr>
    </p:bg>
    <p:spTree>
      <p:nvGrpSpPr>
        <p:cNvPr id="1" name=""/>
        <p:cNvGrpSpPr/>
        <p:nvPr/>
      </p:nvGrpSpPr>
      <p:grpSpPr>
        <a:xfrm>
          <a:off x="0" y="0"/>
          <a:ext cx="0" cy="0"/>
          <a:chOff x="0" y="0"/>
          <a:chExt cx="0" cy="0"/>
        </a:xfrm>
      </p:grpSpPr>
      <p:sp>
        <p:nvSpPr>
          <p:cNvPr id="2" name="Text 0"/>
          <p:cNvSpPr/>
          <p:nvPr/>
        </p:nvSpPr>
        <p:spPr>
          <a:xfrm>
            <a:off x="8503920" y="4846320"/>
            <a:ext cx="457200" cy="182880"/>
          </a:xfrm>
          <a:prstGeom prst="rect">
            <a:avLst/>
          </a:prstGeom>
          <a:noFill/>
          <a:ln/>
        </p:spPr>
        <p:txBody>
          <a:bodyPr wrap="square" rtlCol="0" anchor="ctr"/>
          <a:lstStyle/>
          <a:p>
            <a:pPr marL="0" indent="0" algn="r">
              <a:buNone/>
            </a:pPr>
            <a:r>
              <a:rPr lang="en-US" sz="800" dirty="0">
                <a:solidFill>
                  <a:srgbClr val="718096"/>
                </a:solidFill>
              </a:rPr>
              <a:t>2 / 15</a:t>
            </a:r>
            <a:endParaRPr lang="en-US" sz="800" dirty="0"/>
          </a:p>
        </p:txBody>
      </p:sp>
      <p:sp>
        <p:nvSpPr>
          <p:cNvPr id="3" name="Text 1"/>
          <p:cNvSpPr/>
          <p:nvPr/>
        </p:nvSpPr>
        <p:spPr>
          <a:xfrm>
            <a:off x="457200" y="201168"/>
            <a:ext cx="8229600" cy="502920"/>
          </a:xfrm>
          <a:prstGeom prst="rect">
            <a:avLst/>
          </a:prstGeom>
          <a:noFill/>
          <a:ln/>
        </p:spPr>
        <p:txBody>
          <a:bodyPr wrap="square" lIns="0" tIns="0" rIns="0" bIns="0" rtlCol="0" anchor="ctr"/>
          <a:lstStyle/>
          <a:p>
            <a:pPr marL="0" indent="0" algn="l">
              <a:buNone/>
            </a:pPr>
            <a:r>
              <a:rPr lang="en-US" sz="2600" b="1" dirty="0">
                <a:solidFill>
                  <a:srgbClr val="1A3A5C"/>
                </a:solidFill>
                <a:latin typeface="Calibri" pitchFamily="34" charset="0"/>
                <a:ea typeface="Calibri" pitchFamily="34" charset="-122"/>
                <a:cs typeface="Calibri" pitchFamily="34" charset="-120"/>
              </a:rPr>
              <a:t>Introduction &amp; Presentation Aims</a:t>
            </a:r>
            <a:endParaRPr lang="en-US" sz="2600" dirty="0"/>
          </a:p>
        </p:txBody>
      </p:sp>
      <p:sp>
        <p:nvSpPr>
          <p:cNvPr id="4" name="Shape 2"/>
          <p:cNvSpPr/>
          <p:nvPr/>
        </p:nvSpPr>
        <p:spPr>
          <a:xfrm>
            <a:off x="457200" y="749808"/>
            <a:ext cx="1097280" cy="36576"/>
          </a:xfrm>
          <a:prstGeom prst="rect">
            <a:avLst/>
          </a:prstGeom>
          <a:solidFill>
            <a:srgbClr val="0D9488"/>
          </a:solidFill>
          <a:ln w="12700">
            <a:solidFill>
              <a:srgbClr val="0D9488"/>
            </a:solidFill>
            <a:prstDash val="solid"/>
          </a:ln>
        </p:spPr>
        <p:txBody>
          <a:bodyPr/>
          <a:lstStyle/>
          <a:p>
            <a:endParaRPr lang="en-MY"/>
          </a:p>
        </p:txBody>
      </p:sp>
      <p:sp>
        <p:nvSpPr>
          <p:cNvPr id="5" name="Shape 3"/>
          <p:cNvSpPr/>
          <p:nvPr/>
        </p:nvSpPr>
        <p:spPr>
          <a:xfrm>
            <a:off x="411480" y="868680"/>
            <a:ext cx="3931920" cy="3566160"/>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6" name="Shape 4"/>
          <p:cNvSpPr/>
          <p:nvPr/>
        </p:nvSpPr>
        <p:spPr>
          <a:xfrm>
            <a:off x="411480" y="868680"/>
            <a:ext cx="54864" cy="3566160"/>
          </a:xfrm>
          <a:prstGeom prst="rect">
            <a:avLst/>
          </a:prstGeom>
          <a:solidFill>
            <a:srgbClr val="0D9488"/>
          </a:solidFill>
          <a:ln w="12700">
            <a:solidFill>
              <a:srgbClr val="0D9488"/>
            </a:solidFill>
            <a:prstDash val="solid"/>
          </a:ln>
        </p:spPr>
        <p:txBody>
          <a:bodyPr/>
          <a:lstStyle/>
          <a:p>
            <a:endParaRPr lang="en-MY"/>
          </a:p>
        </p:txBody>
      </p:sp>
      <p:sp>
        <p:nvSpPr>
          <p:cNvPr id="7" name="Text 5"/>
          <p:cNvSpPr/>
          <p:nvPr/>
        </p:nvSpPr>
        <p:spPr>
          <a:xfrm>
            <a:off x="566928" y="960120"/>
            <a:ext cx="3566160" cy="347472"/>
          </a:xfrm>
          <a:prstGeom prst="rect">
            <a:avLst/>
          </a:prstGeom>
          <a:noFill/>
          <a:ln/>
        </p:spPr>
        <p:txBody>
          <a:bodyPr wrap="square" rtlCol="0" anchor="ctr"/>
          <a:lstStyle/>
          <a:p>
            <a:pPr marL="0" indent="0">
              <a:buNone/>
            </a:pPr>
            <a:r>
              <a:rPr lang="en-US" sz="1300" b="1" dirty="0">
                <a:solidFill>
                  <a:srgbClr val="1A3A5C"/>
                </a:solidFill>
                <a:latin typeface="Calibri" pitchFamily="34" charset="0"/>
                <a:ea typeface="Calibri" pitchFamily="34" charset="-122"/>
                <a:cs typeface="Calibri" pitchFamily="34" charset="-120"/>
              </a:rPr>
              <a:t>About This Presentation</a:t>
            </a:r>
            <a:endParaRPr lang="en-US" sz="1300" dirty="0"/>
          </a:p>
        </p:txBody>
      </p:sp>
      <p:sp>
        <p:nvSpPr>
          <p:cNvPr id="8" name="Text 6"/>
          <p:cNvSpPr/>
          <p:nvPr/>
        </p:nvSpPr>
        <p:spPr>
          <a:xfrm>
            <a:off x="566928" y="1371600"/>
            <a:ext cx="3566160" cy="2834640"/>
          </a:xfrm>
          <a:prstGeom prst="rect">
            <a:avLst/>
          </a:prstGeom>
          <a:noFill/>
          <a:ln/>
        </p:spPr>
        <p:txBody>
          <a:bodyPr wrap="square" rtlCol="0" anchor="ctr"/>
          <a:lstStyle/>
          <a:p>
            <a:pPr marL="0" indent="0" algn="l">
              <a:buNone/>
            </a:pPr>
            <a:r>
              <a:rPr lang="en-US" sz="1400" dirty="0">
                <a:solidFill>
                  <a:srgbClr val="4A5568"/>
                </a:solidFill>
                <a:latin typeface="Calibri" pitchFamily="34" charset="0"/>
                <a:ea typeface="Calibri" pitchFamily="34" charset="-122"/>
                <a:cs typeface="Calibri" pitchFamily="34" charset="-120"/>
              </a:rPr>
              <a:t>This presentation focuses on Chronic Obstructive Pulmonary Disease (COPD) — a major long-term respiratory condition and one of the leading causes of disability in the UK.</a:t>
            </a:r>
            <a:endParaRPr lang="en-US" sz="1400" dirty="0"/>
          </a:p>
          <a:p>
            <a:pPr marL="0" indent="0" algn="l">
              <a:buNone/>
            </a:pPr>
            <a:endParaRPr lang="en-US" sz="1400" dirty="0"/>
          </a:p>
          <a:p>
            <a:pPr marL="0" indent="0" algn="l">
              <a:buNone/>
            </a:pPr>
            <a:r>
              <a:rPr lang="en-US" sz="1400" dirty="0">
                <a:solidFill>
                  <a:srgbClr val="4A5568"/>
                </a:solidFill>
                <a:latin typeface="Calibri" pitchFamily="34" charset="0"/>
                <a:ea typeface="Calibri" pitchFamily="34" charset="-122"/>
                <a:cs typeface="Calibri" pitchFamily="34" charset="-120"/>
              </a:rPr>
              <a:t>A fictional patient case study is used throughout to explore real-world care considerations, while protecting confidentiality. No real person's data has been used.</a:t>
            </a:r>
            <a:endParaRPr lang="en-US" sz="1400" dirty="0"/>
          </a:p>
          <a:p>
            <a:pPr marL="0" indent="0" algn="l">
              <a:buNone/>
            </a:pPr>
            <a:endParaRPr lang="en-US" sz="1400" dirty="0"/>
          </a:p>
          <a:p>
            <a:pPr marL="0" indent="0" algn="l">
              <a:buNone/>
            </a:pPr>
            <a:r>
              <a:rPr lang="en-US" sz="1400" dirty="0">
                <a:solidFill>
                  <a:srgbClr val="4A5568"/>
                </a:solidFill>
                <a:latin typeface="Calibri" pitchFamily="34" charset="0"/>
                <a:ea typeface="Calibri" pitchFamily="34" charset="-122"/>
                <a:cs typeface="Calibri" pitchFamily="34" charset="-120"/>
              </a:rPr>
              <a:t>All recommendations follow NHS and NICE clinical guidelines.</a:t>
            </a:r>
            <a:endParaRPr lang="en-US" sz="1400" dirty="0"/>
          </a:p>
        </p:txBody>
      </p:sp>
      <p:sp>
        <p:nvSpPr>
          <p:cNvPr id="9" name="Shape 7"/>
          <p:cNvSpPr/>
          <p:nvPr/>
        </p:nvSpPr>
        <p:spPr>
          <a:xfrm>
            <a:off x="4526280" y="868680"/>
            <a:ext cx="4343400" cy="1051560"/>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10" name="Shape 8"/>
          <p:cNvSpPr/>
          <p:nvPr/>
        </p:nvSpPr>
        <p:spPr>
          <a:xfrm>
            <a:off x="4526280" y="868680"/>
            <a:ext cx="658368" cy="1051560"/>
          </a:xfrm>
          <a:prstGeom prst="rect">
            <a:avLst/>
          </a:prstGeom>
          <a:solidFill>
            <a:srgbClr val="1A3A5C"/>
          </a:solidFill>
          <a:ln w="12700">
            <a:solidFill>
              <a:srgbClr val="1A3A5C"/>
            </a:solidFill>
            <a:prstDash val="solid"/>
          </a:ln>
        </p:spPr>
        <p:txBody>
          <a:bodyPr/>
          <a:lstStyle/>
          <a:p>
            <a:endParaRPr lang="en-MY"/>
          </a:p>
        </p:txBody>
      </p:sp>
      <p:sp>
        <p:nvSpPr>
          <p:cNvPr id="11" name="Text 9"/>
          <p:cNvSpPr/>
          <p:nvPr/>
        </p:nvSpPr>
        <p:spPr>
          <a:xfrm>
            <a:off x="4526280" y="868680"/>
            <a:ext cx="658368" cy="105156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01</a:t>
            </a:r>
            <a:endParaRPr lang="en-US" sz="1800" dirty="0"/>
          </a:p>
        </p:txBody>
      </p:sp>
      <p:sp>
        <p:nvSpPr>
          <p:cNvPr id="12" name="Text 10"/>
          <p:cNvSpPr/>
          <p:nvPr/>
        </p:nvSpPr>
        <p:spPr>
          <a:xfrm>
            <a:off x="5257800" y="960120"/>
            <a:ext cx="3474720" cy="320040"/>
          </a:xfrm>
          <a:prstGeom prst="rect">
            <a:avLst/>
          </a:prstGeom>
          <a:noFill/>
          <a:ln/>
        </p:spPr>
        <p:txBody>
          <a:bodyPr wrap="square" rtlCol="0" anchor="ctr"/>
          <a:lstStyle/>
          <a:p>
            <a:pPr marL="0" indent="0">
              <a:buNone/>
            </a:pPr>
            <a:r>
              <a:rPr lang="en-US" sz="1200" b="1" dirty="0">
                <a:solidFill>
                  <a:srgbClr val="1A3A5C"/>
                </a:solidFill>
                <a:latin typeface="Calibri" pitchFamily="34" charset="0"/>
                <a:ea typeface="Calibri" pitchFamily="34" charset="-122"/>
                <a:cs typeface="Calibri" pitchFamily="34" charset="-120"/>
              </a:rPr>
              <a:t>Anatomy &amp; Physiology</a:t>
            </a:r>
            <a:endParaRPr lang="en-US" sz="1200" dirty="0"/>
          </a:p>
        </p:txBody>
      </p:sp>
      <p:sp>
        <p:nvSpPr>
          <p:cNvPr id="13" name="Text 11"/>
          <p:cNvSpPr/>
          <p:nvPr/>
        </p:nvSpPr>
        <p:spPr>
          <a:xfrm>
            <a:off x="5257800" y="1271016"/>
            <a:ext cx="3474720" cy="548640"/>
          </a:xfrm>
          <a:prstGeom prst="rect">
            <a:avLst/>
          </a:prstGeom>
          <a:noFill/>
          <a:ln/>
        </p:spPr>
        <p:txBody>
          <a:bodyPr wrap="square" rtlCol="0" anchor="ctr"/>
          <a:lstStyle/>
          <a:p>
            <a:pPr marL="0" indent="0">
              <a:buNone/>
            </a:pPr>
            <a:r>
              <a:rPr lang="en-US" sz="1050" dirty="0">
                <a:solidFill>
                  <a:srgbClr val="4A5568"/>
                </a:solidFill>
                <a:latin typeface="Calibri" pitchFamily="34" charset="0"/>
                <a:ea typeface="Calibri" pitchFamily="34" charset="-122"/>
                <a:cs typeface="Calibri" pitchFamily="34" charset="-120"/>
              </a:rPr>
              <a:t>Explain relevant respiratory anatomy and normal breathing physiology</a:t>
            </a:r>
            <a:endParaRPr lang="en-US" sz="1050" dirty="0"/>
          </a:p>
        </p:txBody>
      </p:sp>
      <p:sp>
        <p:nvSpPr>
          <p:cNvPr id="14" name="Shape 12"/>
          <p:cNvSpPr/>
          <p:nvPr/>
        </p:nvSpPr>
        <p:spPr>
          <a:xfrm>
            <a:off x="4526280" y="2075688"/>
            <a:ext cx="4343400" cy="1051560"/>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15" name="Shape 13"/>
          <p:cNvSpPr/>
          <p:nvPr/>
        </p:nvSpPr>
        <p:spPr>
          <a:xfrm>
            <a:off x="4526280" y="2075688"/>
            <a:ext cx="658368" cy="1051560"/>
          </a:xfrm>
          <a:prstGeom prst="rect">
            <a:avLst/>
          </a:prstGeom>
          <a:solidFill>
            <a:srgbClr val="1A3A5C"/>
          </a:solidFill>
          <a:ln w="12700">
            <a:solidFill>
              <a:srgbClr val="1A3A5C"/>
            </a:solidFill>
            <a:prstDash val="solid"/>
          </a:ln>
        </p:spPr>
        <p:txBody>
          <a:bodyPr/>
          <a:lstStyle/>
          <a:p>
            <a:endParaRPr lang="en-MY"/>
          </a:p>
        </p:txBody>
      </p:sp>
      <p:sp>
        <p:nvSpPr>
          <p:cNvPr id="16" name="Text 14"/>
          <p:cNvSpPr/>
          <p:nvPr/>
        </p:nvSpPr>
        <p:spPr>
          <a:xfrm>
            <a:off x="4526280" y="2075688"/>
            <a:ext cx="658368" cy="105156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02</a:t>
            </a:r>
            <a:endParaRPr lang="en-US" sz="1800" dirty="0"/>
          </a:p>
        </p:txBody>
      </p:sp>
      <p:sp>
        <p:nvSpPr>
          <p:cNvPr id="17" name="Text 15"/>
          <p:cNvSpPr/>
          <p:nvPr/>
        </p:nvSpPr>
        <p:spPr>
          <a:xfrm>
            <a:off x="5257800" y="2167128"/>
            <a:ext cx="3474720" cy="320040"/>
          </a:xfrm>
          <a:prstGeom prst="rect">
            <a:avLst/>
          </a:prstGeom>
          <a:noFill/>
          <a:ln/>
        </p:spPr>
        <p:txBody>
          <a:bodyPr wrap="square" rtlCol="0" anchor="ctr"/>
          <a:lstStyle/>
          <a:p>
            <a:pPr marL="0" indent="0">
              <a:buNone/>
            </a:pPr>
            <a:r>
              <a:rPr lang="en-US" sz="1200" b="1" dirty="0">
                <a:solidFill>
                  <a:srgbClr val="1A3A5C"/>
                </a:solidFill>
                <a:latin typeface="Calibri" pitchFamily="34" charset="0"/>
                <a:ea typeface="Calibri" pitchFamily="34" charset="-122"/>
                <a:cs typeface="Calibri" pitchFamily="34" charset="-120"/>
              </a:rPr>
              <a:t>Impact of COPD</a:t>
            </a:r>
            <a:endParaRPr lang="en-US" sz="1200" dirty="0"/>
          </a:p>
        </p:txBody>
      </p:sp>
      <p:sp>
        <p:nvSpPr>
          <p:cNvPr id="18" name="Text 16"/>
          <p:cNvSpPr/>
          <p:nvPr/>
        </p:nvSpPr>
        <p:spPr>
          <a:xfrm>
            <a:off x="5257800" y="2478024"/>
            <a:ext cx="3474720" cy="548640"/>
          </a:xfrm>
          <a:prstGeom prst="rect">
            <a:avLst/>
          </a:prstGeom>
          <a:noFill/>
          <a:ln/>
        </p:spPr>
        <p:txBody>
          <a:bodyPr wrap="square" rtlCol="0" anchor="ctr"/>
          <a:lstStyle/>
          <a:p>
            <a:pPr marL="0" indent="0">
              <a:buNone/>
            </a:pPr>
            <a:r>
              <a:rPr lang="en-US" sz="1050" dirty="0">
                <a:solidFill>
                  <a:srgbClr val="4A5568"/>
                </a:solidFill>
                <a:latin typeface="Calibri" pitchFamily="34" charset="0"/>
                <a:ea typeface="Calibri" pitchFamily="34" charset="-122"/>
                <a:cs typeface="Calibri" pitchFamily="34" charset="-120"/>
              </a:rPr>
              <a:t>Show how COPD disrupts normal respiratory functioning</a:t>
            </a:r>
            <a:endParaRPr lang="en-US" sz="1050" dirty="0"/>
          </a:p>
        </p:txBody>
      </p:sp>
      <p:sp>
        <p:nvSpPr>
          <p:cNvPr id="19" name="Shape 17"/>
          <p:cNvSpPr/>
          <p:nvPr/>
        </p:nvSpPr>
        <p:spPr>
          <a:xfrm>
            <a:off x="4526280" y="3282696"/>
            <a:ext cx="4343400" cy="1051560"/>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20" name="Shape 18"/>
          <p:cNvSpPr/>
          <p:nvPr/>
        </p:nvSpPr>
        <p:spPr>
          <a:xfrm>
            <a:off x="4526280" y="3282696"/>
            <a:ext cx="658368" cy="1051560"/>
          </a:xfrm>
          <a:prstGeom prst="rect">
            <a:avLst/>
          </a:prstGeom>
          <a:solidFill>
            <a:srgbClr val="1A3A5C"/>
          </a:solidFill>
          <a:ln w="12700">
            <a:solidFill>
              <a:srgbClr val="1A3A5C"/>
            </a:solidFill>
            <a:prstDash val="solid"/>
          </a:ln>
        </p:spPr>
        <p:txBody>
          <a:bodyPr/>
          <a:lstStyle/>
          <a:p>
            <a:endParaRPr lang="en-MY"/>
          </a:p>
        </p:txBody>
      </p:sp>
      <p:sp>
        <p:nvSpPr>
          <p:cNvPr id="21" name="Text 19"/>
          <p:cNvSpPr/>
          <p:nvPr/>
        </p:nvSpPr>
        <p:spPr>
          <a:xfrm>
            <a:off x="4526280" y="3282696"/>
            <a:ext cx="658368" cy="105156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03</a:t>
            </a:r>
            <a:endParaRPr lang="en-US" sz="1800" dirty="0"/>
          </a:p>
        </p:txBody>
      </p:sp>
      <p:sp>
        <p:nvSpPr>
          <p:cNvPr id="22" name="Text 20"/>
          <p:cNvSpPr/>
          <p:nvPr/>
        </p:nvSpPr>
        <p:spPr>
          <a:xfrm>
            <a:off x="5257800" y="3374136"/>
            <a:ext cx="3474720" cy="320040"/>
          </a:xfrm>
          <a:prstGeom prst="rect">
            <a:avLst/>
          </a:prstGeom>
          <a:noFill/>
          <a:ln/>
        </p:spPr>
        <p:txBody>
          <a:bodyPr wrap="square" rtlCol="0" anchor="ctr"/>
          <a:lstStyle/>
          <a:p>
            <a:pPr marL="0" indent="0">
              <a:buNone/>
            </a:pPr>
            <a:r>
              <a:rPr lang="en-US" sz="1200" b="1" dirty="0">
                <a:solidFill>
                  <a:srgbClr val="1A3A5C"/>
                </a:solidFill>
                <a:latin typeface="Calibri" pitchFamily="34" charset="0"/>
                <a:ea typeface="Calibri" pitchFamily="34" charset="-122"/>
                <a:cs typeface="Calibri" pitchFamily="34" charset="-120"/>
              </a:rPr>
              <a:t>Evidence-Based Care Plan</a:t>
            </a:r>
            <a:endParaRPr lang="en-US" sz="1200" dirty="0"/>
          </a:p>
        </p:txBody>
      </p:sp>
      <p:sp>
        <p:nvSpPr>
          <p:cNvPr id="23" name="Text 21"/>
          <p:cNvSpPr/>
          <p:nvPr/>
        </p:nvSpPr>
        <p:spPr>
          <a:xfrm>
            <a:off x="5257800" y="3685032"/>
            <a:ext cx="3474720" cy="548640"/>
          </a:xfrm>
          <a:prstGeom prst="rect">
            <a:avLst/>
          </a:prstGeom>
          <a:noFill/>
          <a:ln/>
        </p:spPr>
        <p:txBody>
          <a:bodyPr wrap="square" rtlCol="0" anchor="ctr"/>
          <a:lstStyle/>
          <a:p>
            <a:pPr marL="0" indent="0">
              <a:buNone/>
            </a:pPr>
            <a:r>
              <a:rPr lang="en-US" sz="1050" dirty="0">
                <a:solidFill>
                  <a:srgbClr val="4A5568"/>
                </a:solidFill>
                <a:latin typeface="Calibri" pitchFamily="34" charset="0"/>
                <a:ea typeface="Calibri" pitchFamily="34" charset="-122"/>
                <a:cs typeface="Calibri" pitchFamily="34" charset="-120"/>
              </a:rPr>
              <a:t>Present a person-centred care plan following NHS and NICE guidance</a:t>
            </a:r>
            <a:endParaRPr lang="en-US" sz="1050" dirty="0"/>
          </a:p>
        </p:txBody>
      </p:sp>
      <p:pic>
        <p:nvPicPr>
          <p:cNvPr id="24" name="Audio 23">
            <a:hlinkClick r:id="" action="ppaction://media"/>
            <a:extLst>
              <a:ext uri="{FF2B5EF4-FFF2-40B4-BE49-F238E27FC236}">
                <a16:creationId xmlns:a16="http://schemas.microsoft.com/office/drawing/2014/main" id="{D35F68A2-957A-EBCA-AE15-B1DE5F84F3C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31250" t="-108203" r="-231250" b="-108203"/>
          <a:stretch>
            <a:fillRect/>
          </a:stretch>
        </p:blipFill>
        <p:spPr>
          <a:xfrm>
            <a:off x="6858000" y="3857625"/>
            <a:ext cx="2286000" cy="128587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3901"/>
    </mc:Choice>
    <mc:Fallback>
      <p:transition spd="slow" advTm="339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4F8FB"/>
        </a:solidFill>
        <a:effectLst/>
      </p:bgPr>
    </p:bg>
    <p:spTree>
      <p:nvGrpSpPr>
        <p:cNvPr id="1" name=""/>
        <p:cNvGrpSpPr/>
        <p:nvPr/>
      </p:nvGrpSpPr>
      <p:grpSpPr>
        <a:xfrm>
          <a:off x="0" y="0"/>
          <a:ext cx="0" cy="0"/>
          <a:chOff x="0" y="0"/>
          <a:chExt cx="0" cy="0"/>
        </a:xfrm>
      </p:grpSpPr>
      <p:sp>
        <p:nvSpPr>
          <p:cNvPr id="2" name="Text 0"/>
          <p:cNvSpPr/>
          <p:nvPr/>
        </p:nvSpPr>
        <p:spPr>
          <a:xfrm>
            <a:off x="8503920" y="4846320"/>
            <a:ext cx="457200" cy="182880"/>
          </a:xfrm>
          <a:prstGeom prst="rect">
            <a:avLst/>
          </a:prstGeom>
          <a:noFill/>
          <a:ln/>
        </p:spPr>
        <p:txBody>
          <a:bodyPr wrap="square" rtlCol="0" anchor="ctr"/>
          <a:lstStyle/>
          <a:p>
            <a:pPr marL="0" indent="0" algn="r">
              <a:buNone/>
            </a:pPr>
            <a:r>
              <a:rPr lang="en-US" sz="800" dirty="0">
                <a:solidFill>
                  <a:srgbClr val="718096"/>
                </a:solidFill>
              </a:rPr>
              <a:t>3 / 15</a:t>
            </a:r>
            <a:endParaRPr lang="en-US" sz="800" dirty="0"/>
          </a:p>
        </p:txBody>
      </p:sp>
      <p:sp>
        <p:nvSpPr>
          <p:cNvPr id="3" name="Text 1"/>
          <p:cNvSpPr/>
          <p:nvPr/>
        </p:nvSpPr>
        <p:spPr>
          <a:xfrm>
            <a:off x="457200" y="201168"/>
            <a:ext cx="8229600" cy="502920"/>
          </a:xfrm>
          <a:prstGeom prst="rect">
            <a:avLst/>
          </a:prstGeom>
          <a:noFill/>
          <a:ln/>
        </p:spPr>
        <p:txBody>
          <a:bodyPr wrap="square" lIns="0" tIns="0" rIns="0" bIns="0" rtlCol="0" anchor="ctr"/>
          <a:lstStyle/>
          <a:p>
            <a:pPr marL="0" indent="0" algn="l">
              <a:buNone/>
            </a:pPr>
            <a:r>
              <a:rPr lang="en-US" sz="2600" b="1" dirty="0">
                <a:solidFill>
                  <a:srgbClr val="1A3A5C"/>
                </a:solidFill>
                <a:latin typeface="Calibri" pitchFamily="34" charset="0"/>
                <a:ea typeface="Calibri" pitchFamily="34" charset="-122"/>
                <a:cs typeface="Calibri" pitchFamily="34" charset="-120"/>
              </a:rPr>
              <a:t>What is COPD?</a:t>
            </a:r>
            <a:endParaRPr lang="en-US" sz="2600" dirty="0"/>
          </a:p>
        </p:txBody>
      </p:sp>
      <p:sp>
        <p:nvSpPr>
          <p:cNvPr id="4" name="Shape 2"/>
          <p:cNvSpPr/>
          <p:nvPr/>
        </p:nvSpPr>
        <p:spPr>
          <a:xfrm>
            <a:off x="457200" y="749808"/>
            <a:ext cx="1097280" cy="36576"/>
          </a:xfrm>
          <a:prstGeom prst="rect">
            <a:avLst/>
          </a:prstGeom>
          <a:solidFill>
            <a:srgbClr val="0D9488"/>
          </a:solidFill>
          <a:ln w="12700">
            <a:solidFill>
              <a:srgbClr val="0D9488"/>
            </a:solidFill>
            <a:prstDash val="solid"/>
          </a:ln>
        </p:spPr>
        <p:txBody>
          <a:bodyPr/>
          <a:lstStyle/>
          <a:p>
            <a:endParaRPr lang="en-MY"/>
          </a:p>
        </p:txBody>
      </p:sp>
      <p:sp>
        <p:nvSpPr>
          <p:cNvPr id="5" name="Shape 3"/>
          <p:cNvSpPr/>
          <p:nvPr/>
        </p:nvSpPr>
        <p:spPr>
          <a:xfrm>
            <a:off x="411480" y="868680"/>
            <a:ext cx="8321040" cy="749808"/>
          </a:xfrm>
          <a:prstGeom prst="rect">
            <a:avLst/>
          </a:prstGeom>
          <a:solidFill>
            <a:srgbClr val="EBF5FB"/>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6" name="Shape 4"/>
          <p:cNvSpPr/>
          <p:nvPr/>
        </p:nvSpPr>
        <p:spPr>
          <a:xfrm>
            <a:off x="411480" y="868680"/>
            <a:ext cx="54864" cy="749808"/>
          </a:xfrm>
          <a:prstGeom prst="rect">
            <a:avLst/>
          </a:prstGeom>
          <a:solidFill>
            <a:srgbClr val="1F6BA5"/>
          </a:solidFill>
          <a:ln w="12700">
            <a:solidFill>
              <a:srgbClr val="1F6BA5"/>
            </a:solidFill>
            <a:prstDash val="solid"/>
          </a:ln>
        </p:spPr>
        <p:txBody>
          <a:bodyPr/>
          <a:lstStyle/>
          <a:p>
            <a:endParaRPr lang="en-MY"/>
          </a:p>
        </p:txBody>
      </p:sp>
      <p:sp>
        <p:nvSpPr>
          <p:cNvPr id="7" name="Text 5"/>
          <p:cNvSpPr/>
          <p:nvPr/>
        </p:nvSpPr>
        <p:spPr>
          <a:xfrm>
            <a:off x="594360" y="914400"/>
            <a:ext cx="7955280" cy="621792"/>
          </a:xfrm>
          <a:prstGeom prst="rect">
            <a:avLst/>
          </a:prstGeom>
          <a:noFill/>
          <a:ln/>
        </p:spPr>
        <p:txBody>
          <a:bodyPr wrap="square" rtlCol="0" anchor="ctr"/>
          <a:lstStyle/>
          <a:p>
            <a:pPr marL="0" indent="0">
              <a:buNone/>
            </a:pPr>
            <a:r>
              <a:rPr lang="en-US" sz="1400" dirty="0">
                <a:solidFill>
                  <a:srgbClr val="1C2833"/>
                </a:solidFill>
                <a:latin typeface="Arial" panose="020B0604020202020204" pitchFamily="34" charset="0"/>
                <a:ea typeface="Calibri" pitchFamily="34" charset="-122"/>
                <a:cs typeface="Arial" panose="020B0604020202020204" pitchFamily="34" charset="0"/>
              </a:rPr>
              <a:t>COPD is a long-term lung condition characterised by inflamed, damaged and permanently narrowed airways, leading to progressive breathing difficulty that cannot be fully reversed (NHS, 2026).</a:t>
            </a:r>
            <a:endParaRPr lang="en-US" sz="1400" dirty="0">
              <a:latin typeface="Arial" panose="020B0604020202020204" pitchFamily="34" charset="0"/>
              <a:cs typeface="Arial" panose="020B0604020202020204" pitchFamily="34" charset="0"/>
            </a:endParaRPr>
          </a:p>
        </p:txBody>
      </p:sp>
      <p:sp>
        <p:nvSpPr>
          <p:cNvPr id="8" name="Shape 6"/>
          <p:cNvSpPr/>
          <p:nvPr/>
        </p:nvSpPr>
        <p:spPr>
          <a:xfrm>
            <a:off x="411480" y="1737360"/>
            <a:ext cx="1965960" cy="3127248"/>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9" name="Shape 7"/>
          <p:cNvSpPr/>
          <p:nvPr/>
        </p:nvSpPr>
        <p:spPr>
          <a:xfrm>
            <a:off x="411480" y="1737360"/>
            <a:ext cx="1965960" cy="347472"/>
          </a:xfrm>
          <a:prstGeom prst="rect">
            <a:avLst/>
          </a:prstGeom>
          <a:solidFill>
            <a:srgbClr val="0D9488"/>
          </a:solidFill>
          <a:ln w="12700">
            <a:solidFill>
              <a:srgbClr val="0D9488"/>
            </a:solidFill>
            <a:prstDash val="solid"/>
          </a:ln>
        </p:spPr>
        <p:txBody>
          <a:bodyPr/>
          <a:lstStyle/>
          <a:p>
            <a:endParaRPr lang="en-MY"/>
          </a:p>
        </p:txBody>
      </p:sp>
      <p:sp>
        <p:nvSpPr>
          <p:cNvPr id="10" name="Text 8"/>
          <p:cNvSpPr/>
          <p:nvPr/>
        </p:nvSpPr>
        <p:spPr>
          <a:xfrm>
            <a:off x="484632" y="1737360"/>
            <a:ext cx="1828800" cy="347472"/>
          </a:xfrm>
          <a:prstGeom prst="rect">
            <a:avLst/>
          </a:prstGeom>
          <a:noFill/>
          <a:ln/>
        </p:spPr>
        <p:txBody>
          <a:bodyPr wrap="square" rtlCol="0" anchor="ctr"/>
          <a:lstStyle/>
          <a:p>
            <a:pPr marL="0" indent="0">
              <a:buNone/>
            </a:pPr>
            <a:r>
              <a:rPr lang="en-US" sz="1400" b="1" dirty="0">
                <a:solidFill>
                  <a:srgbClr val="FFFFFF"/>
                </a:solidFill>
                <a:latin typeface="Arial" panose="020B0604020202020204" pitchFamily="34" charset="0"/>
                <a:ea typeface="Calibri" pitchFamily="34" charset="-122"/>
                <a:cs typeface="Arial" panose="020B0604020202020204" pitchFamily="34" charset="0"/>
              </a:rPr>
              <a:t>Main Symptoms</a:t>
            </a:r>
            <a:endParaRPr lang="en-US" sz="1400" dirty="0">
              <a:latin typeface="Arial" panose="020B0604020202020204" pitchFamily="34" charset="0"/>
              <a:cs typeface="Arial" panose="020B0604020202020204" pitchFamily="34" charset="0"/>
            </a:endParaRPr>
          </a:p>
        </p:txBody>
      </p:sp>
      <p:sp>
        <p:nvSpPr>
          <p:cNvPr id="11" name="Text 9"/>
          <p:cNvSpPr/>
          <p:nvPr/>
        </p:nvSpPr>
        <p:spPr>
          <a:xfrm>
            <a:off x="502920" y="2157984"/>
            <a:ext cx="1755648" cy="2606040"/>
          </a:xfrm>
          <a:prstGeom prst="rect">
            <a:avLst/>
          </a:prstGeom>
          <a:noFill/>
          <a:ln/>
        </p:spPr>
        <p:txBody>
          <a:bodyPr wrap="square" rtlCol="0" anchor="ctr"/>
          <a:lstStyle/>
          <a:p>
            <a:pPr marL="342900" indent="-342900">
              <a:spcAft>
                <a:spcPts val="300"/>
              </a:spcAft>
              <a:buSzPct val="100000"/>
              <a:buChar char="•"/>
            </a:pPr>
            <a:r>
              <a:rPr lang="en-US" sz="1400" dirty="0">
                <a:solidFill>
                  <a:srgbClr val="4A5568"/>
                </a:solidFill>
                <a:latin typeface="Arial" panose="020B0604020202020204" pitchFamily="34" charset="0"/>
                <a:ea typeface="Calibri" pitchFamily="34" charset="-122"/>
                <a:cs typeface="Arial" panose="020B0604020202020204" pitchFamily="34" charset="0"/>
              </a:rPr>
              <a:t>Persistent breathlessness</a:t>
            </a:r>
            <a:endParaRPr lang="en-US" sz="1400" dirty="0">
              <a:latin typeface="Arial" panose="020B0604020202020204" pitchFamily="34" charset="0"/>
              <a:cs typeface="Arial" panose="020B0604020202020204" pitchFamily="34" charset="0"/>
            </a:endParaRPr>
          </a:p>
          <a:p>
            <a:pPr marL="342900" indent="-342900">
              <a:spcAft>
                <a:spcPts val="300"/>
              </a:spcAft>
              <a:buSzPct val="100000"/>
              <a:buChar char="•"/>
            </a:pPr>
            <a:r>
              <a:rPr lang="en-US" sz="1400" dirty="0">
                <a:solidFill>
                  <a:srgbClr val="4A5568"/>
                </a:solidFill>
                <a:latin typeface="Arial" panose="020B0604020202020204" pitchFamily="34" charset="0"/>
                <a:ea typeface="Calibri" pitchFamily="34" charset="-122"/>
                <a:cs typeface="Arial" panose="020B0604020202020204" pitchFamily="34" charset="0"/>
              </a:rPr>
              <a:t>Chronic productive cough</a:t>
            </a:r>
            <a:endParaRPr lang="en-US" sz="1400" dirty="0">
              <a:latin typeface="Arial" panose="020B0604020202020204" pitchFamily="34" charset="0"/>
              <a:cs typeface="Arial" panose="020B0604020202020204" pitchFamily="34" charset="0"/>
            </a:endParaRPr>
          </a:p>
          <a:p>
            <a:pPr marL="342900" indent="-342900">
              <a:spcAft>
                <a:spcPts val="300"/>
              </a:spcAft>
              <a:buSzPct val="100000"/>
              <a:buChar char="•"/>
            </a:pPr>
            <a:r>
              <a:rPr lang="en-US" sz="1400" dirty="0">
                <a:solidFill>
                  <a:srgbClr val="4A5568"/>
                </a:solidFill>
                <a:latin typeface="Arial" panose="020B0604020202020204" pitchFamily="34" charset="0"/>
                <a:ea typeface="Calibri" pitchFamily="34" charset="-122"/>
                <a:cs typeface="Arial" panose="020B0604020202020204" pitchFamily="34" charset="0"/>
              </a:rPr>
              <a:t>Wheeze and chest tightness</a:t>
            </a:r>
            <a:endParaRPr lang="en-US" sz="1400" dirty="0">
              <a:latin typeface="Arial" panose="020B0604020202020204" pitchFamily="34" charset="0"/>
              <a:cs typeface="Arial" panose="020B0604020202020204" pitchFamily="34" charset="0"/>
            </a:endParaRPr>
          </a:p>
          <a:p>
            <a:pPr marL="342900" indent="-342900">
              <a:spcAft>
                <a:spcPts val="300"/>
              </a:spcAft>
              <a:buSzPct val="100000"/>
              <a:buChar char="•"/>
            </a:pPr>
            <a:r>
              <a:rPr lang="en-US" sz="1400" dirty="0">
                <a:solidFill>
                  <a:srgbClr val="4A5568"/>
                </a:solidFill>
                <a:latin typeface="Arial" panose="020B0604020202020204" pitchFamily="34" charset="0"/>
                <a:ea typeface="Calibri" pitchFamily="34" charset="-122"/>
                <a:cs typeface="Arial" panose="020B0604020202020204" pitchFamily="34" charset="0"/>
              </a:rPr>
              <a:t>Frequent respiratory infections</a:t>
            </a:r>
            <a:endParaRPr lang="en-US" sz="1400" dirty="0">
              <a:latin typeface="Arial" panose="020B0604020202020204" pitchFamily="34" charset="0"/>
              <a:cs typeface="Arial" panose="020B0604020202020204" pitchFamily="34" charset="0"/>
            </a:endParaRPr>
          </a:p>
          <a:p>
            <a:pPr marL="0" indent="0">
              <a:buNone/>
            </a:pPr>
            <a:endParaRPr lang="en-US" sz="1000" dirty="0"/>
          </a:p>
        </p:txBody>
      </p:sp>
      <p:sp>
        <p:nvSpPr>
          <p:cNvPr id="12" name="Shape 10"/>
          <p:cNvSpPr/>
          <p:nvPr/>
        </p:nvSpPr>
        <p:spPr>
          <a:xfrm>
            <a:off x="2514600" y="2157984"/>
            <a:ext cx="1965960" cy="2706624"/>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13" name="Shape 11"/>
          <p:cNvSpPr/>
          <p:nvPr/>
        </p:nvSpPr>
        <p:spPr>
          <a:xfrm>
            <a:off x="2514600" y="1737360"/>
            <a:ext cx="1965960" cy="347472"/>
          </a:xfrm>
          <a:prstGeom prst="rect">
            <a:avLst/>
          </a:prstGeom>
          <a:solidFill>
            <a:srgbClr val="1F6BA5"/>
          </a:solidFill>
          <a:ln w="12700">
            <a:solidFill>
              <a:srgbClr val="1F6BA5"/>
            </a:solidFill>
            <a:prstDash val="solid"/>
          </a:ln>
        </p:spPr>
        <p:txBody>
          <a:bodyPr/>
          <a:lstStyle/>
          <a:p>
            <a:endParaRPr lang="en-MY"/>
          </a:p>
        </p:txBody>
      </p:sp>
      <p:sp>
        <p:nvSpPr>
          <p:cNvPr id="14" name="Text 12"/>
          <p:cNvSpPr/>
          <p:nvPr/>
        </p:nvSpPr>
        <p:spPr>
          <a:xfrm>
            <a:off x="2587752" y="1737360"/>
            <a:ext cx="1828800" cy="347472"/>
          </a:xfrm>
          <a:prstGeom prst="rect">
            <a:avLst/>
          </a:prstGeom>
          <a:noFill/>
          <a:ln/>
        </p:spPr>
        <p:txBody>
          <a:bodyPr wrap="square" rtlCol="0" anchor="ctr"/>
          <a:lstStyle/>
          <a:p>
            <a:pPr marL="0" indent="0">
              <a:buNone/>
            </a:pPr>
            <a:r>
              <a:rPr lang="en-US" b="1" dirty="0">
                <a:solidFill>
                  <a:srgbClr val="FFFFFF"/>
                </a:solidFill>
                <a:latin typeface="Arial" panose="020B0604020202020204" pitchFamily="34" charset="0"/>
                <a:ea typeface="Calibri" pitchFamily="34" charset="-122"/>
                <a:cs typeface="Arial" panose="020B0604020202020204" pitchFamily="34" charset="0"/>
              </a:rPr>
              <a:t>Key Causes</a:t>
            </a:r>
            <a:endParaRPr lang="en-US" dirty="0">
              <a:latin typeface="Arial" panose="020B0604020202020204" pitchFamily="34" charset="0"/>
              <a:cs typeface="Arial" panose="020B0604020202020204" pitchFamily="34" charset="0"/>
            </a:endParaRPr>
          </a:p>
        </p:txBody>
      </p:sp>
      <p:sp>
        <p:nvSpPr>
          <p:cNvPr id="15" name="Text 13"/>
          <p:cNvSpPr/>
          <p:nvPr/>
        </p:nvSpPr>
        <p:spPr>
          <a:xfrm>
            <a:off x="2606040" y="2157984"/>
            <a:ext cx="1755648" cy="2606040"/>
          </a:xfrm>
          <a:prstGeom prst="rect">
            <a:avLst/>
          </a:prstGeom>
          <a:noFill/>
          <a:ln/>
        </p:spPr>
        <p:txBody>
          <a:bodyPr wrap="square" rtlCol="0" anchor="ctr"/>
          <a:lstStyle/>
          <a:p>
            <a:pPr marL="342900" indent="-342900">
              <a:spcAft>
                <a:spcPts val="300"/>
              </a:spcAft>
              <a:buSzPct val="100000"/>
              <a:buChar char="•"/>
            </a:pPr>
            <a:r>
              <a:rPr lang="en-US" sz="1400" dirty="0">
                <a:solidFill>
                  <a:srgbClr val="4A5568"/>
                </a:solidFill>
                <a:latin typeface="Arial" panose="020B0604020202020204" pitchFamily="34" charset="0"/>
                <a:ea typeface="Calibri" pitchFamily="34" charset="-122"/>
                <a:cs typeface="Arial" panose="020B0604020202020204" pitchFamily="34" charset="0"/>
              </a:rPr>
              <a:t>Cigarette smoking (primary cause)</a:t>
            </a:r>
            <a:endParaRPr lang="en-US" sz="1400" dirty="0">
              <a:latin typeface="Arial" panose="020B0604020202020204" pitchFamily="34" charset="0"/>
              <a:cs typeface="Arial" panose="020B0604020202020204" pitchFamily="34" charset="0"/>
            </a:endParaRPr>
          </a:p>
          <a:p>
            <a:pPr marL="342900" indent="-342900">
              <a:spcAft>
                <a:spcPts val="300"/>
              </a:spcAft>
              <a:buSzPct val="100000"/>
              <a:buChar char="•"/>
            </a:pPr>
            <a:r>
              <a:rPr lang="en-US" sz="1400" dirty="0">
                <a:solidFill>
                  <a:srgbClr val="4A5568"/>
                </a:solidFill>
                <a:latin typeface="Arial" panose="020B0604020202020204" pitchFamily="34" charset="0"/>
                <a:ea typeface="Calibri" pitchFamily="34" charset="-122"/>
                <a:cs typeface="Arial" panose="020B0604020202020204" pitchFamily="34" charset="0"/>
              </a:rPr>
              <a:t>Occupational dust/fume exposure</a:t>
            </a:r>
            <a:endParaRPr lang="en-US" sz="1400" dirty="0">
              <a:latin typeface="Arial" panose="020B0604020202020204" pitchFamily="34" charset="0"/>
              <a:cs typeface="Arial" panose="020B0604020202020204" pitchFamily="34" charset="0"/>
            </a:endParaRPr>
          </a:p>
          <a:p>
            <a:pPr marL="342900" indent="-342900">
              <a:spcAft>
                <a:spcPts val="300"/>
              </a:spcAft>
              <a:buSzPct val="100000"/>
              <a:buChar char="•"/>
            </a:pPr>
            <a:r>
              <a:rPr lang="en-US" sz="1400" dirty="0">
                <a:solidFill>
                  <a:srgbClr val="4A5568"/>
                </a:solidFill>
                <a:latin typeface="Arial" panose="020B0604020202020204" pitchFamily="34" charset="0"/>
                <a:ea typeface="Calibri" pitchFamily="34" charset="-122"/>
                <a:cs typeface="Arial" panose="020B0604020202020204" pitchFamily="34" charset="0"/>
              </a:rPr>
              <a:t>Air pollution</a:t>
            </a:r>
            <a:endParaRPr lang="en-US" sz="1400" dirty="0">
              <a:latin typeface="Arial" panose="020B0604020202020204" pitchFamily="34" charset="0"/>
              <a:cs typeface="Arial" panose="020B0604020202020204" pitchFamily="34" charset="0"/>
            </a:endParaRPr>
          </a:p>
          <a:p>
            <a:pPr marL="342900" indent="-342900">
              <a:spcAft>
                <a:spcPts val="300"/>
              </a:spcAft>
              <a:buSzPct val="100000"/>
              <a:buChar char="•"/>
            </a:pPr>
            <a:r>
              <a:rPr lang="en-US" sz="1400" dirty="0">
                <a:solidFill>
                  <a:srgbClr val="4A5568"/>
                </a:solidFill>
                <a:latin typeface="Arial" panose="020B0604020202020204" pitchFamily="34" charset="0"/>
                <a:ea typeface="Calibri" pitchFamily="34" charset="-122"/>
                <a:cs typeface="Arial" panose="020B0604020202020204" pitchFamily="34" charset="0"/>
              </a:rPr>
              <a:t>Rare: alpha-1 antitrypsin deficiency</a:t>
            </a:r>
            <a:endParaRPr lang="en-US" sz="1400" dirty="0">
              <a:latin typeface="Arial" panose="020B0604020202020204" pitchFamily="34" charset="0"/>
              <a:cs typeface="Arial" panose="020B0604020202020204" pitchFamily="34" charset="0"/>
            </a:endParaRPr>
          </a:p>
          <a:p>
            <a:pPr marL="0" indent="0">
              <a:buNone/>
            </a:pPr>
            <a:endParaRPr lang="en-US" sz="1000" dirty="0"/>
          </a:p>
        </p:txBody>
      </p:sp>
      <p:sp>
        <p:nvSpPr>
          <p:cNvPr id="16" name="Shape 14"/>
          <p:cNvSpPr/>
          <p:nvPr/>
        </p:nvSpPr>
        <p:spPr>
          <a:xfrm>
            <a:off x="4617720" y="1737360"/>
            <a:ext cx="1965960" cy="3127248"/>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17" name="Shape 15"/>
          <p:cNvSpPr/>
          <p:nvPr/>
        </p:nvSpPr>
        <p:spPr>
          <a:xfrm>
            <a:off x="4617720" y="1737360"/>
            <a:ext cx="1965960" cy="347472"/>
          </a:xfrm>
          <a:prstGeom prst="rect">
            <a:avLst/>
          </a:prstGeom>
          <a:solidFill>
            <a:srgbClr val="E67E22"/>
          </a:solidFill>
          <a:ln w="12700">
            <a:solidFill>
              <a:srgbClr val="E67E22"/>
            </a:solidFill>
            <a:prstDash val="solid"/>
          </a:ln>
        </p:spPr>
        <p:txBody>
          <a:bodyPr/>
          <a:lstStyle/>
          <a:p>
            <a:endParaRPr lang="en-MY"/>
          </a:p>
        </p:txBody>
      </p:sp>
      <p:sp>
        <p:nvSpPr>
          <p:cNvPr id="18" name="Text 16"/>
          <p:cNvSpPr/>
          <p:nvPr/>
        </p:nvSpPr>
        <p:spPr>
          <a:xfrm>
            <a:off x="4690872" y="1737360"/>
            <a:ext cx="1828800" cy="347472"/>
          </a:xfrm>
          <a:prstGeom prst="rect">
            <a:avLst/>
          </a:prstGeom>
          <a:noFill/>
          <a:ln/>
        </p:spPr>
        <p:txBody>
          <a:bodyPr wrap="square" rtlCol="0" anchor="ctr"/>
          <a:lstStyle/>
          <a:p>
            <a:pPr marL="0" indent="0">
              <a:buNone/>
            </a:pPr>
            <a:r>
              <a:rPr lang="en-US" b="1" dirty="0">
                <a:solidFill>
                  <a:srgbClr val="FFFFFF"/>
                </a:solidFill>
                <a:latin typeface="Arial" panose="020B0604020202020204" pitchFamily="34" charset="0"/>
                <a:ea typeface="Calibri" pitchFamily="34" charset="-122"/>
                <a:cs typeface="Arial" panose="020B0604020202020204" pitchFamily="34" charset="0"/>
              </a:rPr>
              <a:t>UK Burden</a:t>
            </a:r>
            <a:endParaRPr lang="en-US" dirty="0">
              <a:latin typeface="Arial" panose="020B0604020202020204" pitchFamily="34" charset="0"/>
              <a:cs typeface="Arial" panose="020B0604020202020204" pitchFamily="34" charset="0"/>
            </a:endParaRPr>
          </a:p>
        </p:txBody>
      </p:sp>
      <p:sp>
        <p:nvSpPr>
          <p:cNvPr id="19" name="Text 17"/>
          <p:cNvSpPr/>
          <p:nvPr/>
        </p:nvSpPr>
        <p:spPr>
          <a:xfrm>
            <a:off x="4709160" y="2157984"/>
            <a:ext cx="1755648" cy="2606040"/>
          </a:xfrm>
          <a:prstGeom prst="rect">
            <a:avLst/>
          </a:prstGeom>
          <a:noFill/>
          <a:ln/>
        </p:spPr>
        <p:txBody>
          <a:bodyPr wrap="square" rtlCol="0" anchor="ctr"/>
          <a:lstStyle/>
          <a:p>
            <a:pPr marL="342900" indent="-342900">
              <a:spcAft>
                <a:spcPts val="300"/>
              </a:spcAft>
              <a:buSzPct val="100000"/>
              <a:buChar char="•"/>
            </a:pPr>
            <a:r>
              <a:rPr lang="en-US" sz="1400" dirty="0">
                <a:solidFill>
                  <a:srgbClr val="4A5568"/>
                </a:solidFill>
                <a:latin typeface="Calibri" pitchFamily="34" charset="0"/>
                <a:ea typeface="Calibri" pitchFamily="34" charset="-122"/>
                <a:cs typeface="Calibri" pitchFamily="34" charset="-120"/>
              </a:rPr>
              <a:t>~1.2 million diagnosed in the UK</a:t>
            </a:r>
            <a:endParaRPr lang="en-US" sz="1400" dirty="0"/>
          </a:p>
          <a:p>
            <a:pPr marL="342900" indent="-342900">
              <a:spcAft>
                <a:spcPts val="300"/>
              </a:spcAft>
              <a:buSzPct val="100000"/>
              <a:buChar char="•"/>
            </a:pPr>
            <a:r>
              <a:rPr lang="en-US" sz="1400" dirty="0">
                <a:solidFill>
                  <a:srgbClr val="4A5568"/>
                </a:solidFill>
                <a:latin typeface="Calibri" pitchFamily="34" charset="0"/>
                <a:ea typeface="Calibri" pitchFamily="34" charset="-122"/>
                <a:cs typeface="Calibri" pitchFamily="34" charset="-120"/>
              </a:rPr>
              <a:t>Leading cause of emergency admissions</a:t>
            </a:r>
            <a:endParaRPr lang="en-US" sz="1400" dirty="0"/>
          </a:p>
          <a:p>
            <a:pPr marL="342900" indent="-342900">
              <a:spcAft>
                <a:spcPts val="300"/>
              </a:spcAft>
              <a:buSzPct val="100000"/>
              <a:buChar char="•"/>
            </a:pPr>
            <a:r>
              <a:rPr lang="en-US" sz="1400" dirty="0">
                <a:solidFill>
                  <a:srgbClr val="4A5568"/>
                </a:solidFill>
                <a:latin typeface="Calibri" pitchFamily="34" charset="0"/>
                <a:ea typeface="Calibri" pitchFamily="34" charset="-122"/>
                <a:cs typeface="Calibri" pitchFamily="34" charset="-120"/>
              </a:rPr>
              <a:t>Preventable and treatable</a:t>
            </a:r>
            <a:endParaRPr lang="en-US" sz="1400" dirty="0"/>
          </a:p>
          <a:p>
            <a:pPr marL="342900" indent="-342900">
              <a:spcAft>
                <a:spcPts val="300"/>
              </a:spcAft>
              <a:buSzPct val="100000"/>
              <a:buChar char="•"/>
            </a:pPr>
            <a:r>
              <a:rPr lang="en-US" sz="1400" dirty="0">
                <a:solidFill>
                  <a:srgbClr val="4A5568"/>
                </a:solidFill>
                <a:latin typeface="Calibri" pitchFamily="34" charset="0"/>
                <a:ea typeface="Calibri" pitchFamily="34" charset="-122"/>
                <a:cs typeface="Calibri" pitchFamily="34" charset="-120"/>
              </a:rPr>
              <a:t>Significant NHS resource impact</a:t>
            </a:r>
            <a:endParaRPr lang="en-US" sz="1400" dirty="0"/>
          </a:p>
          <a:p>
            <a:pPr marL="0" indent="0">
              <a:buNone/>
            </a:pPr>
            <a:endParaRPr lang="en-US" sz="1000" dirty="0"/>
          </a:p>
        </p:txBody>
      </p:sp>
      <p:sp>
        <p:nvSpPr>
          <p:cNvPr id="20" name="Shape 18"/>
          <p:cNvSpPr/>
          <p:nvPr/>
        </p:nvSpPr>
        <p:spPr>
          <a:xfrm>
            <a:off x="6720840" y="1737360"/>
            <a:ext cx="1965960" cy="3127248"/>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21" name="Shape 19"/>
          <p:cNvSpPr/>
          <p:nvPr/>
        </p:nvSpPr>
        <p:spPr>
          <a:xfrm>
            <a:off x="6720840" y="1737360"/>
            <a:ext cx="1965960" cy="347472"/>
          </a:xfrm>
          <a:prstGeom prst="rect">
            <a:avLst/>
          </a:prstGeom>
          <a:solidFill>
            <a:srgbClr val="8E44AD"/>
          </a:solidFill>
          <a:ln w="12700">
            <a:solidFill>
              <a:srgbClr val="8E44AD"/>
            </a:solidFill>
            <a:prstDash val="solid"/>
          </a:ln>
        </p:spPr>
        <p:txBody>
          <a:bodyPr/>
          <a:lstStyle/>
          <a:p>
            <a:endParaRPr lang="en-MY"/>
          </a:p>
        </p:txBody>
      </p:sp>
      <p:sp>
        <p:nvSpPr>
          <p:cNvPr id="22" name="Text 20"/>
          <p:cNvSpPr/>
          <p:nvPr/>
        </p:nvSpPr>
        <p:spPr>
          <a:xfrm>
            <a:off x="6793992" y="1737360"/>
            <a:ext cx="1828800" cy="347472"/>
          </a:xfrm>
          <a:prstGeom prst="rect">
            <a:avLst/>
          </a:prstGeom>
          <a:noFill/>
          <a:ln/>
        </p:spPr>
        <p:txBody>
          <a:bodyPr wrap="square" rtlCol="0" anchor="ctr"/>
          <a:lstStyle/>
          <a:p>
            <a:pPr marL="0" indent="0">
              <a:buNone/>
            </a:pPr>
            <a:r>
              <a:rPr lang="en-US" b="1" dirty="0">
                <a:solidFill>
                  <a:srgbClr val="FFFFFF"/>
                </a:solidFill>
                <a:latin typeface="Calibri" pitchFamily="34" charset="0"/>
                <a:ea typeface="Calibri" pitchFamily="34" charset="-122"/>
                <a:cs typeface="Calibri" pitchFamily="34" charset="-120"/>
              </a:rPr>
              <a:t>COPD Stages</a:t>
            </a:r>
            <a:endParaRPr lang="en-US" dirty="0"/>
          </a:p>
        </p:txBody>
      </p:sp>
      <p:sp>
        <p:nvSpPr>
          <p:cNvPr id="23" name="Text 21"/>
          <p:cNvSpPr/>
          <p:nvPr/>
        </p:nvSpPr>
        <p:spPr>
          <a:xfrm>
            <a:off x="6812280" y="2157984"/>
            <a:ext cx="1755648" cy="2606040"/>
          </a:xfrm>
          <a:prstGeom prst="rect">
            <a:avLst/>
          </a:prstGeom>
          <a:noFill/>
          <a:ln/>
        </p:spPr>
        <p:txBody>
          <a:bodyPr wrap="square" rtlCol="0" anchor="ctr"/>
          <a:lstStyle/>
          <a:p>
            <a:pPr marL="342900" indent="-342900">
              <a:spcAft>
                <a:spcPts val="300"/>
              </a:spcAft>
              <a:buSzPct val="100000"/>
              <a:buChar char="•"/>
            </a:pPr>
            <a:r>
              <a:rPr lang="en-US" sz="1400" dirty="0">
                <a:solidFill>
                  <a:srgbClr val="4A5568"/>
                </a:solidFill>
                <a:latin typeface="Calibri" pitchFamily="34" charset="0"/>
                <a:ea typeface="Calibri" pitchFamily="34" charset="-122"/>
                <a:cs typeface="Calibri" pitchFamily="34" charset="-120"/>
              </a:rPr>
              <a:t>Mild — FEV₁ ≥ 80% predicted</a:t>
            </a:r>
            <a:endParaRPr lang="en-US" sz="1400" dirty="0"/>
          </a:p>
          <a:p>
            <a:pPr marL="342900" indent="-342900">
              <a:spcAft>
                <a:spcPts val="300"/>
              </a:spcAft>
              <a:buSzPct val="100000"/>
              <a:buChar char="•"/>
            </a:pPr>
            <a:r>
              <a:rPr lang="en-US" sz="1400" dirty="0">
                <a:solidFill>
                  <a:srgbClr val="4A5568"/>
                </a:solidFill>
                <a:latin typeface="Calibri" pitchFamily="34" charset="0"/>
                <a:ea typeface="Calibri" pitchFamily="34" charset="-122"/>
                <a:cs typeface="Calibri" pitchFamily="34" charset="-120"/>
              </a:rPr>
              <a:t>Moderate — FEV₁ 50–79%</a:t>
            </a:r>
            <a:endParaRPr lang="en-US" sz="1400" dirty="0"/>
          </a:p>
          <a:p>
            <a:pPr marL="342900" indent="-342900">
              <a:spcAft>
                <a:spcPts val="300"/>
              </a:spcAft>
              <a:buSzPct val="100000"/>
              <a:buChar char="•"/>
            </a:pPr>
            <a:r>
              <a:rPr lang="en-US" sz="1400" dirty="0">
                <a:solidFill>
                  <a:srgbClr val="4A5568"/>
                </a:solidFill>
                <a:latin typeface="Calibri" pitchFamily="34" charset="0"/>
                <a:ea typeface="Calibri" pitchFamily="34" charset="-122"/>
                <a:cs typeface="Calibri" pitchFamily="34" charset="-120"/>
              </a:rPr>
              <a:t>Severe — FEV₁ 30–49%</a:t>
            </a:r>
            <a:endParaRPr lang="en-US" sz="1400" dirty="0"/>
          </a:p>
          <a:p>
            <a:pPr marL="342900" indent="-342900">
              <a:spcAft>
                <a:spcPts val="300"/>
              </a:spcAft>
              <a:buSzPct val="100000"/>
              <a:buChar char="•"/>
            </a:pPr>
            <a:r>
              <a:rPr lang="en-US" sz="1400" dirty="0">
                <a:solidFill>
                  <a:srgbClr val="4A5568"/>
                </a:solidFill>
                <a:latin typeface="Calibri" pitchFamily="34" charset="0"/>
                <a:ea typeface="Calibri" pitchFamily="34" charset="-122"/>
                <a:cs typeface="Calibri" pitchFamily="34" charset="-120"/>
              </a:rPr>
              <a:t>Very severe — FEV₁ &lt; 30%</a:t>
            </a:r>
            <a:endParaRPr lang="en-US" sz="1400" dirty="0"/>
          </a:p>
          <a:p>
            <a:pPr marL="0" indent="0">
              <a:buNone/>
            </a:pPr>
            <a:endParaRPr lang="en-US" sz="1000" dirty="0"/>
          </a:p>
        </p:txBody>
      </p:sp>
      <p:pic>
        <p:nvPicPr>
          <p:cNvPr id="24" name="Audio 23">
            <a:hlinkClick r:id="" action="ppaction://media"/>
            <a:extLst>
              <a:ext uri="{FF2B5EF4-FFF2-40B4-BE49-F238E27FC236}">
                <a16:creationId xmlns:a16="http://schemas.microsoft.com/office/drawing/2014/main" id="{FF101E32-33F0-5C28-6C77-E3B9A48702C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31250" t="-108203" r="-231250" b="-108203"/>
          <a:stretch>
            <a:fillRect/>
          </a:stretch>
        </p:blipFill>
        <p:spPr>
          <a:xfrm>
            <a:off x="6858000" y="3857625"/>
            <a:ext cx="2286000" cy="128587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5027"/>
    </mc:Choice>
    <mc:Fallback>
      <p:transition spd="slow" advTm="450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4F8FB"/>
        </a:solidFill>
        <a:effectLst/>
      </p:bgPr>
    </p:bg>
    <p:spTree>
      <p:nvGrpSpPr>
        <p:cNvPr id="1" name=""/>
        <p:cNvGrpSpPr/>
        <p:nvPr/>
      </p:nvGrpSpPr>
      <p:grpSpPr>
        <a:xfrm>
          <a:off x="0" y="0"/>
          <a:ext cx="0" cy="0"/>
          <a:chOff x="0" y="0"/>
          <a:chExt cx="0" cy="0"/>
        </a:xfrm>
      </p:grpSpPr>
      <p:sp>
        <p:nvSpPr>
          <p:cNvPr id="2" name="Text 0"/>
          <p:cNvSpPr/>
          <p:nvPr/>
        </p:nvSpPr>
        <p:spPr>
          <a:xfrm>
            <a:off x="8503920" y="4846320"/>
            <a:ext cx="457200" cy="182880"/>
          </a:xfrm>
          <a:prstGeom prst="rect">
            <a:avLst/>
          </a:prstGeom>
          <a:noFill/>
          <a:ln/>
        </p:spPr>
        <p:txBody>
          <a:bodyPr wrap="square" rtlCol="0" anchor="ctr"/>
          <a:lstStyle/>
          <a:p>
            <a:pPr marL="0" indent="0" algn="r">
              <a:buNone/>
            </a:pPr>
            <a:r>
              <a:rPr lang="en-US" sz="800" dirty="0">
                <a:solidFill>
                  <a:srgbClr val="718096"/>
                </a:solidFill>
              </a:rPr>
              <a:t>4 / 15</a:t>
            </a:r>
            <a:endParaRPr lang="en-US" sz="800" dirty="0"/>
          </a:p>
        </p:txBody>
      </p:sp>
      <p:sp>
        <p:nvSpPr>
          <p:cNvPr id="3" name="Text 1"/>
          <p:cNvSpPr/>
          <p:nvPr/>
        </p:nvSpPr>
        <p:spPr>
          <a:xfrm>
            <a:off x="457200" y="201168"/>
            <a:ext cx="8229600" cy="502920"/>
          </a:xfrm>
          <a:prstGeom prst="rect">
            <a:avLst/>
          </a:prstGeom>
          <a:noFill/>
          <a:ln/>
        </p:spPr>
        <p:txBody>
          <a:bodyPr wrap="square" lIns="0" tIns="0" rIns="0" bIns="0" rtlCol="0" anchor="ctr"/>
          <a:lstStyle/>
          <a:p>
            <a:pPr marL="0" indent="0" algn="l">
              <a:buNone/>
            </a:pPr>
            <a:r>
              <a:rPr lang="en-US" sz="2600" b="1" dirty="0">
                <a:solidFill>
                  <a:srgbClr val="1A3A5C"/>
                </a:solidFill>
                <a:latin typeface="Calibri" pitchFamily="34" charset="0"/>
                <a:ea typeface="Calibri" pitchFamily="34" charset="-122"/>
                <a:cs typeface="Calibri" pitchFamily="34" charset="-120"/>
              </a:rPr>
              <a:t>Respiratory System: Anatomy</a:t>
            </a:r>
            <a:endParaRPr lang="en-US" sz="2600" dirty="0"/>
          </a:p>
        </p:txBody>
      </p:sp>
      <p:sp>
        <p:nvSpPr>
          <p:cNvPr id="4" name="Shape 2"/>
          <p:cNvSpPr/>
          <p:nvPr/>
        </p:nvSpPr>
        <p:spPr>
          <a:xfrm>
            <a:off x="457200" y="749808"/>
            <a:ext cx="1097280" cy="36576"/>
          </a:xfrm>
          <a:prstGeom prst="rect">
            <a:avLst/>
          </a:prstGeom>
          <a:solidFill>
            <a:srgbClr val="0D9488"/>
          </a:solidFill>
          <a:ln w="12700">
            <a:solidFill>
              <a:srgbClr val="0D9488"/>
            </a:solidFill>
            <a:prstDash val="solid"/>
          </a:ln>
        </p:spPr>
        <p:txBody>
          <a:bodyPr/>
          <a:lstStyle/>
          <a:p>
            <a:endParaRPr lang="en-MY"/>
          </a:p>
        </p:txBody>
      </p:sp>
      <p:sp>
        <p:nvSpPr>
          <p:cNvPr id="5" name="Shape 3"/>
          <p:cNvSpPr/>
          <p:nvPr/>
        </p:nvSpPr>
        <p:spPr>
          <a:xfrm>
            <a:off x="411480" y="868680"/>
            <a:ext cx="3840480" cy="566928"/>
          </a:xfrm>
          <a:prstGeom prst="rect">
            <a:avLst/>
          </a:prstGeom>
          <a:solidFill>
            <a:srgbClr val="5B8DB8"/>
          </a:solidFill>
          <a:ln w="12700">
            <a:solidFill>
              <a:srgbClr val="5B8DB8"/>
            </a:solidFill>
            <a:prstDash val="solid"/>
          </a:ln>
        </p:spPr>
        <p:txBody>
          <a:bodyPr/>
          <a:lstStyle/>
          <a:p>
            <a:endParaRPr lang="en-MY"/>
          </a:p>
        </p:txBody>
      </p:sp>
      <p:sp>
        <p:nvSpPr>
          <p:cNvPr id="6" name="Text 4"/>
          <p:cNvSpPr/>
          <p:nvPr/>
        </p:nvSpPr>
        <p:spPr>
          <a:xfrm>
            <a:off x="548640" y="905256"/>
            <a:ext cx="3566160" cy="274320"/>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Nasal cavity &amp; mouth</a:t>
            </a:r>
            <a:endParaRPr lang="en-US" sz="1100" dirty="0"/>
          </a:p>
        </p:txBody>
      </p:sp>
      <p:sp>
        <p:nvSpPr>
          <p:cNvPr id="7" name="Text 5"/>
          <p:cNvSpPr/>
          <p:nvPr/>
        </p:nvSpPr>
        <p:spPr>
          <a:xfrm>
            <a:off x="548640" y="1170432"/>
            <a:ext cx="3566160" cy="228600"/>
          </a:xfrm>
          <a:prstGeom prst="rect">
            <a:avLst/>
          </a:prstGeom>
          <a:noFill/>
          <a:ln/>
        </p:spPr>
        <p:txBody>
          <a:bodyPr wrap="square" lIns="0" tIns="0" rIns="0" bIns="0" rtlCol="0" anchor="ctr"/>
          <a:lstStyle/>
          <a:p>
            <a:pPr marL="0" indent="0">
              <a:buNone/>
            </a:pPr>
            <a:r>
              <a:rPr lang="en-US" sz="950" dirty="0">
                <a:solidFill>
                  <a:srgbClr val="CCE5F5"/>
                </a:solidFill>
                <a:latin typeface="Calibri" pitchFamily="34" charset="0"/>
                <a:ea typeface="Calibri" pitchFamily="34" charset="-122"/>
                <a:cs typeface="Calibri" pitchFamily="34" charset="-120"/>
              </a:rPr>
              <a:t>Filters, warms &amp; humidifies air</a:t>
            </a:r>
            <a:endParaRPr lang="en-US" sz="950" dirty="0"/>
          </a:p>
        </p:txBody>
      </p:sp>
      <p:sp>
        <p:nvSpPr>
          <p:cNvPr id="8" name="Shape 6"/>
          <p:cNvSpPr/>
          <p:nvPr/>
        </p:nvSpPr>
        <p:spPr>
          <a:xfrm>
            <a:off x="2103120" y="1435608"/>
            <a:ext cx="73152" cy="91440"/>
          </a:xfrm>
          <a:prstGeom prst="rect">
            <a:avLst/>
          </a:prstGeom>
          <a:solidFill>
            <a:srgbClr val="BBBBBB"/>
          </a:solidFill>
          <a:ln w="12700">
            <a:solidFill>
              <a:srgbClr val="BBBBBB"/>
            </a:solidFill>
            <a:prstDash val="solid"/>
          </a:ln>
        </p:spPr>
        <p:txBody>
          <a:bodyPr/>
          <a:lstStyle/>
          <a:p>
            <a:endParaRPr lang="en-MY"/>
          </a:p>
        </p:txBody>
      </p:sp>
      <p:sp>
        <p:nvSpPr>
          <p:cNvPr id="9" name="Shape 7"/>
          <p:cNvSpPr/>
          <p:nvPr/>
        </p:nvSpPr>
        <p:spPr>
          <a:xfrm>
            <a:off x="411480" y="1527048"/>
            <a:ext cx="3840480" cy="566928"/>
          </a:xfrm>
          <a:prstGeom prst="rect">
            <a:avLst/>
          </a:prstGeom>
          <a:solidFill>
            <a:srgbClr val="4A7FA8"/>
          </a:solidFill>
          <a:ln w="12700">
            <a:solidFill>
              <a:srgbClr val="4A7FA8"/>
            </a:solidFill>
            <a:prstDash val="solid"/>
          </a:ln>
        </p:spPr>
        <p:txBody>
          <a:bodyPr/>
          <a:lstStyle/>
          <a:p>
            <a:endParaRPr lang="en-MY"/>
          </a:p>
        </p:txBody>
      </p:sp>
      <p:sp>
        <p:nvSpPr>
          <p:cNvPr id="10" name="Text 8"/>
          <p:cNvSpPr/>
          <p:nvPr/>
        </p:nvSpPr>
        <p:spPr>
          <a:xfrm>
            <a:off x="548640" y="1563624"/>
            <a:ext cx="3566160" cy="274320"/>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Pharynx &amp; Larynx</a:t>
            </a:r>
            <a:endParaRPr lang="en-US" sz="1100" dirty="0"/>
          </a:p>
        </p:txBody>
      </p:sp>
      <p:sp>
        <p:nvSpPr>
          <p:cNvPr id="11" name="Text 9"/>
          <p:cNvSpPr/>
          <p:nvPr/>
        </p:nvSpPr>
        <p:spPr>
          <a:xfrm>
            <a:off x="548640" y="1828800"/>
            <a:ext cx="3566160" cy="228600"/>
          </a:xfrm>
          <a:prstGeom prst="rect">
            <a:avLst/>
          </a:prstGeom>
          <a:noFill/>
          <a:ln/>
        </p:spPr>
        <p:txBody>
          <a:bodyPr wrap="square" lIns="0" tIns="0" rIns="0" bIns="0" rtlCol="0" anchor="ctr"/>
          <a:lstStyle/>
          <a:p>
            <a:pPr marL="0" indent="0">
              <a:buNone/>
            </a:pPr>
            <a:r>
              <a:rPr lang="en-US" sz="950" dirty="0">
                <a:solidFill>
                  <a:srgbClr val="CCE5F5"/>
                </a:solidFill>
                <a:latin typeface="Calibri" pitchFamily="34" charset="0"/>
                <a:ea typeface="Calibri" pitchFamily="34" charset="-122"/>
                <a:cs typeface="Calibri" pitchFamily="34" charset="-120"/>
              </a:rPr>
              <a:t>Conducts air; voice production</a:t>
            </a:r>
            <a:endParaRPr lang="en-US" sz="950" dirty="0"/>
          </a:p>
        </p:txBody>
      </p:sp>
      <p:sp>
        <p:nvSpPr>
          <p:cNvPr id="12" name="Shape 10"/>
          <p:cNvSpPr/>
          <p:nvPr/>
        </p:nvSpPr>
        <p:spPr>
          <a:xfrm>
            <a:off x="2103120" y="2093976"/>
            <a:ext cx="73152" cy="91440"/>
          </a:xfrm>
          <a:prstGeom prst="rect">
            <a:avLst/>
          </a:prstGeom>
          <a:solidFill>
            <a:srgbClr val="BBBBBB"/>
          </a:solidFill>
          <a:ln w="12700">
            <a:solidFill>
              <a:srgbClr val="BBBBBB"/>
            </a:solidFill>
            <a:prstDash val="solid"/>
          </a:ln>
        </p:spPr>
        <p:txBody>
          <a:bodyPr/>
          <a:lstStyle/>
          <a:p>
            <a:endParaRPr lang="en-MY"/>
          </a:p>
        </p:txBody>
      </p:sp>
      <p:sp>
        <p:nvSpPr>
          <p:cNvPr id="13" name="Shape 11"/>
          <p:cNvSpPr/>
          <p:nvPr/>
        </p:nvSpPr>
        <p:spPr>
          <a:xfrm>
            <a:off x="411480" y="2185416"/>
            <a:ext cx="3840480" cy="566928"/>
          </a:xfrm>
          <a:prstGeom prst="rect">
            <a:avLst/>
          </a:prstGeom>
          <a:solidFill>
            <a:srgbClr val="3A6FA0"/>
          </a:solidFill>
          <a:ln w="12700">
            <a:solidFill>
              <a:srgbClr val="3A6FA0"/>
            </a:solidFill>
            <a:prstDash val="solid"/>
          </a:ln>
        </p:spPr>
        <p:txBody>
          <a:bodyPr/>
          <a:lstStyle/>
          <a:p>
            <a:endParaRPr lang="en-MY"/>
          </a:p>
        </p:txBody>
      </p:sp>
      <p:sp>
        <p:nvSpPr>
          <p:cNvPr id="14" name="Text 12"/>
          <p:cNvSpPr/>
          <p:nvPr/>
        </p:nvSpPr>
        <p:spPr>
          <a:xfrm>
            <a:off x="548640" y="2221992"/>
            <a:ext cx="3566160" cy="274320"/>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Trachea</a:t>
            </a:r>
            <a:endParaRPr lang="en-US" sz="1100" dirty="0"/>
          </a:p>
        </p:txBody>
      </p:sp>
      <p:sp>
        <p:nvSpPr>
          <p:cNvPr id="15" name="Text 13"/>
          <p:cNvSpPr/>
          <p:nvPr/>
        </p:nvSpPr>
        <p:spPr>
          <a:xfrm>
            <a:off x="548640" y="2487168"/>
            <a:ext cx="3566160" cy="228600"/>
          </a:xfrm>
          <a:prstGeom prst="rect">
            <a:avLst/>
          </a:prstGeom>
          <a:noFill/>
          <a:ln/>
        </p:spPr>
        <p:txBody>
          <a:bodyPr wrap="square" lIns="0" tIns="0" rIns="0" bIns="0" rtlCol="0" anchor="ctr"/>
          <a:lstStyle/>
          <a:p>
            <a:pPr marL="0" indent="0">
              <a:buNone/>
            </a:pPr>
            <a:r>
              <a:rPr lang="en-US" sz="950" dirty="0">
                <a:solidFill>
                  <a:srgbClr val="CCE5F5"/>
                </a:solidFill>
                <a:latin typeface="Calibri" pitchFamily="34" charset="0"/>
                <a:ea typeface="Calibri" pitchFamily="34" charset="-122"/>
                <a:cs typeface="Calibri" pitchFamily="34" charset="-120"/>
              </a:rPr>
              <a:t>Main airway — divides at carina</a:t>
            </a:r>
            <a:endParaRPr lang="en-US" sz="950" dirty="0"/>
          </a:p>
        </p:txBody>
      </p:sp>
      <p:sp>
        <p:nvSpPr>
          <p:cNvPr id="16" name="Shape 14"/>
          <p:cNvSpPr/>
          <p:nvPr/>
        </p:nvSpPr>
        <p:spPr>
          <a:xfrm>
            <a:off x="2103120" y="2752344"/>
            <a:ext cx="73152" cy="91440"/>
          </a:xfrm>
          <a:prstGeom prst="rect">
            <a:avLst/>
          </a:prstGeom>
          <a:solidFill>
            <a:srgbClr val="BBBBBB"/>
          </a:solidFill>
          <a:ln w="12700">
            <a:solidFill>
              <a:srgbClr val="BBBBBB"/>
            </a:solidFill>
            <a:prstDash val="solid"/>
          </a:ln>
        </p:spPr>
        <p:txBody>
          <a:bodyPr/>
          <a:lstStyle/>
          <a:p>
            <a:endParaRPr lang="en-MY"/>
          </a:p>
        </p:txBody>
      </p:sp>
      <p:sp>
        <p:nvSpPr>
          <p:cNvPr id="17" name="Shape 15"/>
          <p:cNvSpPr/>
          <p:nvPr/>
        </p:nvSpPr>
        <p:spPr>
          <a:xfrm>
            <a:off x="411480" y="2843784"/>
            <a:ext cx="3840480" cy="566928"/>
          </a:xfrm>
          <a:prstGeom prst="rect">
            <a:avLst/>
          </a:prstGeom>
          <a:solidFill>
            <a:srgbClr val="2A5F8F"/>
          </a:solidFill>
          <a:ln w="12700">
            <a:solidFill>
              <a:srgbClr val="2A5F8F"/>
            </a:solidFill>
            <a:prstDash val="solid"/>
          </a:ln>
        </p:spPr>
        <p:txBody>
          <a:bodyPr/>
          <a:lstStyle/>
          <a:p>
            <a:endParaRPr lang="en-MY"/>
          </a:p>
        </p:txBody>
      </p:sp>
      <p:sp>
        <p:nvSpPr>
          <p:cNvPr id="18" name="Text 16"/>
          <p:cNvSpPr/>
          <p:nvPr/>
        </p:nvSpPr>
        <p:spPr>
          <a:xfrm>
            <a:off x="548640" y="2880360"/>
            <a:ext cx="3566160" cy="274320"/>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Bronchi</a:t>
            </a:r>
            <a:endParaRPr lang="en-US" sz="1100" dirty="0"/>
          </a:p>
        </p:txBody>
      </p:sp>
      <p:sp>
        <p:nvSpPr>
          <p:cNvPr id="19" name="Text 17"/>
          <p:cNvSpPr/>
          <p:nvPr/>
        </p:nvSpPr>
        <p:spPr>
          <a:xfrm>
            <a:off x="548640" y="3145536"/>
            <a:ext cx="3566160" cy="228600"/>
          </a:xfrm>
          <a:prstGeom prst="rect">
            <a:avLst/>
          </a:prstGeom>
          <a:noFill/>
          <a:ln/>
        </p:spPr>
        <p:txBody>
          <a:bodyPr wrap="square" lIns="0" tIns="0" rIns="0" bIns="0" rtlCol="0" anchor="ctr"/>
          <a:lstStyle/>
          <a:p>
            <a:pPr marL="0" indent="0">
              <a:buNone/>
            </a:pPr>
            <a:r>
              <a:rPr lang="en-US" sz="950" dirty="0">
                <a:solidFill>
                  <a:srgbClr val="CCE5F5"/>
                </a:solidFill>
                <a:latin typeface="Calibri" pitchFamily="34" charset="0"/>
                <a:ea typeface="Calibri" pitchFamily="34" charset="-122"/>
                <a:cs typeface="Calibri" pitchFamily="34" charset="-120"/>
              </a:rPr>
              <a:t>Left &amp; right primary bronchi</a:t>
            </a:r>
            <a:endParaRPr lang="en-US" sz="950" dirty="0"/>
          </a:p>
        </p:txBody>
      </p:sp>
      <p:sp>
        <p:nvSpPr>
          <p:cNvPr id="20" name="Shape 18"/>
          <p:cNvSpPr/>
          <p:nvPr/>
        </p:nvSpPr>
        <p:spPr>
          <a:xfrm>
            <a:off x="2103120" y="3410712"/>
            <a:ext cx="73152" cy="91440"/>
          </a:xfrm>
          <a:prstGeom prst="rect">
            <a:avLst/>
          </a:prstGeom>
          <a:solidFill>
            <a:srgbClr val="BBBBBB"/>
          </a:solidFill>
          <a:ln w="12700">
            <a:solidFill>
              <a:srgbClr val="BBBBBB"/>
            </a:solidFill>
            <a:prstDash val="solid"/>
          </a:ln>
        </p:spPr>
        <p:txBody>
          <a:bodyPr/>
          <a:lstStyle/>
          <a:p>
            <a:endParaRPr lang="en-MY"/>
          </a:p>
        </p:txBody>
      </p:sp>
      <p:sp>
        <p:nvSpPr>
          <p:cNvPr id="21" name="Shape 19"/>
          <p:cNvSpPr/>
          <p:nvPr/>
        </p:nvSpPr>
        <p:spPr>
          <a:xfrm>
            <a:off x="411480" y="3502152"/>
            <a:ext cx="3840480" cy="566928"/>
          </a:xfrm>
          <a:prstGeom prst="rect">
            <a:avLst/>
          </a:prstGeom>
          <a:solidFill>
            <a:srgbClr val="0D9488"/>
          </a:solidFill>
          <a:ln w="12700">
            <a:solidFill>
              <a:srgbClr val="0D9488"/>
            </a:solidFill>
            <a:prstDash val="solid"/>
          </a:ln>
        </p:spPr>
        <p:txBody>
          <a:bodyPr/>
          <a:lstStyle/>
          <a:p>
            <a:endParaRPr lang="en-MY"/>
          </a:p>
        </p:txBody>
      </p:sp>
      <p:sp>
        <p:nvSpPr>
          <p:cNvPr id="22" name="Text 20"/>
          <p:cNvSpPr/>
          <p:nvPr/>
        </p:nvSpPr>
        <p:spPr>
          <a:xfrm>
            <a:off x="548640" y="3538728"/>
            <a:ext cx="3566160" cy="274320"/>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Bronchioles ★</a:t>
            </a:r>
            <a:endParaRPr lang="en-US" sz="1100" dirty="0"/>
          </a:p>
        </p:txBody>
      </p:sp>
      <p:sp>
        <p:nvSpPr>
          <p:cNvPr id="23" name="Text 21"/>
          <p:cNvSpPr/>
          <p:nvPr/>
        </p:nvSpPr>
        <p:spPr>
          <a:xfrm>
            <a:off x="548640" y="3803904"/>
            <a:ext cx="3566160" cy="228600"/>
          </a:xfrm>
          <a:prstGeom prst="rect">
            <a:avLst/>
          </a:prstGeom>
          <a:noFill/>
          <a:ln/>
        </p:spPr>
        <p:txBody>
          <a:bodyPr wrap="square" lIns="0" tIns="0" rIns="0" bIns="0" rtlCol="0" anchor="ctr"/>
          <a:lstStyle/>
          <a:p>
            <a:pPr marL="0" indent="0">
              <a:buNone/>
            </a:pPr>
            <a:r>
              <a:rPr lang="en-US" sz="950" dirty="0">
                <a:solidFill>
                  <a:srgbClr val="CCE5F5"/>
                </a:solidFill>
                <a:latin typeface="Calibri" pitchFamily="34" charset="0"/>
                <a:ea typeface="Calibri" pitchFamily="34" charset="-122"/>
                <a:cs typeface="Calibri" pitchFamily="34" charset="-120"/>
              </a:rPr>
              <a:t>No cartilage; most affected in COPD</a:t>
            </a:r>
            <a:endParaRPr lang="en-US" sz="950" dirty="0"/>
          </a:p>
        </p:txBody>
      </p:sp>
      <p:sp>
        <p:nvSpPr>
          <p:cNvPr id="24" name="Shape 22"/>
          <p:cNvSpPr/>
          <p:nvPr/>
        </p:nvSpPr>
        <p:spPr>
          <a:xfrm>
            <a:off x="2103120" y="4069080"/>
            <a:ext cx="73152" cy="91440"/>
          </a:xfrm>
          <a:prstGeom prst="rect">
            <a:avLst/>
          </a:prstGeom>
          <a:solidFill>
            <a:srgbClr val="BBBBBB"/>
          </a:solidFill>
          <a:ln w="12700">
            <a:solidFill>
              <a:srgbClr val="BBBBBB"/>
            </a:solidFill>
            <a:prstDash val="solid"/>
          </a:ln>
        </p:spPr>
        <p:txBody>
          <a:bodyPr/>
          <a:lstStyle/>
          <a:p>
            <a:endParaRPr lang="en-MY"/>
          </a:p>
        </p:txBody>
      </p:sp>
      <p:sp>
        <p:nvSpPr>
          <p:cNvPr id="25" name="Shape 23"/>
          <p:cNvSpPr/>
          <p:nvPr/>
        </p:nvSpPr>
        <p:spPr>
          <a:xfrm>
            <a:off x="411480" y="4160520"/>
            <a:ext cx="3840480" cy="566928"/>
          </a:xfrm>
          <a:prstGeom prst="rect">
            <a:avLst/>
          </a:prstGeom>
          <a:solidFill>
            <a:srgbClr val="0A7060"/>
          </a:solidFill>
          <a:ln w="12700">
            <a:solidFill>
              <a:srgbClr val="0A7060"/>
            </a:solidFill>
            <a:prstDash val="solid"/>
          </a:ln>
        </p:spPr>
        <p:txBody>
          <a:bodyPr/>
          <a:lstStyle/>
          <a:p>
            <a:endParaRPr lang="en-MY"/>
          </a:p>
        </p:txBody>
      </p:sp>
      <p:sp>
        <p:nvSpPr>
          <p:cNvPr id="26" name="Text 24"/>
          <p:cNvSpPr/>
          <p:nvPr/>
        </p:nvSpPr>
        <p:spPr>
          <a:xfrm>
            <a:off x="548640" y="4197096"/>
            <a:ext cx="3566160" cy="274320"/>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Alveoli ★</a:t>
            </a:r>
            <a:endParaRPr lang="en-US" sz="1100" dirty="0"/>
          </a:p>
        </p:txBody>
      </p:sp>
      <p:sp>
        <p:nvSpPr>
          <p:cNvPr id="27" name="Text 25"/>
          <p:cNvSpPr/>
          <p:nvPr/>
        </p:nvSpPr>
        <p:spPr>
          <a:xfrm>
            <a:off x="548640" y="4462272"/>
            <a:ext cx="3566160" cy="228600"/>
          </a:xfrm>
          <a:prstGeom prst="rect">
            <a:avLst/>
          </a:prstGeom>
          <a:noFill/>
          <a:ln/>
        </p:spPr>
        <p:txBody>
          <a:bodyPr wrap="square" lIns="0" tIns="0" rIns="0" bIns="0" rtlCol="0" anchor="ctr"/>
          <a:lstStyle/>
          <a:p>
            <a:pPr marL="0" indent="0">
              <a:buNone/>
            </a:pPr>
            <a:r>
              <a:rPr lang="en-US" sz="950" dirty="0">
                <a:solidFill>
                  <a:srgbClr val="CCE5F5"/>
                </a:solidFill>
                <a:latin typeface="Calibri" pitchFamily="34" charset="0"/>
                <a:ea typeface="Calibri" pitchFamily="34" charset="-122"/>
                <a:cs typeface="Calibri" pitchFamily="34" charset="-120"/>
              </a:rPr>
              <a:t>~300 million; site of gas exchange</a:t>
            </a:r>
            <a:endParaRPr lang="en-US" sz="950" dirty="0"/>
          </a:p>
        </p:txBody>
      </p:sp>
      <p:sp>
        <p:nvSpPr>
          <p:cNvPr id="28" name="Shape 26"/>
          <p:cNvSpPr/>
          <p:nvPr/>
        </p:nvSpPr>
        <p:spPr>
          <a:xfrm>
            <a:off x="4526280" y="868680"/>
            <a:ext cx="4343400" cy="3977640"/>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dirty="0"/>
          </a:p>
        </p:txBody>
      </p:sp>
      <p:sp>
        <p:nvSpPr>
          <p:cNvPr id="29" name="Text 27"/>
          <p:cNvSpPr/>
          <p:nvPr/>
        </p:nvSpPr>
        <p:spPr>
          <a:xfrm>
            <a:off x="4663440" y="914400"/>
            <a:ext cx="4023360" cy="347472"/>
          </a:xfrm>
          <a:prstGeom prst="rect">
            <a:avLst/>
          </a:prstGeom>
          <a:noFill/>
          <a:ln/>
        </p:spPr>
        <p:txBody>
          <a:bodyPr wrap="square" rtlCol="0" anchor="ctr"/>
          <a:lstStyle/>
          <a:p>
            <a:pPr marL="0" indent="0">
              <a:buNone/>
            </a:pPr>
            <a:r>
              <a:rPr lang="en-US" sz="1300" b="1" dirty="0">
                <a:solidFill>
                  <a:srgbClr val="1A3A5C"/>
                </a:solidFill>
                <a:latin typeface="Calibri" pitchFamily="34" charset="0"/>
                <a:ea typeface="Calibri" pitchFamily="34" charset="-122"/>
                <a:cs typeface="Calibri" pitchFamily="34" charset="-120"/>
              </a:rPr>
              <a:t>Key Structures in Detail</a:t>
            </a:r>
            <a:endParaRPr lang="en-US" sz="1300" dirty="0"/>
          </a:p>
        </p:txBody>
      </p:sp>
      <p:sp>
        <p:nvSpPr>
          <p:cNvPr id="30" name="Text 28"/>
          <p:cNvSpPr/>
          <p:nvPr/>
        </p:nvSpPr>
        <p:spPr>
          <a:xfrm>
            <a:off x="4663440" y="1353312"/>
            <a:ext cx="4069080" cy="274320"/>
          </a:xfrm>
          <a:prstGeom prst="rect">
            <a:avLst/>
          </a:prstGeom>
          <a:noFill/>
          <a:ln/>
        </p:spPr>
        <p:txBody>
          <a:bodyPr wrap="square" rtlCol="0" anchor="ctr"/>
          <a:lstStyle/>
          <a:p>
            <a:pPr marL="0" indent="0">
              <a:buNone/>
            </a:pPr>
            <a:r>
              <a:rPr lang="en-US" sz="1050" b="1" dirty="0">
                <a:solidFill>
                  <a:srgbClr val="1A3A5C"/>
                </a:solidFill>
                <a:latin typeface="Calibri" pitchFamily="34" charset="0"/>
                <a:ea typeface="Calibri" pitchFamily="34" charset="-122"/>
                <a:cs typeface="Calibri" pitchFamily="34" charset="-120"/>
              </a:rPr>
              <a:t>Diaphragm &amp; Intercostal Muscles</a:t>
            </a:r>
            <a:endParaRPr lang="en-US" sz="1050" dirty="0"/>
          </a:p>
        </p:txBody>
      </p:sp>
      <p:sp>
        <p:nvSpPr>
          <p:cNvPr id="31" name="Text 29"/>
          <p:cNvSpPr/>
          <p:nvPr/>
        </p:nvSpPr>
        <p:spPr>
          <a:xfrm>
            <a:off x="4663440" y="1618488"/>
            <a:ext cx="4069080" cy="502920"/>
          </a:xfrm>
          <a:prstGeom prst="rect">
            <a:avLst/>
          </a:prstGeom>
          <a:noFill/>
          <a:ln/>
        </p:spPr>
        <p:txBody>
          <a:bodyPr wrap="square" rtlCol="0" anchor="ctr"/>
          <a:lstStyle/>
          <a:p>
            <a:pPr marL="0" indent="0">
              <a:buNone/>
            </a:pPr>
            <a:r>
              <a:rPr lang="en-US" sz="1000" dirty="0">
                <a:solidFill>
                  <a:srgbClr val="4A5568"/>
                </a:solidFill>
                <a:latin typeface="Calibri" pitchFamily="34" charset="0"/>
                <a:ea typeface="Calibri" pitchFamily="34" charset="-122"/>
                <a:cs typeface="Calibri" pitchFamily="34" charset="-120"/>
              </a:rPr>
              <a:t>Primary muscles of respiration. Diaphragm flattens on inspiration, increasing thoracic volume and drawing air inward.</a:t>
            </a:r>
            <a:endParaRPr lang="en-US" sz="1000" dirty="0"/>
          </a:p>
        </p:txBody>
      </p:sp>
      <p:sp>
        <p:nvSpPr>
          <p:cNvPr id="32" name="Shape 30"/>
          <p:cNvSpPr/>
          <p:nvPr/>
        </p:nvSpPr>
        <p:spPr>
          <a:xfrm>
            <a:off x="4663440" y="2148840"/>
            <a:ext cx="3931920" cy="18288"/>
          </a:xfrm>
          <a:prstGeom prst="rect">
            <a:avLst/>
          </a:prstGeom>
          <a:solidFill>
            <a:srgbClr val="E2E8F0"/>
          </a:solidFill>
          <a:ln w="12700">
            <a:solidFill>
              <a:srgbClr val="E2E8F0"/>
            </a:solidFill>
            <a:prstDash val="solid"/>
          </a:ln>
        </p:spPr>
        <p:txBody>
          <a:bodyPr/>
          <a:lstStyle/>
          <a:p>
            <a:endParaRPr lang="en-MY"/>
          </a:p>
        </p:txBody>
      </p:sp>
      <p:sp>
        <p:nvSpPr>
          <p:cNvPr id="33" name="Text 31"/>
          <p:cNvSpPr/>
          <p:nvPr/>
        </p:nvSpPr>
        <p:spPr>
          <a:xfrm>
            <a:off x="4663440" y="2221992"/>
            <a:ext cx="4069080" cy="274320"/>
          </a:xfrm>
          <a:prstGeom prst="rect">
            <a:avLst/>
          </a:prstGeom>
          <a:noFill/>
          <a:ln/>
        </p:spPr>
        <p:txBody>
          <a:bodyPr wrap="square" rtlCol="0" anchor="ctr"/>
          <a:lstStyle/>
          <a:p>
            <a:pPr marL="0" indent="0">
              <a:buNone/>
            </a:pPr>
            <a:r>
              <a:rPr lang="en-US" sz="1050" b="1" dirty="0">
                <a:solidFill>
                  <a:srgbClr val="1A3A5C"/>
                </a:solidFill>
                <a:latin typeface="Calibri" pitchFamily="34" charset="0"/>
                <a:ea typeface="Calibri" pitchFamily="34" charset="-122"/>
                <a:cs typeface="Calibri" pitchFamily="34" charset="-120"/>
              </a:rPr>
              <a:t>Pulmonary Blood Supply</a:t>
            </a:r>
            <a:endParaRPr lang="en-US" sz="1050" dirty="0"/>
          </a:p>
        </p:txBody>
      </p:sp>
      <p:sp>
        <p:nvSpPr>
          <p:cNvPr id="34" name="Text 32"/>
          <p:cNvSpPr/>
          <p:nvPr/>
        </p:nvSpPr>
        <p:spPr>
          <a:xfrm>
            <a:off x="4663440" y="2487168"/>
            <a:ext cx="4069080" cy="502920"/>
          </a:xfrm>
          <a:prstGeom prst="rect">
            <a:avLst/>
          </a:prstGeom>
          <a:noFill/>
          <a:ln/>
        </p:spPr>
        <p:txBody>
          <a:bodyPr wrap="square" rtlCol="0" anchor="ctr"/>
          <a:lstStyle/>
          <a:p>
            <a:pPr marL="0" indent="0">
              <a:buNone/>
            </a:pPr>
            <a:r>
              <a:rPr lang="en-US" sz="1000" dirty="0">
                <a:solidFill>
                  <a:srgbClr val="4A5568"/>
                </a:solidFill>
                <a:latin typeface="Calibri" pitchFamily="34" charset="0"/>
                <a:ea typeface="Calibri" pitchFamily="34" charset="-122"/>
                <a:cs typeface="Calibri" pitchFamily="34" charset="-120"/>
              </a:rPr>
              <a:t>Pulmonary arteries carry deoxygenated blood to the lungs; pulmonary veins return oxygenated blood to the left heart.</a:t>
            </a:r>
            <a:endParaRPr lang="en-US" sz="1000" dirty="0"/>
          </a:p>
        </p:txBody>
      </p:sp>
      <p:sp>
        <p:nvSpPr>
          <p:cNvPr id="35" name="Shape 33"/>
          <p:cNvSpPr/>
          <p:nvPr/>
        </p:nvSpPr>
        <p:spPr>
          <a:xfrm>
            <a:off x="4663440" y="3017520"/>
            <a:ext cx="3931920" cy="18288"/>
          </a:xfrm>
          <a:prstGeom prst="rect">
            <a:avLst/>
          </a:prstGeom>
          <a:solidFill>
            <a:srgbClr val="E2E8F0"/>
          </a:solidFill>
          <a:ln w="12700">
            <a:solidFill>
              <a:srgbClr val="E2E8F0"/>
            </a:solidFill>
            <a:prstDash val="solid"/>
          </a:ln>
        </p:spPr>
        <p:txBody>
          <a:bodyPr/>
          <a:lstStyle/>
          <a:p>
            <a:endParaRPr lang="en-MY"/>
          </a:p>
        </p:txBody>
      </p:sp>
      <p:sp>
        <p:nvSpPr>
          <p:cNvPr id="36" name="Text 34"/>
          <p:cNvSpPr/>
          <p:nvPr/>
        </p:nvSpPr>
        <p:spPr>
          <a:xfrm>
            <a:off x="4663440" y="3090672"/>
            <a:ext cx="4069080" cy="274320"/>
          </a:xfrm>
          <a:prstGeom prst="rect">
            <a:avLst/>
          </a:prstGeom>
          <a:noFill/>
          <a:ln/>
        </p:spPr>
        <p:txBody>
          <a:bodyPr wrap="square" rtlCol="0" anchor="ctr"/>
          <a:lstStyle/>
          <a:p>
            <a:pPr marL="0" indent="0">
              <a:buNone/>
            </a:pPr>
            <a:r>
              <a:rPr lang="en-US" sz="1050" b="1" dirty="0">
                <a:solidFill>
                  <a:srgbClr val="1A3A5C"/>
                </a:solidFill>
                <a:latin typeface="Calibri" pitchFamily="34" charset="0"/>
                <a:ea typeface="Calibri" pitchFamily="34" charset="-122"/>
                <a:cs typeface="Calibri" pitchFamily="34" charset="-120"/>
              </a:rPr>
              <a:t>Alveolar–Capillary Membrane</a:t>
            </a:r>
            <a:endParaRPr lang="en-US" sz="1050" dirty="0"/>
          </a:p>
        </p:txBody>
      </p:sp>
      <p:sp>
        <p:nvSpPr>
          <p:cNvPr id="37" name="Text 35"/>
          <p:cNvSpPr/>
          <p:nvPr/>
        </p:nvSpPr>
        <p:spPr>
          <a:xfrm>
            <a:off x="4663440" y="3355848"/>
            <a:ext cx="4069080" cy="502920"/>
          </a:xfrm>
          <a:prstGeom prst="rect">
            <a:avLst/>
          </a:prstGeom>
          <a:noFill/>
          <a:ln/>
        </p:spPr>
        <p:txBody>
          <a:bodyPr wrap="square" rtlCol="0" anchor="ctr"/>
          <a:lstStyle/>
          <a:p>
            <a:pPr marL="0" indent="0">
              <a:buNone/>
            </a:pPr>
            <a:r>
              <a:rPr lang="en-US" sz="1000" dirty="0">
                <a:solidFill>
                  <a:srgbClr val="4A5568"/>
                </a:solidFill>
                <a:latin typeface="Calibri" pitchFamily="34" charset="0"/>
                <a:ea typeface="Calibri" pitchFamily="34" charset="-122"/>
                <a:cs typeface="Calibri" pitchFamily="34" charset="-120"/>
              </a:rPr>
              <a:t>Extremely thin (0.5 µm). Oxygen diffuses into blood and CO₂ diffuses out across this surface by passive diffusion.</a:t>
            </a:r>
            <a:endParaRPr lang="en-US" sz="1000" dirty="0"/>
          </a:p>
        </p:txBody>
      </p:sp>
      <p:sp>
        <p:nvSpPr>
          <p:cNvPr id="38" name="Shape 36"/>
          <p:cNvSpPr/>
          <p:nvPr/>
        </p:nvSpPr>
        <p:spPr>
          <a:xfrm>
            <a:off x="4663440" y="3886200"/>
            <a:ext cx="3931920" cy="18288"/>
          </a:xfrm>
          <a:prstGeom prst="rect">
            <a:avLst/>
          </a:prstGeom>
          <a:solidFill>
            <a:srgbClr val="E2E8F0"/>
          </a:solidFill>
          <a:ln w="12700">
            <a:solidFill>
              <a:srgbClr val="E2E8F0"/>
            </a:solidFill>
            <a:prstDash val="solid"/>
          </a:ln>
        </p:spPr>
        <p:txBody>
          <a:bodyPr/>
          <a:lstStyle/>
          <a:p>
            <a:endParaRPr lang="en-MY"/>
          </a:p>
        </p:txBody>
      </p:sp>
      <p:sp>
        <p:nvSpPr>
          <p:cNvPr id="39" name="Text 37"/>
          <p:cNvSpPr/>
          <p:nvPr/>
        </p:nvSpPr>
        <p:spPr>
          <a:xfrm>
            <a:off x="4663440" y="3959352"/>
            <a:ext cx="4069080" cy="274320"/>
          </a:xfrm>
          <a:prstGeom prst="rect">
            <a:avLst/>
          </a:prstGeom>
          <a:noFill/>
          <a:ln/>
        </p:spPr>
        <p:txBody>
          <a:bodyPr wrap="square" rtlCol="0" anchor="ctr"/>
          <a:lstStyle/>
          <a:p>
            <a:pPr marL="0" indent="0">
              <a:buNone/>
            </a:pPr>
            <a:r>
              <a:rPr lang="en-US" sz="1050" b="1" dirty="0">
                <a:solidFill>
                  <a:srgbClr val="1A3A5C"/>
                </a:solidFill>
                <a:latin typeface="Calibri" pitchFamily="34" charset="0"/>
                <a:ea typeface="Calibri" pitchFamily="34" charset="-122"/>
                <a:cs typeface="Calibri" pitchFamily="34" charset="-120"/>
              </a:rPr>
              <a:t>★ COPD Focus: Bronchioles &amp; Alveoli</a:t>
            </a:r>
            <a:endParaRPr lang="en-US" sz="1050" dirty="0"/>
          </a:p>
        </p:txBody>
      </p:sp>
      <p:sp>
        <p:nvSpPr>
          <p:cNvPr id="40" name="Text 38"/>
          <p:cNvSpPr/>
          <p:nvPr/>
        </p:nvSpPr>
        <p:spPr>
          <a:xfrm>
            <a:off x="4663440" y="4224528"/>
            <a:ext cx="4069080" cy="502920"/>
          </a:xfrm>
          <a:prstGeom prst="rect">
            <a:avLst/>
          </a:prstGeom>
          <a:noFill/>
          <a:ln/>
        </p:spPr>
        <p:txBody>
          <a:bodyPr wrap="square" rtlCol="0" anchor="ctr"/>
          <a:lstStyle/>
          <a:p>
            <a:pPr marL="0" indent="0">
              <a:buNone/>
            </a:pPr>
            <a:r>
              <a:rPr lang="en-US" sz="1000" dirty="0">
                <a:solidFill>
                  <a:srgbClr val="4A5568"/>
                </a:solidFill>
                <a:latin typeface="Calibri" pitchFamily="34" charset="0"/>
                <a:ea typeface="Calibri" pitchFamily="34" charset="-122"/>
                <a:cs typeface="Calibri" pitchFamily="34" charset="-120"/>
              </a:rPr>
              <a:t>Airway inflammation narrows bronchioles; alveolar wall destruction reduces gas-exchange surface area (Hogg et al., 2004).</a:t>
            </a:r>
            <a:endParaRPr lang="en-US" sz="1000" dirty="0"/>
          </a:p>
        </p:txBody>
      </p:sp>
      <p:pic>
        <p:nvPicPr>
          <p:cNvPr id="41" name="Audio 40">
            <a:hlinkClick r:id="" action="ppaction://media"/>
            <a:extLst>
              <a:ext uri="{FF2B5EF4-FFF2-40B4-BE49-F238E27FC236}">
                <a16:creationId xmlns:a16="http://schemas.microsoft.com/office/drawing/2014/main" id="{2054F4D6-1762-D682-B06F-A58FDAAB1F3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31250" t="-108203" r="-231250" b="-108203"/>
          <a:stretch>
            <a:fillRect/>
          </a:stretch>
        </p:blipFill>
        <p:spPr>
          <a:xfrm>
            <a:off x="6858000" y="3857625"/>
            <a:ext cx="2286000" cy="128587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9751"/>
    </mc:Choice>
    <mc:Fallback>
      <p:transition spd="slow" advTm="497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4F8FB"/>
        </a:solidFill>
        <a:effectLst/>
      </p:bgPr>
    </p:bg>
    <p:spTree>
      <p:nvGrpSpPr>
        <p:cNvPr id="1" name=""/>
        <p:cNvGrpSpPr/>
        <p:nvPr/>
      </p:nvGrpSpPr>
      <p:grpSpPr>
        <a:xfrm>
          <a:off x="0" y="0"/>
          <a:ext cx="0" cy="0"/>
          <a:chOff x="0" y="0"/>
          <a:chExt cx="0" cy="0"/>
        </a:xfrm>
      </p:grpSpPr>
      <p:sp>
        <p:nvSpPr>
          <p:cNvPr id="2" name="Text 0"/>
          <p:cNvSpPr/>
          <p:nvPr/>
        </p:nvSpPr>
        <p:spPr>
          <a:xfrm>
            <a:off x="8503920" y="4846320"/>
            <a:ext cx="457200" cy="182880"/>
          </a:xfrm>
          <a:prstGeom prst="rect">
            <a:avLst/>
          </a:prstGeom>
          <a:noFill/>
          <a:ln/>
        </p:spPr>
        <p:txBody>
          <a:bodyPr wrap="square" rtlCol="0" anchor="ctr"/>
          <a:lstStyle/>
          <a:p>
            <a:pPr marL="0" indent="0" algn="r">
              <a:buNone/>
            </a:pPr>
            <a:r>
              <a:rPr lang="en-US" sz="800" dirty="0">
                <a:solidFill>
                  <a:srgbClr val="718096"/>
                </a:solidFill>
              </a:rPr>
              <a:t>5 / 15</a:t>
            </a:r>
            <a:endParaRPr lang="en-US" sz="800" dirty="0"/>
          </a:p>
        </p:txBody>
      </p:sp>
      <p:sp>
        <p:nvSpPr>
          <p:cNvPr id="3" name="Text 1"/>
          <p:cNvSpPr/>
          <p:nvPr/>
        </p:nvSpPr>
        <p:spPr>
          <a:xfrm>
            <a:off x="457200" y="201168"/>
            <a:ext cx="8229600" cy="502920"/>
          </a:xfrm>
          <a:prstGeom prst="rect">
            <a:avLst/>
          </a:prstGeom>
          <a:noFill/>
          <a:ln/>
        </p:spPr>
        <p:txBody>
          <a:bodyPr wrap="square" lIns="0" tIns="0" rIns="0" bIns="0" rtlCol="0" anchor="ctr"/>
          <a:lstStyle/>
          <a:p>
            <a:pPr marL="0" indent="0" algn="l">
              <a:buNone/>
            </a:pPr>
            <a:r>
              <a:rPr lang="en-US" sz="2600" b="1" dirty="0">
                <a:solidFill>
                  <a:srgbClr val="1A3A5C"/>
                </a:solidFill>
                <a:latin typeface="Calibri" pitchFamily="34" charset="0"/>
                <a:ea typeface="Calibri" pitchFamily="34" charset="-122"/>
                <a:cs typeface="Calibri" pitchFamily="34" charset="-120"/>
              </a:rPr>
              <a:t>Normal Physiology of Breathing</a:t>
            </a:r>
            <a:endParaRPr lang="en-US" sz="2600" dirty="0"/>
          </a:p>
        </p:txBody>
      </p:sp>
      <p:sp>
        <p:nvSpPr>
          <p:cNvPr id="4" name="Shape 2"/>
          <p:cNvSpPr/>
          <p:nvPr/>
        </p:nvSpPr>
        <p:spPr>
          <a:xfrm>
            <a:off x="457200" y="749808"/>
            <a:ext cx="1097280" cy="36576"/>
          </a:xfrm>
          <a:prstGeom prst="rect">
            <a:avLst/>
          </a:prstGeom>
          <a:solidFill>
            <a:srgbClr val="0D9488"/>
          </a:solidFill>
          <a:ln w="12700">
            <a:solidFill>
              <a:srgbClr val="0D9488"/>
            </a:solidFill>
            <a:prstDash val="solid"/>
          </a:ln>
        </p:spPr>
        <p:txBody>
          <a:bodyPr/>
          <a:lstStyle/>
          <a:p>
            <a:endParaRPr lang="en-MY"/>
          </a:p>
        </p:txBody>
      </p:sp>
      <p:sp>
        <p:nvSpPr>
          <p:cNvPr id="5" name="Shape 3"/>
          <p:cNvSpPr/>
          <p:nvPr/>
        </p:nvSpPr>
        <p:spPr>
          <a:xfrm>
            <a:off x="411480" y="868680"/>
            <a:ext cx="4160520" cy="1874520"/>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6" name="Shape 4"/>
          <p:cNvSpPr/>
          <p:nvPr/>
        </p:nvSpPr>
        <p:spPr>
          <a:xfrm>
            <a:off x="411480" y="868680"/>
            <a:ext cx="4160520" cy="384048"/>
          </a:xfrm>
          <a:prstGeom prst="rect">
            <a:avLst/>
          </a:prstGeom>
          <a:solidFill>
            <a:srgbClr val="0D9488"/>
          </a:solidFill>
          <a:ln w="12700">
            <a:solidFill>
              <a:srgbClr val="0D9488"/>
            </a:solidFill>
            <a:prstDash val="solid"/>
          </a:ln>
        </p:spPr>
        <p:txBody>
          <a:bodyPr/>
          <a:lstStyle/>
          <a:p>
            <a:endParaRPr lang="en-MY"/>
          </a:p>
        </p:txBody>
      </p:sp>
      <p:pic>
        <p:nvPicPr>
          <p:cNvPr id="7" name="Image 0" descr="preencoded.png"/>
          <p:cNvPicPr>
            <a:picLocks noChangeAspect="1"/>
          </p:cNvPicPr>
          <p:nvPr/>
        </p:nvPicPr>
        <p:blipFill>
          <a:blip r:embed="rId5"/>
          <a:stretch>
            <a:fillRect/>
          </a:stretch>
        </p:blipFill>
        <p:spPr>
          <a:xfrm>
            <a:off x="502920" y="914400"/>
            <a:ext cx="292608" cy="292608"/>
          </a:xfrm>
          <a:prstGeom prst="rect">
            <a:avLst/>
          </a:prstGeom>
        </p:spPr>
      </p:pic>
      <p:sp>
        <p:nvSpPr>
          <p:cNvPr id="8" name="Text 5"/>
          <p:cNvSpPr/>
          <p:nvPr/>
        </p:nvSpPr>
        <p:spPr>
          <a:xfrm>
            <a:off x="886968" y="905256"/>
            <a:ext cx="3566160" cy="310896"/>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Ventilation</a:t>
            </a:r>
            <a:endParaRPr lang="en-US" sz="1200" dirty="0"/>
          </a:p>
        </p:txBody>
      </p:sp>
      <p:sp>
        <p:nvSpPr>
          <p:cNvPr id="9" name="Text 6"/>
          <p:cNvSpPr/>
          <p:nvPr/>
        </p:nvSpPr>
        <p:spPr>
          <a:xfrm>
            <a:off x="548640" y="1325880"/>
            <a:ext cx="3840480" cy="1353312"/>
          </a:xfrm>
          <a:prstGeom prst="rect">
            <a:avLst/>
          </a:prstGeom>
          <a:noFill/>
          <a:ln/>
        </p:spPr>
        <p:txBody>
          <a:bodyPr wrap="square" rtlCol="0" anchor="ctr"/>
          <a:lstStyle/>
          <a:p>
            <a:pPr marL="0" indent="0">
              <a:buNone/>
            </a:pPr>
            <a:r>
              <a:rPr lang="en-US" sz="1050" dirty="0">
                <a:solidFill>
                  <a:srgbClr val="4A5568"/>
                </a:solidFill>
                <a:latin typeface="Calibri" pitchFamily="34" charset="0"/>
                <a:ea typeface="Calibri" pitchFamily="34" charset="-122"/>
                <a:cs typeface="Calibri" pitchFamily="34" charset="-120"/>
              </a:rPr>
              <a:t>Inspiration: diaphragm contracts and descends, enlarging thoracic cavity → pressure falls → air flows in. Expiration: elastic recoil of lung tissue passively drives air out.</a:t>
            </a:r>
            <a:endParaRPr lang="en-US" sz="1050" dirty="0"/>
          </a:p>
        </p:txBody>
      </p:sp>
      <p:sp>
        <p:nvSpPr>
          <p:cNvPr id="10" name="Shape 7"/>
          <p:cNvSpPr/>
          <p:nvPr/>
        </p:nvSpPr>
        <p:spPr>
          <a:xfrm>
            <a:off x="4782312" y="868680"/>
            <a:ext cx="4160520" cy="1874520"/>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11" name="Shape 8"/>
          <p:cNvSpPr/>
          <p:nvPr/>
        </p:nvSpPr>
        <p:spPr>
          <a:xfrm>
            <a:off x="4782312" y="868680"/>
            <a:ext cx="4160520" cy="384048"/>
          </a:xfrm>
          <a:prstGeom prst="rect">
            <a:avLst/>
          </a:prstGeom>
          <a:solidFill>
            <a:srgbClr val="1F6BA5"/>
          </a:solidFill>
          <a:ln w="12700">
            <a:solidFill>
              <a:srgbClr val="1F6BA5"/>
            </a:solidFill>
            <a:prstDash val="solid"/>
          </a:ln>
        </p:spPr>
        <p:txBody>
          <a:bodyPr/>
          <a:lstStyle/>
          <a:p>
            <a:endParaRPr lang="en-MY"/>
          </a:p>
        </p:txBody>
      </p:sp>
      <p:pic>
        <p:nvPicPr>
          <p:cNvPr id="12" name="Image 1" descr="preencoded.png"/>
          <p:cNvPicPr>
            <a:picLocks noChangeAspect="1"/>
          </p:cNvPicPr>
          <p:nvPr/>
        </p:nvPicPr>
        <p:blipFill>
          <a:blip r:embed="rId6"/>
          <a:stretch>
            <a:fillRect/>
          </a:stretch>
        </p:blipFill>
        <p:spPr>
          <a:xfrm>
            <a:off x="4873752" y="914400"/>
            <a:ext cx="292608" cy="292608"/>
          </a:xfrm>
          <a:prstGeom prst="rect">
            <a:avLst/>
          </a:prstGeom>
        </p:spPr>
      </p:pic>
      <p:sp>
        <p:nvSpPr>
          <p:cNvPr id="13" name="Text 9"/>
          <p:cNvSpPr/>
          <p:nvPr/>
        </p:nvSpPr>
        <p:spPr>
          <a:xfrm>
            <a:off x="5257800" y="905256"/>
            <a:ext cx="3566160" cy="310896"/>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Gas Exchange</a:t>
            </a:r>
            <a:endParaRPr lang="en-US" sz="1200" dirty="0"/>
          </a:p>
        </p:txBody>
      </p:sp>
      <p:sp>
        <p:nvSpPr>
          <p:cNvPr id="14" name="Text 10"/>
          <p:cNvSpPr/>
          <p:nvPr/>
        </p:nvSpPr>
        <p:spPr>
          <a:xfrm>
            <a:off x="4919472" y="1325880"/>
            <a:ext cx="3840480" cy="1353312"/>
          </a:xfrm>
          <a:prstGeom prst="rect">
            <a:avLst/>
          </a:prstGeom>
          <a:noFill/>
          <a:ln/>
        </p:spPr>
        <p:txBody>
          <a:bodyPr wrap="square" rtlCol="0" anchor="ctr"/>
          <a:lstStyle/>
          <a:p>
            <a:pPr marL="0" indent="0">
              <a:buNone/>
            </a:pPr>
            <a:r>
              <a:rPr lang="en-US" sz="1050" dirty="0">
                <a:solidFill>
                  <a:srgbClr val="4A5568"/>
                </a:solidFill>
                <a:latin typeface="Calibri" pitchFamily="34" charset="0"/>
                <a:ea typeface="Calibri" pitchFamily="34" charset="-122"/>
                <a:cs typeface="Calibri" pitchFamily="34" charset="-120"/>
              </a:rPr>
              <a:t>At alveolar level, O₂ moves from air (high concentration) to blood, while CO₂ moves from blood to air — both by passive diffusion across the alveolar–capillary membrane.</a:t>
            </a:r>
            <a:endParaRPr lang="en-US" sz="1050" dirty="0"/>
          </a:p>
        </p:txBody>
      </p:sp>
      <p:sp>
        <p:nvSpPr>
          <p:cNvPr id="15" name="Shape 11"/>
          <p:cNvSpPr/>
          <p:nvPr/>
        </p:nvSpPr>
        <p:spPr>
          <a:xfrm>
            <a:off x="411480" y="2880360"/>
            <a:ext cx="4160520" cy="1874520"/>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16" name="Shape 12"/>
          <p:cNvSpPr/>
          <p:nvPr/>
        </p:nvSpPr>
        <p:spPr>
          <a:xfrm>
            <a:off x="411480" y="2880360"/>
            <a:ext cx="4160520" cy="384048"/>
          </a:xfrm>
          <a:prstGeom prst="rect">
            <a:avLst/>
          </a:prstGeom>
          <a:solidFill>
            <a:srgbClr val="8E44AD"/>
          </a:solidFill>
          <a:ln w="12700">
            <a:solidFill>
              <a:srgbClr val="8E44AD"/>
            </a:solidFill>
            <a:prstDash val="solid"/>
          </a:ln>
        </p:spPr>
        <p:txBody>
          <a:bodyPr/>
          <a:lstStyle/>
          <a:p>
            <a:endParaRPr lang="en-MY"/>
          </a:p>
        </p:txBody>
      </p:sp>
      <p:pic>
        <p:nvPicPr>
          <p:cNvPr id="17" name="Image 2" descr="preencoded.png"/>
          <p:cNvPicPr>
            <a:picLocks noChangeAspect="1"/>
          </p:cNvPicPr>
          <p:nvPr/>
        </p:nvPicPr>
        <p:blipFill>
          <a:blip r:embed="rId7"/>
          <a:stretch>
            <a:fillRect/>
          </a:stretch>
        </p:blipFill>
        <p:spPr>
          <a:xfrm>
            <a:off x="502920" y="2926080"/>
            <a:ext cx="292608" cy="292608"/>
          </a:xfrm>
          <a:prstGeom prst="rect">
            <a:avLst/>
          </a:prstGeom>
        </p:spPr>
      </p:pic>
      <p:sp>
        <p:nvSpPr>
          <p:cNvPr id="18" name="Text 13"/>
          <p:cNvSpPr/>
          <p:nvPr/>
        </p:nvSpPr>
        <p:spPr>
          <a:xfrm>
            <a:off x="886968" y="2916936"/>
            <a:ext cx="3566160" cy="310896"/>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Mucociliary Clearance</a:t>
            </a:r>
            <a:endParaRPr lang="en-US" sz="1200" dirty="0"/>
          </a:p>
        </p:txBody>
      </p:sp>
      <p:sp>
        <p:nvSpPr>
          <p:cNvPr id="19" name="Text 14"/>
          <p:cNvSpPr/>
          <p:nvPr/>
        </p:nvSpPr>
        <p:spPr>
          <a:xfrm>
            <a:off x="548640" y="3337560"/>
            <a:ext cx="3840480" cy="1353312"/>
          </a:xfrm>
          <a:prstGeom prst="rect">
            <a:avLst/>
          </a:prstGeom>
          <a:noFill/>
          <a:ln/>
        </p:spPr>
        <p:txBody>
          <a:bodyPr wrap="square" rtlCol="0" anchor="ctr"/>
          <a:lstStyle/>
          <a:p>
            <a:pPr marL="0" indent="0">
              <a:buNone/>
            </a:pPr>
            <a:r>
              <a:rPr lang="en-US" sz="1050" dirty="0">
                <a:solidFill>
                  <a:srgbClr val="4A5568"/>
                </a:solidFill>
                <a:latin typeface="Calibri" pitchFamily="34" charset="0"/>
                <a:ea typeface="Calibri" pitchFamily="34" charset="-122"/>
                <a:cs typeface="Calibri" pitchFamily="34" charset="-120"/>
              </a:rPr>
              <a:t>Goblet cells produce mucus to trap inhaled particles; cilia beat rhythmically to propel mucus and debris upward to be swallowed or expelled — a critical first-line defence.</a:t>
            </a:r>
            <a:endParaRPr lang="en-US" sz="1050" dirty="0"/>
          </a:p>
        </p:txBody>
      </p:sp>
      <p:sp>
        <p:nvSpPr>
          <p:cNvPr id="20" name="Shape 15"/>
          <p:cNvSpPr/>
          <p:nvPr/>
        </p:nvSpPr>
        <p:spPr>
          <a:xfrm>
            <a:off x="4782312" y="2880360"/>
            <a:ext cx="4160520" cy="1874520"/>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21" name="Shape 16"/>
          <p:cNvSpPr/>
          <p:nvPr/>
        </p:nvSpPr>
        <p:spPr>
          <a:xfrm>
            <a:off x="4782312" y="2880360"/>
            <a:ext cx="4160520" cy="384048"/>
          </a:xfrm>
          <a:prstGeom prst="rect">
            <a:avLst/>
          </a:prstGeom>
          <a:solidFill>
            <a:srgbClr val="E67E22"/>
          </a:solidFill>
          <a:ln w="12700">
            <a:solidFill>
              <a:srgbClr val="E67E22"/>
            </a:solidFill>
            <a:prstDash val="solid"/>
          </a:ln>
        </p:spPr>
        <p:txBody>
          <a:bodyPr/>
          <a:lstStyle/>
          <a:p>
            <a:endParaRPr lang="en-MY"/>
          </a:p>
        </p:txBody>
      </p:sp>
      <p:pic>
        <p:nvPicPr>
          <p:cNvPr id="22" name="Image 3" descr="preencoded.png"/>
          <p:cNvPicPr>
            <a:picLocks noChangeAspect="1"/>
          </p:cNvPicPr>
          <p:nvPr/>
        </p:nvPicPr>
        <p:blipFill>
          <a:blip r:embed="rId8"/>
          <a:stretch>
            <a:fillRect/>
          </a:stretch>
        </p:blipFill>
        <p:spPr>
          <a:xfrm>
            <a:off x="4873752" y="2926080"/>
            <a:ext cx="292608" cy="292608"/>
          </a:xfrm>
          <a:prstGeom prst="rect">
            <a:avLst/>
          </a:prstGeom>
        </p:spPr>
      </p:pic>
      <p:sp>
        <p:nvSpPr>
          <p:cNvPr id="23" name="Text 17"/>
          <p:cNvSpPr/>
          <p:nvPr/>
        </p:nvSpPr>
        <p:spPr>
          <a:xfrm>
            <a:off x="5257800" y="2916936"/>
            <a:ext cx="3566160" cy="310896"/>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Elastic Recoil</a:t>
            </a:r>
            <a:endParaRPr lang="en-US" sz="1200" dirty="0"/>
          </a:p>
        </p:txBody>
      </p:sp>
      <p:sp>
        <p:nvSpPr>
          <p:cNvPr id="24" name="Text 18"/>
          <p:cNvSpPr/>
          <p:nvPr/>
        </p:nvSpPr>
        <p:spPr>
          <a:xfrm>
            <a:off x="4919472" y="3337560"/>
            <a:ext cx="3840480" cy="1353312"/>
          </a:xfrm>
          <a:prstGeom prst="rect">
            <a:avLst/>
          </a:prstGeom>
          <a:noFill/>
          <a:ln/>
        </p:spPr>
        <p:txBody>
          <a:bodyPr wrap="square" rtlCol="0" anchor="ctr"/>
          <a:lstStyle/>
          <a:p>
            <a:pPr marL="0" indent="0">
              <a:buNone/>
            </a:pPr>
            <a:r>
              <a:rPr lang="en-US" sz="1050" dirty="0">
                <a:solidFill>
                  <a:srgbClr val="4A5568"/>
                </a:solidFill>
                <a:latin typeface="Calibri" pitchFamily="34" charset="0"/>
                <a:ea typeface="Calibri" pitchFamily="34" charset="-122"/>
                <a:cs typeface="Calibri" pitchFamily="34" charset="-120"/>
              </a:rPr>
              <a:t>Healthy lung tissue (surfactant + elastic fibres) springs back after stretching, driving passive expiration without muscular effort — lost progressively in emphysema.</a:t>
            </a:r>
            <a:endParaRPr lang="en-US" sz="1050" dirty="0"/>
          </a:p>
        </p:txBody>
      </p:sp>
      <p:sp>
        <p:nvSpPr>
          <p:cNvPr id="25" name="Text 19"/>
          <p:cNvSpPr/>
          <p:nvPr/>
        </p:nvSpPr>
        <p:spPr>
          <a:xfrm>
            <a:off x="411480" y="4754880"/>
            <a:ext cx="8321040" cy="256032"/>
          </a:xfrm>
          <a:prstGeom prst="rect">
            <a:avLst/>
          </a:prstGeom>
          <a:noFill/>
          <a:ln/>
        </p:spPr>
        <p:txBody>
          <a:bodyPr wrap="square" rtlCol="0" anchor="ctr"/>
          <a:lstStyle/>
          <a:p>
            <a:pPr marL="0" indent="0" algn="ctr">
              <a:buNone/>
            </a:pPr>
            <a:r>
              <a:rPr lang="en-US" sz="950" i="1" dirty="0">
                <a:solidFill>
                  <a:srgbClr val="718096"/>
                </a:solidFill>
                <a:latin typeface="Calibri" pitchFamily="34" charset="0"/>
                <a:ea typeface="Calibri" pitchFamily="34" charset="-122"/>
                <a:cs typeface="Calibri" pitchFamily="34" charset="-120"/>
              </a:rPr>
              <a:t>Efficient airway diameter and intact alveolar surface are essential for adequate oxygenation — both are compromised in COPD.</a:t>
            </a:r>
            <a:endParaRPr lang="en-US" sz="950" dirty="0"/>
          </a:p>
        </p:txBody>
      </p:sp>
      <p:pic>
        <p:nvPicPr>
          <p:cNvPr id="28" name="Audio 27">
            <a:hlinkClick r:id="" action="ppaction://media"/>
            <a:extLst>
              <a:ext uri="{FF2B5EF4-FFF2-40B4-BE49-F238E27FC236}">
                <a16:creationId xmlns:a16="http://schemas.microsoft.com/office/drawing/2014/main" id="{99F6D5F4-ACC2-A8E9-2C90-F0F53B61BB72}"/>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31250" t="-108203" r="-231250" b="-108203"/>
          <a:stretch>
            <a:fillRect/>
          </a:stretch>
        </p:blipFill>
        <p:spPr>
          <a:xfrm>
            <a:off x="6858000" y="3857625"/>
            <a:ext cx="2286000" cy="128587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0219"/>
    </mc:Choice>
    <mc:Fallback>
      <p:transition spd="slow" advTm="402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4F8FB"/>
        </a:solidFill>
        <a:effectLst/>
      </p:bgPr>
    </p:bg>
    <p:spTree>
      <p:nvGrpSpPr>
        <p:cNvPr id="1" name=""/>
        <p:cNvGrpSpPr/>
        <p:nvPr/>
      </p:nvGrpSpPr>
      <p:grpSpPr>
        <a:xfrm>
          <a:off x="0" y="0"/>
          <a:ext cx="0" cy="0"/>
          <a:chOff x="0" y="0"/>
          <a:chExt cx="0" cy="0"/>
        </a:xfrm>
      </p:grpSpPr>
      <p:sp>
        <p:nvSpPr>
          <p:cNvPr id="2" name="Text 0"/>
          <p:cNvSpPr/>
          <p:nvPr/>
        </p:nvSpPr>
        <p:spPr>
          <a:xfrm>
            <a:off x="8503920" y="4846320"/>
            <a:ext cx="457200" cy="182880"/>
          </a:xfrm>
          <a:prstGeom prst="rect">
            <a:avLst/>
          </a:prstGeom>
          <a:noFill/>
          <a:ln/>
        </p:spPr>
        <p:txBody>
          <a:bodyPr wrap="square" rtlCol="0" anchor="ctr"/>
          <a:lstStyle/>
          <a:p>
            <a:pPr marL="0" indent="0" algn="r">
              <a:buNone/>
            </a:pPr>
            <a:r>
              <a:rPr lang="en-US" sz="800" dirty="0">
                <a:solidFill>
                  <a:srgbClr val="718096"/>
                </a:solidFill>
              </a:rPr>
              <a:t>6 / 15</a:t>
            </a:r>
            <a:endParaRPr lang="en-US" sz="800" dirty="0"/>
          </a:p>
        </p:txBody>
      </p:sp>
      <p:sp>
        <p:nvSpPr>
          <p:cNvPr id="3" name="Text 1"/>
          <p:cNvSpPr/>
          <p:nvPr/>
        </p:nvSpPr>
        <p:spPr>
          <a:xfrm>
            <a:off x="457200" y="201168"/>
            <a:ext cx="8229600" cy="502920"/>
          </a:xfrm>
          <a:prstGeom prst="rect">
            <a:avLst/>
          </a:prstGeom>
          <a:noFill/>
          <a:ln/>
        </p:spPr>
        <p:txBody>
          <a:bodyPr wrap="square" lIns="0" tIns="0" rIns="0" bIns="0" rtlCol="0" anchor="ctr"/>
          <a:lstStyle/>
          <a:p>
            <a:pPr marL="0" indent="0" algn="l">
              <a:buNone/>
            </a:pPr>
            <a:r>
              <a:rPr lang="en-US" sz="2600" b="1" dirty="0">
                <a:solidFill>
                  <a:srgbClr val="1A3A5C"/>
                </a:solidFill>
                <a:latin typeface="Calibri" pitchFamily="34" charset="0"/>
                <a:ea typeface="Calibri" pitchFamily="34" charset="-122"/>
                <a:cs typeface="Calibri" pitchFamily="34" charset="-120"/>
              </a:rPr>
              <a:t>How COPD Affects Body Functioning</a:t>
            </a:r>
            <a:endParaRPr lang="en-US" sz="2600" dirty="0"/>
          </a:p>
        </p:txBody>
      </p:sp>
      <p:sp>
        <p:nvSpPr>
          <p:cNvPr id="5" name="Shape 3"/>
          <p:cNvSpPr/>
          <p:nvPr/>
        </p:nvSpPr>
        <p:spPr>
          <a:xfrm>
            <a:off x="411480" y="841248"/>
            <a:ext cx="2743200" cy="4005072"/>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6" name="Shape 4"/>
          <p:cNvSpPr/>
          <p:nvPr/>
        </p:nvSpPr>
        <p:spPr>
          <a:xfrm>
            <a:off x="411480" y="841248"/>
            <a:ext cx="2743200" cy="347472"/>
          </a:xfrm>
          <a:prstGeom prst="rect">
            <a:avLst/>
          </a:prstGeom>
          <a:solidFill>
            <a:srgbClr val="1F6BA5"/>
          </a:solidFill>
          <a:ln w="12700">
            <a:solidFill>
              <a:srgbClr val="1F6BA5"/>
            </a:solidFill>
            <a:prstDash val="solid"/>
          </a:ln>
        </p:spPr>
        <p:txBody>
          <a:bodyPr/>
          <a:lstStyle/>
          <a:p>
            <a:endParaRPr lang="en-MY"/>
          </a:p>
        </p:txBody>
      </p:sp>
      <p:sp>
        <p:nvSpPr>
          <p:cNvPr id="7" name="Text 5"/>
          <p:cNvSpPr/>
          <p:nvPr/>
        </p:nvSpPr>
        <p:spPr>
          <a:xfrm>
            <a:off x="502920" y="841248"/>
            <a:ext cx="2560320" cy="347472"/>
          </a:xfrm>
          <a:prstGeom prst="rect">
            <a:avLst/>
          </a:prstGeom>
          <a:noFill/>
          <a:ln/>
        </p:spPr>
        <p:txBody>
          <a:bodyPr wrap="square" rtlCol="0" anchor="ctr"/>
          <a:lstStyle/>
          <a:p>
            <a:pPr marL="0" indent="0">
              <a:buNone/>
            </a:pPr>
            <a:r>
              <a:rPr lang="en-US" sz="1000" b="1" dirty="0">
                <a:solidFill>
                  <a:srgbClr val="FFFFFF"/>
                </a:solidFill>
                <a:latin typeface="Calibri" pitchFamily="34" charset="0"/>
                <a:ea typeface="Calibri" pitchFamily="34" charset="-122"/>
                <a:cs typeface="Calibri" pitchFamily="34" charset="-120"/>
              </a:rPr>
              <a:t>Airway Inflammation &amp; Narrowing</a:t>
            </a:r>
            <a:endParaRPr lang="en-US" sz="1000" dirty="0"/>
          </a:p>
        </p:txBody>
      </p:sp>
      <p:sp>
        <p:nvSpPr>
          <p:cNvPr id="8" name="Text 6"/>
          <p:cNvSpPr/>
          <p:nvPr/>
        </p:nvSpPr>
        <p:spPr>
          <a:xfrm>
            <a:off x="502920" y="1261872"/>
            <a:ext cx="2514600" cy="228600"/>
          </a:xfrm>
          <a:prstGeom prst="rect">
            <a:avLst/>
          </a:prstGeom>
          <a:noFill/>
          <a:ln/>
        </p:spPr>
        <p:txBody>
          <a:bodyPr wrap="square" rtlCol="0" anchor="ctr"/>
          <a:lstStyle/>
          <a:p>
            <a:pPr marL="0" indent="0">
              <a:buNone/>
            </a:pPr>
            <a:r>
              <a:rPr lang="en-US" sz="850" b="1" kern="0" spc="200" dirty="0">
                <a:solidFill>
                  <a:srgbClr val="1F6BA5"/>
                </a:solidFill>
                <a:latin typeface="Calibri" pitchFamily="34" charset="0"/>
                <a:ea typeface="Calibri" pitchFamily="34" charset="-122"/>
                <a:cs typeface="Calibri" pitchFamily="34" charset="-120"/>
              </a:rPr>
              <a:t>MECHANISM</a:t>
            </a:r>
            <a:endParaRPr lang="en-US" sz="850" dirty="0"/>
          </a:p>
        </p:txBody>
      </p:sp>
      <p:sp>
        <p:nvSpPr>
          <p:cNvPr id="9" name="Text 7"/>
          <p:cNvSpPr/>
          <p:nvPr/>
        </p:nvSpPr>
        <p:spPr>
          <a:xfrm>
            <a:off x="502920" y="1481328"/>
            <a:ext cx="2542032" cy="1280160"/>
          </a:xfrm>
          <a:prstGeom prst="rect">
            <a:avLst/>
          </a:prstGeom>
          <a:noFill/>
          <a:ln/>
        </p:spPr>
        <p:txBody>
          <a:bodyPr wrap="square" rtlCol="0" anchor="ctr"/>
          <a:lstStyle/>
          <a:p>
            <a:pPr marL="0" indent="0">
              <a:buNone/>
            </a:pPr>
            <a:r>
              <a:rPr lang="en-US" sz="1400" dirty="0">
                <a:solidFill>
                  <a:srgbClr val="4A5568"/>
                </a:solidFill>
                <a:latin typeface="Calibri" pitchFamily="34" charset="0"/>
                <a:ea typeface="Calibri" pitchFamily="34" charset="-122"/>
                <a:cs typeface="Calibri" pitchFamily="34" charset="-120"/>
              </a:rPr>
              <a:t>Chronic exposure to irritants triggers persistent inflammation, thickening airway walls and reducing lumen diameter (Hogg et al., 2004).</a:t>
            </a:r>
            <a:endParaRPr lang="en-US" sz="1400" dirty="0"/>
          </a:p>
        </p:txBody>
      </p:sp>
      <p:sp>
        <p:nvSpPr>
          <p:cNvPr id="10" name="Shape 8"/>
          <p:cNvSpPr/>
          <p:nvPr/>
        </p:nvSpPr>
        <p:spPr>
          <a:xfrm>
            <a:off x="1645920" y="2834640"/>
            <a:ext cx="73152" cy="201168"/>
          </a:xfrm>
          <a:prstGeom prst="rect">
            <a:avLst/>
          </a:prstGeom>
          <a:solidFill>
            <a:srgbClr val="BBBBBB"/>
          </a:solidFill>
          <a:ln w="12700">
            <a:solidFill>
              <a:srgbClr val="BBBBBB"/>
            </a:solidFill>
            <a:prstDash val="solid"/>
          </a:ln>
        </p:spPr>
        <p:txBody>
          <a:bodyPr/>
          <a:lstStyle/>
          <a:p>
            <a:endParaRPr lang="en-MY"/>
          </a:p>
        </p:txBody>
      </p:sp>
      <p:sp>
        <p:nvSpPr>
          <p:cNvPr id="11" name="Shape 9"/>
          <p:cNvSpPr/>
          <p:nvPr/>
        </p:nvSpPr>
        <p:spPr>
          <a:xfrm>
            <a:off x="3209544" y="2798064"/>
            <a:ext cx="0" cy="0"/>
          </a:xfrm>
          <a:prstGeom prst="rect">
            <a:avLst/>
          </a:prstGeom>
          <a:solidFill>
            <a:srgbClr val="000000"/>
          </a:solidFill>
          <a:ln w="12700">
            <a:solidFill>
              <a:srgbClr val="000000"/>
            </a:solidFill>
            <a:prstDash val="solid"/>
          </a:ln>
        </p:spPr>
        <p:txBody>
          <a:bodyPr/>
          <a:lstStyle/>
          <a:p>
            <a:endParaRPr lang="en-MY"/>
          </a:p>
        </p:txBody>
      </p:sp>
      <p:sp>
        <p:nvSpPr>
          <p:cNvPr id="12" name="Shape 10"/>
          <p:cNvSpPr/>
          <p:nvPr/>
        </p:nvSpPr>
        <p:spPr>
          <a:xfrm>
            <a:off x="466344" y="3063240"/>
            <a:ext cx="2633472" cy="1664208"/>
          </a:xfrm>
          <a:prstGeom prst="rect">
            <a:avLst/>
          </a:prstGeom>
          <a:solidFill>
            <a:srgbClr val="CCECE9"/>
          </a:solidFill>
          <a:ln w="6350">
            <a:solidFill>
              <a:srgbClr val="0D9488"/>
            </a:solidFill>
            <a:prstDash val="solid"/>
          </a:ln>
        </p:spPr>
        <p:txBody>
          <a:bodyPr/>
          <a:lstStyle/>
          <a:p>
            <a:endParaRPr lang="en-MY"/>
          </a:p>
        </p:txBody>
      </p:sp>
      <p:sp>
        <p:nvSpPr>
          <p:cNvPr id="13" name="Text 11"/>
          <p:cNvSpPr/>
          <p:nvPr/>
        </p:nvSpPr>
        <p:spPr>
          <a:xfrm>
            <a:off x="548640" y="3108960"/>
            <a:ext cx="2423160" cy="228600"/>
          </a:xfrm>
          <a:prstGeom prst="rect">
            <a:avLst/>
          </a:prstGeom>
          <a:noFill/>
          <a:ln/>
        </p:spPr>
        <p:txBody>
          <a:bodyPr wrap="square" rtlCol="0" anchor="ctr"/>
          <a:lstStyle/>
          <a:p>
            <a:pPr marL="0" indent="0">
              <a:buNone/>
            </a:pPr>
            <a:r>
              <a:rPr lang="en-US" sz="850" b="1" kern="0" spc="200" dirty="0">
                <a:solidFill>
                  <a:srgbClr val="0D9488"/>
                </a:solidFill>
                <a:latin typeface="Calibri" pitchFamily="34" charset="0"/>
                <a:ea typeface="Calibri" pitchFamily="34" charset="-122"/>
                <a:cs typeface="Calibri" pitchFamily="34" charset="-120"/>
              </a:rPr>
              <a:t>CONSEQUENCE</a:t>
            </a:r>
            <a:endParaRPr lang="en-US" sz="850" dirty="0"/>
          </a:p>
        </p:txBody>
      </p:sp>
      <p:sp>
        <p:nvSpPr>
          <p:cNvPr id="14" name="Text 12"/>
          <p:cNvSpPr/>
          <p:nvPr/>
        </p:nvSpPr>
        <p:spPr>
          <a:xfrm>
            <a:off x="548640" y="3337560"/>
            <a:ext cx="2423160" cy="1280160"/>
          </a:xfrm>
          <a:prstGeom prst="rect">
            <a:avLst/>
          </a:prstGeom>
          <a:noFill/>
          <a:ln/>
        </p:spPr>
        <p:txBody>
          <a:bodyPr wrap="square" rtlCol="0" anchor="ctr"/>
          <a:lstStyle/>
          <a:p>
            <a:pPr marL="0" indent="0">
              <a:buNone/>
            </a:pPr>
            <a:r>
              <a:rPr lang="en-US" sz="1400" dirty="0">
                <a:solidFill>
                  <a:srgbClr val="1C2833"/>
                </a:solidFill>
                <a:latin typeface="Calibri" pitchFamily="34" charset="0"/>
                <a:ea typeface="Calibri" pitchFamily="34" charset="-122"/>
                <a:cs typeface="Calibri" pitchFamily="34" charset="-120"/>
              </a:rPr>
              <a:t>↑ Airflow resistance → harder to breathe out → gas trapped in lungs (McDonough et al., 2011).</a:t>
            </a:r>
            <a:endParaRPr lang="en-US" sz="1400" dirty="0"/>
          </a:p>
        </p:txBody>
      </p:sp>
      <p:sp>
        <p:nvSpPr>
          <p:cNvPr id="15" name="Shape 13"/>
          <p:cNvSpPr/>
          <p:nvPr/>
        </p:nvSpPr>
        <p:spPr>
          <a:xfrm>
            <a:off x="3319272" y="841248"/>
            <a:ext cx="2743200" cy="4005072"/>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16" name="Shape 14"/>
          <p:cNvSpPr/>
          <p:nvPr/>
        </p:nvSpPr>
        <p:spPr>
          <a:xfrm>
            <a:off x="3319272" y="841248"/>
            <a:ext cx="2743200" cy="347472"/>
          </a:xfrm>
          <a:prstGeom prst="rect">
            <a:avLst/>
          </a:prstGeom>
          <a:solidFill>
            <a:srgbClr val="0D9488"/>
          </a:solidFill>
          <a:ln w="12700">
            <a:solidFill>
              <a:srgbClr val="0D9488"/>
            </a:solidFill>
            <a:prstDash val="solid"/>
          </a:ln>
        </p:spPr>
        <p:txBody>
          <a:bodyPr/>
          <a:lstStyle/>
          <a:p>
            <a:endParaRPr lang="en-MY"/>
          </a:p>
        </p:txBody>
      </p:sp>
      <p:sp>
        <p:nvSpPr>
          <p:cNvPr id="17" name="Text 15"/>
          <p:cNvSpPr/>
          <p:nvPr/>
        </p:nvSpPr>
        <p:spPr>
          <a:xfrm>
            <a:off x="3410712" y="841248"/>
            <a:ext cx="2560320" cy="347472"/>
          </a:xfrm>
          <a:prstGeom prst="rect">
            <a:avLst/>
          </a:prstGeom>
          <a:noFill/>
          <a:ln/>
        </p:spPr>
        <p:txBody>
          <a:bodyPr wrap="square" rtlCol="0" anchor="ctr"/>
          <a:lstStyle/>
          <a:p>
            <a:pPr marL="0" indent="0">
              <a:buNone/>
            </a:pPr>
            <a:r>
              <a:rPr lang="en-US" sz="1000" b="1" dirty="0">
                <a:solidFill>
                  <a:srgbClr val="FFFFFF"/>
                </a:solidFill>
                <a:latin typeface="Calibri" pitchFamily="34" charset="0"/>
                <a:ea typeface="Calibri" pitchFamily="34" charset="-122"/>
                <a:cs typeface="Calibri" pitchFamily="34" charset="-120"/>
              </a:rPr>
              <a:t>Mucus Hypersecretion</a:t>
            </a:r>
            <a:endParaRPr lang="en-US" sz="1000" dirty="0"/>
          </a:p>
        </p:txBody>
      </p:sp>
      <p:sp>
        <p:nvSpPr>
          <p:cNvPr id="18" name="Text 16"/>
          <p:cNvSpPr/>
          <p:nvPr/>
        </p:nvSpPr>
        <p:spPr>
          <a:xfrm>
            <a:off x="3410712" y="1261872"/>
            <a:ext cx="2514600" cy="228600"/>
          </a:xfrm>
          <a:prstGeom prst="rect">
            <a:avLst/>
          </a:prstGeom>
          <a:noFill/>
          <a:ln/>
        </p:spPr>
        <p:txBody>
          <a:bodyPr wrap="square" rtlCol="0" anchor="ctr"/>
          <a:lstStyle/>
          <a:p>
            <a:pPr marL="0" indent="0">
              <a:buNone/>
            </a:pPr>
            <a:r>
              <a:rPr lang="en-US" sz="850" b="1" kern="0" spc="200" dirty="0">
                <a:solidFill>
                  <a:srgbClr val="0D9488"/>
                </a:solidFill>
                <a:latin typeface="Calibri" pitchFamily="34" charset="0"/>
                <a:ea typeface="Calibri" pitchFamily="34" charset="-122"/>
                <a:cs typeface="Calibri" pitchFamily="34" charset="-120"/>
              </a:rPr>
              <a:t>MECHANISM</a:t>
            </a:r>
            <a:endParaRPr lang="en-US" sz="850" dirty="0"/>
          </a:p>
        </p:txBody>
      </p:sp>
      <p:sp>
        <p:nvSpPr>
          <p:cNvPr id="19" name="Text 17"/>
          <p:cNvSpPr/>
          <p:nvPr/>
        </p:nvSpPr>
        <p:spPr>
          <a:xfrm>
            <a:off x="3410712" y="1481328"/>
            <a:ext cx="2542032" cy="1280160"/>
          </a:xfrm>
          <a:prstGeom prst="rect">
            <a:avLst/>
          </a:prstGeom>
          <a:noFill/>
          <a:ln/>
        </p:spPr>
        <p:txBody>
          <a:bodyPr wrap="square" rtlCol="0" anchor="ctr"/>
          <a:lstStyle/>
          <a:p>
            <a:pPr marL="0" indent="0">
              <a:buNone/>
            </a:pPr>
            <a:r>
              <a:rPr lang="en-US" sz="1400" dirty="0">
                <a:solidFill>
                  <a:srgbClr val="4A5568"/>
                </a:solidFill>
                <a:latin typeface="Calibri" pitchFamily="34" charset="0"/>
                <a:ea typeface="Calibri" pitchFamily="34" charset="-122"/>
                <a:cs typeface="Calibri" pitchFamily="34" charset="-120"/>
              </a:rPr>
              <a:t>Goblet cell hyperplasia and impaired mucociliary clearance increase sputum production and retention</a:t>
            </a:r>
            <a:r>
              <a:rPr lang="en-US" sz="1050" dirty="0">
                <a:solidFill>
                  <a:srgbClr val="4A5568"/>
                </a:solidFill>
                <a:latin typeface="Calibri" pitchFamily="34" charset="0"/>
                <a:ea typeface="Calibri" pitchFamily="34" charset="-122"/>
                <a:cs typeface="Calibri" pitchFamily="34" charset="-120"/>
              </a:rPr>
              <a:t>.</a:t>
            </a:r>
            <a:endParaRPr lang="en-US" sz="1050" dirty="0"/>
          </a:p>
        </p:txBody>
      </p:sp>
      <p:sp>
        <p:nvSpPr>
          <p:cNvPr id="20" name="Shape 18"/>
          <p:cNvSpPr/>
          <p:nvPr/>
        </p:nvSpPr>
        <p:spPr>
          <a:xfrm>
            <a:off x="4553712" y="2834640"/>
            <a:ext cx="73152" cy="201168"/>
          </a:xfrm>
          <a:prstGeom prst="rect">
            <a:avLst/>
          </a:prstGeom>
          <a:solidFill>
            <a:srgbClr val="BBBBBB"/>
          </a:solidFill>
          <a:ln w="12700">
            <a:solidFill>
              <a:srgbClr val="BBBBBB"/>
            </a:solidFill>
            <a:prstDash val="solid"/>
          </a:ln>
        </p:spPr>
        <p:txBody>
          <a:bodyPr/>
          <a:lstStyle/>
          <a:p>
            <a:endParaRPr lang="en-MY"/>
          </a:p>
        </p:txBody>
      </p:sp>
      <p:sp>
        <p:nvSpPr>
          <p:cNvPr id="21" name="Shape 19"/>
          <p:cNvSpPr/>
          <p:nvPr/>
        </p:nvSpPr>
        <p:spPr>
          <a:xfrm>
            <a:off x="6117336" y="2798064"/>
            <a:ext cx="0" cy="0"/>
          </a:xfrm>
          <a:prstGeom prst="rect">
            <a:avLst/>
          </a:prstGeom>
          <a:solidFill>
            <a:srgbClr val="000000"/>
          </a:solidFill>
          <a:ln w="12700">
            <a:solidFill>
              <a:srgbClr val="000000"/>
            </a:solidFill>
            <a:prstDash val="solid"/>
          </a:ln>
        </p:spPr>
        <p:txBody>
          <a:bodyPr/>
          <a:lstStyle/>
          <a:p>
            <a:endParaRPr lang="en-MY"/>
          </a:p>
        </p:txBody>
      </p:sp>
      <p:sp>
        <p:nvSpPr>
          <p:cNvPr id="22" name="Shape 20"/>
          <p:cNvSpPr/>
          <p:nvPr/>
        </p:nvSpPr>
        <p:spPr>
          <a:xfrm>
            <a:off x="3374136" y="3063240"/>
            <a:ext cx="2633472" cy="1664208"/>
          </a:xfrm>
          <a:prstGeom prst="rect">
            <a:avLst/>
          </a:prstGeom>
          <a:solidFill>
            <a:srgbClr val="CCECE9"/>
          </a:solidFill>
          <a:ln w="6350">
            <a:solidFill>
              <a:srgbClr val="0D9488"/>
            </a:solidFill>
            <a:prstDash val="solid"/>
          </a:ln>
        </p:spPr>
        <p:txBody>
          <a:bodyPr/>
          <a:lstStyle/>
          <a:p>
            <a:endParaRPr lang="en-MY"/>
          </a:p>
        </p:txBody>
      </p:sp>
      <p:sp>
        <p:nvSpPr>
          <p:cNvPr id="23" name="Text 21"/>
          <p:cNvSpPr/>
          <p:nvPr/>
        </p:nvSpPr>
        <p:spPr>
          <a:xfrm>
            <a:off x="3456432" y="3108960"/>
            <a:ext cx="2423160" cy="228600"/>
          </a:xfrm>
          <a:prstGeom prst="rect">
            <a:avLst/>
          </a:prstGeom>
          <a:noFill/>
          <a:ln/>
        </p:spPr>
        <p:txBody>
          <a:bodyPr wrap="square" rtlCol="0" anchor="ctr"/>
          <a:lstStyle/>
          <a:p>
            <a:pPr marL="0" indent="0">
              <a:buNone/>
            </a:pPr>
            <a:r>
              <a:rPr lang="en-US" sz="850" b="1" kern="0" spc="200" dirty="0">
                <a:solidFill>
                  <a:srgbClr val="0D9488"/>
                </a:solidFill>
                <a:latin typeface="Calibri" pitchFamily="34" charset="0"/>
                <a:ea typeface="Calibri" pitchFamily="34" charset="-122"/>
                <a:cs typeface="Calibri" pitchFamily="34" charset="-120"/>
              </a:rPr>
              <a:t>CONSEQUENCE</a:t>
            </a:r>
            <a:endParaRPr lang="en-US" sz="850" dirty="0"/>
          </a:p>
        </p:txBody>
      </p:sp>
      <p:sp>
        <p:nvSpPr>
          <p:cNvPr id="24" name="Text 22"/>
          <p:cNvSpPr/>
          <p:nvPr/>
        </p:nvSpPr>
        <p:spPr>
          <a:xfrm>
            <a:off x="3456432" y="3337560"/>
            <a:ext cx="2423160" cy="1280160"/>
          </a:xfrm>
          <a:prstGeom prst="rect">
            <a:avLst/>
          </a:prstGeom>
          <a:noFill/>
          <a:ln/>
        </p:spPr>
        <p:txBody>
          <a:bodyPr wrap="square" rtlCol="0" anchor="ctr"/>
          <a:lstStyle/>
          <a:p>
            <a:pPr marL="0" indent="0">
              <a:buNone/>
            </a:pPr>
            <a:r>
              <a:rPr lang="en-US" sz="1400" dirty="0">
                <a:solidFill>
                  <a:srgbClr val="1C2833"/>
                </a:solidFill>
                <a:latin typeface="Calibri" pitchFamily="34" charset="0"/>
                <a:ea typeface="Calibri" pitchFamily="34" charset="-122"/>
                <a:cs typeface="Calibri" pitchFamily="34" charset="-120"/>
              </a:rPr>
              <a:t>↑ Cough, infection risk, airway blockage, and breathing effort.</a:t>
            </a:r>
            <a:endParaRPr lang="en-US" sz="1400" dirty="0"/>
          </a:p>
        </p:txBody>
      </p:sp>
      <p:sp>
        <p:nvSpPr>
          <p:cNvPr id="25" name="Shape 23"/>
          <p:cNvSpPr/>
          <p:nvPr/>
        </p:nvSpPr>
        <p:spPr>
          <a:xfrm>
            <a:off x="6227064" y="841248"/>
            <a:ext cx="2743200" cy="4005072"/>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26" name="Shape 24"/>
          <p:cNvSpPr/>
          <p:nvPr/>
        </p:nvSpPr>
        <p:spPr>
          <a:xfrm>
            <a:off x="6227064" y="841248"/>
            <a:ext cx="2743200" cy="347472"/>
          </a:xfrm>
          <a:prstGeom prst="rect">
            <a:avLst/>
          </a:prstGeom>
          <a:solidFill>
            <a:srgbClr val="E67E22"/>
          </a:solidFill>
          <a:ln w="12700">
            <a:solidFill>
              <a:srgbClr val="E67E22"/>
            </a:solidFill>
            <a:prstDash val="solid"/>
          </a:ln>
        </p:spPr>
        <p:txBody>
          <a:bodyPr/>
          <a:lstStyle/>
          <a:p>
            <a:endParaRPr lang="en-MY"/>
          </a:p>
        </p:txBody>
      </p:sp>
      <p:sp>
        <p:nvSpPr>
          <p:cNvPr id="27" name="Text 25"/>
          <p:cNvSpPr/>
          <p:nvPr/>
        </p:nvSpPr>
        <p:spPr>
          <a:xfrm>
            <a:off x="6318504" y="841248"/>
            <a:ext cx="2560320" cy="347472"/>
          </a:xfrm>
          <a:prstGeom prst="rect">
            <a:avLst/>
          </a:prstGeom>
          <a:noFill/>
          <a:ln/>
        </p:spPr>
        <p:txBody>
          <a:bodyPr wrap="square" rtlCol="0" anchor="ctr"/>
          <a:lstStyle/>
          <a:p>
            <a:pPr marL="0" indent="0">
              <a:buNone/>
            </a:pPr>
            <a:r>
              <a:rPr lang="en-US" sz="1000" b="1" dirty="0">
                <a:solidFill>
                  <a:srgbClr val="FFFFFF"/>
                </a:solidFill>
                <a:latin typeface="Calibri" pitchFamily="34" charset="0"/>
                <a:ea typeface="Calibri" pitchFamily="34" charset="-122"/>
                <a:cs typeface="Calibri" pitchFamily="34" charset="-120"/>
              </a:rPr>
              <a:t>Alveolar Destruction (Emphysema)</a:t>
            </a:r>
            <a:endParaRPr lang="en-US" sz="1000" dirty="0"/>
          </a:p>
        </p:txBody>
      </p:sp>
      <p:sp>
        <p:nvSpPr>
          <p:cNvPr id="28" name="Text 26"/>
          <p:cNvSpPr/>
          <p:nvPr/>
        </p:nvSpPr>
        <p:spPr>
          <a:xfrm>
            <a:off x="6318504" y="1261872"/>
            <a:ext cx="2514600" cy="228600"/>
          </a:xfrm>
          <a:prstGeom prst="rect">
            <a:avLst/>
          </a:prstGeom>
          <a:noFill/>
          <a:ln/>
        </p:spPr>
        <p:txBody>
          <a:bodyPr wrap="square" rtlCol="0" anchor="ctr"/>
          <a:lstStyle/>
          <a:p>
            <a:pPr marL="0" indent="0">
              <a:buNone/>
            </a:pPr>
            <a:r>
              <a:rPr lang="en-US" sz="850" b="1" kern="0" spc="200" dirty="0">
                <a:solidFill>
                  <a:srgbClr val="E67E22"/>
                </a:solidFill>
                <a:latin typeface="Calibri" pitchFamily="34" charset="0"/>
                <a:ea typeface="Calibri" pitchFamily="34" charset="-122"/>
                <a:cs typeface="Calibri" pitchFamily="34" charset="-120"/>
              </a:rPr>
              <a:t>MECHANISM</a:t>
            </a:r>
            <a:endParaRPr lang="en-US" sz="850" dirty="0"/>
          </a:p>
        </p:txBody>
      </p:sp>
      <p:sp>
        <p:nvSpPr>
          <p:cNvPr id="29" name="Text 27"/>
          <p:cNvSpPr/>
          <p:nvPr/>
        </p:nvSpPr>
        <p:spPr>
          <a:xfrm>
            <a:off x="6318504" y="1481328"/>
            <a:ext cx="2542032" cy="1280160"/>
          </a:xfrm>
          <a:prstGeom prst="rect">
            <a:avLst/>
          </a:prstGeom>
          <a:noFill/>
          <a:ln/>
        </p:spPr>
        <p:txBody>
          <a:bodyPr wrap="square" rtlCol="0" anchor="ctr"/>
          <a:lstStyle/>
          <a:p>
            <a:pPr marL="0" indent="0">
              <a:buNone/>
            </a:pPr>
            <a:r>
              <a:rPr lang="en-US" sz="1400" dirty="0">
                <a:solidFill>
                  <a:srgbClr val="4A5568"/>
                </a:solidFill>
                <a:latin typeface="Calibri" pitchFamily="34" charset="0"/>
                <a:ea typeface="Calibri" pitchFamily="34" charset="-122"/>
                <a:cs typeface="Calibri" pitchFamily="34" charset="-120"/>
              </a:rPr>
              <a:t>Proteases destroy alveolar walls, reducing elastic recoil and gas-exchange surface area.</a:t>
            </a:r>
            <a:endParaRPr lang="en-US" sz="1400" dirty="0"/>
          </a:p>
        </p:txBody>
      </p:sp>
      <p:sp>
        <p:nvSpPr>
          <p:cNvPr id="30" name="Shape 28"/>
          <p:cNvSpPr/>
          <p:nvPr/>
        </p:nvSpPr>
        <p:spPr>
          <a:xfrm>
            <a:off x="7461504" y="2834640"/>
            <a:ext cx="73152" cy="201168"/>
          </a:xfrm>
          <a:prstGeom prst="rect">
            <a:avLst/>
          </a:prstGeom>
          <a:solidFill>
            <a:srgbClr val="BBBBBB"/>
          </a:solidFill>
          <a:ln w="12700">
            <a:solidFill>
              <a:srgbClr val="BBBBBB"/>
            </a:solidFill>
            <a:prstDash val="solid"/>
          </a:ln>
        </p:spPr>
        <p:txBody>
          <a:bodyPr/>
          <a:lstStyle/>
          <a:p>
            <a:endParaRPr lang="en-MY"/>
          </a:p>
        </p:txBody>
      </p:sp>
      <p:sp>
        <p:nvSpPr>
          <p:cNvPr id="31" name="Shape 29"/>
          <p:cNvSpPr/>
          <p:nvPr/>
        </p:nvSpPr>
        <p:spPr>
          <a:xfrm>
            <a:off x="9025128" y="2798064"/>
            <a:ext cx="0" cy="0"/>
          </a:xfrm>
          <a:prstGeom prst="rect">
            <a:avLst/>
          </a:prstGeom>
          <a:solidFill>
            <a:srgbClr val="000000"/>
          </a:solidFill>
          <a:ln w="12700">
            <a:solidFill>
              <a:srgbClr val="000000"/>
            </a:solidFill>
            <a:prstDash val="solid"/>
          </a:ln>
        </p:spPr>
        <p:txBody>
          <a:bodyPr/>
          <a:lstStyle/>
          <a:p>
            <a:endParaRPr lang="en-MY"/>
          </a:p>
        </p:txBody>
      </p:sp>
      <p:sp>
        <p:nvSpPr>
          <p:cNvPr id="32" name="Shape 30"/>
          <p:cNvSpPr/>
          <p:nvPr/>
        </p:nvSpPr>
        <p:spPr>
          <a:xfrm>
            <a:off x="6281928" y="3063240"/>
            <a:ext cx="2633472" cy="1664208"/>
          </a:xfrm>
          <a:prstGeom prst="rect">
            <a:avLst/>
          </a:prstGeom>
          <a:solidFill>
            <a:srgbClr val="CCECE9"/>
          </a:solidFill>
          <a:ln w="6350">
            <a:solidFill>
              <a:srgbClr val="0D9488"/>
            </a:solidFill>
            <a:prstDash val="solid"/>
          </a:ln>
        </p:spPr>
        <p:txBody>
          <a:bodyPr/>
          <a:lstStyle/>
          <a:p>
            <a:endParaRPr lang="en-MY"/>
          </a:p>
        </p:txBody>
      </p:sp>
      <p:sp>
        <p:nvSpPr>
          <p:cNvPr id="33" name="Text 31"/>
          <p:cNvSpPr/>
          <p:nvPr/>
        </p:nvSpPr>
        <p:spPr>
          <a:xfrm>
            <a:off x="6364224" y="3108960"/>
            <a:ext cx="2423160" cy="228600"/>
          </a:xfrm>
          <a:prstGeom prst="rect">
            <a:avLst/>
          </a:prstGeom>
          <a:noFill/>
          <a:ln/>
        </p:spPr>
        <p:txBody>
          <a:bodyPr wrap="square" rtlCol="0" anchor="ctr"/>
          <a:lstStyle/>
          <a:p>
            <a:pPr marL="0" indent="0">
              <a:buNone/>
            </a:pPr>
            <a:r>
              <a:rPr lang="en-US" sz="850" b="1" kern="0" spc="200" dirty="0">
                <a:solidFill>
                  <a:srgbClr val="0D9488"/>
                </a:solidFill>
                <a:latin typeface="Calibri" pitchFamily="34" charset="0"/>
                <a:ea typeface="Calibri" pitchFamily="34" charset="-122"/>
                <a:cs typeface="Calibri" pitchFamily="34" charset="-120"/>
              </a:rPr>
              <a:t>CONSEQUENCE</a:t>
            </a:r>
            <a:endParaRPr lang="en-US" sz="850" dirty="0"/>
          </a:p>
        </p:txBody>
      </p:sp>
      <p:sp>
        <p:nvSpPr>
          <p:cNvPr id="34" name="Text 32"/>
          <p:cNvSpPr/>
          <p:nvPr/>
        </p:nvSpPr>
        <p:spPr>
          <a:xfrm>
            <a:off x="6364224" y="3337560"/>
            <a:ext cx="2423160" cy="1280160"/>
          </a:xfrm>
          <a:prstGeom prst="rect">
            <a:avLst/>
          </a:prstGeom>
          <a:noFill/>
          <a:ln/>
        </p:spPr>
        <p:txBody>
          <a:bodyPr wrap="square" rtlCol="0" anchor="ctr"/>
          <a:lstStyle/>
          <a:p>
            <a:pPr marL="0" indent="0">
              <a:buNone/>
            </a:pPr>
            <a:r>
              <a:rPr lang="en-US" sz="1400" dirty="0">
                <a:solidFill>
                  <a:srgbClr val="1C2833"/>
                </a:solidFill>
                <a:latin typeface="Calibri" pitchFamily="34" charset="0"/>
                <a:ea typeface="Calibri" pitchFamily="34" charset="-122"/>
                <a:cs typeface="Calibri" pitchFamily="34" charset="-120"/>
              </a:rPr>
              <a:t>↓ O₂ into blood → fatigue, breathlessness on exertion, reduced activity tolerance.</a:t>
            </a:r>
            <a:endParaRPr lang="en-US" sz="1400" dirty="0"/>
          </a:p>
        </p:txBody>
      </p:sp>
      <p:sp>
        <p:nvSpPr>
          <p:cNvPr id="35" name="Text 33"/>
          <p:cNvSpPr/>
          <p:nvPr/>
        </p:nvSpPr>
        <p:spPr>
          <a:xfrm>
            <a:off x="411480" y="4873752"/>
            <a:ext cx="8321040" cy="201168"/>
          </a:xfrm>
          <a:prstGeom prst="rect">
            <a:avLst/>
          </a:prstGeom>
          <a:noFill/>
          <a:ln/>
        </p:spPr>
        <p:txBody>
          <a:bodyPr wrap="square" rtlCol="0" anchor="ctr"/>
          <a:lstStyle/>
          <a:p>
            <a:pPr marL="0" indent="0">
              <a:buNone/>
            </a:pPr>
            <a:r>
              <a:rPr lang="en-US" sz="850" i="1" dirty="0">
                <a:solidFill>
                  <a:srgbClr val="718096"/>
                </a:solidFill>
                <a:latin typeface="Calibri" pitchFamily="34" charset="0"/>
                <a:ea typeface="Calibri" pitchFamily="34" charset="-122"/>
                <a:cs typeface="Calibri" pitchFamily="34" charset="-120"/>
              </a:rPr>
              <a:t>Sources: Hogg et al. (2004); McDonough et al. (2011); NHS (n.d.)</a:t>
            </a:r>
            <a:endParaRPr lang="en-US" sz="850" dirty="0"/>
          </a:p>
        </p:txBody>
      </p:sp>
      <p:pic>
        <p:nvPicPr>
          <p:cNvPr id="36" name="Audio 35">
            <a:hlinkClick r:id="" action="ppaction://media"/>
            <a:extLst>
              <a:ext uri="{FF2B5EF4-FFF2-40B4-BE49-F238E27FC236}">
                <a16:creationId xmlns:a16="http://schemas.microsoft.com/office/drawing/2014/main" id="{388586E9-723D-DC7C-80DF-646C4CE5840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31250" t="-108203" r="-231250" b="-108203"/>
          <a:stretch>
            <a:fillRect/>
          </a:stretch>
        </p:blipFill>
        <p:spPr>
          <a:xfrm>
            <a:off x="6858000" y="3857625"/>
            <a:ext cx="2286000" cy="128587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8876"/>
    </mc:Choice>
    <mc:Fallback>
      <p:transition spd="slow" advTm="788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1A3A5C"/>
        </a:solidFill>
        <a:effectLst/>
      </p:bgPr>
    </p:bg>
    <p:spTree>
      <p:nvGrpSpPr>
        <p:cNvPr id="1" name=""/>
        <p:cNvGrpSpPr/>
        <p:nvPr/>
      </p:nvGrpSpPr>
      <p:grpSpPr>
        <a:xfrm>
          <a:off x="0" y="0"/>
          <a:ext cx="0" cy="0"/>
          <a:chOff x="0" y="0"/>
          <a:chExt cx="0" cy="0"/>
        </a:xfrm>
      </p:grpSpPr>
      <p:sp>
        <p:nvSpPr>
          <p:cNvPr id="2" name="Text 0"/>
          <p:cNvSpPr/>
          <p:nvPr/>
        </p:nvSpPr>
        <p:spPr>
          <a:xfrm>
            <a:off x="8503920" y="4846320"/>
            <a:ext cx="457200" cy="182880"/>
          </a:xfrm>
          <a:prstGeom prst="rect">
            <a:avLst/>
          </a:prstGeom>
          <a:noFill/>
          <a:ln/>
        </p:spPr>
        <p:txBody>
          <a:bodyPr wrap="square" rtlCol="0" anchor="ctr"/>
          <a:lstStyle/>
          <a:p>
            <a:pPr marL="0" indent="0" algn="r">
              <a:buNone/>
            </a:pPr>
            <a:r>
              <a:rPr lang="en-US" sz="800" dirty="0">
                <a:solidFill>
                  <a:srgbClr val="AAAAAA"/>
                </a:solidFill>
              </a:rPr>
              <a:t>7 / 15</a:t>
            </a:r>
            <a:endParaRPr lang="en-US" sz="800" dirty="0"/>
          </a:p>
        </p:txBody>
      </p:sp>
      <p:sp>
        <p:nvSpPr>
          <p:cNvPr id="3" name="Text 1"/>
          <p:cNvSpPr/>
          <p:nvPr/>
        </p:nvSpPr>
        <p:spPr>
          <a:xfrm>
            <a:off x="457200" y="201168"/>
            <a:ext cx="8229600" cy="502920"/>
          </a:xfrm>
          <a:prstGeom prst="rect">
            <a:avLst/>
          </a:prstGeom>
          <a:noFill/>
          <a:ln/>
        </p:spPr>
        <p:txBody>
          <a:bodyPr wrap="square"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Fictional Patient Profile</a:t>
            </a:r>
            <a:endParaRPr lang="en-US" sz="2600" dirty="0"/>
          </a:p>
        </p:txBody>
      </p:sp>
      <p:sp>
        <p:nvSpPr>
          <p:cNvPr id="4" name="Shape 2"/>
          <p:cNvSpPr/>
          <p:nvPr/>
        </p:nvSpPr>
        <p:spPr>
          <a:xfrm>
            <a:off x="457200" y="749808"/>
            <a:ext cx="1097280" cy="36576"/>
          </a:xfrm>
          <a:prstGeom prst="rect">
            <a:avLst/>
          </a:prstGeom>
          <a:solidFill>
            <a:srgbClr val="0D9488"/>
          </a:solidFill>
          <a:ln w="12700">
            <a:solidFill>
              <a:srgbClr val="0D9488"/>
            </a:solidFill>
            <a:prstDash val="solid"/>
          </a:ln>
        </p:spPr>
        <p:txBody>
          <a:bodyPr/>
          <a:lstStyle/>
          <a:p>
            <a:endParaRPr lang="en-MY"/>
          </a:p>
        </p:txBody>
      </p:sp>
      <p:sp>
        <p:nvSpPr>
          <p:cNvPr id="5" name="Text 3"/>
          <p:cNvSpPr/>
          <p:nvPr/>
        </p:nvSpPr>
        <p:spPr>
          <a:xfrm>
            <a:off x="457200" y="822960"/>
            <a:ext cx="8229600" cy="256032"/>
          </a:xfrm>
          <a:prstGeom prst="rect">
            <a:avLst/>
          </a:prstGeom>
          <a:noFill/>
          <a:ln/>
        </p:spPr>
        <p:txBody>
          <a:bodyPr wrap="square" rtlCol="0" anchor="ctr"/>
          <a:lstStyle/>
          <a:p>
            <a:pPr marL="0" indent="0">
              <a:buNone/>
            </a:pPr>
            <a:r>
              <a:rPr lang="en-US" sz="950" i="1" dirty="0">
                <a:solidFill>
                  <a:srgbClr val="8AAECE"/>
                </a:solidFill>
                <a:latin typeface="Calibri" pitchFamily="34" charset="0"/>
                <a:ea typeface="Calibri" pitchFamily="34" charset="-122"/>
                <a:cs typeface="Calibri" pitchFamily="34" charset="-120"/>
              </a:rPr>
              <a:t>All details are entirely fictional. No real patient data has been used.</a:t>
            </a:r>
            <a:endParaRPr lang="en-US" sz="950" dirty="0"/>
          </a:p>
        </p:txBody>
      </p:sp>
      <p:sp>
        <p:nvSpPr>
          <p:cNvPr id="6" name="Shape 4"/>
          <p:cNvSpPr/>
          <p:nvPr/>
        </p:nvSpPr>
        <p:spPr>
          <a:xfrm>
            <a:off x="457200" y="1188720"/>
            <a:ext cx="1371600" cy="1371600"/>
          </a:xfrm>
          <a:prstGeom prst="line">
            <a:avLst/>
          </a:prstGeom>
          <a:solidFill>
            <a:srgbClr val="2E6090"/>
          </a:solidFill>
          <a:ln w="19050">
            <a:solidFill>
              <a:srgbClr val="0D9488"/>
            </a:solidFill>
            <a:prstDash val="solid"/>
          </a:ln>
        </p:spPr>
        <p:txBody>
          <a:bodyPr/>
          <a:lstStyle/>
          <a:p>
            <a:endParaRPr lang="en-MY"/>
          </a:p>
        </p:txBody>
      </p:sp>
      <p:pic>
        <p:nvPicPr>
          <p:cNvPr id="7" name="Image 0" descr="preencoded.png"/>
          <p:cNvPicPr>
            <a:picLocks noChangeAspect="1"/>
          </p:cNvPicPr>
          <p:nvPr/>
        </p:nvPicPr>
        <p:blipFill>
          <a:blip r:embed="rId5"/>
          <a:stretch>
            <a:fillRect/>
          </a:stretch>
        </p:blipFill>
        <p:spPr>
          <a:xfrm>
            <a:off x="749808" y="1463040"/>
            <a:ext cx="786384" cy="786384"/>
          </a:xfrm>
          <a:prstGeom prst="rect">
            <a:avLst/>
          </a:prstGeom>
        </p:spPr>
      </p:pic>
      <p:sp>
        <p:nvSpPr>
          <p:cNvPr id="8" name="Text 5"/>
          <p:cNvSpPr/>
          <p:nvPr/>
        </p:nvSpPr>
        <p:spPr>
          <a:xfrm>
            <a:off x="457200" y="2606040"/>
            <a:ext cx="1371600" cy="274320"/>
          </a:xfrm>
          <a:prstGeom prst="rect">
            <a:avLst/>
          </a:prstGeom>
          <a:noFill/>
          <a:ln/>
        </p:spPr>
        <p:txBody>
          <a:bodyPr wrap="square" rtlCol="0" anchor="ctr"/>
          <a:lstStyle/>
          <a:p>
            <a:pPr marL="0" indent="0" algn="ctr">
              <a:buNone/>
            </a:pPr>
            <a:r>
              <a:rPr lang="en-US" sz="1100" b="1" dirty="0">
                <a:solidFill>
                  <a:srgbClr val="0D9488"/>
                </a:solidFill>
                <a:latin typeface="Calibri" pitchFamily="34" charset="0"/>
                <a:ea typeface="Calibri" pitchFamily="34" charset="-122"/>
                <a:cs typeface="Calibri" pitchFamily="34" charset="-120"/>
              </a:rPr>
              <a:t>Patient A</a:t>
            </a:r>
            <a:endParaRPr lang="en-US" sz="1100" dirty="0"/>
          </a:p>
        </p:txBody>
      </p:sp>
      <p:sp>
        <p:nvSpPr>
          <p:cNvPr id="9" name="Shape 6"/>
          <p:cNvSpPr/>
          <p:nvPr/>
        </p:nvSpPr>
        <p:spPr>
          <a:xfrm>
            <a:off x="2057400" y="1115568"/>
            <a:ext cx="2148840" cy="310896"/>
          </a:xfrm>
          <a:prstGeom prst="rect">
            <a:avLst/>
          </a:prstGeom>
          <a:solidFill>
            <a:srgbClr val="0D9488"/>
          </a:solidFill>
          <a:ln w="12700">
            <a:solidFill>
              <a:srgbClr val="0D9488"/>
            </a:solidFill>
            <a:prstDash val="solid"/>
          </a:ln>
        </p:spPr>
        <p:txBody>
          <a:bodyPr/>
          <a:lstStyle/>
          <a:p>
            <a:endParaRPr lang="en-MY"/>
          </a:p>
        </p:txBody>
      </p:sp>
      <p:sp>
        <p:nvSpPr>
          <p:cNvPr id="10" name="Text 7"/>
          <p:cNvSpPr/>
          <p:nvPr/>
        </p:nvSpPr>
        <p:spPr>
          <a:xfrm>
            <a:off x="2148840" y="1115568"/>
            <a:ext cx="2011680" cy="310896"/>
          </a:xfrm>
          <a:prstGeom prst="rect">
            <a:avLst/>
          </a:prstGeom>
          <a:noFill/>
          <a:ln/>
        </p:spPr>
        <p:txBody>
          <a:bodyPr wrap="square" rtlCol="0" anchor="ctr"/>
          <a:lstStyle/>
          <a:p>
            <a:pPr marL="0" indent="0">
              <a:buNone/>
            </a:pPr>
            <a:r>
              <a:rPr lang="en-US" sz="1000" b="1" dirty="0">
                <a:solidFill>
                  <a:srgbClr val="FFFFFF"/>
                </a:solidFill>
                <a:latin typeface="Calibri" pitchFamily="34" charset="0"/>
                <a:ea typeface="Calibri" pitchFamily="34" charset="-122"/>
                <a:cs typeface="Calibri" pitchFamily="34" charset="-120"/>
              </a:rPr>
              <a:t>Demographics</a:t>
            </a:r>
            <a:endParaRPr lang="en-US" sz="1000" dirty="0"/>
          </a:p>
        </p:txBody>
      </p:sp>
      <p:sp>
        <p:nvSpPr>
          <p:cNvPr id="11" name="Shape 8"/>
          <p:cNvSpPr/>
          <p:nvPr/>
        </p:nvSpPr>
        <p:spPr>
          <a:xfrm>
            <a:off x="2057400" y="1463040"/>
            <a:ext cx="2148840" cy="713232"/>
          </a:xfrm>
          <a:prstGeom prst="rect">
            <a:avLst/>
          </a:prstGeom>
          <a:solidFill>
            <a:srgbClr val="22506A"/>
          </a:solidFill>
          <a:ln w="6350">
            <a:solidFill>
              <a:srgbClr val="2E6090"/>
            </a:solidFill>
            <a:prstDash val="solid"/>
          </a:ln>
        </p:spPr>
        <p:txBody>
          <a:bodyPr/>
          <a:lstStyle/>
          <a:p>
            <a:endParaRPr lang="en-MY"/>
          </a:p>
        </p:txBody>
      </p:sp>
      <p:sp>
        <p:nvSpPr>
          <p:cNvPr id="12" name="Text 9"/>
          <p:cNvSpPr/>
          <p:nvPr/>
        </p:nvSpPr>
        <p:spPr>
          <a:xfrm>
            <a:off x="2148840" y="1508760"/>
            <a:ext cx="1965960" cy="256032"/>
          </a:xfrm>
          <a:prstGeom prst="rect">
            <a:avLst/>
          </a:prstGeom>
          <a:noFill/>
          <a:ln/>
        </p:spPr>
        <p:txBody>
          <a:bodyPr wrap="square" rtlCol="0" anchor="ctr"/>
          <a:lstStyle/>
          <a:p>
            <a:pPr marL="0" indent="0">
              <a:buNone/>
            </a:pPr>
            <a:r>
              <a:rPr lang="en-US" sz="850" b="1" dirty="0">
                <a:solidFill>
                  <a:srgbClr val="0D9488"/>
                </a:solidFill>
                <a:latin typeface="Calibri" pitchFamily="34" charset="0"/>
                <a:ea typeface="Calibri" pitchFamily="34" charset="-122"/>
                <a:cs typeface="Calibri" pitchFamily="34" charset="-120"/>
              </a:rPr>
              <a:t>Age</a:t>
            </a:r>
            <a:endParaRPr lang="en-US" sz="850" dirty="0"/>
          </a:p>
        </p:txBody>
      </p:sp>
      <p:sp>
        <p:nvSpPr>
          <p:cNvPr id="13" name="Text 10"/>
          <p:cNvSpPr/>
          <p:nvPr/>
        </p:nvSpPr>
        <p:spPr>
          <a:xfrm>
            <a:off x="2148840" y="1737360"/>
            <a:ext cx="1965960" cy="365760"/>
          </a:xfrm>
          <a:prstGeom prst="rect">
            <a:avLst/>
          </a:prstGeom>
          <a:noFill/>
          <a:ln/>
        </p:spPr>
        <p:txBody>
          <a:bodyPr wrap="square" rtlCol="0" anchor="ctr"/>
          <a:lstStyle/>
          <a:p>
            <a:pPr marL="0" indent="0">
              <a:buNone/>
            </a:pPr>
            <a:r>
              <a:rPr lang="en-US" sz="1000" dirty="0">
                <a:solidFill>
                  <a:srgbClr val="FFFFFF"/>
                </a:solidFill>
                <a:latin typeface="Calibri" pitchFamily="34" charset="0"/>
                <a:ea typeface="Calibri" pitchFamily="34" charset="-122"/>
                <a:cs typeface="Calibri" pitchFamily="34" charset="-120"/>
              </a:rPr>
              <a:t>67 years old</a:t>
            </a:r>
            <a:endParaRPr lang="en-US" sz="1000" dirty="0"/>
          </a:p>
        </p:txBody>
      </p:sp>
      <p:sp>
        <p:nvSpPr>
          <p:cNvPr id="14" name="Shape 11"/>
          <p:cNvSpPr/>
          <p:nvPr/>
        </p:nvSpPr>
        <p:spPr>
          <a:xfrm>
            <a:off x="2057400" y="2240280"/>
            <a:ext cx="2148840" cy="713232"/>
          </a:xfrm>
          <a:prstGeom prst="rect">
            <a:avLst/>
          </a:prstGeom>
          <a:solidFill>
            <a:srgbClr val="22506A"/>
          </a:solidFill>
          <a:ln w="6350">
            <a:solidFill>
              <a:srgbClr val="2E6090"/>
            </a:solidFill>
            <a:prstDash val="solid"/>
          </a:ln>
        </p:spPr>
        <p:txBody>
          <a:bodyPr/>
          <a:lstStyle/>
          <a:p>
            <a:endParaRPr lang="en-MY"/>
          </a:p>
        </p:txBody>
      </p:sp>
      <p:sp>
        <p:nvSpPr>
          <p:cNvPr id="15" name="Text 12"/>
          <p:cNvSpPr/>
          <p:nvPr/>
        </p:nvSpPr>
        <p:spPr>
          <a:xfrm>
            <a:off x="2148840" y="2286000"/>
            <a:ext cx="1965960" cy="256032"/>
          </a:xfrm>
          <a:prstGeom prst="rect">
            <a:avLst/>
          </a:prstGeom>
          <a:noFill/>
          <a:ln/>
        </p:spPr>
        <p:txBody>
          <a:bodyPr wrap="square" rtlCol="0" anchor="ctr"/>
          <a:lstStyle/>
          <a:p>
            <a:pPr marL="0" indent="0">
              <a:buNone/>
            </a:pPr>
            <a:r>
              <a:rPr lang="en-US" sz="850" b="1" dirty="0">
                <a:solidFill>
                  <a:srgbClr val="0D9488"/>
                </a:solidFill>
                <a:latin typeface="Calibri" pitchFamily="34" charset="0"/>
                <a:ea typeface="Calibri" pitchFamily="34" charset="-122"/>
                <a:cs typeface="Calibri" pitchFamily="34" charset="-120"/>
              </a:rPr>
              <a:t>Sex</a:t>
            </a:r>
            <a:endParaRPr lang="en-US" sz="850" dirty="0"/>
          </a:p>
        </p:txBody>
      </p:sp>
      <p:sp>
        <p:nvSpPr>
          <p:cNvPr id="16" name="Text 13"/>
          <p:cNvSpPr/>
          <p:nvPr/>
        </p:nvSpPr>
        <p:spPr>
          <a:xfrm>
            <a:off x="2148840" y="2514600"/>
            <a:ext cx="1965960" cy="365760"/>
          </a:xfrm>
          <a:prstGeom prst="rect">
            <a:avLst/>
          </a:prstGeom>
          <a:noFill/>
          <a:ln/>
        </p:spPr>
        <p:txBody>
          <a:bodyPr wrap="square" rtlCol="0" anchor="ctr"/>
          <a:lstStyle/>
          <a:p>
            <a:pPr marL="0" indent="0">
              <a:buNone/>
            </a:pPr>
            <a:r>
              <a:rPr lang="en-US" sz="1000" dirty="0">
                <a:solidFill>
                  <a:srgbClr val="FFFFFF"/>
                </a:solidFill>
                <a:latin typeface="Calibri" pitchFamily="34" charset="0"/>
                <a:ea typeface="Calibri" pitchFamily="34" charset="-122"/>
                <a:cs typeface="Calibri" pitchFamily="34" charset="-120"/>
              </a:rPr>
              <a:t>Male</a:t>
            </a:r>
            <a:endParaRPr lang="en-US" sz="1000" dirty="0"/>
          </a:p>
        </p:txBody>
      </p:sp>
      <p:sp>
        <p:nvSpPr>
          <p:cNvPr id="17" name="Shape 14"/>
          <p:cNvSpPr/>
          <p:nvPr/>
        </p:nvSpPr>
        <p:spPr>
          <a:xfrm>
            <a:off x="2057400" y="3017520"/>
            <a:ext cx="2148840" cy="713232"/>
          </a:xfrm>
          <a:prstGeom prst="rect">
            <a:avLst/>
          </a:prstGeom>
          <a:solidFill>
            <a:srgbClr val="22506A"/>
          </a:solidFill>
          <a:ln w="6350">
            <a:solidFill>
              <a:srgbClr val="2E6090"/>
            </a:solidFill>
            <a:prstDash val="solid"/>
          </a:ln>
        </p:spPr>
        <p:txBody>
          <a:bodyPr/>
          <a:lstStyle/>
          <a:p>
            <a:endParaRPr lang="en-MY"/>
          </a:p>
        </p:txBody>
      </p:sp>
      <p:sp>
        <p:nvSpPr>
          <p:cNvPr id="18" name="Text 15"/>
          <p:cNvSpPr/>
          <p:nvPr/>
        </p:nvSpPr>
        <p:spPr>
          <a:xfrm>
            <a:off x="2148840" y="3063240"/>
            <a:ext cx="1965960" cy="256032"/>
          </a:xfrm>
          <a:prstGeom prst="rect">
            <a:avLst/>
          </a:prstGeom>
          <a:noFill/>
          <a:ln/>
        </p:spPr>
        <p:txBody>
          <a:bodyPr wrap="square" rtlCol="0" anchor="ctr"/>
          <a:lstStyle/>
          <a:p>
            <a:pPr marL="0" indent="0">
              <a:buNone/>
            </a:pPr>
            <a:r>
              <a:rPr lang="en-US" sz="850" b="1" dirty="0">
                <a:solidFill>
                  <a:srgbClr val="0D9488"/>
                </a:solidFill>
                <a:latin typeface="Calibri" pitchFamily="34" charset="0"/>
                <a:ea typeface="Calibri" pitchFamily="34" charset="-122"/>
                <a:cs typeface="Calibri" pitchFamily="34" charset="-120"/>
              </a:rPr>
              <a:t>Occupation</a:t>
            </a:r>
            <a:endParaRPr lang="en-US" sz="850" dirty="0"/>
          </a:p>
        </p:txBody>
      </p:sp>
      <p:sp>
        <p:nvSpPr>
          <p:cNvPr id="19" name="Text 16"/>
          <p:cNvSpPr/>
          <p:nvPr/>
        </p:nvSpPr>
        <p:spPr>
          <a:xfrm>
            <a:off x="2148840" y="3291840"/>
            <a:ext cx="1965960" cy="365760"/>
          </a:xfrm>
          <a:prstGeom prst="rect">
            <a:avLst/>
          </a:prstGeom>
          <a:noFill/>
          <a:ln/>
        </p:spPr>
        <p:txBody>
          <a:bodyPr wrap="square" rtlCol="0" anchor="ctr"/>
          <a:lstStyle/>
          <a:p>
            <a:pPr marL="0" indent="0">
              <a:buNone/>
            </a:pPr>
            <a:r>
              <a:rPr lang="en-US" sz="1000" dirty="0">
                <a:solidFill>
                  <a:srgbClr val="FFFFFF"/>
                </a:solidFill>
                <a:latin typeface="Calibri" pitchFamily="34" charset="0"/>
                <a:ea typeface="Calibri" pitchFamily="34" charset="-122"/>
                <a:cs typeface="Calibri" pitchFamily="34" charset="-120"/>
              </a:rPr>
              <a:t>Retired warehouse worker</a:t>
            </a:r>
            <a:endParaRPr lang="en-US" sz="1000" dirty="0"/>
          </a:p>
        </p:txBody>
      </p:sp>
      <p:sp>
        <p:nvSpPr>
          <p:cNvPr id="20" name="Shape 17"/>
          <p:cNvSpPr/>
          <p:nvPr/>
        </p:nvSpPr>
        <p:spPr>
          <a:xfrm>
            <a:off x="2057400" y="3794760"/>
            <a:ext cx="2148840" cy="713232"/>
          </a:xfrm>
          <a:prstGeom prst="rect">
            <a:avLst/>
          </a:prstGeom>
          <a:solidFill>
            <a:srgbClr val="22506A"/>
          </a:solidFill>
          <a:ln w="6350">
            <a:solidFill>
              <a:srgbClr val="2E6090"/>
            </a:solidFill>
            <a:prstDash val="solid"/>
          </a:ln>
        </p:spPr>
        <p:txBody>
          <a:bodyPr/>
          <a:lstStyle/>
          <a:p>
            <a:endParaRPr lang="en-MY"/>
          </a:p>
        </p:txBody>
      </p:sp>
      <p:sp>
        <p:nvSpPr>
          <p:cNvPr id="21" name="Text 18"/>
          <p:cNvSpPr/>
          <p:nvPr/>
        </p:nvSpPr>
        <p:spPr>
          <a:xfrm>
            <a:off x="2148840" y="3840480"/>
            <a:ext cx="1965960" cy="256032"/>
          </a:xfrm>
          <a:prstGeom prst="rect">
            <a:avLst/>
          </a:prstGeom>
          <a:noFill/>
          <a:ln/>
        </p:spPr>
        <p:txBody>
          <a:bodyPr wrap="square" rtlCol="0" anchor="ctr"/>
          <a:lstStyle/>
          <a:p>
            <a:pPr marL="0" indent="0">
              <a:buNone/>
            </a:pPr>
            <a:r>
              <a:rPr lang="en-US" sz="850" b="1" dirty="0">
                <a:solidFill>
                  <a:srgbClr val="0D9488"/>
                </a:solidFill>
                <a:latin typeface="Calibri" pitchFamily="34" charset="0"/>
                <a:ea typeface="Calibri" pitchFamily="34" charset="-122"/>
                <a:cs typeface="Calibri" pitchFamily="34" charset="-120"/>
              </a:rPr>
              <a:t>Living situation</a:t>
            </a:r>
            <a:endParaRPr lang="en-US" sz="850" dirty="0"/>
          </a:p>
        </p:txBody>
      </p:sp>
      <p:sp>
        <p:nvSpPr>
          <p:cNvPr id="22" name="Text 19"/>
          <p:cNvSpPr/>
          <p:nvPr/>
        </p:nvSpPr>
        <p:spPr>
          <a:xfrm>
            <a:off x="2148840" y="4069080"/>
            <a:ext cx="1965960" cy="365760"/>
          </a:xfrm>
          <a:prstGeom prst="rect">
            <a:avLst/>
          </a:prstGeom>
          <a:noFill/>
          <a:ln/>
        </p:spPr>
        <p:txBody>
          <a:bodyPr wrap="square" rtlCol="0" anchor="ctr"/>
          <a:lstStyle/>
          <a:p>
            <a:pPr marL="0" indent="0">
              <a:buNone/>
            </a:pPr>
            <a:r>
              <a:rPr lang="en-US" sz="1000" dirty="0">
                <a:solidFill>
                  <a:srgbClr val="FFFFFF"/>
                </a:solidFill>
                <a:latin typeface="Calibri" pitchFamily="34" charset="0"/>
                <a:ea typeface="Calibri" pitchFamily="34" charset="-122"/>
                <a:cs typeface="Calibri" pitchFamily="34" charset="-120"/>
              </a:rPr>
              <a:t>Alone, first-floor rented flat</a:t>
            </a:r>
            <a:endParaRPr lang="en-US" sz="1000" dirty="0"/>
          </a:p>
        </p:txBody>
      </p:sp>
      <p:sp>
        <p:nvSpPr>
          <p:cNvPr id="23" name="Shape 20"/>
          <p:cNvSpPr/>
          <p:nvPr/>
        </p:nvSpPr>
        <p:spPr>
          <a:xfrm>
            <a:off x="4389120" y="1115568"/>
            <a:ext cx="2148840" cy="310896"/>
          </a:xfrm>
          <a:prstGeom prst="rect">
            <a:avLst/>
          </a:prstGeom>
          <a:solidFill>
            <a:srgbClr val="0D9488"/>
          </a:solidFill>
          <a:ln w="12700">
            <a:solidFill>
              <a:srgbClr val="0D9488"/>
            </a:solidFill>
            <a:prstDash val="solid"/>
          </a:ln>
        </p:spPr>
        <p:txBody>
          <a:bodyPr/>
          <a:lstStyle/>
          <a:p>
            <a:endParaRPr lang="en-MY"/>
          </a:p>
        </p:txBody>
      </p:sp>
      <p:sp>
        <p:nvSpPr>
          <p:cNvPr id="24" name="Text 21"/>
          <p:cNvSpPr/>
          <p:nvPr/>
        </p:nvSpPr>
        <p:spPr>
          <a:xfrm>
            <a:off x="4480560" y="1115568"/>
            <a:ext cx="2011680" cy="310896"/>
          </a:xfrm>
          <a:prstGeom prst="rect">
            <a:avLst/>
          </a:prstGeom>
          <a:noFill/>
          <a:ln/>
        </p:spPr>
        <p:txBody>
          <a:bodyPr wrap="square" rtlCol="0" anchor="ctr"/>
          <a:lstStyle/>
          <a:p>
            <a:pPr marL="0" indent="0">
              <a:buNone/>
            </a:pPr>
            <a:r>
              <a:rPr lang="en-US" sz="1000" b="1" dirty="0">
                <a:solidFill>
                  <a:srgbClr val="FFFFFF"/>
                </a:solidFill>
                <a:latin typeface="Calibri" pitchFamily="34" charset="0"/>
                <a:ea typeface="Calibri" pitchFamily="34" charset="-122"/>
                <a:cs typeface="Calibri" pitchFamily="34" charset="-120"/>
              </a:rPr>
              <a:t>Diagnosis &amp; History</a:t>
            </a:r>
            <a:endParaRPr lang="en-US" sz="1000" dirty="0"/>
          </a:p>
        </p:txBody>
      </p:sp>
      <p:sp>
        <p:nvSpPr>
          <p:cNvPr id="25" name="Shape 22"/>
          <p:cNvSpPr/>
          <p:nvPr/>
        </p:nvSpPr>
        <p:spPr>
          <a:xfrm>
            <a:off x="4389120" y="1463040"/>
            <a:ext cx="2148840" cy="713232"/>
          </a:xfrm>
          <a:prstGeom prst="rect">
            <a:avLst/>
          </a:prstGeom>
          <a:solidFill>
            <a:srgbClr val="22506A"/>
          </a:solidFill>
          <a:ln w="6350">
            <a:solidFill>
              <a:srgbClr val="2E6090"/>
            </a:solidFill>
            <a:prstDash val="solid"/>
          </a:ln>
        </p:spPr>
        <p:txBody>
          <a:bodyPr/>
          <a:lstStyle/>
          <a:p>
            <a:endParaRPr lang="en-MY"/>
          </a:p>
        </p:txBody>
      </p:sp>
      <p:sp>
        <p:nvSpPr>
          <p:cNvPr id="26" name="Text 23"/>
          <p:cNvSpPr/>
          <p:nvPr/>
        </p:nvSpPr>
        <p:spPr>
          <a:xfrm>
            <a:off x="4480560" y="1508760"/>
            <a:ext cx="1965960" cy="256032"/>
          </a:xfrm>
          <a:prstGeom prst="rect">
            <a:avLst/>
          </a:prstGeom>
          <a:noFill/>
          <a:ln/>
        </p:spPr>
        <p:txBody>
          <a:bodyPr wrap="square" rtlCol="0" anchor="ctr"/>
          <a:lstStyle/>
          <a:p>
            <a:pPr marL="0" indent="0">
              <a:buNone/>
            </a:pPr>
            <a:r>
              <a:rPr lang="en-US" sz="850" b="1" dirty="0">
                <a:solidFill>
                  <a:srgbClr val="0D9488"/>
                </a:solidFill>
                <a:latin typeface="Calibri" pitchFamily="34" charset="0"/>
                <a:ea typeface="Calibri" pitchFamily="34" charset="-122"/>
                <a:cs typeface="Calibri" pitchFamily="34" charset="-120"/>
              </a:rPr>
              <a:t>Smoking history</a:t>
            </a:r>
            <a:endParaRPr lang="en-US" sz="850" dirty="0"/>
          </a:p>
        </p:txBody>
      </p:sp>
      <p:sp>
        <p:nvSpPr>
          <p:cNvPr id="27" name="Text 24"/>
          <p:cNvSpPr/>
          <p:nvPr/>
        </p:nvSpPr>
        <p:spPr>
          <a:xfrm>
            <a:off x="4480560" y="1737360"/>
            <a:ext cx="1965960" cy="365760"/>
          </a:xfrm>
          <a:prstGeom prst="rect">
            <a:avLst/>
          </a:prstGeom>
          <a:noFill/>
          <a:ln/>
        </p:spPr>
        <p:txBody>
          <a:bodyPr wrap="square" rtlCol="0" anchor="ctr"/>
          <a:lstStyle/>
          <a:p>
            <a:pPr marL="0" indent="0">
              <a:buNone/>
            </a:pPr>
            <a:r>
              <a:rPr lang="en-US" sz="1000" dirty="0">
                <a:solidFill>
                  <a:srgbClr val="FFFFFF"/>
                </a:solidFill>
                <a:latin typeface="Calibri" pitchFamily="34" charset="0"/>
                <a:ea typeface="Calibri" pitchFamily="34" charset="-122"/>
                <a:cs typeface="Calibri" pitchFamily="34" charset="-120"/>
              </a:rPr>
              <a:t>40-pack-year; still smokes 8–10 cigs/day</a:t>
            </a:r>
            <a:endParaRPr lang="en-US" sz="1000" dirty="0"/>
          </a:p>
        </p:txBody>
      </p:sp>
      <p:sp>
        <p:nvSpPr>
          <p:cNvPr id="28" name="Shape 25"/>
          <p:cNvSpPr/>
          <p:nvPr/>
        </p:nvSpPr>
        <p:spPr>
          <a:xfrm>
            <a:off x="4389120" y="2240280"/>
            <a:ext cx="2148840" cy="713232"/>
          </a:xfrm>
          <a:prstGeom prst="rect">
            <a:avLst/>
          </a:prstGeom>
          <a:solidFill>
            <a:srgbClr val="22506A"/>
          </a:solidFill>
          <a:ln w="6350">
            <a:solidFill>
              <a:srgbClr val="2E6090"/>
            </a:solidFill>
            <a:prstDash val="solid"/>
          </a:ln>
        </p:spPr>
        <p:txBody>
          <a:bodyPr/>
          <a:lstStyle/>
          <a:p>
            <a:endParaRPr lang="en-MY"/>
          </a:p>
        </p:txBody>
      </p:sp>
      <p:sp>
        <p:nvSpPr>
          <p:cNvPr id="29" name="Text 26"/>
          <p:cNvSpPr/>
          <p:nvPr/>
        </p:nvSpPr>
        <p:spPr>
          <a:xfrm>
            <a:off x="4480560" y="2286000"/>
            <a:ext cx="1965960" cy="256032"/>
          </a:xfrm>
          <a:prstGeom prst="rect">
            <a:avLst/>
          </a:prstGeom>
          <a:noFill/>
          <a:ln/>
        </p:spPr>
        <p:txBody>
          <a:bodyPr wrap="square" rtlCol="0" anchor="ctr"/>
          <a:lstStyle/>
          <a:p>
            <a:pPr marL="0" indent="0">
              <a:buNone/>
            </a:pPr>
            <a:r>
              <a:rPr lang="en-US" sz="850" b="1" dirty="0">
                <a:solidFill>
                  <a:srgbClr val="0D9488"/>
                </a:solidFill>
                <a:latin typeface="Calibri" pitchFamily="34" charset="0"/>
                <a:ea typeface="Calibri" pitchFamily="34" charset="-122"/>
                <a:cs typeface="Calibri" pitchFamily="34" charset="-120"/>
              </a:rPr>
              <a:t>COPD diagnosis</a:t>
            </a:r>
            <a:endParaRPr lang="en-US" sz="850" dirty="0"/>
          </a:p>
        </p:txBody>
      </p:sp>
      <p:sp>
        <p:nvSpPr>
          <p:cNvPr id="30" name="Text 27"/>
          <p:cNvSpPr/>
          <p:nvPr/>
        </p:nvSpPr>
        <p:spPr>
          <a:xfrm>
            <a:off x="4480560" y="2514600"/>
            <a:ext cx="1965960" cy="365760"/>
          </a:xfrm>
          <a:prstGeom prst="rect">
            <a:avLst/>
          </a:prstGeom>
          <a:noFill/>
          <a:ln/>
        </p:spPr>
        <p:txBody>
          <a:bodyPr wrap="square" rtlCol="0" anchor="ctr"/>
          <a:lstStyle/>
          <a:p>
            <a:pPr marL="0" indent="0">
              <a:buNone/>
            </a:pPr>
            <a:r>
              <a:rPr lang="en-US" sz="1000" dirty="0">
                <a:solidFill>
                  <a:srgbClr val="FFFFFF"/>
                </a:solidFill>
                <a:latin typeface="Calibri" pitchFamily="34" charset="0"/>
                <a:ea typeface="Calibri" pitchFamily="34" charset="-122"/>
                <a:cs typeface="Calibri" pitchFamily="34" charset="-120"/>
              </a:rPr>
              <a:t>Severe (GOLD Stage III)</a:t>
            </a:r>
            <a:endParaRPr lang="en-US" sz="1000" dirty="0"/>
          </a:p>
        </p:txBody>
      </p:sp>
      <p:sp>
        <p:nvSpPr>
          <p:cNvPr id="31" name="Shape 28"/>
          <p:cNvSpPr/>
          <p:nvPr/>
        </p:nvSpPr>
        <p:spPr>
          <a:xfrm>
            <a:off x="4389120" y="3017520"/>
            <a:ext cx="2148840" cy="713232"/>
          </a:xfrm>
          <a:prstGeom prst="rect">
            <a:avLst/>
          </a:prstGeom>
          <a:solidFill>
            <a:srgbClr val="22506A"/>
          </a:solidFill>
          <a:ln w="6350">
            <a:solidFill>
              <a:srgbClr val="2E6090"/>
            </a:solidFill>
            <a:prstDash val="solid"/>
          </a:ln>
        </p:spPr>
        <p:txBody>
          <a:bodyPr/>
          <a:lstStyle/>
          <a:p>
            <a:endParaRPr lang="en-MY"/>
          </a:p>
        </p:txBody>
      </p:sp>
      <p:sp>
        <p:nvSpPr>
          <p:cNvPr id="32" name="Text 29"/>
          <p:cNvSpPr/>
          <p:nvPr/>
        </p:nvSpPr>
        <p:spPr>
          <a:xfrm>
            <a:off x="4480560" y="3063240"/>
            <a:ext cx="1965960" cy="256032"/>
          </a:xfrm>
          <a:prstGeom prst="rect">
            <a:avLst/>
          </a:prstGeom>
          <a:noFill/>
          <a:ln/>
        </p:spPr>
        <p:txBody>
          <a:bodyPr wrap="square" rtlCol="0" anchor="ctr"/>
          <a:lstStyle/>
          <a:p>
            <a:pPr marL="0" indent="0">
              <a:buNone/>
            </a:pPr>
            <a:r>
              <a:rPr lang="en-US" sz="850" b="1" dirty="0">
                <a:solidFill>
                  <a:srgbClr val="0D9488"/>
                </a:solidFill>
                <a:latin typeface="Calibri" pitchFamily="34" charset="0"/>
                <a:ea typeface="Calibri" pitchFamily="34" charset="-122"/>
                <a:cs typeface="Calibri" pitchFamily="34" charset="-120"/>
              </a:rPr>
              <a:t>Exacerbations</a:t>
            </a:r>
            <a:endParaRPr lang="en-US" sz="850" dirty="0"/>
          </a:p>
        </p:txBody>
      </p:sp>
      <p:sp>
        <p:nvSpPr>
          <p:cNvPr id="33" name="Text 30"/>
          <p:cNvSpPr/>
          <p:nvPr/>
        </p:nvSpPr>
        <p:spPr>
          <a:xfrm>
            <a:off x="4480560" y="3291840"/>
            <a:ext cx="1965960" cy="365760"/>
          </a:xfrm>
          <a:prstGeom prst="rect">
            <a:avLst/>
          </a:prstGeom>
          <a:noFill/>
          <a:ln/>
        </p:spPr>
        <p:txBody>
          <a:bodyPr wrap="square" rtlCol="0" anchor="ctr"/>
          <a:lstStyle/>
          <a:p>
            <a:pPr marL="0" indent="0">
              <a:buNone/>
            </a:pPr>
            <a:r>
              <a:rPr lang="en-US" sz="1000" dirty="0">
                <a:solidFill>
                  <a:srgbClr val="FFFFFF"/>
                </a:solidFill>
                <a:latin typeface="Calibri" pitchFamily="34" charset="0"/>
                <a:ea typeface="Calibri" pitchFamily="34" charset="-122"/>
                <a:cs typeface="Calibri" pitchFamily="34" charset="-120"/>
              </a:rPr>
              <a:t>2 in past 12 months</a:t>
            </a:r>
            <a:endParaRPr lang="en-US" sz="1000" dirty="0"/>
          </a:p>
        </p:txBody>
      </p:sp>
      <p:sp>
        <p:nvSpPr>
          <p:cNvPr id="34" name="Shape 31"/>
          <p:cNvSpPr/>
          <p:nvPr/>
        </p:nvSpPr>
        <p:spPr>
          <a:xfrm>
            <a:off x="4389120" y="3794760"/>
            <a:ext cx="2148840" cy="713232"/>
          </a:xfrm>
          <a:prstGeom prst="rect">
            <a:avLst/>
          </a:prstGeom>
          <a:solidFill>
            <a:srgbClr val="22506A"/>
          </a:solidFill>
          <a:ln w="6350">
            <a:solidFill>
              <a:srgbClr val="2E6090"/>
            </a:solidFill>
            <a:prstDash val="solid"/>
          </a:ln>
        </p:spPr>
        <p:txBody>
          <a:bodyPr/>
          <a:lstStyle/>
          <a:p>
            <a:endParaRPr lang="en-MY"/>
          </a:p>
        </p:txBody>
      </p:sp>
      <p:sp>
        <p:nvSpPr>
          <p:cNvPr id="35" name="Text 32"/>
          <p:cNvSpPr/>
          <p:nvPr/>
        </p:nvSpPr>
        <p:spPr>
          <a:xfrm>
            <a:off x="4480560" y="3840480"/>
            <a:ext cx="1965960" cy="256032"/>
          </a:xfrm>
          <a:prstGeom prst="rect">
            <a:avLst/>
          </a:prstGeom>
          <a:noFill/>
          <a:ln/>
        </p:spPr>
        <p:txBody>
          <a:bodyPr wrap="square" rtlCol="0" anchor="ctr"/>
          <a:lstStyle/>
          <a:p>
            <a:pPr marL="0" indent="0">
              <a:buNone/>
            </a:pPr>
            <a:r>
              <a:rPr lang="en-US" sz="850" b="1" dirty="0">
                <a:solidFill>
                  <a:srgbClr val="0D9488"/>
                </a:solidFill>
                <a:latin typeface="Calibri" pitchFamily="34" charset="0"/>
                <a:ea typeface="Calibri" pitchFamily="34" charset="-122"/>
                <a:cs typeface="Calibri" pitchFamily="34" charset="-120"/>
              </a:rPr>
              <a:t>Hospital admissions</a:t>
            </a:r>
            <a:endParaRPr lang="en-US" sz="850" dirty="0"/>
          </a:p>
        </p:txBody>
      </p:sp>
      <p:sp>
        <p:nvSpPr>
          <p:cNvPr id="36" name="Text 33"/>
          <p:cNvSpPr/>
          <p:nvPr/>
        </p:nvSpPr>
        <p:spPr>
          <a:xfrm>
            <a:off x="4480560" y="4069080"/>
            <a:ext cx="1965960" cy="365760"/>
          </a:xfrm>
          <a:prstGeom prst="rect">
            <a:avLst/>
          </a:prstGeom>
          <a:noFill/>
          <a:ln/>
        </p:spPr>
        <p:txBody>
          <a:bodyPr wrap="square" rtlCol="0" anchor="ctr"/>
          <a:lstStyle/>
          <a:p>
            <a:pPr marL="0" indent="0">
              <a:buNone/>
            </a:pPr>
            <a:r>
              <a:rPr lang="en-US" sz="1000" dirty="0">
                <a:solidFill>
                  <a:srgbClr val="FFFFFF"/>
                </a:solidFill>
                <a:latin typeface="Calibri" pitchFamily="34" charset="0"/>
                <a:ea typeface="Calibri" pitchFamily="34" charset="-122"/>
                <a:cs typeface="Calibri" pitchFamily="34" charset="-120"/>
              </a:rPr>
              <a:t>1 in past 12 months</a:t>
            </a:r>
            <a:endParaRPr lang="en-US" sz="1000" dirty="0"/>
          </a:p>
        </p:txBody>
      </p:sp>
      <p:sp>
        <p:nvSpPr>
          <p:cNvPr id="37" name="Shape 34"/>
          <p:cNvSpPr/>
          <p:nvPr/>
        </p:nvSpPr>
        <p:spPr>
          <a:xfrm>
            <a:off x="6720840" y="1115568"/>
            <a:ext cx="2148840" cy="310896"/>
          </a:xfrm>
          <a:prstGeom prst="rect">
            <a:avLst/>
          </a:prstGeom>
          <a:solidFill>
            <a:srgbClr val="0D9488"/>
          </a:solidFill>
          <a:ln w="12700">
            <a:solidFill>
              <a:srgbClr val="0D9488"/>
            </a:solidFill>
            <a:prstDash val="solid"/>
          </a:ln>
        </p:spPr>
        <p:txBody>
          <a:bodyPr/>
          <a:lstStyle/>
          <a:p>
            <a:endParaRPr lang="en-MY"/>
          </a:p>
        </p:txBody>
      </p:sp>
      <p:sp>
        <p:nvSpPr>
          <p:cNvPr id="38" name="Text 35"/>
          <p:cNvSpPr/>
          <p:nvPr/>
        </p:nvSpPr>
        <p:spPr>
          <a:xfrm>
            <a:off x="6812280" y="1115568"/>
            <a:ext cx="2011680" cy="310896"/>
          </a:xfrm>
          <a:prstGeom prst="rect">
            <a:avLst/>
          </a:prstGeom>
          <a:noFill/>
          <a:ln/>
        </p:spPr>
        <p:txBody>
          <a:bodyPr wrap="square" rtlCol="0" anchor="ctr"/>
          <a:lstStyle/>
          <a:p>
            <a:pPr marL="0" indent="0">
              <a:buNone/>
            </a:pPr>
            <a:r>
              <a:rPr lang="en-US" sz="1000" b="1" dirty="0">
                <a:solidFill>
                  <a:srgbClr val="FFFFFF"/>
                </a:solidFill>
                <a:latin typeface="Calibri" pitchFamily="34" charset="0"/>
                <a:ea typeface="Calibri" pitchFamily="34" charset="-122"/>
                <a:cs typeface="Calibri" pitchFamily="34" charset="-120"/>
              </a:rPr>
              <a:t>Current Symptoms</a:t>
            </a:r>
            <a:endParaRPr lang="en-US" sz="1000" dirty="0"/>
          </a:p>
        </p:txBody>
      </p:sp>
      <p:sp>
        <p:nvSpPr>
          <p:cNvPr id="39" name="Shape 36"/>
          <p:cNvSpPr/>
          <p:nvPr/>
        </p:nvSpPr>
        <p:spPr>
          <a:xfrm>
            <a:off x="6720840" y="1463040"/>
            <a:ext cx="2148840" cy="713232"/>
          </a:xfrm>
          <a:prstGeom prst="rect">
            <a:avLst/>
          </a:prstGeom>
          <a:solidFill>
            <a:srgbClr val="22506A"/>
          </a:solidFill>
          <a:ln w="6350">
            <a:solidFill>
              <a:srgbClr val="2E6090"/>
            </a:solidFill>
            <a:prstDash val="solid"/>
          </a:ln>
        </p:spPr>
        <p:txBody>
          <a:bodyPr/>
          <a:lstStyle/>
          <a:p>
            <a:endParaRPr lang="en-MY"/>
          </a:p>
        </p:txBody>
      </p:sp>
      <p:sp>
        <p:nvSpPr>
          <p:cNvPr id="40" name="Text 37"/>
          <p:cNvSpPr/>
          <p:nvPr/>
        </p:nvSpPr>
        <p:spPr>
          <a:xfrm>
            <a:off x="6812280" y="1508760"/>
            <a:ext cx="1965960" cy="256032"/>
          </a:xfrm>
          <a:prstGeom prst="rect">
            <a:avLst/>
          </a:prstGeom>
          <a:noFill/>
          <a:ln/>
        </p:spPr>
        <p:txBody>
          <a:bodyPr wrap="square" rtlCol="0" anchor="ctr"/>
          <a:lstStyle/>
          <a:p>
            <a:pPr marL="0" indent="0">
              <a:buNone/>
            </a:pPr>
            <a:r>
              <a:rPr lang="en-US" sz="850" b="1" dirty="0">
                <a:solidFill>
                  <a:srgbClr val="0D9488"/>
                </a:solidFill>
                <a:latin typeface="Calibri" pitchFamily="34" charset="0"/>
                <a:ea typeface="Calibri" pitchFamily="34" charset="-122"/>
                <a:cs typeface="Calibri" pitchFamily="34" charset="-120"/>
              </a:rPr>
              <a:t>Breathlessness</a:t>
            </a:r>
            <a:endParaRPr lang="en-US" sz="850" dirty="0"/>
          </a:p>
        </p:txBody>
      </p:sp>
      <p:sp>
        <p:nvSpPr>
          <p:cNvPr id="41" name="Text 38"/>
          <p:cNvSpPr/>
          <p:nvPr/>
        </p:nvSpPr>
        <p:spPr>
          <a:xfrm>
            <a:off x="6812280" y="1737360"/>
            <a:ext cx="1965960" cy="365760"/>
          </a:xfrm>
          <a:prstGeom prst="rect">
            <a:avLst/>
          </a:prstGeom>
          <a:noFill/>
          <a:ln/>
        </p:spPr>
        <p:txBody>
          <a:bodyPr wrap="square" rtlCol="0" anchor="ctr"/>
          <a:lstStyle/>
          <a:p>
            <a:pPr marL="0" indent="0">
              <a:buNone/>
            </a:pPr>
            <a:r>
              <a:rPr lang="en-US" sz="1000" dirty="0">
                <a:solidFill>
                  <a:srgbClr val="FFFFFF"/>
                </a:solidFill>
                <a:latin typeface="Calibri" pitchFamily="34" charset="0"/>
                <a:ea typeface="Calibri" pitchFamily="34" charset="-122"/>
                <a:cs typeface="Calibri" pitchFamily="34" charset="-120"/>
              </a:rPr>
              <a:t>Daily; MRC Dyspnoea Scale grade 4</a:t>
            </a:r>
            <a:endParaRPr lang="en-US" sz="1000" dirty="0"/>
          </a:p>
        </p:txBody>
      </p:sp>
      <p:sp>
        <p:nvSpPr>
          <p:cNvPr id="42" name="Shape 39"/>
          <p:cNvSpPr/>
          <p:nvPr/>
        </p:nvSpPr>
        <p:spPr>
          <a:xfrm>
            <a:off x="6720840" y="2240280"/>
            <a:ext cx="2148840" cy="713232"/>
          </a:xfrm>
          <a:prstGeom prst="rect">
            <a:avLst/>
          </a:prstGeom>
          <a:solidFill>
            <a:srgbClr val="22506A"/>
          </a:solidFill>
          <a:ln w="6350">
            <a:solidFill>
              <a:srgbClr val="2E6090"/>
            </a:solidFill>
            <a:prstDash val="solid"/>
          </a:ln>
        </p:spPr>
        <p:txBody>
          <a:bodyPr/>
          <a:lstStyle/>
          <a:p>
            <a:endParaRPr lang="en-MY"/>
          </a:p>
        </p:txBody>
      </p:sp>
      <p:sp>
        <p:nvSpPr>
          <p:cNvPr id="43" name="Text 40"/>
          <p:cNvSpPr/>
          <p:nvPr/>
        </p:nvSpPr>
        <p:spPr>
          <a:xfrm>
            <a:off x="6812280" y="2286000"/>
            <a:ext cx="1965960" cy="256032"/>
          </a:xfrm>
          <a:prstGeom prst="rect">
            <a:avLst/>
          </a:prstGeom>
          <a:noFill/>
          <a:ln/>
        </p:spPr>
        <p:txBody>
          <a:bodyPr wrap="square" rtlCol="0" anchor="ctr"/>
          <a:lstStyle/>
          <a:p>
            <a:pPr marL="0" indent="0">
              <a:buNone/>
            </a:pPr>
            <a:r>
              <a:rPr lang="en-US" sz="850" b="1" dirty="0">
                <a:solidFill>
                  <a:srgbClr val="0D9488"/>
                </a:solidFill>
                <a:latin typeface="Calibri" pitchFamily="34" charset="0"/>
                <a:ea typeface="Calibri" pitchFamily="34" charset="-122"/>
                <a:cs typeface="Calibri" pitchFamily="34" charset="-120"/>
              </a:rPr>
              <a:t>Cough</a:t>
            </a:r>
            <a:endParaRPr lang="en-US" sz="850" dirty="0"/>
          </a:p>
        </p:txBody>
      </p:sp>
      <p:sp>
        <p:nvSpPr>
          <p:cNvPr id="44" name="Text 41"/>
          <p:cNvSpPr/>
          <p:nvPr/>
        </p:nvSpPr>
        <p:spPr>
          <a:xfrm>
            <a:off x="6812280" y="2514600"/>
            <a:ext cx="1965960" cy="365760"/>
          </a:xfrm>
          <a:prstGeom prst="rect">
            <a:avLst/>
          </a:prstGeom>
          <a:noFill/>
          <a:ln/>
        </p:spPr>
        <p:txBody>
          <a:bodyPr wrap="square" rtlCol="0" anchor="ctr"/>
          <a:lstStyle/>
          <a:p>
            <a:pPr marL="0" indent="0">
              <a:buNone/>
            </a:pPr>
            <a:r>
              <a:rPr lang="en-US" sz="1000" dirty="0">
                <a:solidFill>
                  <a:srgbClr val="FFFFFF"/>
                </a:solidFill>
                <a:latin typeface="Calibri" pitchFamily="34" charset="0"/>
                <a:ea typeface="Calibri" pitchFamily="34" charset="-122"/>
                <a:cs typeface="Calibri" pitchFamily="34" charset="-120"/>
              </a:rPr>
              <a:t>Persistent, productive</a:t>
            </a:r>
            <a:endParaRPr lang="en-US" sz="1000" dirty="0"/>
          </a:p>
        </p:txBody>
      </p:sp>
      <p:sp>
        <p:nvSpPr>
          <p:cNvPr id="45" name="Shape 42"/>
          <p:cNvSpPr/>
          <p:nvPr/>
        </p:nvSpPr>
        <p:spPr>
          <a:xfrm>
            <a:off x="6720840" y="3017520"/>
            <a:ext cx="2148840" cy="713232"/>
          </a:xfrm>
          <a:prstGeom prst="rect">
            <a:avLst/>
          </a:prstGeom>
          <a:solidFill>
            <a:srgbClr val="22506A"/>
          </a:solidFill>
          <a:ln w="6350">
            <a:solidFill>
              <a:srgbClr val="2E6090"/>
            </a:solidFill>
            <a:prstDash val="solid"/>
          </a:ln>
        </p:spPr>
        <p:txBody>
          <a:bodyPr/>
          <a:lstStyle/>
          <a:p>
            <a:endParaRPr lang="en-MY"/>
          </a:p>
        </p:txBody>
      </p:sp>
      <p:sp>
        <p:nvSpPr>
          <p:cNvPr id="46" name="Text 43"/>
          <p:cNvSpPr/>
          <p:nvPr/>
        </p:nvSpPr>
        <p:spPr>
          <a:xfrm>
            <a:off x="6812280" y="3063240"/>
            <a:ext cx="1965960" cy="256032"/>
          </a:xfrm>
          <a:prstGeom prst="rect">
            <a:avLst/>
          </a:prstGeom>
          <a:noFill/>
          <a:ln/>
        </p:spPr>
        <p:txBody>
          <a:bodyPr wrap="square" rtlCol="0" anchor="ctr"/>
          <a:lstStyle/>
          <a:p>
            <a:pPr marL="0" indent="0">
              <a:buNone/>
            </a:pPr>
            <a:r>
              <a:rPr lang="en-US" sz="850" b="1" dirty="0">
                <a:solidFill>
                  <a:srgbClr val="0D9488"/>
                </a:solidFill>
                <a:latin typeface="Calibri" pitchFamily="34" charset="0"/>
                <a:ea typeface="Calibri" pitchFamily="34" charset="-122"/>
                <a:cs typeface="Calibri" pitchFamily="34" charset="-120"/>
              </a:rPr>
              <a:t>Fatigue</a:t>
            </a:r>
            <a:endParaRPr lang="en-US" sz="850" dirty="0"/>
          </a:p>
        </p:txBody>
      </p:sp>
      <p:sp>
        <p:nvSpPr>
          <p:cNvPr id="47" name="Text 44"/>
          <p:cNvSpPr/>
          <p:nvPr/>
        </p:nvSpPr>
        <p:spPr>
          <a:xfrm>
            <a:off x="6812280" y="3291840"/>
            <a:ext cx="1965960" cy="365760"/>
          </a:xfrm>
          <a:prstGeom prst="rect">
            <a:avLst/>
          </a:prstGeom>
          <a:noFill/>
          <a:ln/>
        </p:spPr>
        <p:txBody>
          <a:bodyPr wrap="square" rtlCol="0" anchor="ctr"/>
          <a:lstStyle/>
          <a:p>
            <a:pPr marL="0" indent="0">
              <a:buNone/>
            </a:pPr>
            <a:r>
              <a:rPr lang="en-US" sz="1000" dirty="0">
                <a:solidFill>
                  <a:srgbClr val="FFFFFF"/>
                </a:solidFill>
                <a:latin typeface="Calibri" pitchFamily="34" charset="0"/>
                <a:ea typeface="Calibri" pitchFamily="34" charset="-122"/>
                <a:cs typeface="Calibri" pitchFamily="34" charset="-120"/>
              </a:rPr>
              <a:t>Chronic, limits daily activity</a:t>
            </a:r>
            <a:endParaRPr lang="en-US" sz="1000" dirty="0"/>
          </a:p>
        </p:txBody>
      </p:sp>
      <p:sp>
        <p:nvSpPr>
          <p:cNvPr id="48" name="Shape 45"/>
          <p:cNvSpPr/>
          <p:nvPr/>
        </p:nvSpPr>
        <p:spPr>
          <a:xfrm>
            <a:off x="6720840" y="3794760"/>
            <a:ext cx="2148840" cy="713232"/>
          </a:xfrm>
          <a:prstGeom prst="rect">
            <a:avLst/>
          </a:prstGeom>
          <a:solidFill>
            <a:srgbClr val="22506A"/>
          </a:solidFill>
          <a:ln w="6350">
            <a:solidFill>
              <a:srgbClr val="2E6090"/>
            </a:solidFill>
            <a:prstDash val="solid"/>
          </a:ln>
        </p:spPr>
        <p:txBody>
          <a:bodyPr/>
          <a:lstStyle/>
          <a:p>
            <a:endParaRPr lang="en-MY"/>
          </a:p>
        </p:txBody>
      </p:sp>
      <p:sp>
        <p:nvSpPr>
          <p:cNvPr id="49" name="Text 46"/>
          <p:cNvSpPr/>
          <p:nvPr/>
        </p:nvSpPr>
        <p:spPr>
          <a:xfrm>
            <a:off x="6812280" y="3840480"/>
            <a:ext cx="1965960" cy="256032"/>
          </a:xfrm>
          <a:prstGeom prst="rect">
            <a:avLst/>
          </a:prstGeom>
          <a:noFill/>
          <a:ln/>
        </p:spPr>
        <p:txBody>
          <a:bodyPr wrap="square" rtlCol="0" anchor="ctr"/>
          <a:lstStyle/>
          <a:p>
            <a:pPr marL="0" indent="0">
              <a:buNone/>
            </a:pPr>
            <a:r>
              <a:rPr lang="en-US" sz="850" b="1" dirty="0">
                <a:solidFill>
                  <a:srgbClr val="0D9488"/>
                </a:solidFill>
                <a:latin typeface="Calibri" pitchFamily="34" charset="0"/>
                <a:ea typeface="Calibri" pitchFamily="34" charset="-122"/>
                <a:cs typeface="Calibri" pitchFamily="34" charset="-120"/>
              </a:rPr>
              <a:t>Walking distance</a:t>
            </a:r>
            <a:endParaRPr lang="en-US" sz="850" dirty="0"/>
          </a:p>
        </p:txBody>
      </p:sp>
      <p:sp>
        <p:nvSpPr>
          <p:cNvPr id="50" name="Text 47"/>
          <p:cNvSpPr/>
          <p:nvPr/>
        </p:nvSpPr>
        <p:spPr>
          <a:xfrm>
            <a:off x="6812280" y="4069080"/>
            <a:ext cx="1965960" cy="365760"/>
          </a:xfrm>
          <a:prstGeom prst="rect">
            <a:avLst/>
          </a:prstGeom>
          <a:noFill/>
          <a:ln/>
        </p:spPr>
        <p:txBody>
          <a:bodyPr wrap="square" rtlCol="0" anchor="ctr"/>
          <a:lstStyle/>
          <a:p>
            <a:pPr marL="0" indent="0">
              <a:buNone/>
            </a:pPr>
            <a:r>
              <a:rPr lang="en-US" sz="1000" dirty="0">
                <a:solidFill>
                  <a:srgbClr val="FFFFFF"/>
                </a:solidFill>
                <a:latin typeface="Calibri" pitchFamily="34" charset="0"/>
                <a:ea typeface="Calibri" pitchFamily="34" charset="-122"/>
                <a:cs typeface="Calibri" pitchFamily="34" charset="-120"/>
              </a:rPr>
              <a:t>Significantly reduced</a:t>
            </a:r>
            <a:endParaRPr lang="en-US" sz="1000" dirty="0"/>
          </a:p>
        </p:txBody>
      </p:sp>
      <p:pic>
        <p:nvPicPr>
          <p:cNvPr id="53" name="Audio 52">
            <a:hlinkClick r:id="" action="ppaction://media"/>
            <a:extLst>
              <a:ext uri="{FF2B5EF4-FFF2-40B4-BE49-F238E27FC236}">
                <a16:creationId xmlns:a16="http://schemas.microsoft.com/office/drawing/2014/main" id="{98AE1324-4B6D-35D7-F8CC-7C3C2E6DB4B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31250" t="-108203" r="-231250" b="-108203"/>
          <a:stretch>
            <a:fillRect/>
          </a:stretch>
        </p:blipFill>
        <p:spPr>
          <a:xfrm>
            <a:off x="6858000" y="3857625"/>
            <a:ext cx="2286000" cy="128587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0993"/>
    </mc:Choice>
    <mc:Fallback>
      <p:transition spd="slow" advTm="709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4F8FB"/>
        </a:solidFill>
        <a:effectLst/>
      </p:bgPr>
    </p:bg>
    <p:spTree>
      <p:nvGrpSpPr>
        <p:cNvPr id="1" name=""/>
        <p:cNvGrpSpPr/>
        <p:nvPr/>
      </p:nvGrpSpPr>
      <p:grpSpPr>
        <a:xfrm>
          <a:off x="0" y="0"/>
          <a:ext cx="0" cy="0"/>
          <a:chOff x="0" y="0"/>
          <a:chExt cx="0" cy="0"/>
        </a:xfrm>
      </p:grpSpPr>
      <p:sp>
        <p:nvSpPr>
          <p:cNvPr id="2" name="Text 0"/>
          <p:cNvSpPr/>
          <p:nvPr/>
        </p:nvSpPr>
        <p:spPr>
          <a:xfrm>
            <a:off x="8503920" y="4846320"/>
            <a:ext cx="457200" cy="182880"/>
          </a:xfrm>
          <a:prstGeom prst="rect">
            <a:avLst/>
          </a:prstGeom>
          <a:noFill/>
          <a:ln/>
        </p:spPr>
        <p:txBody>
          <a:bodyPr wrap="square" rtlCol="0" anchor="ctr"/>
          <a:lstStyle/>
          <a:p>
            <a:pPr marL="0" indent="0" algn="r">
              <a:buNone/>
            </a:pPr>
            <a:r>
              <a:rPr lang="en-US" sz="800" dirty="0">
                <a:solidFill>
                  <a:srgbClr val="718096"/>
                </a:solidFill>
              </a:rPr>
              <a:t>8 / 15</a:t>
            </a:r>
            <a:endParaRPr lang="en-US" sz="800" dirty="0"/>
          </a:p>
        </p:txBody>
      </p:sp>
      <p:sp>
        <p:nvSpPr>
          <p:cNvPr id="3" name="Text 1"/>
          <p:cNvSpPr/>
          <p:nvPr/>
        </p:nvSpPr>
        <p:spPr>
          <a:xfrm>
            <a:off x="457200" y="201168"/>
            <a:ext cx="8229600" cy="502920"/>
          </a:xfrm>
          <a:prstGeom prst="rect">
            <a:avLst/>
          </a:prstGeom>
          <a:noFill/>
          <a:ln/>
        </p:spPr>
        <p:txBody>
          <a:bodyPr wrap="square" lIns="0" tIns="0" rIns="0" bIns="0" rtlCol="0" anchor="ctr"/>
          <a:lstStyle/>
          <a:p>
            <a:pPr marL="0" indent="0" algn="l">
              <a:buNone/>
            </a:pPr>
            <a:r>
              <a:rPr lang="en-US" sz="2600" b="1" dirty="0">
                <a:solidFill>
                  <a:srgbClr val="1A3A5C"/>
                </a:solidFill>
                <a:latin typeface="Calibri" pitchFamily="34" charset="0"/>
                <a:ea typeface="Calibri" pitchFamily="34" charset="-122"/>
                <a:cs typeface="Calibri" pitchFamily="34" charset="-120"/>
              </a:rPr>
              <a:t>Demographic &amp; Lifestyle Risk Factors</a:t>
            </a:r>
            <a:endParaRPr lang="en-US" sz="2600" dirty="0"/>
          </a:p>
        </p:txBody>
      </p:sp>
      <p:sp>
        <p:nvSpPr>
          <p:cNvPr id="4" name="Shape 2"/>
          <p:cNvSpPr/>
          <p:nvPr/>
        </p:nvSpPr>
        <p:spPr>
          <a:xfrm>
            <a:off x="457200" y="749808"/>
            <a:ext cx="1097280" cy="36576"/>
          </a:xfrm>
          <a:prstGeom prst="rect">
            <a:avLst/>
          </a:prstGeom>
          <a:solidFill>
            <a:srgbClr val="0D9488"/>
          </a:solidFill>
          <a:ln w="12700">
            <a:solidFill>
              <a:srgbClr val="0D9488"/>
            </a:solidFill>
            <a:prstDash val="solid"/>
          </a:ln>
        </p:spPr>
        <p:txBody>
          <a:bodyPr/>
          <a:lstStyle/>
          <a:p>
            <a:endParaRPr lang="en-MY"/>
          </a:p>
        </p:txBody>
      </p:sp>
      <p:sp>
        <p:nvSpPr>
          <p:cNvPr id="5" name="Shape 3"/>
          <p:cNvSpPr/>
          <p:nvPr/>
        </p:nvSpPr>
        <p:spPr>
          <a:xfrm>
            <a:off x="411480" y="868680"/>
            <a:ext cx="2743200" cy="1901952"/>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6" name="Shape 4"/>
          <p:cNvSpPr/>
          <p:nvPr/>
        </p:nvSpPr>
        <p:spPr>
          <a:xfrm>
            <a:off x="521208" y="978408"/>
            <a:ext cx="530352" cy="530352"/>
          </a:xfrm>
          <a:prstGeom prst="line">
            <a:avLst/>
          </a:prstGeom>
          <a:solidFill>
            <a:srgbClr val="C0392B"/>
          </a:solidFill>
          <a:ln w="12700">
            <a:solidFill>
              <a:srgbClr val="C0392B"/>
            </a:solidFill>
            <a:prstDash val="solid"/>
          </a:ln>
        </p:spPr>
        <p:txBody>
          <a:bodyPr/>
          <a:lstStyle/>
          <a:p>
            <a:endParaRPr lang="en-MY"/>
          </a:p>
        </p:txBody>
      </p:sp>
      <p:pic>
        <p:nvPicPr>
          <p:cNvPr id="7" name="Image 0" descr="preencoded.png"/>
          <p:cNvPicPr>
            <a:picLocks noChangeAspect="1"/>
          </p:cNvPicPr>
          <p:nvPr/>
        </p:nvPicPr>
        <p:blipFill>
          <a:blip r:embed="rId5"/>
          <a:stretch>
            <a:fillRect/>
          </a:stretch>
        </p:blipFill>
        <p:spPr>
          <a:xfrm>
            <a:off x="585216" y="1042416"/>
            <a:ext cx="402336" cy="402336"/>
          </a:xfrm>
          <a:prstGeom prst="rect">
            <a:avLst/>
          </a:prstGeom>
        </p:spPr>
      </p:pic>
      <p:sp>
        <p:nvSpPr>
          <p:cNvPr id="8" name="Text 5"/>
          <p:cNvSpPr/>
          <p:nvPr/>
        </p:nvSpPr>
        <p:spPr>
          <a:xfrm>
            <a:off x="1161288" y="1014984"/>
            <a:ext cx="1828800" cy="384048"/>
          </a:xfrm>
          <a:prstGeom prst="rect">
            <a:avLst/>
          </a:prstGeom>
          <a:noFill/>
          <a:ln/>
        </p:spPr>
        <p:txBody>
          <a:bodyPr wrap="square" rtlCol="0" anchor="ctr"/>
          <a:lstStyle/>
          <a:p>
            <a:pPr marL="0" indent="0">
              <a:buNone/>
            </a:pPr>
            <a:r>
              <a:rPr lang="en-US" sz="1150" b="1" dirty="0">
                <a:solidFill>
                  <a:srgbClr val="1A3A5C"/>
                </a:solidFill>
                <a:latin typeface="Calibri" pitchFamily="34" charset="0"/>
                <a:ea typeface="Calibri" pitchFamily="34" charset="-122"/>
                <a:cs typeface="Calibri" pitchFamily="34" charset="-120"/>
              </a:rPr>
              <a:t>Smoking</a:t>
            </a:r>
            <a:endParaRPr lang="en-US" sz="1150" dirty="0"/>
          </a:p>
        </p:txBody>
      </p:sp>
      <p:sp>
        <p:nvSpPr>
          <p:cNvPr id="9" name="Text 6"/>
          <p:cNvSpPr/>
          <p:nvPr/>
        </p:nvSpPr>
        <p:spPr>
          <a:xfrm>
            <a:off x="521208" y="1581912"/>
            <a:ext cx="2532888" cy="1115568"/>
          </a:xfrm>
          <a:prstGeom prst="rect">
            <a:avLst/>
          </a:prstGeom>
          <a:noFill/>
          <a:ln/>
        </p:spPr>
        <p:txBody>
          <a:bodyPr wrap="square" rtlCol="0" anchor="ctr"/>
          <a:lstStyle/>
          <a:p>
            <a:pPr marL="0" indent="0">
              <a:buNone/>
            </a:pPr>
            <a:r>
              <a:rPr lang="en-US" sz="950" dirty="0">
                <a:solidFill>
                  <a:srgbClr val="4A5568"/>
                </a:solidFill>
                <a:latin typeface="Calibri" pitchFamily="34" charset="0"/>
                <a:ea typeface="Calibri" pitchFamily="34" charset="-122"/>
                <a:cs typeface="Calibri" pitchFamily="34" charset="-120"/>
              </a:rPr>
              <a:t>40-pack-year history is the single biggest risk factor. Continued smoking accelerates lung function decline and exacerbation frequency (van Eerd et al., 2016).</a:t>
            </a:r>
            <a:endParaRPr lang="en-US" sz="950" dirty="0"/>
          </a:p>
        </p:txBody>
      </p:sp>
      <p:sp>
        <p:nvSpPr>
          <p:cNvPr id="10" name="Shape 7"/>
          <p:cNvSpPr/>
          <p:nvPr/>
        </p:nvSpPr>
        <p:spPr>
          <a:xfrm>
            <a:off x="3319272" y="868680"/>
            <a:ext cx="2743200" cy="1901952"/>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11" name="Shape 8"/>
          <p:cNvSpPr/>
          <p:nvPr/>
        </p:nvSpPr>
        <p:spPr>
          <a:xfrm>
            <a:off x="3429000" y="978408"/>
            <a:ext cx="530352" cy="530352"/>
          </a:xfrm>
          <a:prstGeom prst="line">
            <a:avLst/>
          </a:prstGeom>
          <a:solidFill>
            <a:srgbClr val="1F6BA5"/>
          </a:solidFill>
          <a:ln w="12700">
            <a:solidFill>
              <a:srgbClr val="1F6BA5"/>
            </a:solidFill>
            <a:prstDash val="solid"/>
          </a:ln>
        </p:spPr>
        <p:txBody>
          <a:bodyPr/>
          <a:lstStyle/>
          <a:p>
            <a:endParaRPr lang="en-MY"/>
          </a:p>
        </p:txBody>
      </p:sp>
      <p:pic>
        <p:nvPicPr>
          <p:cNvPr id="12" name="Image 1" descr="preencoded.png"/>
          <p:cNvPicPr>
            <a:picLocks noChangeAspect="1"/>
          </p:cNvPicPr>
          <p:nvPr/>
        </p:nvPicPr>
        <p:blipFill>
          <a:blip r:embed="rId6"/>
          <a:stretch>
            <a:fillRect/>
          </a:stretch>
        </p:blipFill>
        <p:spPr>
          <a:xfrm>
            <a:off x="3493008" y="1042416"/>
            <a:ext cx="402336" cy="402336"/>
          </a:xfrm>
          <a:prstGeom prst="rect">
            <a:avLst/>
          </a:prstGeom>
        </p:spPr>
      </p:pic>
      <p:sp>
        <p:nvSpPr>
          <p:cNvPr id="13" name="Text 9"/>
          <p:cNvSpPr/>
          <p:nvPr/>
        </p:nvSpPr>
        <p:spPr>
          <a:xfrm>
            <a:off x="4069080" y="1014984"/>
            <a:ext cx="1828800" cy="384048"/>
          </a:xfrm>
          <a:prstGeom prst="rect">
            <a:avLst/>
          </a:prstGeom>
          <a:noFill/>
          <a:ln/>
        </p:spPr>
        <p:txBody>
          <a:bodyPr wrap="square" rtlCol="0" anchor="ctr"/>
          <a:lstStyle/>
          <a:p>
            <a:pPr marL="0" indent="0">
              <a:buNone/>
            </a:pPr>
            <a:r>
              <a:rPr lang="en-US" sz="1150" b="1" dirty="0">
                <a:solidFill>
                  <a:srgbClr val="1A3A5C"/>
                </a:solidFill>
                <a:latin typeface="Calibri" pitchFamily="34" charset="0"/>
                <a:ea typeface="Calibri" pitchFamily="34" charset="-122"/>
                <a:cs typeface="Calibri" pitchFamily="34" charset="-120"/>
              </a:rPr>
              <a:t>Occupational Exposure</a:t>
            </a:r>
            <a:endParaRPr lang="en-US" sz="1150" dirty="0"/>
          </a:p>
        </p:txBody>
      </p:sp>
      <p:sp>
        <p:nvSpPr>
          <p:cNvPr id="14" name="Text 10"/>
          <p:cNvSpPr/>
          <p:nvPr/>
        </p:nvSpPr>
        <p:spPr>
          <a:xfrm>
            <a:off x="3429000" y="1581912"/>
            <a:ext cx="2532888" cy="1115568"/>
          </a:xfrm>
          <a:prstGeom prst="rect">
            <a:avLst/>
          </a:prstGeom>
          <a:noFill/>
          <a:ln/>
        </p:spPr>
        <p:txBody>
          <a:bodyPr wrap="square" rtlCol="0" anchor="ctr"/>
          <a:lstStyle/>
          <a:p>
            <a:pPr marL="0" indent="0">
              <a:buNone/>
            </a:pPr>
            <a:r>
              <a:rPr lang="en-US" sz="950" dirty="0">
                <a:solidFill>
                  <a:srgbClr val="4A5568"/>
                </a:solidFill>
                <a:latin typeface="Calibri" pitchFamily="34" charset="0"/>
                <a:ea typeface="Calibri" pitchFamily="34" charset="-122"/>
                <a:cs typeface="Calibri" pitchFamily="34" charset="-120"/>
              </a:rPr>
              <a:t>Long-term warehouse work increases risk of dust/fume inhalation. Occupational exposure is implicated in 15% of COPD cases (NHS, n.d.).</a:t>
            </a:r>
            <a:endParaRPr lang="en-US" sz="950" dirty="0"/>
          </a:p>
        </p:txBody>
      </p:sp>
      <p:sp>
        <p:nvSpPr>
          <p:cNvPr id="15" name="Shape 11"/>
          <p:cNvSpPr/>
          <p:nvPr/>
        </p:nvSpPr>
        <p:spPr>
          <a:xfrm>
            <a:off x="6227064" y="868680"/>
            <a:ext cx="2743200" cy="1901952"/>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16" name="Shape 12"/>
          <p:cNvSpPr/>
          <p:nvPr/>
        </p:nvSpPr>
        <p:spPr>
          <a:xfrm>
            <a:off x="6336792" y="978408"/>
            <a:ext cx="530352" cy="530352"/>
          </a:xfrm>
          <a:prstGeom prst="line">
            <a:avLst/>
          </a:prstGeom>
          <a:solidFill>
            <a:srgbClr val="E67E22"/>
          </a:solidFill>
          <a:ln w="12700">
            <a:solidFill>
              <a:srgbClr val="E67E22"/>
            </a:solidFill>
            <a:prstDash val="solid"/>
          </a:ln>
        </p:spPr>
        <p:txBody>
          <a:bodyPr/>
          <a:lstStyle/>
          <a:p>
            <a:endParaRPr lang="en-MY"/>
          </a:p>
        </p:txBody>
      </p:sp>
      <p:pic>
        <p:nvPicPr>
          <p:cNvPr id="17" name="Image 2" descr="preencoded.png"/>
          <p:cNvPicPr>
            <a:picLocks noChangeAspect="1"/>
          </p:cNvPicPr>
          <p:nvPr/>
        </p:nvPicPr>
        <p:blipFill>
          <a:blip r:embed="rId7"/>
          <a:stretch>
            <a:fillRect/>
          </a:stretch>
        </p:blipFill>
        <p:spPr>
          <a:xfrm>
            <a:off x="6400800" y="1042416"/>
            <a:ext cx="402336" cy="402336"/>
          </a:xfrm>
          <a:prstGeom prst="rect">
            <a:avLst/>
          </a:prstGeom>
        </p:spPr>
      </p:pic>
      <p:sp>
        <p:nvSpPr>
          <p:cNvPr id="18" name="Text 13"/>
          <p:cNvSpPr/>
          <p:nvPr/>
        </p:nvSpPr>
        <p:spPr>
          <a:xfrm>
            <a:off x="6976872" y="1014984"/>
            <a:ext cx="1828800" cy="384048"/>
          </a:xfrm>
          <a:prstGeom prst="rect">
            <a:avLst/>
          </a:prstGeom>
          <a:noFill/>
          <a:ln/>
        </p:spPr>
        <p:txBody>
          <a:bodyPr wrap="square" rtlCol="0" anchor="ctr"/>
          <a:lstStyle/>
          <a:p>
            <a:pPr marL="0" indent="0">
              <a:buNone/>
            </a:pPr>
            <a:r>
              <a:rPr lang="en-US" sz="1150" b="1" dirty="0">
                <a:solidFill>
                  <a:srgbClr val="1A3A5C"/>
                </a:solidFill>
                <a:latin typeface="Calibri" pitchFamily="34" charset="0"/>
                <a:ea typeface="Calibri" pitchFamily="34" charset="-122"/>
                <a:cs typeface="Calibri" pitchFamily="34" charset="-120"/>
              </a:rPr>
              <a:t>Low Physical Activity</a:t>
            </a:r>
            <a:endParaRPr lang="en-US" sz="1150" dirty="0"/>
          </a:p>
        </p:txBody>
      </p:sp>
      <p:sp>
        <p:nvSpPr>
          <p:cNvPr id="19" name="Text 14"/>
          <p:cNvSpPr/>
          <p:nvPr/>
        </p:nvSpPr>
        <p:spPr>
          <a:xfrm>
            <a:off x="6336792" y="1581912"/>
            <a:ext cx="2532888" cy="1115568"/>
          </a:xfrm>
          <a:prstGeom prst="rect">
            <a:avLst/>
          </a:prstGeom>
          <a:noFill/>
          <a:ln/>
        </p:spPr>
        <p:txBody>
          <a:bodyPr wrap="square" rtlCol="0" anchor="ctr"/>
          <a:lstStyle/>
          <a:p>
            <a:pPr marL="0" indent="0">
              <a:buNone/>
            </a:pPr>
            <a:r>
              <a:rPr lang="en-US" sz="950" dirty="0">
                <a:solidFill>
                  <a:srgbClr val="4A5568"/>
                </a:solidFill>
                <a:latin typeface="Calibri" pitchFamily="34" charset="0"/>
                <a:ea typeface="Calibri" pitchFamily="34" charset="-122"/>
                <a:cs typeface="Calibri" pitchFamily="34" charset="-120"/>
              </a:rPr>
              <a:t>Reduced activity worsens deconditioning, further limiting exercise tolerance and increasing exacerbation risk and mortality.</a:t>
            </a:r>
            <a:endParaRPr lang="en-US" sz="950" dirty="0"/>
          </a:p>
        </p:txBody>
      </p:sp>
      <p:sp>
        <p:nvSpPr>
          <p:cNvPr id="20" name="Shape 15"/>
          <p:cNvSpPr/>
          <p:nvPr/>
        </p:nvSpPr>
        <p:spPr>
          <a:xfrm>
            <a:off x="411480" y="2880360"/>
            <a:ext cx="2743200" cy="1901952"/>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21" name="Shape 16"/>
          <p:cNvSpPr/>
          <p:nvPr/>
        </p:nvSpPr>
        <p:spPr>
          <a:xfrm>
            <a:off x="521208" y="2990088"/>
            <a:ext cx="530352" cy="530352"/>
          </a:xfrm>
          <a:prstGeom prst="line">
            <a:avLst/>
          </a:prstGeom>
          <a:solidFill>
            <a:srgbClr val="27AE60"/>
          </a:solidFill>
          <a:ln w="12700">
            <a:solidFill>
              <a:srgbClr val="27AE60"/>
            </a:solidFill>
            <a:prstDash val="solid"/>
          </a:ln>
        </p:spPr>
        <p:txBody>
          <a:bodyPr/>
          <a:lstStyle/>
          <a:p>
            <a:endParaRPr lang="en-MY"/>
          </a:p>
        </p:txBody>
      </p:sp>
      <p:pic>
        <p:nvPicPr>
          <p:cNvPr id="22" name="Image 3" descr="preencoded.png"/>
          <p:cNvPicPr>
            <a:picLocks noChangeAspect="1"/>
          </p:cNvPicPr>
          <p:nvPr/>
        </p:nvPicPr>
        <p:blipFill>
          <a:blip r:embed="rId8"/>
          <a:stretch>
            <a:fillRect/>
          </a:stretch>
        </p:blipFill>
        <p:spPr>
          <a:xfrm>
            <a:off x="585216" y="3054096"/>
            <a:ext cx="402336" cy="402336"/>
          </a:xfrm>
          <a:prstGeom prst="rect">
            <a:avLst/>
          </a:prstGeom>
        </p:spPr>
      </p:pic>
      <p:sp>
        <p:nvSpPr>
          <p:cNvPr id="23" name="Text 17"/>
          <p:cNvSpPr/>
          <p:nvPr/>
        </p:nvSpPr>
        <p:spPr>
          <a:xfrm>
            <a:off x="1161288" y="3026664"/>
            <a:ext cx="1828800" cy="384048"/>
          </a:xfrm>
          <a:prstGeom prst="rect">
            <a:avLst/>
          </a:prstGeom>
          <a:noFill/>
          <a:ln/>
        </p:spPr>
        <p:txBody>
          <a:bodyPr wrap="square" rtlCol="0" anchor="ctr"/>
          <a:lstStyle/>
          <a:p>
            <a:pPr marL="0" indent="0">
              <a:buNone/>
            </a:pPr>
            <a:r>
              <a:rPr lang="en-US" sz="1150" b="1" dirty="0">
                <a:solidFill>
                  <a:srgbClr val="1A3A5C"/>
                </a:solidFill>
                <a:latin typeface="Calibri" pitchFamily="34" charset="0"/>
                <a:ea typeface="Calibri" pitchFamily="34" charset="-122"/>
                <a:cs typeface="Calibri" pitchFamily="34" charset="-120"/>
              </a:rPr>
              <a:t>Nutrition &amp; BMI</a:t>
            </a:r>
            <a:endParaRPr lang="en-US" sz="1150" dirty="0"/>
          </a:p>
        </p:txBody>
      </p:sp>
      <p:sp>
        <p:nvSpPr>
          <p:cNvPr id="24" name="Text 18"/>
          <p:cNvSpPr/>
          <p:nvPr/>
        </p:nvSpPr>
        <p:spPr>
          <a:xfrm>
            <a:off x="521208" y="3593592"/>
            <a:ext cx="2532888" cy="1115568"/>
          </a:xfrm>
          <a:prstGeom prst="rect">
            <a:avLst/>
          </a:prstGeom>
          <a:noFill/>
          <a:ln/>
        </p:spPr>
        <p:txBody>
          <a:bodyPr wrap="square" rtlCol="0" anchor="ctr"/>
          <a:lstStyle/>
          <a:p>
            <a:pPr marL="0" indent="0">
              <a:buNone/>
            </a:pPr>
            <a:r>
              <a:rPr lang="en-US" sz="950" dirty="0">
                <a:solidFill>
                  <a:srgbClr val="4A5568"/>
                </a:solidFill>
                <a:latin typeface="Calibri" pitchFamily="34" charset="0"/>
                <a:ea typeface="Calibri" pitchFamily="34" charset="-122"/>
                <a:cs typeface="Calibri" pitchFamily="34" charset="-120"/>
              </a:rPr>
              <a:t>Low or borderline BMI is common in severe COPD and associated with worse prognosis, reduced respiratory muscle strength, and poorer outcomes.</a:t>
            </a:r>
            <a:endParaRPr lang="en-US" sz="950" dirty="0"/>
          </a:p>
        </p:txBody>
      </p:sp>
      <p:sp>
        <p:nvSpPr>
          <p:cNvPr id="25" name="Shape 19"/>
          <p:cNvSpPr/>
          <p:nvPr/>
        </p:nvSpPr>
        <p:spPr>
          <a:xfrm>
            <a:off x="3319272" y="2880360"/>
            <a:ext cx="2743200" cy="1901952"/>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26" name="Shape 20"/>
          <p:cNvSpPr/>
          <p:nvPr/>
        </p:nvSpPr>
        <p:spPr>
          <a:xfrm>
            <a:off x="3429000" y="2990088"/>
            <a:ext cx="530352" cy="530352"/>
          </a:xfrm>
          <a:prstGeom prst="line">
            <a:avLst/>
          </a:prstGeom>
          <a:solidFill>
            <a:srgbClr val="8E44AD"/>
          </a:solidFill>
          <a:ln w="12700">
            <a:solidFill>
              <a:srgbClr val="8E44AD"/>
            </a:solidFill>
            <a:prstDash val="solid"/>
          </a:ln>
        </p:spPr>
        <p:txBody>
          <a:bodyPr/>
          <a:lstStyle/>
          <a:p>
            <a:endParaRPr lang="en-MY"/>
          </a:p>
        </p:txBody>
      </p:sp>
      <p:pic>
        <p:nvPicPr>
          <p:cNvPr id="27" name="Image 4" descr="preencoded.png"/>
          <p:cNvPicPr>
            <a:picLocks noChangeAspect="1"/>
          </p:cNvPicPr>
          <p:nvPr/>
        </p:nvPicPr>
        <p:blipFill>
          <a:blip r:embed="rId9"/>
          <a:stretch>
            <a:fillRect/>
          </a:stretch>
        </p:blipFill>
        <p:spPr>
          <a:xfrm>
            <a:off x="3493008" y="3054096"/>
            <a:ext cx="402336" cy="402336"/>
          </a:xfrm>
          <a:prstGeom prst="rect">
            <a:avLst/>
          </a:prstGeom>
        </p:spPr>
      </p:pic>
      <p:sp>
        <p:nvSpPr>
          <p:cNvPr id="28" name="Text 21"/>
          <p:cNvSpPr/>
          <p:nvPr/>
        </p:nvSpPr>
        <p:spPr>
          <a:xfrm>
            <a:off x="4069080" y="3026664"/>
            <a:ext cx="1828800" cy="384048"/>
          </a:xfrm>
          <a:prstGeom prst="rect">
            <a:avLst/>
          </a:prstGeom>
          <a:noFill/>
          <a:ln/>
        </p:spPr>
        <p:txBody>
          <a:bodyPr wrap="square" rtlCol="0" anchor="ctr"/>
          <a:lstStyle/>
          <a:p>
            <a:pPr marL="0" indent="0">
              <a:buNone/>
            </a:pPr>
            <a:r>
              <a:rPr lang="en-US" sz="1150" b="1" dirty="0">
                <a:solidFill>
                  <a:srgbClr val="1A3A5C"/>
                </a:solidFill>
                <a:latin typeface="Calibri" pitchFamily="34" charset="0"/>
                <a:ea typeface="Calibri" pitchFamily="34" charset="-122"/>
                <a:cs typeface="Calibri" pitchFamily="34" charset="-120"/>
              </a:rPr>
              <a:t>Social Isolation</a:t>
            </a:r>
            <a:endParaRPr lang="en-US" sz="1150" dirty="0"/>
          </a:p>
        </p:txBody>
      </p:sp>
      <p:sp>
        <p:nvSpPr>
          <p:cNvPr id="29" name="Text 22"/>
          <p:cNvSpPr/>
          <p:nvPr/>
        </p:nvSpPr>
        <p:spPr>
          <a:xfrm>
            <a:off x="3429000" y="3593592"/>
            <a:ext cx="2532888" cy="1115568"/>
          </a:xfrm>
          <a:prstGeom prst="rect">
            <a:avLst/>
          </a:prstGeom>
          <a:noFill/>
          <a:ln/>
        </p:spPr>
        <p:txBody>
          <a:bodyPr wrap="square" rtlCol="0" anchor="ctr"/>
          <a:lstStyle/>
          <a:p>
            <a:pPr marL="0" indent="0">
              <a:buNone/>
            </a:pPr>
            <a:r>
              <a:rPr lang="en-US" sz="950" dirty="0">
                <a:solidFill>
                  <a:srgbClr val="4A5568"/>
                </a:solidFill>
                <a:latin typeface="Calibri" pitchFamily="34" charset="0"/>
                <a:ea typeface="Calibri" pitchFamily="34" charset="-122"/>
                <a:cs typeface="Calibri" pitchFamily="34" charset="-120"/>
              </a:rPr>
              <a:t>Living alone with low income limits access to care, reduces medication adherence, and delays help-seeking behaviour during exacerbations.</a:t>
            </a:r>
            <a:endParaRPr lang="en-US" sz="950" dirty="0"/>
          </a:p>
        </p:txBody>
      </p:sp>
      <p:sp>
        <p:nvSpPr>
          <p:cNvPr id="30" name="Shape 23"/>
          <p:cNvSpPr/>
          <p:nvPr/>
        </p:nvSpPr>
        <p:spPr>
          <a:xfrm>
            <a:off x="6227064" y="2880360"/>
            <a:ext cx="2743200" cy="1901952"/>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31" name="Shape 24"/>
          <p:cNvSpPr/>
          <p:nvPr/>
        </p:nvSpPr>
        <p:spPr>
          <a:xfrm>
            <a:off x="6336792" y="2990088"/>
            <a:ext cx="530352" cy="530352"/>
          </a:xfrm>
          <a:prstGeom prst="line">
            <a:avLst/>
          </a:prstGeom>
          <a:solidFill>
            <a:srgbClr val="0D9488"/>
          </a:solidFill>
          <a:ln w="12700">
            <a:solidFill>
              <a:srgbClr val="0D9488"/>
            </a:solidFill>
            <a:prstDash val="solid"/>
          </a:ln>
        </p:spPr>
        <p:txBody>
          <a:bodyPr/>
          <a:lstStyle/>
          <a:p>
            <a:endParaRPr lang="en-MY"/>
          </a:p>
        </p:txBody>
      </p:sp>
      <p:pic>
        <p:nvPicPr>
          <p:cNvPr id="32" name="Image 5" descr="preencoded.png"/>
          <p:cNvPicPr>
            <a:picLocks noChangeAspect="1"/>
          </p:cNvPicPr>
          <p:nvPr/>
        </p:nvPicPr>
        <p:blipFill>
          <a:blip r:embed="rId10"/>
          <a:stretch>
            <a:fillRect/>
          </a:stretch>
        </p:blipFill>
        <p:spPr>
          <a:xfrm>
            <a:off x="6400800" y="3054096"/>
            <a:ext cx="402336" cy="402336"/>
          </a:xfrm>
          <a:prstGeom prst="rect">
            <a:avLst/>
          </a:prstGeom>
        </p:spPr>
      </p:pic>
      <p:sp>
        <p:nvSpPr>
          <p:cNvPr id="33" name="Text 25"/>
          <p:cNvSpPr/>
          <p:nvPr/>
        </p:nvSpPr>
        <p:spPr>
          <a:xfrm>
            <a:off x="6976872" y="3026664"/>
            <a:ext cx="1828800" cy="384048"/>
          </a:xfrm>
          <a:prstGeom prst="rect">
            <a:avLst/>
          </a:prstGeom>
          <a:noFill/>
          <a:ln/>
        </p:spPr>
        <p:txBody>
          <a:bodyPr wrap="square" rtlCol="0" anchor="ctr"/>
          <a:lstStyle/>
          <a:p>
            <a:pPr marL="0" indent="0">
              <a:buNone/>
            </a:pPr>
            <a:r>
              <a:rPr lang="en-US" sz="1150" b="1" dirty="0">
                <a:solidFill>
                  <a:srgbClr val="1A3A5C"/>
                </a:solidFill>
                <a:latin typeface="Calibri" pitchFamily="34" charset="0"/>
                <a:ea typeface="Calibri" pitchFamily="34" charset="-122"/>
                <a:cs typeface="Calibri" pitchFamily="34" charset="-120"/>
              </a:rPr>
              <a:t>Anxiety &amp; Low Mood</a:t>
            </a:r>
            <a:endParaRPr lang="en-US" sz="1150" dirty="0"/>
          </a:p>
        </p:txBody>
      </p:sp>
      <p:sp>
        <p:nvSpPr>
          <p:cNvPr id="34" name="Text 26"/>
          <p:cNvSpPr/>
          <p:nvPr/>
        </p:nvSpPr>
        <p:spPr>
          <a:xfrm>
            <a:off x="6336792" y="3593592"/>
            <a:ext cx="2532888" cy="1115568"/>
          </a:xfrm>
          <a:prstGeom prst="rect">
            <a:avLst/>
          </a:prstGeom>
          <a:noFill/>
          <a:ln/>
        </p:spPr>
        <p:txBody>
          <a:bodyPr wrap="square" rtlCol="0" anchor="ctr"/>
          <a:lstStyle/>
          <a:p>
            <a:pPr marL="0" indent="0">
              <a:buNone/>
            </a:pPr>
            <a:r>
              <a:rPr lang="en-US" sz="950" dirty="0">
                <a:solidFill>
                  <a:srgbClr val="4A5568"/>
                </a:solidFill>
                <a:latin typeface="Calibri" pitchFamily="34" charset="0"/>
                <a:ea typeface="Calibri" pitchFamily="34" charset="-122"/>
                <a:cs typeface="Calibri" pitchFamily="34" charset="-120"/>
              </a:rPr>
              <a:t>Breathlessness-related anxiety worsens symptom perception and reduces willingness to engage in pulmonary rehabilitation (Russell et al., 2018).</a:t>
            </a:r>
            <a:endParaRPr lang="en-US" sz="950" dirty="0"/>
          </a:p>
        </p:txBody>
      </p:sp>
      <p:pic>
        <p:nvPicPr>
          <p:cNvPr id="36" name="Audio 35">
            <a:hlinkClick r:id="" action="ppaction://media"/>
            <a:extLst>
              <a:ext uri="{FF2B5EF4-FFF2-40B4-BE49-F238E27FC236}">
                <a16:creationId xmlns:a16="http://schemas.microsoft.com/office/drawing/2014/main" id="{D8A4282B-752E-F656-F3BB-EA06A754C7F6}"/>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31250" t="-108203" r="-231250" b="-108203"/>
          <a:stretch>
            <a:fillRect/>
          </a:stretch>
        </p:blipFill>
        <p:spPr>
          <a:xfrm>
            <a:off x="6858000" y="3857625"/>
            <a:ext cx="2286000" cy="128587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04909"/>
    </mc:Choice>
    <mc:Fallback>
      <p:transition spd="slow" advTm="1049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14FE814-4F25-B516-CBE7-09AE37A43A86}"/>
              </a:ext>
            </a:extLst>
          </p:cNvPr>
          <p:cNvPicPr>
            <a:picLocks noChangeAspect="1"/>
          </p:cNvPicPr>
          <p:nvPr/>
        </p:nvPicPr>
        <p:blipFill>
          <a:blip r:embed="rId4"/>
          <a:stretch>
            <a:fillRect/>
          </a:stretch>
        </p:blipFill>
        <p:spPr>
          <a:xfrm>
            <a:off x="1561414" y="666316"/>
            <a:ext cx="6021172" cy="3810868"/>
          </a:xfrm>
          <a:prstGeom prst="rect">
            <a:avLst/>
          </a:prstGeom>
        </p:spPr>
      </p:pic>
      <p:sp>
        <p:nvSpPr>
          <p:cNvPr id="7" name="TextBox 6">
            <a:extLst>
              <a:ext uri="{FF2B5EF4-FFF2-40B4-BE49-F238E27FC236}">
                <a16:creationId xmlns:a16="http://schemas.microsoft.com/office/drawing/2014/main" id="{88758432-BA76-A9E5-D1B0-22505B37A380}"/>
              </a:ext>
            </a:extLst>
          </p:cNvPr>
          <p:cNvSpPr txBox="1"/>
          <p:nvPr/>
        </p:nvSpPr>
        <p:spPr>
          <a:xfrm>
            <a:off x="2636874" y="155575"/>
            <a:ext cx="4572000" cy="369332"/>
          </a:xfrm>
          <a:prstGeom prst="rect">
            <a:avLst/>
          </a:prstGeom>
          <a:noFill/>
        </p:spPr>
        <p:txBody>
          <a:bodyPr wrap="square">
            <a:spAutoFit/>
          </a:bodyPr>
          <a:lstStyle/>
          <a:p>
            <a:r>
              <a:rPr lang="en-GB" b="0" i="0" dirty="0">
                <a:solidFill>
                  <a:srgbClr val="070707"/>
                </a:solidFill>
                <a:effectLst/>
                <a:latin typeface="-apple-system"/>
              </a:rPr>
              <a:t>Chronic obstructive pulmonary disease |</a:t>
            </a:r>
            <a:endParaRPr lang="en-GB" dirty="0"/>
          </a:p>
        </p:txBody>
      </p:sp>
      <p:pic>
        <p:nvPicPr>
          <p:cNvPr id="2" name="Audio 1">
            <a:hlinkClick r:id="" action="ppaction://media"/>
            <a:extLst>
              <a:ext uri="{FF2B5EF4-FFF2-40B4-BE49-F238E27FC236}">
                <a16:creationId xmlns:a16="http://schemas.microsoft.com/office/drawing/2014/main" id="{27B53FF7-518B-EA34-8276-C14A209BC34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31250" t="-108203" r="-231250" b="-108203"/>
          <a:stretch>
            <a:fillRect/>
          </a:stretch>
        </p:blipFill>
        <p:spPr>
          <a:xfrm>
            <a:off x="6858000" y="3857625"/>
            <a:ext cx="2286000" cy="1285875"/>
          </a:xfrm>
          <a:prstGeom prst="rect">
            <a:avLst/>
          </a:prstGeom>
        </p:spPr>
      </p:pic>
    </p:spTree>
    <p:extLst>
      <p:ext uri="{BB962C8B-B14F-4D97-AF65-F5344CB8AC3E}">
        <p14:creationId xmlns:p14="http://schemas.microsoft.com/office/powerpoint/2010/main" val="1069049012"/>
      </p:ext>
    </p:extLst>
  </p:cSld>
  <p:clrMapOvr>
    <a:masterClrMapping/>
  </p:clrMapOvr>
  <mc:AlternateContent xmlns:mc="http://schemas.openxmlformats.org/markup-compatibility/2006">
    <mc:Choice xmlns:p14="http://schemas.microsoft.com/office/powerpoint/2010/main" Requires="p14">
      <p:transition spd="slow" p14:dur="2000" advTm="57642"/>
    </mc:Choice>
    <mc:Fallback>
      <p:transition spd="slow" advTm="576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4F8FB"/>
        </a:solidFill>
        <a:effectLst/>
      </p:bgPr>
    </p:bg>
    <p:spTree>
      <p:nvGrpSpPr>
        <p:cNvPr id="1" name=""/>
        <p:cNvGrpSpPr/>
        <p:nvPr/>
      </p:nvGrpSpPr>
      <p:grpSpPr>
        <a:xfrm>
          <a:off x="0" y="0"/>
          <a:ext cx="0" cy="0"/>
          <a:chOff x="0" y="0"/>
          <a:chExt cx="0" cy="0"/>
        </a:xfrm>
      </p:grpSpPr>
      <p:sp>
        <p:nvSpPr>
          <p:cNvPr id="2" name="Text 0"/>
          <p:cNvSpPr/>
          <p:nvPr/>
        </p:nvSpPr>
        <p:spPr>
          <a:xfrm>
            <a:off x="8503920" y="4846320"/>
            <a:ext cx="457200" cy="182880"/>
          </a:xfrm>
          <a:prstGeom prst="rect">
            <a:avLst/>
          </a:prstGeom>
          <a:noFill/>
          <a:ln/>
        </p:spPr>
        <p:txBody>
          <a:bodyPr wrap="square" rtlCol="0" anchor="ctr"/>
          <a:lstStyle/>
          <a:p>
            <a:pPr marL="0" indent="0" algn="r">
              <a:buNone/>
            </a:pPr>
            <a:r>
              <a:rPr lang="en-US" sz="800" dirty="0">
                <a:solidFill>
                  <a:srgbClr val="718096"/>
                </a:solidFill>
              </a:rPr>
              <a:t>10 / 15</a:t>
            </a:r>
            <a:endParaRPr lang="en-US" sz="800" dirty="0"/>
          </a:p>
        </p:txBody>
      </p:sp>
      <p:sp>
        <p:nvSpPr>
          <p:cNvPr id="3" name="Text 1"/>
          <p:cNvSpPr/>
          <p:nvPr/>
        </p:nvSpPr>
        <p:spPr>
          <a:xfrm>
            <a:off x="457200" y="201168"/>
            <a:ext cx="8229600" cy="502920"/>
          </a:xfrm>
          <a:prstGeom prst="rect">
            <a:avLst/>
          </a:prstGeom>
          <a:noFill/>
          <a:ln/>
        </p:spPr>
        <p:txBody>
          <a:bodyPr wrap="square" lIns="0" tIns="0" rIns="0" bIns="0" rtlCol="0" anchor="ctr"/>
          <a:lstStyle/>
          <a:p>
            <a:pPr marL="0" indent="0" algn="l">
              <a:buNone/>
            </a:pPr>
            <a:r>
              <a:rPr lang="en-US" sz="2600" b="1" dirty="0">
                <a:solidFill>
                  <a:srgbClr val="1A3A5C"/>
                </a:solidFill>
                <a:latin typeface="Calibri" pitchFamily="34" charset="0"/>
                <a:ea typeface="Calibri" pitchFamily="34" charset="-122"/>
                <a:cs typeface="Calibri" pitchFamily="34" charset="-120"/>
              </a:rPr>
              <a:t>Care Plan: Day-to-Day Routine Management</a:t>
            </a:r>
            <a:endParaRPr lang="en-US" sz="2600" dirty="0"/>
          </a:p>
        </p:txBody>
      </p:sp>
      <p:sp>
        <p:nvSpPr>
          <p:cNvPr id="4" name="Shape 2"/>
          <p:cNvSpPr/>
          <p:nvPr/>
        </p:nvSpPr>
        <p:spPr>
          <a:xfrm>
            <a:off x="457200" y="749808"/>
            <a:ext cx="1097280" cy="36576"/>
          </a:xfrm>
          <a:prstGeom prst="rect">
            <a:avLst/>
          </a:prstGeom>
          <a:solidFill>
            <a:srgbClr val="0D9488"/>
          </a:solidFill>
          <a:ln w="12700">
            <a:solidFill>
              <a:srgbClr val="0D9488"/>
            </a:solidFill>
            <a:prstDash val="solid"/>
          </a:ln>
        </p:spPr>
        <p:txBody>
          <a:bodyPr/>
          <a:lstStyle/>
          <a:p>
            <a:endParaRPr lang="en-MY"/>
          </a:p>
        </p:txBody>
      </p:sp>
      <p:sp>
        <p:nvSpPr>
          <p:cNvPr id="5" name="Text 3"/>
          <p:cNvSpPr/>
          <p:nvPr/>
        </p:nvSpPr>
        <p:spPr>
          <a:xfrm>
            <a:off x="411480" y="804672"/>
            <a:ext cx="8321040" cy="292608"/>
          </a:xfrm>
          <a:prstGeom prst="rect">
            <a:avLst/>
          </a:prstGeom>
          <a:noFill/>
          <a:ln/>
        </p:spPr>
        <p:txBody>
          <a:bodyPr wrap="square" rtlCol="0" anchor="ctr"/>
          <a:lstStyle/>
          <a:p>
            <a:pPr marL="0" indent="0">
              <a:buNone/>
            </a:pPr>
            <a:r>
              <a:rPr lang="en-US" sz="1050" i="1" dirty="0">
                <a:solidFill>
                  <a:srgbClr val="4A5568"/>
                </a:solidFill>
                <a:latin typeface="Calibri" pitchFamily="34" charset="0"/>
                <a:ea typeface="Calibri" pitchFamily="34" charset="-122"/>
                <a:cs typeface="Calibri" pitchFamily="34" charset="-120"/>
              </a:rPr>
              <a:t>The following four interventions are core evidence-based components of COPD management (NICE, 2018).</a:t>
            </a:r>
            <a:endParaRPr lang="en-US" sz="1050" dirty="0"/>
          </a:p>
        </p:txBody>
      </p:sp>
      <p:sp>
        <p:nvSpPr>
          <p:cNvPr id="6" name="Shape 4"/>
          <p:cNvSpPr/>
          <p:nvPr/>
        </p:nvSpPr>
        <p:spPr>
          <a:xfrm>
            <a:off x="411480" y="1207008"/>
            <a:ext cx="4178808" cy="1755648"/>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7" name="Shape 5"/>
          <p:cNvSpPr/>
          <p:nvPr/>
        </p:nvSpPr>
        <p:spPr>
          <a:xfrm>
            <a:off x="411480" y="1207008"/>
            <a:ext cx="640080" cy="1755648"/>
          </a:xfrm>
          <a:prstGeom prst="rect">
            <a:avLst/>
          </a:prstGeom>
          <a:solidFill>
            <a:srgbClr val="C0392B"/>
          </a:solidFill>
          <a:ln w="12700">
            <a:solidFill>
              <a:srgbClr val="C0392B"/>
            </a:solidFill>
            <a:prstDash val="solid"/>
          </a:ln>
        </p:spPr>
        <p:txBody>
          <a:bodyPr/>
          <a:lstStyle/>
          <a:p>
            <a:endParaRPr lang="en-MY"/>
          </a:p>
        </p:txBody>
      </p:sp>
      <p:sp>
        <p:nvSpPr>
          <p:cNvPr id="8" name="Text 6"/>
          <p:cNvSpPr/>
          <p:nvPr/>
        </p:nvSpPr>
        <p:spPr>
          <a:xfrm>
            <a:off x="411480" y="1316736"/>
            <a:ext cx="640080" cy="347472"/>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01</a:t>
            </a:r>
            <a:endParaRPr lang="en-US" sz="1600" dirty="0"/>
          </a:p>
        </p:txBody>
      </p:sp>
      <p:pic>
        <p:nvPicPr>
          <p:cNvPr id="9" name="Image 0" descr="preencoded.png"/>
          <p:cNvPicPr>
            <a:picLocks noChangeAspect="1"/>
          </p:cNvPicPr>
          <p:nvPr/>
        </p:nvPicPr>
        <p:blipFill>
          <a:blip r:embed="rId5"/>
          <a:stretch>
            <a:fillRect/>
          </a:stretch>
        </p:blipFill>
        <p:spPr>
          <a:xfrm>
            <a:off x="539496" y="1719072"/>
            <a:ext cx="384048" cy="384048"/>
          </a:xfrm>
          <a:prstGeom prst="rect">
            <a:avLst/>
          </a:prstGeom>
        </p:spPr>
      </p:pic>
      <p:sp>
        <p:nvSpPr>
          <p:cNvPr id="10" name="Text 7"/>
          <p:cNvSpPr/>
          <p:nvPr/>
        </p:nvSpPr>
        <p:spPr>
          <a:xfrm>
            <a:off x="1161288" y="1298448"/>
            <a:ext cx="3291840" cy="292608"/>
          </a:xfrm>
          <a:prstGeom prst="rect">
            <a:avLst/>
          </a:prstGeom>
          <a:noFill/>
          <a:ln/>
        </p:spPr>
        <p:txBody>
          <a:bodyPr wrap="square" rtlCol="0" anchor="ctr"/>
          <a:lstStyle/>
          <a:p>
            <a:pPr marL="0" indent="0">
              <a:buNone/>
            </a:pPr>
            <a:r>
              <a:rPr lang="en-US" sz="1200" b="1" dirty="0">
                <a:solidFill>
                  <a:srgbClr val="1A3A5C"/>
                </a:solidFill>
                <a:latin typeface="Calibri" pitchFamily="34" charset="0"/>
                <a:ea typeface="Calibri" pitchFamily="34" charset="-122"/>
                <a:cs typeface="Calibri" pitchFamily="34" charset="-120"/>
              </a:rPr>
              <a:t>Smoking Cessation</a:t>
            </a:r>
            <a:endParaRPr lang="en-US" sz="1200" dirty="0"/>
          </a:p>
        </p:txBody>
      </p:sp>
      <p:sp>
        <p:nvSpPr>
          <p:cNvPr id="11" name="Text 8"/>
          <p:cNvSpPr/>
          <p:nvPr/>
        </p:nvSpPr>
        <p:spPr>
          <a:xfrm>
            <a:off x="1161288" y="1609344"/>
            <a:ext cx="3310128" cy="1097280"/>
          </a:xfrm>
          <a:prstGeom prst="rect">
            <a:avLst/>
          </a:prstGeom>
          <a:noFill/>
          <a:ln/>
        </p:spPr>
        <p:txBody>
          <a:bodyPr wrap="square" rtlCol="0" anchor="ctr"/>
          <a:lstStyle/>
          <a:p>
            <a:pPr marL="0" indent="0">
              <a:buNone/>
            </a:pPr>
            <a:r>
              <a:rPr lang="en-US" sz="950" dirty="0">
                <a:solidFill>
                  <a:srgbClr val="4A5568"/>
                </a:solidFill>
                <a:latin typeface="Calibri" pitchFamily="34" charset="0"/>
                <a:ea typeface="Calibri" pitchFamily="34" charset="-122"/>
                <a:cs typeface="Calibri" pitchFamily="34" charset="-120"/>
              </a:rPr>
              <a:t>Refer to NHS Stop Smoking Service. Discuss nicotine replacement therapy (NRT) and pharmacotherapy options (e.g. varenicline). Cessation is the single most effective intervention to slow COPD progression (van Eerd et al., 2016). Use a non-judgemental, motivational approach.</a:t>
            </a:r>
            <a:endParaRPr lang="en-US" sz="950" dirty="0"/>
          </a:p>
        </p:txBody>
      </p:sp>
      <p:sp>
        <p:nvSpPr>
          <p:cNvPr id="12" name="Text 9"/>
          <p:cNvSpPr/>
          <p:nvPr/>
        </p:nvSpPr>
        <p:spPr>
          <a:xfrm>
            <a:off x="1161288" y="2779776"/>
            <a:ext cx="3310128" cy="164592"/>
          </a:xfrm>
          <a:prstGeom prst="rect">
            <a:avLst/>
          </a:prstGeom>
          <a:noFill/>
          <a:ln/>
        </p:spPr>
        <p:txBody>
          <a:bodyPr wrap="square" rtlCol="0" anchor="ctr"/>
          <a:lstStyle/>
          <a:p>
            <a:pPr marL="0" indent="0">
              <a:buNone/>
            </a:pPr>
            <a:r>
              <a:rPr lang="en-US" sz="800" i="1" dirty="0">
                <a:solidFill>
                  <a:srgbClr val="718096"/>
                </a:solidFill>
                <a:latin typeface="Calibri" pitchFamily="34" charset="0"/>
                <a:ea typeface="Calibri" pitchFamily="34" charset="-122"/>
                <a:cs typeface="Calibri" pitchFamily="34" charset="-120"/>
              </a:rPr>
              <a:t>NICE NG209 (2021)</a:t>
            </a:r>
            <a:endParaRPr lang="en-US" sz="800" dirty="0"/>
          </a:p>
        </p:txBody>
      </p:sp>
      <p:sp>
        <p:nvSpPr>
          <p:cNvPr id="13" name="Shape 10"/>
          <p:cNvSpPr/>
          <p:nvPr/>
        </p:nvSpPr>
        <p:spPr>
          <a:xfrm>
            <a:off x="4782312" y="1207008"/>
            <a:ext cx="4178808" cy="1755648"/>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14" name="Shape 11"/>
          <p:cNvSpPr/>
          <p:nvPr/>
        </p:nvSpPr>
        <p:spPr>
          <a:xfrm>
            <a:off x="4782312" y="1207008"/>
            <a:ext cx="640080" cy="1755648"/>
          </a:xfrm>
          <a:prstGeom prst="rect">
            <a:avLst/>
          </a:prstGeom>
          <a:solidFill>
            <a:srgbClr val="1F6BA5"/>
          </a:solidFill>
          <a:ln w="12700">
            <a:solidFill>
              <a:srgbClr val="1F6BA5"/>
            </a:solidFill>
            <a:prstDash val="solid"/>
          </a:ln>
        </p:spPr>
        <p:txBody>
          <a:bodyPr/>
          <a:lstStyle/>
          <a:p>
            <a:endParaRPr lang="en-MY"/>
          </a:p>
        </p:txBody>
      </p:sp>
      <p:sp>
        <p:nvSpPr>
          <p:cNvPr id="15" name="Text 12"/>
          <p:cNvSpPr/>
          <p:nvPr/>
        </p:nvSpPr>
        <p:spPr>
          <a:xfrm>
            <a:off x="4782312" y="1316736"/>
            <a:ext cx="640080" cy="347472"/>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02</a:t>
            </a:r>
            <a:endParaRPr lang="en-US" sz="1600" dirty="0"/>
          </a:p>
        </p:txBody>
      </p:sp>
      <p:pic>
        <p:nvPicPr>
          <p:cNvPr id="16" name="Image 1" descr="preencoded.png"/>
          <p:cNvPicPr>
            <a:picLocks noChangeAspect="1"/>
          </p:cNvPicPr>
          <p:nvPr/>
        </p:nvPicPr>
        <p:blipFill>
          <a:blip r:embed="rId6"/>
          <a:stretch>
            <a:fillRect/>
          </a:stretch>
        </p:blipFill>
        <p:spPr>
          <a:xfrm>
            <a:off x="4910328" y="1719072"/>
            <a:ext cx="384048" cy="384048"/>
          </a:xfrm>
          <a:prstGeom prst="rect">
            <a:avLst/>
          </a:prstGeom>
        </p:spPr>
      </p:pic>
      <p:sp>
        <p:nvSpPr>
          <p:cNvPr id="17" name="Text 13"/>
          <p:cNvSpPr/>
          <p:nvPr/>
        </p:nvSpPr>
        <p:spPr>
          <a:xfrm>
            <a:off x="5532120" y="1298448"/>
            <a:ext cx="3291840" cy="292608"/>
          </a:xfrm>
          <a:prstGeom prst="rect">
            <a:avLst/>
          </a:prstGeom>
          <a:noFill/>
          <a:ln/>
        </p:spPr>
        <p:txBody>
          <a:bodyPr wrap="square" rtlCol="0" anchor="ctr"/>
          <a:lstStyle/>
          <a:p>
            <a:pPr marL="0" indent="0">
              <a:buNone/>
            </a:pPr>
            <a:r>
              <a:rPr lang="en-US" sz="1200" b="1" dirty="0">
                <a:solidFill>
                  <a:srgbClr val="1A3A5C"/>
                </a:solidFill>
                <a:latin typeface="Calibri" pitchFamily="34" charset="0"/>
                <a:ea typeface="Calibri" pitchFamily="34" charset="-122"/>
                <a:cs typeface="Calibri" pitchFamily="34" charset="-120"/>
              </a:rPr>
              <a:t>Inhaler Optimisation</a:t>
            </a:r>
            <a:endParaRPr lang="en-US" sz="1200" dirty="0"/>
          </a:p>
        </p:txBody>
      </p:sp>
      <p:sp>
        <p:nvSpPr>
          <p:cNvPr id="18" name="Text 14"/>
          <p:cNvSpPr/>
          <p:nvPr/>
        </p:nvSpPr>
        <p:spPr>
          <a:xfrm>
            <a:off x="5532120" y="1609344"/>
            <a:ext cx="3310128" cy="1097280"/>
          </a:xfrm>
          <a:prstGeom prst="rect">
            <a:avLst/>
          </a:prstGeom>
          <a:noFill/>
          <a:ln/>
        </p:spPr>
        <p:txBody>
          <a:bodyPr wrap="square" rtlCol="0" anchor="ctr"/>
          <a:lstStyle/>
          <a:p>
            <a:pPr marL="0" indent="0">
              <a:buNone/>
            </a:pPr>
            <a:r>
              <a:rPr lang="en-US" sz="950" dirty="0">
                <a:solidFill>
                  <a:srgbClr val="4A5568"/>
                </a:solidFill>
                <a:latin typeface="Calibri" pitchFamily="34" charset="0"/>
                <a:ea typeface="Calibri" pitchFamily="34" charset="-122"/>
                <a:cs typeface="Calibri" pitchFamily="34" charset="-120"/>
              </a:rPr>
              <a:t>Review and optimise inhaler therapy (SABA, LAMA, ICS/LABA as appropriate). Assess and correct inhaler technique at every visit. Poor technique significantly reduces therapeutic benefit and worsens outcomes (Monteiro et al., 2022; Turégano-Yedro et al., 2023).</a:t>
            </a:r>
            <a:endParaRPr lang="en-US" sz="950" dirty="0"/>
          </a:p>
        </p:txBody>
      </p:sp>
      <p:sp>
        <p:nvSpPr>
          <p:cNvPr id="19" name="Text 15"/>
          <p:cNvSpPr/>
          <p:nvPr/>
        </p:nvSpPr>
        <p:spPr>
          <a:xfrm>
            <a:off x="5532120" y="2779776"/>
            <a:ext cx="3310128" cy="164592"/>
          </a:xfrm>
          <a:prstGeom prst="rect">
            <a:avLst/>
          </a:prstGeom>
          <a:noFill/>
          <a:ln/>
        </p:spPr>
        <p:txBody>
          <a:bodyPr wrap="square" rtlCol="0" anchor="ctr"/>
          <a:lstStyle/>
          <a:p>
            <a:pPr marL="0" indent="0">
              <a:buNone/>
            </a:pPr>
            <a:r>
              <a:rPr lang="en-US" sz="800" i="1" dirty="0">
                <a:solidFill>
                  <a:srgbClr val="718096"/>
                </a:solidFill>
                <a:latin typeface="Calibri" pitchFamily="34" charset="0"/>
                <a:ea typeface="Calibri" pitchFamily="34" charset="-122"/>
                <a:cs typeface="Calibri" pitchFamily="34" charset="-120"/>
              </a:rPr>
              <a:t>NICE NG115 (2018)</a:t>
            </a:r>
            <a:endParaRPr lang="en-US" sz="800" dirty="0"/>
          </a:p>
        </p:txBody>
      </p:sp>
      <p:sp>
        <p:nvSpPr>
          <p:cNvPr id="20" name="Shape 16"/>
          <p:cNvSpPr/>
          <p:nvPr/>
        </p:nvSpPr>
        <p:spPr>
          <a:xfrm>
            <a:off x="411480" y="3081528"/>
            <a:ext cx="4178808" cy="1755648"/>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21" name="Shape 17"/>
          <p:cNvSpPr/>
          <p:nvPr/>
        </p:nvSpPr>
        <p:spPr>
          <a:xfrm>
            <a:off x="411480" y="3081528"/>
            <a:ext cx="640080" cy="1755648"/>
          </a:xfrm>
          <a:prstGeom prst="rect">
            <a:avLst/>
          </a:prstGeom>
          <a:solidFill>
            <a:srgbClr val="0D9488"/>
          </a:solidFill>
          <a:ln w="12700">
            <a:solidFill>
              <a:srgbClr val="0D9488"/>
            </a:solidFill>
            <a:prstDash val="solid"/>
          </a:ln>
        </p:spPr>
        <p:txBody>
          <a:bodyPr/>
          <a:lstStyle/>
          <a:p>
            <a:endParaRPr lang="en-MY"/>
          </a:p>
        </p:txBody>
      </p:sp>
      <p:sp>
        <p:nvSpPr>
          <p:cNvPr id="22" name="Text 18"/>
          <p:cNvSpPr/>
          <p:nvPr/>
        </p:nvSpPr>
        <p:spPr>
          <a:xfrm>
            <a:off x="411480" y="3191256"/>
            <a:ext cx="640080" cy="347472"/>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03</a:t>
            </a:r>
            <a:endParaRPr lang="en-US" sz="1600" dirty="0"/>
          </a:p>
        </p:txBody>
      </p:sp>
      <p:pic>
        <p:nvPicPr>
          <p:cNvPr id="23" name="Image 2" descr="preencoded.png"/>
          <p:cNvPicPr>
            <a:picLocks noChangeAspect="1"/>
          </p:cNvPicPr>
          <p:nvPr/>
        </p:nvPicPr>
        <p:blipFill>
          <a:blip r:embed="rId7"/>
          <a:stretch>
            <a:fillRect/>
          </a:stretch>
        </p:blipFill>
        <p:spPr>
          <a:xfrm>
            <a:off x="539496" y="3593592"/>
            <a:ext cx="384048" cy="384048"/>
          </a:xfrm>
          <a:prstGeom prst="rect">
            <a:avLst/>
          </a:prstGeom>
        </p:spPr>
      </p:pic>
      <p:sp>
        <p:nvSpPr>
          <p:cNvPr id="24" name="Text 19"/>
          <p:cNvSpPr/>
          <p:nvPr/>
        </p:nvSpPr>
        <p:spPr>
          <a:xfrm>
            <a:off x="1161288" y="3172968"/>
            <a:ext cx="3291840" cy="292608"/>
          </a:xfrm>
          <a:prstGeom prst="rect">
            <a:avLst/>
          </a:prstGeom>
          <a:noFill/>
          <a:ln/>
        </p:spPr>
        <p:txBody>
          <a:bodyPr wrap="square" rtlCol="0" anchor="ctr"/>
          <a:lstStyle/>
          <a:p>
            <a:pPr marL="0" indent="0">
              <a:buNone/>
            </a:pPr>
            <a:r>
              <a:rPr lang="en-US" sz="1200" b="1" dirty="0">
                <a:solidFill>
                  <a:srgbClr val="1A3A5C"/>
                </a:solidFill>
                <a:latin typeface="Calibri" pitchFamily="34" charset="0"/>
                <a:ea typeface="Calibri" pitchFamily="34" charset="-122"/>
                <a:cs typeface="Calibri" pitchFamily="34" charset="-120"/>
              </a:rPr>
              <a:t>Pulmonary Rehabilitation</a:t>
            </a:r>
            <a:endParaRPr lang="en-US" sz="1200" dirty="0"/>
          </a:p>
        </p:txBody>
      </p:sp>
      <p:sp>
        <p:nvSpPr>
          <p:cNvPr id="25" name="Text 20"/>
          <p:cNvSpPr/>
          <p:nvPr/>
        </p:nvSpPr>
        <p:spPr>
          <a:xfrm>
            <a:off x="1161288" y="3483864"/>
            <a:ext cx="3310128" cy="1097280"/>
          </a:xfrm>
          <a:prstGeom prst="rect">
            <a:avLst/>
          </a:prstGeom>
          <a:noFill/>
          <a:ln/>
        </p:spPr>
        <p:txBody>
          <a:bodyPr wrap="square" rtlCol="0" anchor="ctr"/>
          <a:lstStyle/>
          <a:p>
            <a:pPr marL="0" indent="0">
              <a:buNone/>
            </a:pPr>
            <a:r>
              <a:rPr lang="en-US" sz="950" dirty="0">
                <a:solidFill>
                  <a:srgbClr val="4A5568"/>
                </a:solidFill>
                <a:latin typeface="Calibri" pitchFamily="34" charset="0"/>
                <a:ea typeface="Calibri" pitchFamily="34" charset="-122"/>
                <a:cs typeface="Calibri" pitchFamily="34" charset="-120"/>
              </a:rPr>
              <a:t>Refer to an MDT-led pulmonary rehabilitation programme (exercise + education). Improves exercise capacity, reduces breathlessness, and enhances quality of life. Benefits are sustained beyond the programme (Rochester et al., 2023).</a:t>
            </a:r>
            <a:endParaRPr lang="en-US" sz="950" dirty="0"/>
          </a:p>
        </p:txBody>
      </p:sp>
      <p:sp>
        <p:nvSpPr>
          <p:cNvPr id="26" name="Text 21"/>
          <p:cNvSpPr/>
          <p:nvPr/>
        </p:nvSpPr>
        <p:spPr>
          <a:xfrm>
            <a:off x="1161288" y="4654296"/>
            <a:ext cx="3310128" cy="164592"/>
          </a:xfrm>
          <a:prstGeom prst="rect">
            <a:avLst/>
          </a:prstGeom>
          <a:noFill/>
          <a:ln/>
        </p:spPr>
        <p:txBody>
          <a:bodyPr wrap="square" rtlCol="0" anchor="ctr"/>
          <a:lstStyle/>
          <a:p>
            <a:pPr marL="0" indent="0">
              <a:buNone/>
            </a:pPr>
            <a:r>
              <a:rPr lang="en-US" sz="800" i="1" dirty="0">
                <a:solidFill>
                  <a:srgbClr val="718096"/>
                </a:solidFill>
                <a:latin typeface="Calibri" pitchFamily="34" charset="0"/>
                <a:ea typeface="Calibri" pitchFamily="34" charset="-122"/>
                <a:cs typeface="Calibri" pitchFamily="34" charset="-120"/>
              </a:rPr>
              <a:t>NICE NG115 (2018)</a:t>
            </a:r>
            <a:endParaRPr lang="en-US" sz="800" dirty="0"/>
          </a:p>
        </p:txBody>
      </p:sp>
      <p:sp>
        <p:nvSpPr>
          <p:cNvPr id="27" name="Shape 22"/>
          <p:cNvSpPr/>
          <p:nvPr/>
        </p:nvSpPr>
        <p:spPr>
          <a:xfrm>
            <a:off x="4782312" y="3081528"/>
            <a:ext cx="4178808" cy="1755648"/>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28" name="Shape 23"/>
          <p:cNvSpPr/>
          <p:nvPr/>
        </p:nvSpPr>
        <p:spPr>
          <a:xfrm>
            <a:off x="4782312" y="3081528"/>
            <a:ext cx="640080" cy="1755648"/>
          </a:xfrm>
          <a:prstGeom prst="rect">
            <a:avLst/>
          </a:prstGeom>
          <a:solidFill>
            <a:srgbClr val="27AE60"/>
          </a:solidFill>
          <a:ln w="12700">
            <a:solidFill>
              <a:srgbClr val="27AE60"/>
            </a:solidFill>
            <a:prstDash val="solid"/>
          </a:ln>
        </p:spPr>
        <p:txBody>
          <a:bodyPr/>
          <a:lstStyle/>
          <a:p>
            <a:endParaRPr lang="en-MY"/>
          </a:p>
        </p:txBody>
      </p:sp>
      <p:sp>
        <p:nvSpPr>
          <p:cNvPr id="29" name="Text 24"/>
          <p:cNvSpPr/>
          <p:nvPr/>
        </p:nvSpPr>
        <p:spPr>
          <a:xfrm>
            <a:off x="4782312" y="3191256"/>
            <a:ext cx="640080" cy="347472"/>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04</a:t>
            </a:r>
            <a:endParaRPr lang="en-US" sz="1600" dirty="0"/>
          </a:p>
        </p:txBody>
      </p:sp>
      <p:pic>
        <p:nvPicPr>
          <p:cNvPr id="30" name="Image 3" descr="preencoded.png"/>
          <p:cNvPicPr>
            <a:picLocks noChangeAspect="1"/>
          </p:cNvPicPr>
          <p:nvPr/>
        </p:nvPicPr>
        <p:blipFill>
          <a:blip r:embed="rId8"/>
          <a:stretch>
            <a:fillRect/>
          </a:stretch>
        </p:blipFill>
        <p:spPr>
          <a:xfrm>
            <a:off x="4910328" y="3593592"/>
            <a:ext cx="384048" cy="384048"/>
          </a:xfrm>
          <a:prstGeom prst="rect">
            <a:avLst/>
          </a:prstGeom>
        </p:spPr>
      </p:pic>
      <p:sp>
        <p:nvSpPr>
          <p:cNvPr id="31" name="Text 25"/>
          <p:cNvSpPr/>
          <p:nvPr/>
        </p:nvSpPr>
        <p:spPr>
          <a:xfrm>
            <a:off x="5532120" y="3172968"/>
            <a:ext cx="3291840" cy="292608"/>
          </a:xfrm>
          <a:prstGeom prst="rect">
            <a:avLst/>
          </a:prstGeom>
          <a:noFill/>
          <a:ln/>
        </p:spPr>
        <p:txBody>
          <a:bodyPr wrap="square" rtlCol="0" anchor="ctr"/>
          <a:lstStyle/>
          <a:p>
            <a:pPr marL="0" indent="0">
              <a:buNone/>
            </a:pPr>
            <a:r>
              <a:rPr lang="en-US" sz="1200" b="1" dirty="0">
                <a:solidFill>
                  <a:srgbClr val="1A3A5C"/>
                </a:solidFill>
                <a:latin typeface="Calibri" pitchFamily="34" charset="0"/>
                <a:ea typeface="Calibri" pitchFamily="34" charset="-122"/>
                <a:cs typeface="Calibri" pitchFamily="34" charset="-120"/>
              </a:rPr>
              <a:t>Vaccination</a:t>
            </a:r>
            <a:endParaRPr lang="en-US" sz="1200" dirty="0"/>
          </a:p>
        </p:txBody>
      </p:sp>
      <p:sp>
        <p:nvSpPr>
          <p:cNvPr id="32" name="Text 26"/>
          <p:cNvSpPr/>
          <p:nvPr/>
        </p:nvSpPr>
        <p:spPr>
          <a:xfrm>
            <a:off x="5532120" y="3483864"/>
            <a:ext cx="3310128" cy="1097280"/>
          </a:xfrm>
          <a:prstGeom prst="rect">
            <a:avLst/>
          </a:prstGeom>
          <a:noFill/>
          <a:ln/>
        </p:spPr>
        <p:txBody>
          <a:bodyPr wrap="square" rtlCol="0" anchor="ctr"/>
          <a:lstStyle/>
          <a:p>
            <a:pPr marL="0" indent="0">
              <a:buNone/>
            </a:pPr>
            <a:r>
              <a:rPr lang="en-US" sz="950" dirty="0">
                <a:solidFill>
                  <a:srgbClr val="4A5568"/>
                </a:solidFill>
                <a:latin typeface="Calibri" pitchFamily="34" charset="0"/>
                <a:ea typeface="Calibri" pitchFamily="34" charset="-122"/>
                <a:cs typeface="Calibri" pitchFamily="34" charset="-120"/>
              </a:rPr>
              <a:t>Annual influenza vaccine. One-off pneumococcal vaccine. Vaccinations reduce the risk of serious respiratory infections that precipitate COPD exacerbations — important given Patient A's exacerbation history.</a:t>
            </a:r>
            <a:endParaRPr lang="en-US" sz="950" dirty="0"/>
          </a:p>
        </p:txBody>
      </p:sp>
      <p:sp>
        <p:nvSpPr>
          <p:cNvPr id="33" name="Text 27"/>
          <p:cNvSpPr/>
          <p:nvPr/>
        </p:nvSpPr>
        <p:spPr>
          <a:xfrm>
            <a:off x="5532120" y="4654296"/>
            <a:ext cx="3310128" cy="164592"/>
          </a:xfrm>
          <a:prstGeom prst="rect">
            <a:avLst/>
          </a:prstGeom>
          <a:noFill/>
          <a:ln/>
        </p:spPr>
        <p:txBody>
          <a:bodyPr wrap="square" rtlCol="0" anchor="ctr"/>
          <a:lstStyle/>
          <a:p>
            <a:pPr marL="0" indent="0">
              <a:buNone/>
            </a:pPr>
            <a:r>
              <a:rPr lang="en-US" sz="800" i="1" dirty="0">
                <a:solidFill>
                  <a:srgbClr val="718096"/>
                </a:solidFill>
                <a:latin typeface="Calibri" pitchFamily="34" charset="0"/>
                <a:ea typeface="Calibri" pitchFamily="34" charset="-122"/>
                <a:cs typeface="Calibri" pitchFamily="34" charset="-120"/>
              </a:rPr>
              <a:t>NHS (n.d.)</a:t>
            </a:r>
            <a:endParaRPr lang="en-US" sz="800" dirty="0"/>
          </a:p>
        </p:txBody>
      </p:sp>
      <p:pic>
        <p:nvPicPr>
          <p:cNvPr id="34" name="Audio 33">
            <a:hlinkClick r:id="" action="ppaction://media"/>
            <a:extLst>
              <a:ext uri="{FF2B5EF4-FFF2-40B4-BE49-F238E27FC236}">
                <a16:creationId xmlns:a16="http://schemas.microsoft.com/office/drawing/2014/main" id="{24FDE56D-F729-5A85-9BD5-CADD6D8CA223}"/>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31250" t="-108203" r="-231250" b="-108203"/>
          <a:stretch>
            <a:fillRect/>
          </a:stretch>
        </p:blipFill>
        <p:spPr>
          <a:xfrm>
            <a:off x="6858000" y="3857625"/>
            <a:ext cx="2286000" cy="128587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6170"/>
    </mc:Choice>
    <mc:Fallback>
      <p:transition spd="slow" advTm="661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4F8FB"/>
        </a:solidFill>
        <a:effectLst/>
      </p:bgPr>
    </p:bg>
    <p:spTree>
      <p:nvGrpSpPr>
        <p:cNvPr id="1" name=""/>
        <p:cNvGrpSpPr/>
        <p:nvPr/>
      </p:nvGrpSpPr>
      <p:grpSpPr>
        <a:xfrm>
          <a:off x="0" y="0"/>
          <a:ext cx="0" cy="0"/>
          <a:chOff x="0" y="0"/>
          <a:chExt cx="0" cy="0"/>
        </a:xfrm>
      </p:grpSpPr>
      <p:sp>
        <p:nvSpPr>
          <p:cNvPr id="2" name="Text 0"/>
          <p:cNvSpPr/>
          <p:nvPr/>
        </p:nvSpPr>
        <p:spPr>
          <a:xfrm>
            <a:off x="8503920" y="4846320"/>
            <a:ext cx="457200" cy="182880"/>
          </a:xfrm>
          <a:prstGeom prst="rect">
            <a:avLst/>
          </a:prstGeom>
          <a:noFill/>
          <a:ln/>
        </p:spPr>
        <p:txBody>
          <a:bodyPr wrap="square" rtlCol="0" anchor="ctr"/>
          <a:lstStyle/>
          <a:p>
            <a:pPr marL="0" indent="0" algn="r">
              <a:buNone/>
            </a:pPr>
            <a:r>
              <a:rPr lang="en-US" sz="800" dirty="0">
                <a:solidFill>
                  <a:srgbClr val="718096"/>
                </a:solidFill>
              </a:rPr>
              <a:t>11 / 15</a:t>
            </a:r>
            <a:endParaRPr lang="en-US" sz="800" dirty="0"/>
          </a:p>
        </p:txBody>
      </p:sp>
      <p:sp>
        <p:nvSpPr>
          <p:cNvPr id="3" name="Text 1"/>
          <p:cNvSpPr/>
          <p:nvPr/>
        </p:nvSpPr>
        <p:spPr>
          <a:xfrm>
            <a:off x="457200" y="201168"/>
            <a:ext cx="8229600" cy="502920"/>
          </a:xfrm>
          <a:prstGeom prst="rect">
            <a:avLst/>
          </a:prstGeom>
          <a:noFill/>
          <a:ln/>
        </p:spPr>
        <p:txBody>
          <a:bodyPr wrap="square" lIns="0" tIns="0" rIns="0" bIns="0" rtlCol="0" anchor="ctr"/>
          <a:lstStyle/>
          <a:p>
            <a:pPr marL="0" indent="0" algn="l">
              <a:buNone/>
            </a:pPr>
            <a:r>
              <a:rPr lang="en-US" sz="2600" b="1" dirty="0">
                <a:solidFill>
                  <a:srgbClr val="1A3A5C"/>
                </a:solidFill>
                <a:latin typeface="Calibri" pitchFamily="34" charset="0"/>
                <a:ea typeface="Calibri" pitchFamily="34" charset="-122"/>
                <a:cs typeface="Calibri" pitchFamily="34" charset="-120"/>
              </a:rPr>
              <a:t>Care Plan: Self-Management &amp; Exacerbation Action Plan</a:t>
            </a:r>
            <a:endParaRPr lang="en-US" sz="2600" dirty="0"/>
          </a:p>
        </p:txBody>
      </p:sp>
      <p:sp>
        <p:nvSpPr>
          <p:cNvPr id="4" name="Shape 2"/>
          <p:cNvSpPr/>
          <p:nvPr/>
        </p:nvSpPr>
        <p:spPr>
          <a:xfrm>
            <a:off x="457200" y="749808"/>
            <a:ext cx="1097280" cy="36576"/>
          </a:xfrm>
          <a:prstGeom prst="rect">
            <a:avLst/>
          </a:prstGeom>
          <a:solidFill>
            <a:srgbClr val="0D9488"/>
          </a:solidFill>
          <a:ln w="12700">
            <a:solidFill>
              <a:srgbClr val="0D9488"/>
            </a:solidFill>
            <a:prstDash val="solid"/>
          </a:ln>
        </p:spPr>
        <p:txBody>
          <a:bodyPr/>
          <a:lstStyle/>
          <a:p>
            <a:endParaRPr lang="en-MY"/>
          </a:p>
        </p:txBody>
      </p:sp>
      <p:sp>
        <p:nvSpPr>
          <p:cNvPr id="5" name="Shape 3"/>
          <p:cNvSpPr/>
          <p:nvPr/>
        </p:nvSpPr>
        <p:spPr>
          <a:xfrm>
            <a:off x="411480" y="868680"/>
            <a:ext cx="4160520" cy="4005072"/>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6" name="Shape 4"/>
          <p:cNvSpPr/>
          <p:nvPr/>
        </p:nvSpPr>
        <p:spPr>
          <a:xfrm>
            <a:off x="411480" y="868680"/>
            <a:ext cx="54864" cy="4005072"/>
          </a:xfrm>
          <a:prstGeom prst="rect">
            <a:avLst/>
          </a:prstGeom>
          <a:solidFill>
            <a:srgbClr val="0D9488"/>
          </a:solidFill>
          <a:ln w="12700">
            <a:solidFill>
              <a:srgbClr val="0D9488"/>
            </a:solidFill>
            <a:prstDash val="solid"/>
          </a:ln>
        </p:spPr>
        <p:txBody>
          <a:bodyPr/>
          <a:lstStyle/>
          <a:p>
            <a:endParaRPr lang="en-MY"/>
          </a:p>
        </p:txBody>
      </p:sp>
      <p:sp>
        <p:nvSpPr>
          <p:cNvPr id="7" name="Text 5"/>
          <p:cNvSpPr/>
          <p:nvPr/>
        </p:nvSpPr>
        <p:spPr>
          <a:xfrm>
            <a:off x="594360" y="932688"/>
            <a:ext cx="3840480" cy="347472"/>
          </a:xfrm>
          <a:prstGeom prst="rect">
            <a:avLst/>
          </a:prstGeom>
          <a:noFill/>
          <a:ln/>
        </p:spPr>
        <p:txBody>
          <a:bodyPr wrap="square" rtlCol="0" anchor="ctr"/>
          <a:lstStyle/>
          <a:p>
            <a:pPr marL="0" indent="0">
              <a:buNone/>
            </a:pPr>
            <a:r>
              <a:rPr lang="en-US" sz="1200" b="1" dirty="0">
                <a:solidFill>
                  <a:srgbClr val="1A3A5C"/>
                </a:solidFill>
                <a:latin typeface="Calibri" pitchFamily="34" charset="0"/>
                <a:ea typeface="Calibri" pitchFamily="34" charset="-122"/>
                <a:cs typeface="Calibri" pitchFamily="34" charset="-120"/>
              </a:rPr>
              <a:t>Individualised Self-Management Plan</a:t>
            </a:r>
            <a:endParaRPr lang="en-US" sz="1200" dirty="0"/>
          </a:p>
        </p:txBody>
      </p:sp>
      <p:sp>
        <p:nvSpPr>
          <p:cNvPr id="8" name="Text 6"/>
          <p:cNvSpPr/>
          <p:nvPr/>
        </p:nvSpPr>
        <p:spPr>
          <a:xfrm>
            <a:off x="594360" y="1353312"/>
            <a:ext cx="3840480" cy="3429000"/>
          </a:xfrm>
          <a:prstGeom prst="rect">
            <a:avLst/>
          </a:prstGeom>
          <a:noFill/>
          <a:ln/>
        </p:spPr>
        <p:txBody>
          <a:bodyPr wrap="square" rtlCol="0" anchor="ctr"/>
          <a:lstStyle/>
          <a:p>
            <a:pPr marL="342900" indent="-342900">
              <a:spcAft>
                <a:spcPts val="400"/>
              </a:spcAft>
              <a:buSzPct val="100000"/>
              <a:buChar char="•"/>
            </a:pPr>
            <a:r>
              <a:rPr lang="en-US" sz="1400" dirty="0">
                <a:solidFill>
                  <a:srgbClr val="4A5568"/>
                </a:solidFill>
                <a:latin typeface="Calibri" pitchFamily="34" charset="0"/>
                <a:ea typeface="Calibri" pitchFamily="34" charset="-122"/>
                <a:cs typeface="Calibri" pitchFamily="34" charset="-120"/>
              </a:rPr>
              <a:t>Create a written, personalised self-management plan with Patient A</a:t>
            </a:r>
            <a:endParaRPr lang="en-US" sz="1400" dirty="0"/>
          </a:p>
          <a:p>
            <a:pPr marL="342900" indent="-342900">
              <a:spcAft>
                <a:spcPts val="400"/>
              </a:spcAft>
              <a:buSzPct val="100000"/>
              <a:buChar char="•"/>
            </a:pPr>
            <a:r>
              <a:rPr lang="en-US" sz="1400" dirty="0">
                <a:solidFill>
                  <a:srgbClr val="4A5568"/>
                </a:solidFill>
                <a:latin typeface="Calibri" pitchFamily="34" charset="0"/>
                <a:ea typeface="Calibri" pitchFamily="34" charset="-122"/>
                <a:cs typeface="Calibri" pitchFamily="34" charset="-120"/>
              </a:rPr>
              <a:t>Set achievable goals: reduce smoking, increase walking distance gradually</a:t>
            </a:r>
            <a:endParaRPr lang="en-US" sz="1400" dirty="0"/>
          </a:p>
          <a:p>
            <a:pPr marL="342900" indent="-342900">
              <a:spcAft>
                <a:spcPts val="400"/>
              </a:spcAft>
              <a:buSzPct val="100000"/>
              <a:buChar char="•"/>
            </a:pPr>
            <a:r>
              <a:rPr lang="en-US" sz="1400" dirty="0">
                <a:solidFill>
                  <a:srgbClr val="4A5568"/>
                </a:solidFill>
                <a:latin typeface="Calibri" pitchFamily="34" charset="0"/>
                <a:ea typeface="Calibri" pitchFamily="34" charset="-122"/>
                <a:cs typeface="Calibri" pitchFamily="34" charset="-120"/>
              </a:rPr>
              <a:t>Teach correct inhaler technique — confirm with teach-back</a:t>
            </a:r>
            <a:endParaRPr lang="en-US" sz="1400" dirty="0"/>
          </a:p>
          <a:p>
            <a:pPr marL="342900" indent="-342900">
              <a:spcAft>
                <a:spcPts val="400"/>
              </a:spcAft>
              <a:buSzPct val="100000"/>
              <a:buChar char="•"/>
            </a:pPr>
            <a:r>
              <a:rPr lang="en-US" sz="1400" dirty="0">
                <a:solidFill>
                  <a:srgbClr val="4A5568"/>
                </a:solidFill>
                <a:latin typeface="Calibri" pitchFamily="34" charset="0"/>
                <a:ea typeface="Calibri" pitchFamily="34" charset="-122"/>
                <a:cs typeface="Calibri" pitchFamily="34" charset="-120"/>
              </a:rPr>
              <a:t>Provide written medication schedule in plain language</a:t>
            </a:r>
            <a:endParaRPr lang="en-US" sz="1400" dirty="0"/>
          </a:p>
          <a:p>
            <a:pPr marL="342900" indent="-342900">
              <a:spcAft>
                <a:spcPts val="400"/>
              </a:spcAft>
              <a:buSzPct val="100000"/>
              <a:buChar char="•"/>
            </a:pPr>
            <a:r>
              <a:rPr lang="en-US" sz="1400" dirty="0">
                <a:solidFill>
                  <a:srgbClr val="4A5568"/>
                </a:solidFill>
                <a:latin typeface="Calibri" pitchFamily="34" charset="0"/>
                <a:ea typeface="Calibri" pitchFamily="34" charset="-122"/>
                <a:cs typeface="Calibri" pitchFamily="34" charset="-120"/>
              </a:rPr>
              <a:t>Discuss lifestyle changes: balanced diet, pacing activities</a:t>
            </a:r>
            <a:endParaRPr lang="en-US" sz="1400" dirty="0"/>
          </a:p>
          <a:p>
            <a:pPr marL="342900" indent="-342900">
              <a:spcAft>
                <a:spcPts val="400"/>
              </a:spcAft>
              <a:buSzPct val="100000"/>
              <a:buChar char="•"/>
            </a:pPr>
            <a:r>
              <a:rPr lang="en-US" sz="1400" dirty="0">
                <a:solidFill>
                  <a:srgbClr val="4A5568"/>
                </a:solidFill>
                <a:latin typeface="Calibri" pitchFamily="34" charset="0"/>
                <a:ea typeface="Calibri" pitchFamily="34" charset="-122"/>
                <a:cs typeface="Calibri" pitchFamily="34" charset="-120"/>
              </a:rPr>
              <a:t>Encourage use of pulmonary rehabilitation and community support</a:t>
            </a:r>
            <a:endParaRPr lang="en-US" sz="1400" dirty="0"/>
          </a:p>
          <a:p>
            <a:pPr marL="342900" indent="-342900">
              <a:spcAft>
                <a:spcPts val="400"/>
              </a:spcAft>
              <a:buSzPct val="100000"/>
              <a:buChar char="•"/>
            </a:pPr>
            <a:r>
              <a:rPr lang="en-US" sz="1400" dirty="0">
                <a:solidFill>
                  <a:srgbClr val="4A5568"/>
                </a:solidFill>
                <a:latin typeface="Calibri" pitchFamily="34" charset="0"/>
                <a:ea typeface="Calibri" pitchFamily="34" charset="-122"/>
                <a:cs typeface="Calibri" pitchFamily="34" charset="-120"/>
              </a:rPr>
              <a:t>Review plan at every clinical contact and update as needed</a:t>
            </a:r>
            <a:endParaRPr lang="en-US" sz="1400" dirty="0"/>
          </a:p>
        </p:txBody>
      </p:sp>
      <p:sp>
        <p:nvSpPr>
          <p:cNvPr id="9" name="Text 7"/>
          <p:cNvSpPr/>
          <p:nvPr/>
        </p:nvSpPr>
        <p:spPr>
          <a:xfrm>
            <a:off x="4709160" y="868680"/>
            <a:ext cx="4160520" cy="347472"/>
          </a:xfrm>
          <a:prstGeom prst="rect">
            <a:avLst/>
          </a:prstGeom>
          <a:noFill/>
          <a:ln/>
        </p:spPr>
        <p:txBody>
          <a:bodyPr wrap="square" rtlCol="0" anchor="ctr"/>
          <a:lstStyle/>
          <a:p>
            <a:pPr marL="0" indent="0">
              <a:buNone/>
            </a:pPr>
            <a:r>
              <a:rPr lang="en-US" sz="1200" b="1" dirty="0">
                <a:solidFill>
                  <a:srgbClr val="1A3A5C"/>
                </a:solidFill>
                <a:latin typeface="Calibri" pitchFamily="34" charset="0"/>
                <a:ea typeface="Calibri" pitchFamily="34" charset="-122"/>
                <a:cs typeface="Calibri" pitchFamily="34" charset="-120"/>
              </a:rPr>
              <a:t>Written Exacerbation Action Plan</a:t>
            </a:r>
            <a:endParaRPr lang="en-US" sz="1200" dirty="0"/>
          </a:p>
        </p:txBody>
      </p:sp>
      <p:sp>
        <p:nvSpPr>
          <p:cNvPr id="10" name="Shape 8"/>
          <p:cNvSpPr/>
          <p:nvPr/>
        </p:nvSpPr>
        <p:spPr>
          <a:xfrm>
            <a:off x="4709160" y="1298448"/>
            <a:ext cx="4160520" cy="804672"/>
          </a:xfrm>
          <a:prstGeom prst="rect">
            <a:avLst/>
          </a:prstGeom>
          <a:solidFill>
            <a:srgbClr val="FFFFFF"/>
          </a:solidFill>
          <a:ln w="6350">
            <a:solidFill>
              <a:srgbClr val="E2E8F0"/>
            </a:solidFill>
            <a:prstDash val="solid"/>
          </a:ln>
          <a:effectLst>
            <a:outerShdw blurRad="50800" dist="12700" dir="8100000" algn="bl" rotWithShape="0">
              <a:srgbClr val="000000">
                <a:alpha val="7000"/>
              </a:srgbClr>
            </a:outerShdw>
          </a:effectLst>
        </p:spPr>
        <p:txBody>
          <a:bodyPr/>
          <a:lstStyle/>
          <a:p>
            <a:endParaRPr lang="en-MY"/>
          </a:p>
        </p:txBody>
      </p:sp>
      <p:sp>
        <p:nvSpPr>
          <p:cNvPr id="11" name="Shape 9"/>
          <p:cNvSpPr/>
          <p:nvPr/>
        </p:nvSpPr>
        <p:spPr>
          <a:xfrm>
            <a:off x="4709160" y="1298448"/>
            <a:ext cx="54864" cy="804672"/>
          </a:xfrm>
          <a:prstGeom prst="rect">
            <a:avLst/>
          </a:prstGeom>
          <a:solidFill>
            <a:srgbClr val="F39C12"/>
          </a:solidFill>
          <a:ln w="12700">
            <a:solidFill>
              <a:srgbClr val="F39C12"/>
            </a:solidFill>
            <a:prstDash val="solid"/>
          </a:ln>
        </p:spPr>
        <p:txBody>
          <a:bodyPr/>
          <a:lstStyle/>
          <a:p>
            <a:endParaRPr lang="en-MY"/>
          </a:p>
        </p:txBody>
      </p:sp>
      <p:pic>
        <p:nvPicPr>
          <p:cNvPr id="12" name="Image 0" descr="preencoded.png"/>
          <p:cNvPicPr>
            <a:picLocks noChangeAspect="1"/>
          </p:cNvPicPr>
          <p:nvPr/>
        </p:nvPicPr>
        <p:blipFill>
          <a:blip r:embed="rId5"/>
          <a:stretch>
            <a:fillRect/>
          </a:stretch>
        </p:blipFill>
        <p:spPr>
          <a:xfrm>
            <a:off x="4791456" y="1463040"/>
            <a:ext cx="384048" cy="384048"/>
          </a:xfrm>
          <a:prstGeom prst="rect">
            <a:avLst/>
          </a:prstGeom>
        </p:spPr>
      </p:pic>
      <p:sp>
        <p:nvSpPr>
          <p:cNvPr id="13" name="Text 10"/>
          <p:cNvSpPr/>
          <p:nvPr/>
        </p:nvSpPr>
        <p:spPr>
          <a:xfrm>
            <a:off x="5266944" y="1362456"/>
            <a:ext cx="3474720" cy="256032"/>
          </a:xfrm>
          <a:prstGeom prst="rect">
            <a:avLst/>
          </a:prstGeom>
          <a:noFill/>
          <a:ln/>
        </p:spPr>
        <p:txBody>
          <a:bodyPr wrap="square" rtlCol="0" anchor="ctr"/>
          <a:lstStyle/>
          <a:p>
            <a:pPr marL="0" indent="0">
              <a:buNone/>
            </a:pPr>
            <a:r>
              <a:rPr lang="en-US" sz="1050" b="1" dirty="0">
                <a:solidFill>
                  <a:srgbClr val="1A3A5C"/>
                </a:solidFill>
                <a:latin typeface="Calibri" pitchFamily="34" charset="0"/>
                <a:ea typeface="Calibri" pitchFamily="34" charset="-122"/>
                <a:cs typeface="Calibri" pitchFamily="34" charset="-120"/>
              </a:rPr>
              <a:t>Recognise Warning Signs</a:t>
            </a:r>
            <a:endParaRPr lang="en-US" sz="1050" dirty="0"/>
          </a:p>
        </p:txBody>
      </p:sp>
      <p:sp>
        <p:nvSpPr>
          <p:cNvPr id="14" name="Text 11"/>
          <p:cNvSpPr/>
          <p:nvPr/>
        </p:nvSpPr>
        <p:spPr>
          <a:xfrm>
            <a:off x="5266944" y="1655064"/>
            <a:ext cx="3474720" cy="384048"/>
          </a:xfrm>
          <a:prstGeom prst="rect">
            <a:avLst/>
          </a:prstGeom>
          <a:noFill/>
          <a:ln/>
        </p:spPr>
        <p:txBody>
          <a:bodyPr wrap="square" rtlCol="0" anchor="ctr"/>
          <a:lstStyle/>
          <a:p>
            <a:pPr marL="0" indent="0">
              <a:buNone/>
            </a:pPr>
            <a:r>
              <a:rPr lang="en-US" sz="950" dirty="0">
                <a:solidFill>
                  <a:srgbClr val="4A5568"/>
                </a:solidFill>
                <a:latin typeface="Calibri" pitchFamily="34" charset="0"/>
                <a:ea typeface="Calibri" pitchFamily="34" charset="-122"/>
                <a:cs typeface="Calibri" pitchFamily="34" charset="-120"/>
              </a:rPr>
              <a:t>Worsening breathlessness, increased sputum volume, change in sputum colour (yellow/green), new or worsening wheeze — act early.</a:t>
            </a:r>
            <a:endParaRPr lang="en-US" sz="950" dirty="0"/>
          </a:p>
        </p:txBody>
      </p:sp>
      <p:sp>
        <p:nvSpPr>
          <p:cNvPr id="15" name="Shape 12"/>
          <p:cNvSpPr/>
          <p:nvPr/>
        </p:nvSpPr>
        <p:spPr>
          <a:xfrm>
            <a:off x="4709160" y="2194560"/>
            <a:ext cx="4160520" cy="804672"/>
          </a:xfrm>
          <a:prstGeom prst="rect">
            <a:avLst/>
          </a:prstGeom>
          <a:solidFill>
            <a:srgbClr val="FFFFFF"/>
          </a:solidFill>
          <a:ln w="6350">
            <a:solidFill>
              <a:srgbClr val="E2E8F0"/>
            </a:solidFill>
            <a:prstDash val="solid"/>
          </a:ln>
          <a:effectLst>
            <a:outerShdw blurRad="50800" dist="12700" dir="8100000" algn="bl" rotWithShape="0">
              <a:srgbClr val="000000">
                <a:alpha val="7000"/>
              </a:srgbClr>
            </a:outerShdw>
          </a:effectLst>
        </p:spPr>
        <p:txBody>
          <a:bodyPr/>
          <a:lstStyle/>
          <a:p>
            <a:endParaRPr lang="en-MY"/>
          </a:p>
        </p:txBody>
      </p:sp>
      <p:sp>
        <p:nvSpPr>
          <p:cNvPr id="16" name="Shape 13"/>
          <p:cNvSpPr/>
          <p:nvPr/>
        </p:nvSpPr>
        <p:spPr>
          <a:xfrm>
            <a:off x="4709160" y="2194560"/>
            <a:ext cx="54864" cy="804672"/>
          </a:xfrm>
          <a:prstGeom prst="rect">
            <a:avLst/>
          </a:prstGeom>
          <a:solidFill>
            <a:srgbClr val="E74C3C"/>
          </a:solidFill>
          <a:ln w="12700">
            <a:solidFill>
              <a:srgbClr val="E74C3C"/>
            </a:solidFill>
            <a:prstDash val="solid"/>
          </a:ln>
        </p:spPr>
        <p:txBody>
          <a:bodyPr/>
          <a:lstStyle/>
          <a:p>
            <a:endParaRPr lang="en-MY"/>
          </a:p>
        </p:txBody>
      </p:sp>
      <p:pic>
        <p:nvPicPr>
          <p:cNvPr id="17" name="Image 1" descr="preencoded.png"/>
          <p:cNvPicPr>
            <a:picLocks noChangeAspect="1"/>
          </p:cNvPicPr>
          <p:nvPr/>
        </p:nvPicPr>
        <p:blipFill>
          <a:blip r:embed="rId6"/>
          <a:stretch>
            <a:fillRect/>
          </a:stretch>
        </p:blipFill>
        <p:spPr>
          <a:xfrm>
            <a:off x="4791456" y="2359152"/>
            <a:ext cx="384048" cy="384048"/>
          </a:xfrm>
          <a:prstGeom prst="rect">
            <a:avLst/>
          </a:prstGeom>
        </p:spPr>
      </p:pic>
      <p:sp>
        <p:nvSpPr>
          <p:cNvPr id="18" name="Text 14"/>
          <p:cNvSpPr/>
          <p:nvPr/>
        </p:nvSpPr>
        <p:spPr>
          <a:xfrm>
            <a:off x="5266944" y="2258568"/>
            <a:ext cx="3474720" cy="256032"/>
          </a:xfrm>
          <a:prstGeom prst="rect">
            <a:avLst/>
          </a:prstGeom>
          <a:noFill/>
          <a:ln/>
        </p:spPr>
        <p:txBody>
          <a:bodyPr wrap="square" rtlCol="0" anchor="ctr"/>
          <a:lstStyle/>
          <a:p>
            <a:pPr marL="0" indent="0">
              <a:buNone/>
            </a:pPr>
            <a:r>
              <a:rPr lang="en-US" sz="1050" b="1" dirty="0">
                <a:solidFill>
                  <a:srgbClr val="1A3A5C"/>
                </a:solidFill>
                <a:latin typeface="Calibri" pitchFamily="34" charset="0"/>
                <a:ea typeface="Calibri" pitchFamily="34" charset="-122"/>
                <a:cs typeface="Calibri" pitchFamily="34" charset="-120"/>
              </a:rPr>
              <a:t>Use Rescue Medication</a:t>
            </a:r>
            <a:endParaRPr lang="en-US" sz="1050" dirty="0"/>
          </a:p>
        </p:txBody>
      </p:sp>
      <p:sp>
        <p:nvSpPr>
          <p:cNvPr id="19" name="Text 15"/>
          <p:cNvSpPr/>
          <p:nvPr/>
        </p:nvSpPr>
        <p:spPr>
          <a:xfrm>
            <a:off x="5266944" y="2551176"/>
            <a:ext cx="3474720" cy="384048"/>
          </a:xfrm>
          <a:prstGeom prst="rect">
            <a:avLst/>
          </a:prstGeom>
          <a:noFill/>
          <a:ln/>
        </p:spPr>
        <p:txBody>
          <a:bodyPr wrap="square" rtlCol="0" anchor="ctr"/>
          <a:lstStyle/>
          <a:p>
            <a:pPr marL="0" indent="0">
              <a:buNone/>
            </a:pPr>
            <a:r>
              <a:rPr lang="en-US" sz="950" dirty="0">
                <a:solidFill>
                  <a:srgbClr val="4A5568"/>
                </a:solidFill>
                <a:latin typeface="Calibri" pitchFamily="34" charset="0"/>
                <a:ea typeface="Calibri" pitchFamily="34" charset="-122"/>
                <a:cs typeface="Calibri" pitchFamily="34" charset="-120"/>
              </a:rPr>
              <a:t>Increase bronchodilator use as prescribed. Use prescribed rescue antibiotics/steroids if included in action plan (NICE NG115, 2018).</a:t>
            </a:r>
            <a:endParaRPr lang="en-US" sz="950" dirty="0"/>
          </a:p>
        </p:txBody>
      </p:sp>
      <p:sp>
        <p:nvSpPr>
          <p:cNvPr id="20" name="Shape 16"/>
          <p:cNvSpPr/>
          <p:nvPr/>
        </p:nvSpPr>
        <p:spPr>
          <a:xfrm>
            <a:off x="4709160" y="3090672"/>
            <a:ext cx="4160520" cy="804672"/>
          </a:xfrm>
          <a:prstGeom prst="rect">
            <a:avLst/>
          </a:prstGeom>
          <a:solidFill>
            <a:srgbClr val="FFFFFF"/>
          </a:solidFill>
          <a:ln w="6350">
            <a:solidFill>
              <a:srgbClr val="E2E8F0"/>
            </a:solidFill>
            <a:prstDash val="solid"/>
          </a:ln>
          <a:effectLst>
            <a:outerShdw blurRad="50800" dist="12700" dir="8100000" algn="bl" rotWithShape="0">
              <a:srgbClr val="000000">
                <a:alpha val="7000"/>
              </a:srgbClr>
            </a:outerShdw>
          </a:effectLst>
        </p:spPr>
        <p:txBody>
          <a:bodyPr/>
          <a:lstStyle/>
          <a:p>
            <a:endParaRPr lang="en-MY"/>
          </a:p>
        </p:txBody>
      </p:sp>
      <p:sp>
        <p:nvSpPr>
          <p:cNvPr id="21" name="Shape 17"/>
          <p:cNvSpPr/>
          <p:nvPr/>
        </p:nvSpPr>
        <p:spPr>
          <a:xfrm>
            <a:off x="4709160" y="3090672"/>
            <a:ext cx="54864" cy="804672"/>
          </a:xfrm>
          <a:prstGeom prst="rect">
            <a:avLst/>
          </a:prstGeom>
          <a:solidFill>
            <a:srgbClr val="1F6BA5"/>
          </a:solidFill>
          <a:ln w="12700">
            <a:solidFill>
              <a:srgbClr val="1F6BA5"/>
            </a:solidFill>
            <a:prstDash val="solid"/>
          </a:ln>
        </p:spPr>
        <p:txBody>
          <a:bodyPr/>
          <a:lstStyle/>
          <a:p>
            <a:endParaRPr lang="en-MY"/>
          </a:p>
        </p:txBody>
      </p:sp>
      <p:pic>
        <p:nvPicPr>
          <p:cNvPr id="22" name="Image 2" descr="preencoded.png"/>
          <p:cNvPicPr>
            <a:picLocks noChangeAspect="1"/>
          </p:cNvPicPr>
          <p:nvPr/>
        </p:nvPicPr>
        <p:blipFill>
          <a:blip r:embed="rId7"/>
          <a:stretch>
            <a:fillRect/>
          </a:stretch>
        </p:blipFill>
        <p:spPr>
          <a:xfrm>
            <a:off x="4791456" y="3255264"/>
            <a:ext cx="384048" cy="384048"/>
          </a:xfrm>
          <a:prstGeom prst="rect">
            <a:avLst/>
          </a:prstGeom>
        </p:spPr>
      </p:pic>
      <p:sp>
        <p:nvSpPr>
          <p:cNvPr id="23" name="Text 18"/>
          <p:cNvSpPr/>
          <p:nvPr/>
        </p:nvSpPr>
        <p:spPr>
          <a:xfrm>
            <a:off x="5266944" y="3154680"/>
            <a:ext cx="3474720" cy="256032"/>
          </a:xfrm>
          <a:prstGeom prst="rect">
            <a:avLst/>
          </a:prstGeom>
          <a:noFill/>
          <a:ln/>
        </p:spPr>
        <p:txBody>
          <a:bodyPr wrap="square" rtlCol="0" anchor="ctr"/>
          <a:lstStyle/>
          <a:p>
            <a:pPr marL="0" indent="0">
              <a:buNone/>
            </a:pPr>
            <a:r>
              <a:rPr lang="en-US" sz="1050" b="1" dirty="0">
                <a:solidFill>
                  <a:srgbClr val="1A3A5C"/>
                </a:solidFill>
                <a:latin typeface="Calibri" pitchFamily="34" charset="0"/>
                <a:ea typeface="Calibri" pitchFamily="34" charset="-122"/>
                <a:cs typeface="Calibri" pitchFamily="34" charset="-120"/>
              </a:rPr>
              <a:t>Know When to Seek Help</a:t>
            </a:r>
            <a:endParaRPr lang="en-US" sz="1050" dirty="0"/>
          </a:p>
        </p:txBody>
      </p:sp>
      <p:sp>
        <p:nvSpPr>
          <p:cNvPr id="24" name="Text 19"/>
          <p:cNvSpPr/>
          <p:nvPr/>
        </p:nvSpPr>
        <p:spPr>
          <a:xfrm>
            <a:off x="5266944" y="3447288"/>
            <a:ext cx="3474720" cy="384048"/>
          </a:xfrm>
          <a:prstGeom prst="rect">
            <a:avLst/>
          </a:prstGeom>
          <a:noFill/>
          <a:ln/>
        </p:spPr>
        <p:txBody>
          <a:bodyPr wrap="square" rtlCol="0" anchor="ctr"/>
          <a:lstStyle/>
          <a:p>
            <a:pPr marL="0" indent="0">
              <a:buNone/>
            </a:pPr>
            <a:r>
              <a:rPr lang="en-US" sz="950" dirty="0">
                <a:solidFill>
                  <a:srgbClr val="4A5568"/>
                </a:solidFill>
                <a:latin typeface="Calibri" pitchFamily="34" charset="0"/>
                <a:ea typeface="Calibri" pitchFamily="34" charset="-122"/>
                <a:cs typeface="Calibri" pitchFamily="34" charset="-120"/>
              </a:rPr>
              <a:t>Contact GP if no improvement after 48 hrs. Call 111 if unsure. Call 999 if severe: unable to speak, lips/fingernails turn blue.</a:t>
            </a:r>
            <a:endParaRPr lang="en-US" sz="950" dirty="0"/>
          </a:p>
        </p:txBody>
      </p:sp>
      <p:sp>
        <p:nvSpPr>
          <p:cNvPr id="25" name="Shape 20"/>
          <p:cNvSpPr/>
          <p:nvPr/>
        </p:nvSpPr>
        <p:spPr>
          <a:xfrm>
            <a:off x="4709160" y="3986784"/>
            <a:ext cx="4160520" cy="804672"/>
          </a:xfrm>
          <a:prstGeom prst="rect">
            <a:avLst/>
          </a:prstGeom>
          <a:solidFill>
            <a:srgbClr val="FFFFFF"/>
          </a:solidFill>
          <a:ln w="6350">
            <a:solidFill>
              <a:srgbClr val="E2E8F0"/>
            </a:solidFill>
            <a:prstDash val="solid"/>
          </a:ln>
          <a:effectLst>
            <a:outerShdw blurRad="50800" dist="12700" dir="8100000" algn="bl" rotWithShape="0">
              <a:srgbClr val="000000">
                <a:alpha val="7000"/>
              </a:srgbClr>
            </a:outerShdw>
          </a:effectLst>
        </p:spPr>
        <p:txBody>
          <a:bodyPr/>
          <a:lstStyle/>
          <a:p>
            <a:endParaRPr lang="en-MY"/>
          </a:p>
        </p:txBody>
      </p:sp>
      <p:sp>
        <p:nvSpPr>
          <p:cNvPr id="26" name="Shape 21"/>
          <p:cNvSpPr/>
          <p:nvPr/>
        </p:nvSpPr>
        <p:spPr>
          <a:xfrm>
            <a:off x="4709160" y="3986784"/>
            <a:ext cx="54864" cy="804672"/>
          </a:xfrm>
          <a:prstGeom prst="rect">
            <a:avLst/>
          </a:prstGeom>
          <a:solidFill>
            <a:srgbClr val="0D9488"/>
          </a:solidFill>
          <a:ln w="12700">
            <a:solidFill>
              <a:srgbClr val="0D9488"/>
            </a:solidFill>
            <a:prstDash val="solid"/>
          </a:ln>
        </p:spPr>
        <p:txBody>
          <a:bodyPr/>
          <a:lstStyle/>
          <a:p>
            <a:endParaRPr lang="en-MY"/>
          </a:p>
        </p:txBody>
      </p:sp>
      <p:pic>
        <p:nvPicPr>
          <p:cNvPr id="27" name="Image 3" descr="preencoded.png"/>
          <p:cNvPicPr>
            <a:picLocks noChangeAspect="1"/>
          </p:cNvPicPr>
          <p:nvPr/>
        </p:nvPicPr>
        <p:blipFill>
          <a:blip r:embed="rId8"/>
          <a:stretch>
            <a:fillRect/>
          </a:stretch>
        </p:blipFill>
        <p:spPr>
          <a:xfrm>
            <a:off x="4791456" y="4151376"/>
            <a:ext cx="384048" cy="384048"/>
          </a:xfrm>
          <a:prstGeom prst="rect">
            <a:avLst/>
          </a:prstGeom>
        </p:spPr>
      </p:pic>
      <p:sp>
        <p:nvSpPr>
          <p:cNvPr id="28" name="Text 22"/>
          <p:cNvSpPr/>
          <p:nvPr/>
        </p:nvSpPr>
        <p:spPr>
          <a:xfrm>
            <a:off x="5266944" y="4050792"/>
            <a:ext cx="3474720" cy="256032"/>
          </a:xfrm>
          <a:prstGeom prst="rect">
            <a:avLst/>
          </a:prstGeom>
          <a:noFill/>
          <a:ln/>
        </p:spPr>
        <p:txBody>
          <a:bodyPr wrap="square" rtlCol="0" anchor="ctr"/>
          <a:lstStyle/>
          <a:p>
            <a:pPr marL="0" indent="0">
              <a:buNone/>
            </a:pPr>
            <a:r>
              <a:rPr lang="en-US" sz="1050" b="1" dirty="0">
                <a:solidFill>
                  <a:srgbClr val="1A3A5C"/>
                </a:solidFill>
                <a:latin typeface="Calibri" pitchFamily="34" charset="0"/>
                <a:ea typeface="Calibri" pitchFamily="34" charset="-122"/>
                <a:cs typeface="Calibri" pitchFamily="34" charset="-120"/>
              </a:rPr>
              <a:t>Aim</a:t>
            </a:r>
            <a:endParaRPr lang="en-US" sz="1050" dirty="0"/>
          </a:p>
        </p:txBody>
      </p:sp>
      <p:sp>
        <p:nvSpPr>
          <p:cNvPr id="29" name="Text 23"/>
          <p:cNvSpPr/>
          <p:nvPr/>
        </p:nvSpPr>
        <p:spPr>
          <a:xfrm>
            <a:off x="5266944" y="4343400"/>
            <a:ext cx="3474720" cy="384048"/>
          </a:xfrm>
          <a:prstGeom prst="rect">
            <a:avLst/>
          </a:prstGeom>
          <a:noFill/>
          <a:ln/>
        </p:spPr>
        <p:txBody>
          <a:bodyPr wrap="square" rtlCol="0" anchor="ctr"/>
          <a:lstStyle/>
          <a:p>
            <a:pPr marL="0" indent="0">
              <a:buNone/>
            </a:pPr>
            <a:r>
              <a:rPr lang="en-US" sz="950" dirty="0">
                <a:solidFill>
                  <a:srgbClr val="4A5568"/>
                </a:solidFill>
                <a:latin typeface="Calibri" pitchFamily="34" charset="0"/>
                <a:ea typeface="Calibri" pitchFamily="34" charset="-122"/>
                <a:cs typeface="Calibri" pitchFamily="34" charset="-120"/>
              </a:rPr>
              <a:t>Early, prompt self-action reduces the risk of hospital admission and worsening disease (Schrijver et al., 2022).</a:t>
            </a:r>
            <a:endParaRPr lang="en-US" sz="950" dirty="0"/>
          </a:p>
        </p:txBody>
      </p:sp>
      <p:pic>
        <p:nvPicPr>
          <p:cNvPr id="30" name="Audio 29">
            <a:hlinkClick r:id="" action="ppaction://media"/>
            <a:extLst>
              <a:ext uri="{FF2B5EF4-FFF2-40B4-BE49-F238E27FC236}">
                <a16:creationId xmlns:a16="http://schemas.microsoft.com/office/drawing/2014/main" id="{D098C9C1-502B-651C-3868-0AE8C7D05E13}"/>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31250" t="-108203" r="-231250" b="-108203"/>
          <a:stretch>
            <a:fillRect/>
          </a:stretch>
        </p:blipFill>
        <p:spPr>
          <a:xfrm>
            <a:off x="6858000" y="3857625"/>
            <a:ext cx="2286000" cy="128587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7146"/>
    </mc:Choice>
    <mc:Fallback>
      <p:transition spd="slow" advTm="771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4F8FB"/>
        </a:solidFill>
        <a:effectLst/>
      </p:bgPr>
    </p:bg>
    <p:spTree>
      <p:nvGrpSpPr>
        <p:cNvPr id="1" name=""/>
        <p:cNvGrpSpPr/>
        <p:nvPr/>
      </p:nvGrpSpPr>
      <p:grpSpPr>
        <a:xfrm>
          <a:off x="0" y="0"/>
          <a:ext cx="0" cy="0"/>
          <a:chOff x="0" y="0"/>
          <a:chExt cx="0" cy="0"/>
        </a:xfrm>
      </p:grpSpPr>
      <p:sp>
        <p:nvSpPr>
          <p:cNvPr id="2" name="Text 0"/>
          <p:cNvSpPr/>
          <p:nvPr/>
        </p:nvSpPr>
        <p:spPr>
          <a:xfrm>
            <a:off x="8503920" y="4846320"/>
            <a:ext cx="457200" cy="182880"/>
          </a:xfrm>
          <a:prstGeom prst="rect">
            <a:avLst/>
          </a:prstGeom>
          <a:noFill/>
          <a:ln/>
        </p:spPr>
        <p:txBody>
          <a:bodyPr wrap="square" rtlCol="0" anchor="ctr"/>
          <a:lstStyle/>
          <a:p>
            <a:pPr marL="0" indent="0" algn="r">
              <a:buNone/>
            </a:pPr>
            <a:r>
              <a:rPr lang="en-US" sz="800" dirty="0">
                <a:solidFill>
                  <a:srgbClr val="718096"/>
                </a:solidFill>
              </a:rPr>
              <a:t>12 / 15</a:t>
            </a:r>
            <a:endParaRPr lang="en-US" sz="800" dirty="0"/>
          </a:p>
        </p:txBody>
      </p:sp>
      <p:sp>
        <p:nvSpPr>
          <p:cNvPr id="3" name="Text 1"/>
          <p:cNvSpPr/>
          <p:nvPr/>
        </p:nvSpPr>
        <p:spPr>
          <a:xfrm>
            <a:off x="457200" y="201168"/>
            <a:ext cx="8229600" cy="502920"/>
          </a:xfrm>
          <a:prstGeom prst="rect">
            <a:avLst/>
          </a:prstGeom>
          <a:noFill/>
          <a:ln/>
        </p:spPr>
        <p:txBody>
          <a:bodyPr wrap="square" lIns="0" tIns="0" rIns="0" bIns="0" rtlCol="0" anchor="ctr"/>
          <a:lstStyle/>
          <a:p>
            <a:pPr marL="0" indent="0" algn="l">
              <a:buNone/>
            </a:pPr>
            <a:r>
              <a:rPr lang="en-US" sz="2600" b="1" dirty="0">
                <a:solidFill>
                  <a:srgbClr val="1A3A5C"/>
                </a:solidFill>
                <a:latin typeface="Calibri" pitchFamily="34" charset="0"/>
                <a:ea typeface="Calibri" pitchFamily="34" charset="-122"/>
                <a:cs typeface="Calibri" pitchFamily="34" charset="-120"/>
              </a:rPr>
              <a:t>Monitoring &amp; Follow-up</a:t>
            </a:r>
            <a:endParaRPr lang="en-US" sz="2600" dirty="0"/>
          </a:p>
        </p:txBody>
      </p:sp>
      <p:sp>
        <p:nvSpPr>
          <p:cNvPr id="4" name="Shape 2"/>
          <p:cNvSpPr/>
          <p:nvPr/>
        </p:nvSpPr>
        <p:spPr>
          <a:xfrm>
            <a:off x="457200" y="749808"/>
            <a:ext cx="1097280" cy="36576"/>
          </a:xfrm>
          <a:prstGeom prst="rect">
            <a:avLst/>
          </a:prstGeom>
          <a:solidFill>
            <a:srgbClr val="0D9488"/>
          </a:solidFill>
          <a:ln w="12700">
            <a:solidFill>
              <a:srgbClr val="0D9488"/>
            </a:solidFill>
            <a:prstDash val="solid"/>
          </a:ln>
        </p:spPr>
        <p:txBody>
          <a:bodyPr/>
          <a:lstStyle/>
          <a:p>
            <a:endParaRPr lang="en-MY"/>
          </a:p>
        </p:txBody>
      </p:sp>
      <p:sp>
        <p:nvSpPr>
          <p:cNvPr id="5" name="Shape 3"/>
          <p:cNvSpPr/>
          <p:nvPr/>
        </p:nvSpPr>
        <p:spPr>
          <a:xfrm>
            <a:off x="411480" y="841248"/>
            <a:ext cx="8321040" cy="566928"/>
          </a:xfrm>
          <a:prstGeom prst="rect">
            <a:avLst/>
          </a:prstGeom>
          <a:solidFill>
            <a:srgbClr val="1A3A5C"/>
          </a:solidFill>
          <a:ln w="12700">
            <a:solidFill>
              <a:srgbClr val="1A3A5C"/>
            </a:solidFill>
            <a:prstDash val="solid"/>
          </a:ln>
        </p:spPr>
        <p:txBody>
          <a:bodyPr/>
          <a:lstStyle/>
          <a:p>
            <a:endParaRPr lang="en-MY"/>
          </a:p>
        </p:txBody>
      </p:sp>
      <p:sp>
        <p:nvSpPr>
          <p:cNvPr id="6" name="Text 4"/>
          <p:cNvSpPr/>
          <p:nvPr/>
        </p:nvSpPr>
        <p:spPr>
          <a:xfrm>
            <a:off x="548640" y="886968"/>
            <a:ext cx="8046720" cy="438912"/>
          </a:xfrm>
          <a:prstGeom prst="rect">
            <a:avLst/>
          </a:prstGeom>
          <a:noFill/>
          <a:ln/>
        </p:spPr>
        <p:txBody>
          <a:bodyPr wrap="square" rtlCol="0" anchor="ctr"/>
          <a:lstStyle/>
          <a:p>
            <a:pPr marL="0" indent="0">
              <a:buNone/>
            </a:pPr>
            <a:r>
              <a:rPr lang="en-US" sz="1100" dirty="0">
                <a:solidFill>
                  <a:srgbClr val="FFFFFF"/>
                </a:solidFill>
                <a:latin typeface="Calibri" pitchFamily="34" charset="0"/>
                <a:ea typeface="Calibri" pitchFamily="34" charset="-122"/>
                <a:cs typeface="Calibri" pitchFamily="34" charset="-120"/>
              </a:rPr>
              <a:t>NICE (2018) recommends at least annual review for all COPD patients; more frequent review (3–6 monthly) for severe or unstable disease.</a:t>
            </a:r>
            <a:endParaRPr lang="en-US" sz="1100" dirty="0"/>
          </a:p>
        </p:txBody>
      </p:sp>
      <p:sp>
        <p:nvSpPr>
          <p:cNvPr id="7" name="Shape 5"/>
          <p:cNvSpPr/>
          <p:nvPr/>
        </p:nvSpPr>
        <p:spPr>
          <a:xfrm>
            <a:off x="411480" y="1508760"/>
            <a:ext cx="2743200" cy="1627632"/>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8" name="Shape 6"/>
          <p:cNvSpPr/>
          <p:nvPr/>
        </p:nvSpPr>
        <p:spPr>
          <a:xfrm>
            <a:off x="521208" y="1636776"/>
            <a:ext cx="475488" cy="475488"/>
          </a:xfrm>
          <a:prstGeom prst="line">
            <a:avLst/>
          </a:prstGeom>
          <a:solidFill>
            <a:srgbClr val="1F6BA5"/>
          </a:solidFill>
          <a:ln w="12700">
            <a:solidFill>
              <a:srgbClr val="1F6BA5"/>
            </a:solidFill>
            <a:prstDash val="solid"/>
          </a:ln>
        </p:spPr>
        <p:txBody>
          <a:bodyPr/>
          <a:lstStyle/>
          <a:p>
            <a:endParaRPr lang="en-MY"/>
          </a:p>
        </p:txBody>
      </p:sp>
      <p:pic>
        <p:nvPicPr>
          <p:cNvPr id="9" name="Image 0" descr="preencoded.png"/>
          <p:cNvPicPr>
            <a:picLocks noChangeAspect="1"/>
          </p:cNvPicPr>
          <p:nvPr/>
        </p:nvPicPr>
        <p:blipFill>
          <a:blip r:embed="rId5"/>
          <a:stretch>
            <a:fillRect/>
          </a:stretch>
        </p:blipFill>
        <p:spPr>
          <a:xfrm>
            <a:off x="585216" y="1691640"/>
            <a:ext cx="347472" cy="347472"/>
          </a:xfrm>
          <a:prstGeom prst="rect">
            <a:avLst/>
          </a:prstGeom>
        </p:spPr>
      </p:pic>
      <p:sp>
        <p:nvSpPr>
          <p:cNvPr id="10" name="Text 7"/>
          <p:cNvSpPr/>
          <p:nvPr/>
        </p:nvSpPr>
        <p:spPr>
          <a:xfrm>
            <a:off x="1097280" y="1636776"/>
            <a:ext cx="1920240" cy="402336"/>
          </a:xfrm>
          <a:prstGeom prst="rect">
            <a:avLst/>
          </a:prstGeom>
          <a:noFill/>
          <a:ln/>
        </p:spPr>
        <p:txBody>
          <a:bodyPr wrap="square" rtlCol="0" anchor="ctr"/>
          <a:lstStyle/>
          <a:p>
            <a:pPr marL="0" indent="0">
              <a:buNone/>
            </a:pPr>
            <a:r>
              <a:rPr lang="en-US" sz="1050" b="1" dirty="0">
                <a:solidFill>
                  <a:srgbClr val="1A3A5C"/>
                </a:solidFill>
                <a:latin typeface="Calibri" pitchFamily="34" charset="0"/>
                <a:ea typeface="Calibri" pitchFamily="34" charset="-122"/>
                <a:cs typeface="Calibri" pitchFamily="34" charset="-120"/>
              </a:rPr>
              <a:t>Spirometry &amp; Lung Function</a:t>
            </a:r>
            <a:endParaRPr lang="en-US" sz="1050" dirty="0"/>
          </a:p>
        </p:txBody>
      </p:sp>
      <p:sp>
        <p:nvSpPr>
          <p:cNvPr id="11" name="Text 8"/>
          <p:cNvSpPr/>
          <p:nvPr/>
        </p:nvSpPr>
        <p:spPr>
          <a:xfrm>
            <a:off x="521208" y="2185416"/>
            <a:ext cx="2514600" cy="896112"/>
          </a:xfrm>
          <a:prstGeom prst="rect">
            <a:avLst/>
          </a:prstGeom>
          <a:noFill/>
          <a:ln/>
        </p:spPr>
        <p:txBody>
          <a:bodyPr wrap="square" rtlCol="0" anchor="ctr"/>
          <a:lstStyle/>
          <a:p>
            <a:pPr marL="0" indent="0">
              <a:buNone/>
            </a:pPr>
            <a:r>
              <a:rPr lang="en-US" sz="950" dirty="0">
                <a:solidFill>
                  <a:srgbClr val="4A5568"/>
                </a:solidFill>
                <a:latin typeface="Calibri" pitchFamily="34" charset="0"/>
                <a:ea typeface="Calibri" pitchFamily="34" charset="-122"/>
                <a:cs typeface="Calibri" pitchFamily="34" charset="-120"/>
              </a:rPr>
              <a:t>Spirometry to confirm diagnosis and track FEV₁ decline over time. Assess response to treatment.</a:t>
            </a:r>
            <a:endParaRPr lang="en-US" sz="950" dirty="0"/>
          </a:p>
        </p:txBody>
      </p:sp>
      <p:sp>
        <p:nvSpPr>
          <p:cNvPr id="12" name="Shape 9"/>
          <p:cNvSpPr/>
          <p:nvPr/>
        </p:nvSpPr>
        <p:spPr>
          <a:xfrm>
            <a:off x="3319272" y="1508760"/>
            <a:ext cx="2743200" cy="1627632"/>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13" name="Shape 10"/>
          <p:cNvSpPr/>
          <p:nvPr/>
        </p:nvSpPr>
        <p:spPr>
          <a:xfrm>
            <a:off x="3429000" y="1636776"/>
            <a:ext cx="475488" cy="475488"/>
          </a:xfrm>
          <a:prstGeom prst="line">
            <a:avLst/>
          </a:prstGeom>
          <a:solidFill>
            <a:srgbClr val="E74C3C"/>
          </a:solidFill>
          <a:ln w="12700">
            <a:solidFill>
              <a:srgbClr val="E74C3C"/>
            </a:solidFill>
            <a:prstDash val="solid"/>
          </a:ln>
        </p:spPr>
        <p:txBody>
          <a:bodyPr/>
          <a:lstStyle/>
          <a:p>
            <a:endParaRPr lang="en-MY"/>
          </a:p>
        </p:txBody>
      </p:sp>
      <p:pic>
        <p:nvPicPr>
          <p:cNvPr id="14" name="Image 1" descr="preencoded.png"/>
          <p:cNvPicPr>
            <a:picLocks noChangeAspect="1"/>
          </p:cNvPicPr>
          <p:nvPr/>
        </p:nvPicPr>
        <p:blipFill>
          <a:blip r:embed="rId6"/>
          <a:stretch>
            <a:fillRect/>
          </a:stretch>
        </p:blipFill>
        <p:spPr>
          <a:xfrm>
            <a:off x="3493008" y="1691640"/>
            <a:ext cx="347472" cy="347472"/>
          </a:xfrm>
          <a:prstGeom prst="rect">
            <a:avLst/>
          </a:prstGeom>
        </p:spPr>
      </p:pic>
      <p:sp>
        <p:nvSpPr>
          <p:cNvPr id="15" name="Text 11"/>
          <p:cNvSpPr/>
          <p:nvPr/>
        </p:nvSpPr>
        <p:spPr>
          <a:xfrm>
            <a:off x="4005072" y="1636776"/>
            <a:ext cx="1920240" cy="402336"/>
          </a:xfrm>
          <a:prstGeom prst="rect">
            <a:avLst/>
          </a:prstGeom>
          <a:noFill/>
          <a:ln/>
        </p:spPr>
        <p:txBody>
          <a:bodyPr wrap="square" rtlCol="0" anchor="ctr"/>
          <a:lstStyle/>
          <a:p>
            <a:pPr marL="0" indent="0">
              <a:buNone/>
            </a:pPr>
            <a:r>
              <a:rPr lang="en-US" sz="1050" b="1" dirty="0">
                <a:solidFill>
                  <a:srgbClr val="1A3A5C"/>
                </a:solidFill>
                <a:latin typeface="Calibri" pitchFamily="34" charset="0"/>
                <a:ea typeface="Calibri" pitchFamily="34" charset="-122"/>
                <a:cs typeface="Calibri" pitchFamily="34" charset="-120"/>
              </a:rPr>
              <a:t>Symptoms &amp; Exercise Tolerance</a:t>
            </a:r>
            <a:endParaRPr lang="en-US" sz="1050" dirty="0"/>
          </a:p>
        </p:txBody>
      </p:sp>
      <p:sp>
        <p:nvSpPr>
          <p:cNvPr id="16" name="Text 12"/>
          <p:cNvSpPr/>
          <p:nvPr/>
        </p:nvSpPr>
        <p:spPr>
          <a:xfrm>
            <a:off x="3429000" y="2185416"/>
            <a:ext cx="2514600" cy="896112"/>
          </a:xfrm>
          <a:prstGeom prst="rect">
            <a:avLst/>
          </a:prstGeom>
          <a:noFill/>
          <a:ln/>
        </p:spPr>
        <p:txBody>
          <a:bodyPr wrap="square" rtlCol="0" anchor="ctr"/>
          <a:lstStyle/>
          <a:p>
            <a:pPr marL="0" indent="0">
              <a:buNone/>
            </a:pPr>
            <a:r>
              <a:rPr lang="en-US" sz="950" dirty="0">
                <a:solidFill>
                  <a:srgbClr val="4A5568"/>
                </a:solidFill>
                <a:latin typeface="Calibri" pitchFamily="34" charset="0"/>
                <a:ea typeface="Calibri" pitchFamily="34" charset="-122"/>
                <a:cs typeface="Calibri" pitchFamily="34" charset="-120"/>
              </a:rPr>
              <a:t>Monitor breathlessness (MRC scale), fatigue, exacerbation frequency, and functional capacity.</a:t>
            </a:r>
            <a:endParaRPr lang="en-US" sz="950" dirty="0"/>
          </a:p>
        </p:txBody>
      </p:sp>
      <p:sp>
        <p:nvSpPr>
          <p:cNvPr id="17" name="Shape 13"/>
          <p:cNvSpPr/>
          <p:nvPr/>
        </p:nvSpPr>
        <p:spPr>
          <a:xfrm>
            <a:off x="6227064" y="1508760"/>
            <a:ext cx="2743200" cy="1627632"/>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18" name="Shape 14"/>
          <p:cNvSpPr/>
          <p:nvPr/>
        </p:nvSpPr>
        <p:spPr>
          <a:xfrm>
            <a:off x="6336792" y="1636776"/>
            <a:ext cx="475488" cy="475488"/>
          </a:xfrm>
          <a:prstGeom prst="line">
            <a:avLst/>
          </a:prstGeom>
          <a:solidFill>
            <a:srgbClr val="E67E22"/>
          </a:solidFill>
          <a:ln w="12700">
            <a:solidFill>
              <a:srgbClr val="E67E22"/>
            </a:solidFill>
            <a:prstDash val="solid"/>
          </a:ln>
        </p:spPr>
        <p:txBody>
          <a:bodyPr/>
          <a:lstStyle/>
          <a:p>
            <a:endParaRPr lang="en-MY"/>
          </a:p>
        </p:txBody>
      </p:sp>
      <p:pic>
        <p:nvPicPr>
          <p:cNvPr id="19" name="Image 2" descr="preencoded.png"/>
          <p:cNvPicPr>
            <a:picLocks noChangeAspect="1"/>
          </p:cNvPicPr>
          <p:nvPr/>
        </p:nvPicPr>
        <p:blipFill>
          <a:blip r:embed="rId7"/>
          <a:stretch>
            <a:fillRect/>
          </a:stretch>
        </p:blipFill>
        <p:spPr>
          <a:xfrm>
            <a:off x="6400800" y="1691640"/>
            <a:ext cx="347472" cy="347472"/>
          </a:xfrm>
          <a:prstGeom prst="rect">
            <a:avLst/>
          </a:prstGeom>
        </p:spPr>
      </p:pic>
      <p:sp>
        <p:nvSpPr>
          <p:cNvPr id="20" name="Text 15"/>
          <p:cNvSpPr/>
          <p:nvPr/>
        </p:nvSpPr>
        <p:spPr>
          <a:xfrm>
            <a:off x="6912864" y="1636776"/>
            <a:ext cx="1920240" cy="402336"/>
          </a:xfrm>
          <a:prstGeom prst="rect">
            <a:avLst/>
          </a:prstGeom>
          <a:noFill/>
          <a:ln/>
        </p:spPr>
        <p:txBody>
          <a:bodyPr wrap="square" rtlCol="0" anchor="ctr"/>
          <a:lstStyle/>
          <a:p>
            <a:pPr marL="0" indent="0">
              <a:buNone/>
            </a:pPr>
            <a:r>
              <a:rPr lang="en-US" sz="1050" b="1" dirty="0">
                <a:solidFill>
                  <a:srgbClr val="1A3A5C"/>
                </a:solidFill>
                <a:latin typeface="Calibri" pitchFamily="34" charset="0"/>
                <a:ea typeface="Calibri" pitchFamily="34" charset="-122"/>
                <a:cs typeface="Calibri" pitchFamily="34" charset="-120"/>
              </a:rPr>
              <a:t>Smoking Status</a:t>
            </a:r>
            <a:endParaRPr lang="en-US" sz="1050" dirty="0"/>
          </a:p>
        </p:txBody>
      </p:sp>
      <p:sp>
        <p:nvSpPr>
          <p:cNvPr id="21" name="Text 16"/>
          <p:cNvSpPr/>
          <p:nvPr/>
        </p:nvSpPr>
        <p:spPr>
          <a:xfrm>
            <a:off x="6336792" y="2185416"/>
            <a:ext cx="2514600" cy="896112"/>
          </a:xfrm>
          <a:prstGeom prst="rect">
            <a:avLst/>
          </a:prstGeom>
          <a:noFill/>
          <a:ln/>
        </p:spPr>
        <p:txBody>
          <a:bodyPr wrap="square" rtlCol="0" anchor="ctr"/>
          <a:lstStyle/>
          <a:p>
            <a:pPr marL="0" indent="0">
              <a:buNone/>
            </a:pPr>
            <a:r>
              <a:rPr lang="en-US" sz="950" dirty="0">
                <a:solidFill>
                  <a:srgbClr val="4A5568"/>
                </a:solidFill>
                <a:latin typeface="Calibri" pitchFamily="34" charset="0"/>
                <a:ea typeface="Calibri" pitchFamily="34" charset="-122"/>
                <a:cs typeface="Calibri" pitchFamily="34" charset="-120"/>
              </a:rPr>
              <a:t>Ask at every contact. Offer cessation support. Quitting is the most impactful modifiable factor.</a:t>
            </a:r>
            <a:endParaRPr lang="en-US" sz="950" dirty="0"/>
          </a:p>
        </p:txBody>
      </p:sp>
      <p:sp>
        <p:nvSpPr>
          <p:cNvPr id="22" name="Shape 17"/>
          <p:cNvSpPr/>
          <p:nvPr/>
        </p:nvSpPr>
        <p:spPr>
          <a:xfrm>
            <a:off x="411480" y="3246120"/>
            <a:ext cx="2743200" cy="1627632"/>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23" name="Shape 18"/>
          <p:cNvSpPr/>
          <p:nvPr/>
        </p:nvSpPr>
        <p:spPr>
          <a:xfrm>
            <a:off x="521208" y="3374136"/>
            <a:ext cx="475488" cy="475488"/>
          </a:xfrm>
          <a:prstGeom prst="line">
            <a:avLst/>
          </a:prstGeom>
          <a:solidFill>
            <a:srgbClr val="0D9488"/>
          </a:solidFill>
          <a:ln w="12700">
            <a:solidFill>
              <a:srgbClr val="0D9488"/>
            </a:solidFill>
            <a:prstDash val="solid"/>
          </a:ln>
        </p:spPr>
        <p:txBody>
          <a:bodyPr/>
          <a:lstStyle/>
          <a:p>
            <a:endParaRPr lang="en-MY"/>
          </a:p>
        </p:txBody>
      </p:sp>
      <p:pic>
        <p:nvPicPr>
          <p:cNvPr id="24" name="Image 3" descr="preencoded.png"/>
          <p:cNvPicPr>
            <a:picLocks noChangeAspect="1"/>
          </p:cNvPicPr>
          <p:nvPr/>
        </p:nvPicPr>
        <p:blipFill>
          <a:blip r:embed="rId8"/>
          <a:stretch>
            <a:fillRect/>
          </a:stretch>
        </p:blipFill>
        <p:spPr>
          <a:xfrm>
            <a:off x="585216" y="3429000"/>
            <a:ext cx="347472" cy="347472"/>
          </a:xfrm>
          <a:prstGeom prst="rect">
            <a:avLst/>
          </a:prstGeom>
        </p:spPr>
      </p:pic>
      <p:sp>
        <p:nvSpPr>
          <p:cNvPr id="25" name="Text 19"/>
          <p:cNvSpPr/>
          <p:nvPr/>
        </p:nvSpPr>
        <p:spPr>
          <a:xfrm>
            <a:off x="1097280" y="3374136"/>
            <a:ext cx="1920240" cy="402336"/>
          </a:xfrm>
          <a:prstGeom prst="rect">
            <a:avLst/>
          </a:prstGeom>
          <a:noFill/>
          <a:ln/>
        </p:spPr>
        <p:txBody>
          <a:bodyPr wrap="square" rtlCol="0" anchor="ctr"/>
          <a:lstStyle/>
          <a:p>
            <a:pPr marL="0" indent="0">
              <a:buNone/>
            </a:pPr>
            <a:r>
              <a:rPr lang="en-US" sz="1050" b="1" dirty="0">
                <a:solidFill>
                  <a:srgbClr val="1A3A5C"/>
                </a:solidFill>
                <a:latin typeface="Calibri" pitchFamily="34" charset="0"/>
                <a:ea typeface="Calibri" pitchFamily="34" charset="-122"/>
                <a:cs typeface="Calibri" pitchFamily="34" charset="-120"/>
              </a:rPr>
              <a:t>Inhaler Technique &amp; Adherence</a:t>
            </a:r>
            <a:endParaRPr lang="en-US" sz="1050" dirty="0"/>
          </a:p>
        </p:txBody>
      </p:sp>
      <p:sp>
        <p:nvSpPr>
          <p:cNvPr id="26" name="Text 20"/>
          <p:cNvSpPr/>
          <p:nvPr/>
        </p:nvSpPr>
        <p:spPr>
          <a:xfrm>
            <a:off x="521208" y="3922776"/>
            <a:ext cx="2514600" cy="896112"/>
          </a:xfrm>
          <a:prstGeom prst="rect">
            <a:avLst/>
          </a:prstGeom>
          <a:noFill/>
          <a:ln/>
        </p:spPr>
        <p:txBody>
          <a:bodyPr wrap="square" rtlCol="0" anchor="ctr"/>
          <a:lstStyle/>
          <a:p>
            <a:pPr marL="0" indent="0">
              <a:buNone/>
            </a:pPr>
            <a:r>
              <a:rPr lang="en-US" sz="950" dirty="0">
                <a:solidFill>
                  <a:srgbClr val="4A5568"/>
                </a:solidFill>
                <a:latin typeface="Calibri" pitchFamily="34" charset="0"/>
                <a:ea typeface="Calibri" pitchFamily="34" charset="-122"/>
                <a:cs typeface="Calibri" pitchFamily="34" charset="-120"/>
              </a:rPr>
              <a:t>Reassess technique at each visit. Address barriers to adherence (Monteiro et al., 2022).</a:t>
            </a:r>
            <a:endParaRPr lang="en-US" sz="950" dirty="0"/>
          </a:p>
        </p:txBody>
      </p:sp>
      <p:sp>
        <p:nvSpPr>
          <p:cNvPr id="27" name="Shape 21"/>
          <p:cNvSpPr/>
          <p:nvPr/>
        </p:nvSpPr>
        <p:spPr>
          <a:xfrm>
            <a:off x="3319272" y="3246120"/>
            <a:ext cx="2743200" cy="1627632"/>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28" name="Shape 22"/>
          <p:cNvSpPr/>
          <p:nvPr/>
        </p:nvSpPr>
        <p:spPr>
          <a:xfrm>
            <a:off x="3429000" y="3374136"/>
            <a:ext cx="475488" cy="475488"/>
          </a:xfrm>
          <a:prstGeom prst="line">
            <a:avLst/>
          </a:prstGeom>
          <a:solidFill>
            <a:srgbClr val="27AE60"/>
          </a:solidFill>
          <a:ln w="12700">
            <a:solidFill>
              <a:srgbClr val="27AE60"/>
            </a:solidFill>
            <a:prstDash val="solid"/>
          </a:ln>
        </p:spPr>
        <p:txBody>
          <a:bodyPr/>
          <a:lstStyle/>
          <a:p>
            <a:endParaRPr lang="en-MY"/>
          </a:p>
        </p:txBody>
      </p:sp>
      <p:pic>
        <p:nvPicPr>
          <p:cNvPr id="29" name="Image 4" descr="preencoded.png"/>
          <p:cNvPicPr>
            <a:picLocks noChangeAspect="1"/>
          </p:cNvPicPr>
          <p:nvPr/>
        </p:nvPicPr>
        <p:blipFill>
          <a:blip r:embed="rId9"/>
          <a:stretch>
            <a:fillRect/>
          </a:stretch>
        </p:blipFill>
        <p:spPr>
          <a:xfrm>
            <a:off x="3493008" y="3429000"/>
            <a:ext cx="347472" cy="347472"/>
          </a:xfrm>
          <a:prstGeom prst="rect">
            <a:avLst/>
          </a:prstGeom>
        </p:spPr>
      </p:pic>
      <p:sp>
        <p:nvSpPr>
          <p:cNvPr id="30" name="Text 23"/>
          <p:cNvSpPr/>
          <p:nvPr/>
        </p:nvSpPr>
        <p:spPr>
          <a:xfrm>
            <a:off x="4005072" y="3374136"/>
            <a:ext cx="1920240" cy="402336"/>
          </a:xfrm>
          <a:prstGeom prst="rect">
            <a:avLst/>
          </a:prstGeom>
          <a:noFill/>
          <a:ln/>
        </p:spPr>
        <p:txBody>
          <a:bodyPr wrap="square" rtlCol="0" anchor="ctr"/>
          <a:lstStyle/>
          <a:p>
            <a:pPr marL="0" indent="0">
              <a:buNone/>
            </a:pPr>
            <a:r>
              <a:rPr lang="en-US" sz="1050" b="1" dirty="0">
                <a:solidFill>
                  <a:srgbClr val="1A3A5C"/>
                </a:solidFill>
                <a:latin typeface="Calibri" pitchFamily="34" charset="0"/>
                <a:ea typeface="Calibri" pitchFamily="34" charset="-122"/>
                <a:cs typeface="Calibri" pitchFamily="34" charset="-120"/>
              </a:rPr>
              <a:t>BMI &amp; Nutritional Status</a:t>
            </a:r>
            <a:endParaRPr lang="en-US" sz="1050" dirty="0"/>
          </a:p>
        </p:txBody>
      </p:sp>
      <p:sp>
        <p:nvSpPr>
          <p:cNvPr id="31" name="Text 24"/>
          <p:cNvSpPr/>
          <p:nvPr/>
        </p:nvSpPr>
        <p:spPr>
          <a:xfrm>
            <a:off x="3429000" y="3922776"/>
            <a:ext cx="2514600" cy="896112"/>
          </a:xfrm>
          <a:prstGeom prst="rect">
            <a:avLst/>
          </a:prstGeom>
          <a:noFill/>
          <a:ln/>
        </p:spPr>
        <p:txBody>
          <a:bodyPr wrap="square" rtlCol="0" anchor="ctr"/>
          <a:lstStyle/>
          <a:p>
            <a:pPr marL="0" indent="0">
              <a:buNone/>
            </a:pPr>
            <a:r>
              <a:rPr lang="en-US" sz="950" dirty="0">
                <a:solidFill>
                  <a:srgbClr val="4A5568"/>
                </a:solidFill>
                <a:latin typeface="Calibri" pitchFamily="34" charset="0"/>
                <a:ea typeface="Calibri" pitchFamily="34" charset="-122"/>
                <a:cs typeface="Calibri" pitchFamily="34" charset="-120"/>
              </a:rPr>
              <a:t>Low BMI is an independent predictor of poor prognosis. Refer to dietitian if weight loss present.</a:t>
            </a:r>
            <a:endParaRPr lang="en-US" sz="950" dirty="0"/>
          </a:p>
        </p:txBody>
      </p:sp>
      <p:sp>
        <p:nvSpPr>
          <p:cNvPr id="32" name="Shape 25"/>
          <p:cNvSpPr/>
          <p:nvPr/>
        </p:nvSpPr>
        <p:spPr>
          <a:xfrm>
            <a:off x="6227064" y="3246120"/>
            <a:ext cx="2743200" cy="1627632"/>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33" name="Shape 26"/>
          <p:cNvSpPr/>
          <p:nvPr/>
        </p:nvSpPr>
        <p:spPr>
          <a:xfrm>
            <a:off x="6336792" y="3374136"/>
            <a:ext cx="475488" cy="475488"/>
          </a:xfrm>
          <a:prstGeom prst="line">
            <a:avLst/>
          </a:prstGeom>
          <a:solidFill>
            <a:srgbClr val="8E44AD"/>
          </a:solidFill>
          <a:ln w="12700">
            <a:solidFill>
              <a:srgbClr val="8E44AD"/>
            </a:solidFill>
            <a:prstDash val="solid"/>
          </a:ln>
        </p:spPr>
        <p:txBody>
          <a:bodyPr/>
          <a:lstStyle/>
          <a:p>
            <a:endParaRPr lang="en-MY"/>
          </a:p>
        </p:txBody>
      </p:sp>
      <p:pic>
        <p:nvPicPr>
          <p:cNvPr id="34" name="Image 5" descr="preencoded.png"/>
          <p:cNvPicPr>
            <a:picLocks noChangeAspect="1"/>
          </p:cNvPicPr>
          <p:nvPr/>
        </p:nvPicPr>
        <p:blipFill>
          <a:blip r:embed="rId10"/>
          <a:stretch>
            <a:fillRect/>
          </a:stretch>
        </p:blipFill>
        <p:spPr>
          <a:xfrm>
            <a:off x="6400800" y="3429000"/>
            <a:ext cx="347472" cy="347472"/>
          </a:xfrm>
          <a:prstGeom prst="rect">
            <a:avLst/>
          </a:prstGeom>
        </p:spPr>
      </p:pic>
      <p:sp>
        <p:nvSpPr>
          <p:cNvPr id="35" name="Text 27"/>
          <p:cNvSpPr/>
          <p:nvPr/>
        </p:nvSpPr>
        <p:spPr>
          <a:xfrm>
            <a:off x="6912864" y="3374136"/>
            <a:ext cx="1920240" cy="402336"/>
          </a:xfrm>
          <a:prstGeom prst="rect">
            <a:avLst/>
          </a:prstGeom>
          <a:noFill/>
          <a:ln/>
        </p:spPr>
        <p:txBody>
          <a:bodyPr wrap="square" rtlCol="0" anchor="ctr"/>
          <a:lstStyle/>
          <a:p>
            <a:pPr marL="0" indent="0">
              <a:buNone/>
            </a:pPr>
            <a:r>
              <a:rPr lang="en-US" sz="1050" b="1" dirty="0">
                <a:solidFill>
                  <a:srgbClr val="1A3A5C"/>
                </a:solidFill>
                <a:latin typeface="Calibri" pitchFamily="34" charset="0"/>
                <a:ea typeface="Calibri" pitchFamily="34" charset="-122"/>
                <a:cs typeface="Calibri" pitchFamily="34" charset="-120"/>
              </a:rPr>
              <a:t>Mental Health &amp; Mood</a:t>
            </a:r>
            <a:endParaRPr lang="en-US" sz="1050" dirty="0"/>
          </a:p>
        </p:txBody>
      </p:sp>
      <p:sp>
        <p:nvSpPr>
          <p:cNvPr id="36" name="Text 28"/>
          <p:cNvSpPr/>
          <p:nvPr/>
        </p:nvSpPr>
        <p:spPr>
          <a:xfrm>
            <a:off x="6336792" y="3922776"/>
            <a:ext cx="2514600" cy="896112"/>
          </a:xfrm>
          <a:prstGeom prst="rect">
            <a:avLst/>
          </a:prstGeom>
          <a:noFill/>
          <a:ln/>
        </p:spPr>
        <p:txBody>
          <a:bodyPr wrap="square" rtlCol="0" anchor="ctr"/>
          <a:lstStyle/>
          <a:p>
            <a:pPr marL="0" indent="0">
              <a:buNone/>
            </a:pPr>
            <a:r>
              <a:rPr lang="en-US" sz="950" dirty="0">
                <a:solidFill>
                  <a:srgbClr val="4A5568"/>
                </a:solidFill>
                <a:latin typeface="Calibri" pitchFamily="34" charset="0"/>
                <a:ea typeface="Calibri" pitchFamily="34" charset="-122"/>
                <a:cs typeface="Calibri" pitchFamily="34" charset="-120"/>
              </a:rPr>
              <a:t>Screen for anxiety and depression routinely. Both are common in COPD and worsen outcomes (Russell et al., 2018).</a:t>
            </a:r>
            <a:endParaRPr lang="en-US" sz="950" dirty="0"/>
          </a:p>
        </p:txBody>
      </p:sp>
      <p:pic>
        <p:nvPicPr>
          <p:cNvPr id="38" name="Audio 37">
            <a:hlinkClick r:id="" action="ppaction://media"/>
            <a:extLst>
              <a:ext uri="{FF2B5EF4-FFF2-40B4-BE49-F238E27FC236}">
                <a16:creationId xmlns:a16="http://schemas.microsoft.com/office/drawing/2014/main" id="{7C13E09F-41EF-3BFA-133A-853BCD06A6B4}"/>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31250" t="-108203" r="-231250" b="-108203"/>
          <a:stretch>
            <a:fillRect/>
          </a:stretch>
        </p:blipFill>
        <p:spPr>
          <a:xfrm>
            <a:off x="6858000" y="3857625"/>
            <a:ext cx="2286000" cy="128587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2875"/>
    </mc:Choice>
    <mc:Fallback>
      <p:transition spd="slow" advTm="728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4F8FB"/>
        </a:solidFill>
        <a:effectLst/>
      </p:bgPr>
    </p:bg>
    <p:spTree>
      <p:nvGrpSpPr>
        <p:cNvPr id="1" name=""/>
        <p:cNvGrpSpPr/>
        <p:nvPr/>
      </p:nvGrpSpPr>
      <p:grpSpPr>
        <a:xfrm>
          <a:off x="0" y="0"/>
          <a:ext cx="0" cy="0"/>
          <a:chOff x="0" y="0"/>
          <a:chExt cx="0" cy="0"/>
        </a:xfrm>
      </p:grpSpPr>
      <p:sp>
        <p:nvSpPr>
          <p:cNvPr id="3" name="Text 1"/>
          <p:cNvSpPr/>
          <p:nvPr/>
        </p:nvSpPr>
        <p:spPr>
          <a:xfrm>
            <a:off x="457200" y="201168"/>
            <a:ext cx="8229600" cy="502920"/>
          </a:xfrm>
          <a:prstGeom prst="rect">
            <a:avLst/>
          </a:prstGeom>
          <a:noFill/>
          <a:ln/>
        </p:spPr>
        <p:txBody>
          <a:bodyPr wrap="square" lIns="0" tIns="0" rIns="0" bIns="0" rtlCol="0" anchor="ctr"/>
          <a:lstStyle/>
          <a:p>
            <a:pPr marL="0" indent="0" algn="l">
              <a:buNone/>
            </a:pPr>
            <a:r>
              <a:rPr lang="en-US" sz="2600" b="1" dirty="0">
                <a:solidFill>
                  <a:srgbClr val="1A3A5C"/>
                </a:solidFill>
                <a:latin typeface="Calibri" pitchFamily="34" charset="0"/>
                <a:ea typeface="Calibri" pitchFamily="34" charset="-122"/>
                <a:cs typeface="Calibri" pitchFamily="34" charset="-120"/>
              </a:rPr>
              <a:t>Communication &amp; Multidisciplinary Team Care</a:t>
            </a:r>
            <a:endParaRPr lang="en-US" sz="2600" dirty="0"/>
          </a:p>
        </p:txBody>
      </p:sp>
      <p:sp>
        <p:nvSpPr>
          <p:cNvPr id="4" name="Shape 2"/>
          <p:cNvSpPr/>
          <p:nvPr/>
        </p:nvSpPr>
        <p:spPr>
          <a:xfrm>
            <a:off x="457200" y="749808"/>
            <a:ext cx="1097280" cy="36576"/>
          </a:xfrm>
          <a:prstGeom prst="rect">
            <a:avLst/>
          </a:prstGeom>
          <a:solidFill>
            <a:srgbClr val="0D9488"/>
          </a:solidFill>
          <a:ln w="12700">
            <a:solidFill>
              <a:srgbClr val="0D9488"/>
            </a:solidFill>
            <a:prstDash val="solid"/>
          </a:ln>
        </p:spPr>
        <p:txBody>
          <a:bodyPr/>
          <a:lstStyle/>
          <a:p>
            <a:endParaRPr lang="en-MY"/>
          </a:p>
        </p:txBody>
      </p:sp>
      <p:sp>
        <p:nvSpPr>
          <p:cNvPr id="5" name="Shape 3"/>
          <p:cNvSpPr/>
          <p:nvPr/>
        </p:nvSpPr>
        <p:spPr>
          <a:xfrm>
            <a:off x="411480" y="868680"/>
            <a:ext cx="4160520" cy="4005072"/>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6" name="Shape 4"/>
          <p:cNvSpPr/>
          <p:nvPr/>
        </p:nvSpPr>
        <p:spPr>
          <a:xfrm>
            <a:off x="411480" y="868680"/>
            <a:ext cx="54864" cy="4005072"/>
          </a:xfrm>
          <a:prstGeom prst="rect">
            <a:avLst/>
          </a:prstGeom>
          <a:solidFill>
            <a:srgbClr val="1F6BA5"/>
          </a:solidFill>
          <a:ln w="12700">
            <a:solidFill>
              <a:srgbClr val="1F6BA5"/>
            </a:solidFill>
            <a:prstDash val="solid"/>
          </a:ln>
        </p:spPr>
        <p:txBody>
          <a:bodyPr/>
          <a:lstStyle/>
          <a:p>
            <a:endParaRPr lang="en-MY"/>
          </a:p>
        </p:txBody>
      </p:sp>
      <p:sp>
        <p:nvSpPr>
          <p:cNvPr id="7" name="Text 5"/>
          <p:cNvSpPr/>
          <p:nvPr/>
        </p:nvSpPr>
        <p:spPr>
          <a:xfrm>
            <a:off x="594360" y="932688"/>
            <a:ext cx="3840480" cy="320040"/>
          </a:xfrm>
          <a:prstGeom prst="rect">
            <a:avLst/>
          </a:prstGeom>
          <a:noFill/>
          <a:ln/>
        </p:spPr>
        <p:txBody>
          <a:bodyPr wrap="square" rtlCol="0" anchor="ctr"/>
          <a:lstStyle/>
          <a:p>
            <a:pPr marL="0" indent="0">
              <a:buNone/>
            </a:pPr>
            <a:r>
              <a:rPr lang="en-US" sz="1250" b="1" dirty="0">
                <a:solidFill>
                  <a:srgbClr val="1A3A5C"/>
                </a:solidFill>
                <a:latin typeface="Calibri" pitchFamily="34" charset="0"/>
                <a:ea typeface="Calibri" pitchFamily="34" charset="-122"/>
                <a:cs typeface="Calibri" pitchFamily="34" charset="-120"/>
              </a:rPr>
              <a:t>Communication Principles</a:t>
            </a:r>
            <a:endParaRPr lang="en-US" sz="1250" dirty="0"/>
          </a:p>
        </p:txBody>
      </p:sp>
      <p:sp>
        <p:nvSpPr>
          <p:cNvPr id="8" name="Text 6"/>
          <p:cNvSpPr/>
          <p:nvPr/>
        </p:nvSpPr>
        <p:spPr>
          <a:xfrm>
            <a:off x="594360" y="1325880"/>
            <a:ext cx="3840480" cy="3456432"/>
          </a:xfrm>
          <a:prstGeom prst="rect">
            <a:avLst/>
          </a:prstGeom>
          <a:noFill/>
          <a:ln/>
        </p:spPr>
        <p:txBody>
          <a:bodyPr wrap="square" rtlCol="0" anchor="ctr"/>
          <a:lstStyle/>
          <a:p>
            <a:pPr marL="342900" indent="-342900">
              <a:spcAft>
                <a:spcPts val="400"/>
              </a:spcAft>
              <a:buSzPct val="100000"/>
              <a:buChar char="•"/>
            </a:pPr>
            <a:r>
              <a:rPr lang="en-US" sz="1200" dirty="0">
                <a:solidFill>
                  <a:srgbClr val="4A5568"/>
                </a:solidFill>
                <a:latin typeface="Calibri" pitchFamily="34" charset="0"/>
                <a:ea typeface="Calibri" pitchFamily="34" charset="-122"/>
                <a:cs typeface="Calibri" pitchFamily="34" charset="-120"/>
              </a:rPr>
              <a:t>Use shared decision-making — involve Patient A in all care decisions</a:t>
            </a:r>
            <a:endParaRPr lang="en-US" sz="1200" dirty="0"/>
          </a:p>
          <a:p>
            <a:pPr marL="342900" indent="-342900">
              <a:spcAft>
                <a:spcPts val="400"/>
              </a:spcAft>
              <a:buSzPct val="100000"/>
              <a:buChar char="•"/>
            </a:pPr>
            <a:r>
              <a:rPr lang="en-US" sz="1200" dirty="0">
                <a:solidFill>
                  <a:srgbClr val="4A5568"/>
                </a:solidFill>
                <a:latin typeface="Calibri" pitchFamily="34" charset="0"/>
                <a:ea typeface="Calibri" pitchFamily="34" charset="-122"/>
                <a:cs typeface="Calibri" pitchFamily="34" charset="-120"/>
              </a:rPr>
              <a:t>Provide both verbal AND written information in plain, clear language</a:t>
            </a:r>
            <a:endParaRPr lang="en-US" sz="1200" dirty="0"/>
          </a:p>
          <a:p>
            <a:pPr marL="342900" indent="-342900">
              <a:spcAft>
                <a:spcPts val="400"/>
              </a:spcAft>
              <a:buSzPct val="100000"/>
              <a:buChar char="•"/>
            </a:pPr>
            <a:r>
              <a:rPr lang="en-US" sz="1200" dirty="0">
                <a:solidFill>
                  <a:srgbClr val="4A5568"/>
                </a:solidFill>
                <a:latin typeface="Calibri" pitchFamily="34" charset="0"/>
                <a:ea typeface="Calibri" pitchFamily="34" charset="-122"/>
                <a:cs typeface="Calibri" pitchFamily="34" charset="-120"/>
              </a:rPr>
              <a:t>Use teach-back to confirm the patient has understood key information</a:t>
            </a:r>
            <a:endParaRPr lang="en-US" sz="1200" dirty="0"/>
          </a:p>
          <a:p>
            <a:pPr marL="342900" indent="-342900">
              <a:spcAft>
                <a:spcPts val="400"/>
              </a:spcAft>
              <a:buSzPct val="100000"/>
              <a:buChar char="•"/>
            </a:pPr>
            <a:r>
              <a:rPr lang="en-US" sz="1200" dirty="0">
                <a:solidFill>
                  <a:srgbClr val="4A5568"/>
                </a:solidFill>
                <a:latin typeface="Calibri" pitchFamily="34" charset="0"/>
                <a:ea typeface="Calibri" pitchFamily="34" charset="-122"/>
                <a:cs typeface="Calibri" pitchFamily="34" charset="-120"/>
              </a:rPr>
              <a:t>Adapt communication for any sensory or language needs (NHS England, 2025 — Accessible Information Standard)</a:t>
            </a:r>
            <a:endParaRPr lang="en-US" sz="1200" dirty="0"/>
          </a:p>
          <a:p>
            <a:pPr marL="342900" indent="-342900">
              <a:spcAft>
                <a:spcPts val="400"/>
              </a:spcAft>
              <a:buSzPct val="100000"/>
              <a:buChar char="•"/>
            </a:pPr>
            <a:r>
              <a:rPr lang="en-US" sz="1200" dirty="0">
                <a:solidFill>
                  <a:srgbClr val="4A5568"/>
                </a:solidFill>
                <a:latin typeface="Calibri" pitchFamily="34" charset="0"/>
                <a:ea typeface="Calibri" pitchFamily="34" charset="-122"/>
                <a:cs typeface="Calibri" pitchFamily="34" charset="-120"/>
              </a:rPr>
              <a:t>Only involve family/carers with explicit patient consent</a:t>
            </a:r>
            <a:endParaRPr lang="en-US" sz="1200" dirty="0"/>
          </a:p>
          <a:p>
            <a:pPr marL="342900" indent="-342900">
              <a:spcAft>
                <a:spcPts val="400"/>
              </a:spcAft>
              <a:buSzPct val="100000"/>
              <a:buChar char="•"/>
            </a:pPr>
            <a:r>
              <a:rPr lang="en-US" sz="1200" dirty="0">
                <a:solidFill>
                  <a:srgbClr val="4A5568"/>
                </a:solidFill>
                <a:latin typeface="Calibri" pitchFamily="34" charset="0"/>
                <a:ea typeface="Calibri" pitchFamily="34" charset="-122"/>
                <a:cs typeface="Calibri" pitchFamily="34" charset="-120"/>
              </a:rPr>
              <a:t>Ask open questions; allow time for the patient to express concerns</a:t>
            </a:r>
            <a:endParaRPr lang="en-US" sz="1200" dirty="0"/>
          </a:p>
          <a:p>
            <a:pPr marL="342900" indent="-342900">
              <a:spcAft>
                <a:spcPts val="400"/>
              </a:spcAft>
              <a:buSzPct val="100000"/>
              <a:buChar char="•"/>
            </a:pPr>
            <a:r>
              <a:rPr lang="en-US" sz="1200" dirty="0">
                <a:solidFill>
                  <a:srgbClr val="4A5568"/>
                </a:solidFill>
                <a:latin typeface="Calibri" pitchFamily="34" charset="0"/>
                <a:ea typeface="Calibri" pitchFamily="34" charset="-122"/>
                <a:cs typeface="Calibri" pitchFamily="34" charset="-120"/>
              </a:rPr>
              <a:t>Person-centred communication improves adherence and self-management confidence</a:t>
            </a:r>
            <a:endParaRPr lang="en-US" sz="1200" dirty="0"/>
          </a:p>
        </p:txBody>
      </p:sp>
      <p:sp>
        <p:nvSpPr>
          <p:cNvPr id="9" name="Text 7"/>
          <p:cNvSpPr/>
          <p:nvPr/>
        </p:nvSpPr>
        <p:spPr>
          <a:xfrm>
            <a:off x="4709160" y="868680"/>
            <a:ext cx="4160520" cy="320040"/>
          </a:xfrm>
          <a:prstGeom prst="rect">
            <a:avLst/>
          </a:prstGeom>
          <a:noFill/>
          <a:ln/>
        </p:spPr>
        <p:txBody>
          <a:bodyPr wrap="square" rtlCol="0" anchor="ctr"/>
          <a:lstStyle/>
          <a:p>
            <a:pPr marL="0" indent="0">
              <a:buNone/>
            </a:pPr>
            <a:r>
              <a:rPr lang="en-US" sz="1250" b="1" dirty="0">
                <a:solidFill>
                  <a:srgbClr val="1A3A5C"/>
                </a:solidFill>
                <a:latin typeface="Calibri" pitchFamily="34" charset="0"/>
                <a:ea typeface="Calibri" pitchFamily="34" charset="-122"/>
                <a:cs typeface="Calibri" pitchFamily="34" charset="-120"/>
              </a:rPr>
              <a:t>Multidisciplinary Team (MDT)</a:t>
            </a:r>
            <a:endParaRPr lang="en-US" sz="1250" dirty="0"/>
          </a:p>
        </p:txBody>
      </p:sp>
      <p:sp>
        <p:nvSpPr>
          <p:cNvPr id="10" name="Shape 8"/>
          <p:cNvSpPr/>
          <p:nvPr/>
        </p:nvSpPr>
        <p:spPr>
          <a:xfrm>
            <a:off x="4709160" y="1280160"/>
            <a:ext cx="4160520" cy="457200"/>
          </a:xfrm>
          <a:prstGeom prst="rect">
            <a:avLst/>
          </a:prstGeom>
          <a:solidFill>
            <a:srgbClr val="FFFFFF"/>
          </a:solidFill>
          <a:ln w="6350">
            <a:solidFill>
              <a:srgbClr val="E2E8F0"/>
            </a:solidFill>
            <a:prstDash val="solid"/>
          </a:ln>
        </p:spPr>
        <p:txBody>
          <a:bodyPr/>
          <a:lstStyle/>
          <a:p>
            <a:endParaRPr lang="en-MY"/>
          </a:p>
        </p:txBody>
      </p:sp>
      <p:sp>
        <p:nvSpPr>
          <p:cNvPr id="11" name="Shape 9"/>
          <p:cNvSpPr/>
          <p:nvPr/>
        </p:nvSpPr>
        <p:spPr>
          <a:xfrm>
            <a:off x="4709160" y="1280160"/>
            <a:ext cx="54864" cy="457200"/>
          </a:xfrm>
          <a:prstGeom prst="rect">
            <a:avLst/>
          </a:prstGeom>
          <a:solidFill>
            <a:srgbClr val="1A3A5C"/>
          </a:solidFill>
          <a:ln w="12700">
            <a:solidFill>
              <a:srgbClr val="1A3A5C"/>
            </a:solidFill>
            <a:prstDash val="solid"/>
          </a:ln>
        </p:spPr>
        <p:txBody>
          <a:bodyPr/>
          <a:lstStyle/>
          <a:p>
            <a:endParaRPr lang="en-MY"/>
          </a:p>
        </p:txBody>
      </p:sp>
      <p:sp>
        <p:nvSpPr>
          <p:cNvPr id="12" name="Text 10"/>
          <p:cNvSpPr/>
          <p:nvPr/>
        </p:nvSpPr>
        <p:spPr>
          <a:xfrm>
            <a:off x="4828032" y="1316736"/>
            <a:ext cx="1463040" cy="219456"/>
          </a:xfrm>
          <a:prstGeom prst="rect">
            <a:avLst/>
          </a:prstGeom>
          <a:noFill/>
          <a:ln/>
        </p:spPr>
        <p:txBody>
          <a:bodyPr wrap="square" rtlCol="0" anchor="ctr"/>
          <a:lstStyle/>
          <a:p>
            <a:pPr marL="0" indent="0">
              <a:buNone/>
            </a:pPr>
            <a:r>
              <a:rPr lang="en-US" sz="1000" b="1" dirty="0">
                <a:solidFill>
                  <a:srgbClr val="1A3A5C"/>
                </a:solidFill>
                <a:latin typeface="Calibri" pitchFamily="34" charset="0"/>
                <a:ea typeface="Calibri" pitchFamily="34" charset="-122"/>
                <a:cs typeface="Calibri" pitchFamily="34" charset="-120"/>
              </a:rPr>
              <a:t>GP</a:t>
            </a:r>
            <a:endParaRPr lang="en-US" sz="1000" dirty="0"/>
          </a:p>
        </p:txBody>
      </p:sp>
      <p:sp>
        <p:nvSpPr>
          <p:cNvPr id="13" name="Text 11"/>
          <p:cNvSpPr/>
          <p:nvPr/>
        </p:nvSpPr>
        <p:spPr>
          <a:xfrm>
            <a:off x="4828032" y="1527048"/>
            <a:ext cx="3931920" cy="182880"/>
          </a:xfrm>
          <a:prstGeom prst="rect">
            <a:avLst/>
          </a:prstGeom>
          <a:noFill/>
          <a:ln/>
        </p:spPr>
        <p:txBody>
          <a:bodyPr wrap="square" rtlCol="0" anchor="ctr"/>
          <a:lstStyle/>
          <a:p>
            <a:pPr marL="0" indent="0">
              <a:buNone/>
            </a:pPr>
            <a:r>
              <a:rPr lang="en-US" sz="950" dirty="0">
                <a:solidFill>
                  <a:srgbClr val="4A5568"/>
                </a:solidFill>
                <a:latin typeface="Calibri" pitchFamily="34" charset="0"/>
                <a:ea typeface="Calibri" pitchFamily="34" charset="-122"/>
                <a:cs typeface="Calibri" pitchFamily="34" charset="-120"/>
              </a:rPr>
              <a:t>Diagnosis, prescribing, coordination</a:t>
            </a:r>
            <a:endParaRPr lang="en-US" sz="950" dirty="0"/>
          </a:p>
        </p:txBody>
      </p:sp>
      <p:sp>
        <p:nvSpPr>
          <p:cNvPr id="14" name="Shape 12"/>
          <p:cNvSpPr/>
          <p:nvPr/>
        </p:nvSpPr>
        <p:spPr>
          <a:xfrm>
            <a:off x="4709160" y="1792224"/>
            <a:ext cx="4160520" cy="457200"/>
          </a:xfrm>
          <a:prstGeom prst="rect">
            <a:avLst/>
          </a:prstGeom>
          <a:solidFill>
            <a:srgbClr val="FFFFFF"/>
          </a:solidFill>
          <a:ln w="6350">
            <a:solidFill>
              <a:srgbClr val="E2E8F0"/>
            </a:solidFill>
            <a:prstDash val="solid"/>
          </a:ln>
        </p:spPr>
        <p:txBody>
          <a:bodyPr/>
          <a:lstStyle/>
          <a:p>
            <a:endParaRPr lang="en-MY"/>
          </a:p>
        </p:txBody>
      </p:sp>
      <p:sp>
        <p:nvSpPr>
          <p:cNvPr id="15" name="Shape 13"/>
          <p:cNvSpPr/>
          <p:nvPr/>
        </p:nvSpPr>
        <p:spPr>
          <a:xfrm>
            <a:off x="4709160" y="1792224"/>
            <a:ext cx="54864" cy="457200"/>
          </a:xfrm>
          <a:prstGeom prst="rect">
            <a:avLst/>
          </a:prstGeom>
          <a:solidFill>
            <a:srgbClr val="1F6BA5"/>
          </a:solidFill>
          <a:ln w="12700">
            <a:solidFill>
              <a:srgbClr val="1F6BA5"/>
            </a:solidFill>
            <a:prstDash val="solid"/>
          </a:ln>
        </p:spPr>
        <p:txBody>
          <a:bodyPr/>
          <a:lstStyle/>
          <a:p>
            <a:endParaRPr lang="en-MY"/>
          </a:p>
        </p:txBody>
      </p:sp>
      <p:sp>
        <p:nvSpPr>
          <p:cNvPr id="16" name="Text 14"/>
          <p:cNvSpPr/>
          <p:nvPr/>
        </p:nvSpPr>
        <p:spPr>
          <a:xfrm>
            <a:off x="4828032" y="1828800"/>
            <a:ext cx="1463040" cy="219456"/>
          </a:xfrm>
          <a:prstGeom prst="rect">
            <a:avLst/>
          </a:prstGeom>
          <a:noFill/>
          <a:ln/>
        </p:spPr>
        <p:txBody>
          <a:bodyPr wrap="square" rtlCol="0" anchor="ctr"/>
          <a:lstStyle/>
          <a:p>
            <a:pPr marL="0" indent="0">
              <a:buNone/>
            </a:pPr>
            <a:r>
              <a:rPr lang="en-US" sz="1000" b="1" dirty="0">
                <a:solidFill>
                  <a:srgbClr val="1A3A5C"/>
                </a:solidFill>
                <a:latin typeface="Calibri" pitchFamily="34" charset="0"/>
                <a:ea typeface="Calibri" pitchFamily="34" charset="-122"/>
                <a:cs typeface="Calibri" pitchFamily="34" charset="-120"/>
              </a:rPr>
              <a:t>Respiratory Nurse</a:t>
            </a:r>
            <a:endParaRPr lang="en-US" sz="1000" dirty="0"/>
          </a:p>
        </p:txBody>
      </p:sp>
      <p:sp>
        <p:nvSpPr>
          <p:cNvPr id="17" name="Text 15"/>
          <p:cNvSpPr/>
          <p:nvPr/>
        </p:nvSpPr>
        <p:spPr>
          <a:xfrm>
            <a:off x="4828032" y="2039112"/>
            <a:ext cx="3931920" cy="182880"/>
          </a:xfrm>
          <a:prstGeom prst="rect">
            <a:avLst/>
          </a:prstGeom>
          <a:noFill/>
          <a:ln/>
        </p:spPr>
        <p:txBody>
          <a:bodyPr wrap="square" rtlCol="0" anchor="ctr"/>
          <a:lstStyle/>
          <a:p>
            <a:pPr marL="0" indent="0">
              <a:buNone/>
            </a:pPr>
            <a:r>
              <a:rPr lang="en-US" sz="950" dirty="0">
                <a:solidFill>
                  <a:srgbClr val="4A5568"/>
                </a:solidFill>
                <a:latin typeface="Calibri" pitchFamily="34" charset="0"/>
                <a:ea typeface="Calibri" pitchFamily="34" charset="-122"/>
                <a:cs typeface="Calibri" pitchFamily="34" charset="-120"/>
              </a:rPr>
              <a:t>Ongoing monitoring and education</a:t>
            </a:r>
            <a:endParaRPr lang="en-US" sz="950" dirty="0"/>
          </a:p>
        </p:txBody>
      </p:sp>
      <p:sp>
        <p:nvSpPr>
          <p:cNvPr id="18" name="Shape 16"/>
          <p:cNvSpPr/>
          <p:nvPr/>
        </p:nvSpPr>
        <p:spPr>
          <a:xfrm>
            <a:off x="4709160" y="2304288"/>
            <a:ext cx="4160520" cy="457200"/>
          </a:xfrm>
          <a:prstGeom prst="rect">
            <a:avLst/>
          </a:prstGeom>
          <a:solidFill>
            <a:srgbClr val="FFFFFF"/>
          </a:solidFill>
          <a:ln w="6350">
            <a:solidFill>
              <a:srgbClr val="E2E8F0"/>
            </a:solidFill>
            <a:prstDash val="solid"/>
          </a:ln>
        </p:spPr>
        <p:txBody>
          <a:bodyPr/>
          <a:lstStyle/>
          <a:p>
            <a:endParaRPr lang="en-MY"/>
          </a:p>
        </p:txBody>
      </p:sp>
      <p:sp>
        <p:nvSpPr>
          <p:cNvPr id="19" name="Shape 17"/>
          <p:cNvSpPr/>
          <p:nvPr/>
        </p:nvSpPr>
        <p:spPr>
          <a:xfrm>
            <a:off x="4709160" y="2304288"/>
            <a:ext cx="54864" cy="457200"/>
          </a:xfrm>
          <a:prstGeom prst="rect">
            <a:avLst/>
          </a:prstGeom>
          <a:solidFill>
            <a:srgbClr val="0D9488"/>
          </a:solidFill>
          <a:ln w="12700">
            <a:solidFill>
              <a:srgbClr val="0D9488"/>
            </a:solidFill>
            <a:prstDash val="solid"/>
          </a:ln>
        </p:spPr>
        <p:txBody>
          <a:bodyPr/>
          <a:lstStyle/>
          <a:p>
            <a:endParaRPr lang="en-MY"/>
          </a:p>
        </p:txBody>
      </p:sp>
      <p:sp>
        <p:nvSpPr>
          <p:cNvPr id="20" name="Text 18"/>
          <p:cNvSpPr/>
          <p:nvPr/>
        </p:nvSpPr>
        <p:spPr>
          <a:xfrm>
            <a:off x="4828032" y="2340864"/>
            <a:ext cx="1463040" cy="219456"/>
          </a:xfrm>
          <a:prstGeom prst="rect">
            <a:avLst/>
          </a:prstGeom>
          <a:noFill/>
          <a:ln/>
        </p:spPr>
        <p:txBody>
          <a:bodyPr wrap="square" rtlCol="0" anchor="ctr"/>
          <a:lstStyle/>
          <a:p>
            <a:pPr marL="0" indent="0">
              <a:buNone/>
            </a:pPr>
            <a:r>
              <a:rPr lang="en-US" sz="1000" b="1" dirty="0">
                <a:solidFill>
                  <a:srgbClr val="1A3A5C"/>
                </a:solidFill>
                <a:latin typeface="Calibri" pitchFamily="34" charset="0"/>
                <a:ea typeface="Calibri" pitchFamily="34" charset="-122"/>
                <a:cs typeface="Calibri" pitchFamily="34" charset="-120"/>
              </a:rPr>
              <a:t>Pharmacist</a:t>
            </a:r>
            <a:endParaRPr lang="en-US" sz="1000" dirty="0"/>
          </a:p>
        </p:txBody>
      </p:sp>
      <p:sp>
        <p:nvSpPr>
          <p:cNvPr id="21" name="Text 19"/>
          <p:cNvSpPr/>
          <p:nvPr/>
        </p:nvSpPr>
        <p:spPr>
          <a:xfrm>
            <a:off x="4828032" y="2551176"/>
            <a:ext cx="3931920" cy="182880"/>
          </a:xfrm>
          <a:prstGeom prst="rect">
            <a:avLst/>
          </a:prstGeom>
          <a:noFill/>
          <a:ln/>
        </p:spPr>
        <p:txBody>
          <a:bodyPr wrap="square" rtlCol="0" anchor="ctr"/>
          <a:lstStyle/>
          <a:p>
            <a:pPr marL="0" indent="0">
              <a:buNone/>
            </a:pPr>
            <a:r>
              <a:rPr lang="en-US" sz="950" dirty="0">
                <a:solidFill>
                  <a:srgbClr val="4A5568"/>
                </a:solidFill>
                <a:latin typeface="Calibri" pitchFamily="34" charset="0"/>
                <a:ea typeface="Calibri" pitchFamily="34" charset="-122"/>
                <a:cs typeface="Calibri" pitchFamily="34" charset="-120"/>
              </a:rPr>
              <a:t>Inhaler review, adherence support</a:t>
            </a:r>
            <a:endParaRPr lang="en-US" sz="950" dirty="0"/>
          </a:p>
        </p:txBody>
      </p:sp>
      <p:sp>
        <p:nvSpPr>
          <p:cNvPr id="22" name="Shape 20"/>
          <p:cNvSpPr/>
          <p:nvPr/>
        </p:nvSpPr>
        <p:spPr>
          <a:xfrm>
            <a:off x="4709160" y="2816352"/>
            <a:ext cx="4160520" cy="457200"/>
          </a:xfrm>
          <a:prstGeom prst="rect">
            <a:avLst/>
          </a:prstGeom>
          <a:solidFill>
            <a:srgbClr val="FFFFFF"/>
          </a:solidFill>
          <a:ln w="6350">
            <a:solidFill>
              <a:srgbClr val="E2E8F0"/>
            </a:solidFill>
            <a:prstDash val="solid"/>
          </a:ln>
        </p:spPr>
        <p:txBody>
          <a:bodyPr/>
          <a:lstStyle/>
          <a:p>
            <a:endParaRPr lang="en-MY"/>
          </a:p>
        </p:txBody>
      </p:sp>
      <p:sp>
        <p:nvSpPr>
          <p:cNvPr id="23" name="Shape 21"/>
          <p:cNvSpPr/>
          <p:nvPr/>
        </p:nvSpPr>
        <p:spPr>
          <a:xfrm>
            <a:off x="4709160" y="2816352"/>
            <a:ext cx="54864" cy="457200"/>
          </a:xfrm>
          <a:prstGeom prst="rect">
            <a:avLst/>
          </a:prstGeom>
          <a:solidFill>
            <a:srgbClr val="E67E22"/>
          </a:solidFill>
          <a:ln w="12700">
            <a:solidFill>
              <a:srgbClr val="E67E22"/>
            </a:solidFill>
            <a:prstDash val="solid"/>
          </a:ln>
        </p:spPr>
        <p:txBody>
          <a:bodyPr/>
          <a:lstStyle/>
          <a:p>
            <a:endParaRPr lang="en-MY"/>
          </a:p>
        </p:txBody>
      </p:sp>
      <p:sp>
        <p:nvSpPr>
          <p:cNvPr id="24" name="Text 22"/>
          <p:cNvSpPr/>
          <p:nvPr/>
        </p:nvSpPr>
        <p:spPr>
          <a:xfrm>
            <a:off x="4828032" y="2852928"/>
            <a:ext cx="1463040" cy="219456"/>
          </a:xfrm>
          <a:prstGeom prst="rect">
            <a:avLst/>
          </a:prstGeom>
          <a:noFill/>
          <a:ln/>
        </p:spPr>
        <p:txBody>
          <a:bodyPr wrap="square" rtlCol="0" anchor="ctr"/>
          <a:lstStyle/>
          <a:p>
            <a:pPr marL="0" indent="0">
              <a:buNone/>
            </a:pPr>
            <a:r>
              <a:rPr lang="en-US" sz="1000" b="1" dirty="0">
                <a:solidFill>
                  <a:srgbClr val="1A3A5C"/>
                </a:solidFill>
                <a:latin typeface="Calibri" pitchFamily="34" charset="0"/>
                <a:ea typeface="Calibri" pitchFamily="34" charset="-122"/>
                <a:cs typeface="Calibri" pitchFamily="34" charset="-120"/>
              </a:rPr>
              <a:t>Physiotherapist</a:t>
            </a:r>
            <a:endParaRPr lang="en-US" sz="1000" dirty="0"/>
          </a:p>
        </p:txBody>
      </p:sp>
      <p:sp>
        <p:nvSpPr>
          <p:cNvPr id="25" name="Text 23"/>
          <p:cNvSpPr/>
          <p:nvPr/>
        </p:nvSpPr>
        <p:spPr>
          <a:xfrm>
            <a:off x="4828032" y="3063240"/>
            <a:ext cx="3931920" cy="182880"/>
          </a:xfrm>
          <a:prstGeom prst="rect">
            <a:avLst/>
          </a:prstGeom>
          <a:noFill/>
          <a:ln/>
        </p:spPr>
        <p:txBody>
          <a:bodyPr wrap="square" rtlCol="0" anchor="ctr"/>
          <a:lstStyle/>
          <a:p>
            <a:pPr marL="0" indent="0">
              <a:buNone/>
            </a:pPr>
            <a:r>
              <a:rPr lang="en-US" sz="950" dirty="0">
                <a:solidFill>
                  <a:srgbClr val="4A5568"/>
                </a:solidFill>
                <a:latin typeface="Calibri" pitchFamily="34" charset="0"/>
                <a:ea typeface="Calibri" pitchFamily="34" charset="-122"/>
                <a:cs typeface="Calibri" pitchFamily="34" charset="-120"/>
              </a:rPr>
              <a:t>Pulmonary rehab programme delivery</a:t>
            </a:r>
            <a:endParaRPr lang="en-US" sz="950" dirty="0"/>
          </a:p>
        </p:txBody>
      </p:sp>
      <p:sp>
        <p:nvSpPr>
          <p:cNvPr id="26" name="Shape 24"/>
          <p:cNvSpPr/>
          <p:nvPr/>
        </p:nvSpPr>
        <p:spPr>
          <a:xfrm>
            <a:off x="4709160" y="3328416"/>
            <a:ext cx="4160520" cy="457200"/>
          </a:xfrm>
          <a:prstGeom prst="rect">
            <a:avLst/>
          </a:prstGeom>
          <a:solidFill>
            <a:srgbClr val="FFFFFF"/>
          </a:solidFill>
          <a:ln w="6350">
            <a:solidFill>
              <a:srgbClr val="E2E8F0"/>
            </a:solidFill>
            <a:prstDash val="solid"/>
          </a:ln>
        </p:spPr>
        <p:txBody>
          <a:bodyPr/>
          <a:lstStyle/>
          <a:p>
            <a:endParaRPr lang="en-MY"/>
          </a:p>
        </p:txBody>
      </p:sp>
      <p:sp>
        <p:nvSpPr>
          <p:cNvPr id="27" name="Shape 25"/>
          <p:cNvSpPr/>
          <p:nvPr/>
        </p:nvSpPr>
        <p:spPr>
          <a:xfrm>
            <a:off x="4709160" y="3328416"/>
            <a:ext cx="54864" cy="457200"/>
          </a:xfrm>
          <a:prstGeom prst="rect">
            <a:avLst/>
          </a:prstGeom>
          <a:solidFill>
            <a:srgbClr val="C0392B"/>
          </a:solidFill>
          <a:ln w="12700">
            <a:solidFill>
              <a:srgbClr val="C0392B"/>
            </a:solidFill>
            <a:prstDash val="solid"/>
          </a:ln>
        </p:spPr>
        <p:txBody>
          <a:bodyPr/>
          <a:lstStyle/>
          <a:p>
            <a:endParaRPr lang="en-MY"/>
          </a:p>
        </p:txBody>
      </p:sp>
      <p:sp>
        <p:nvSpPr>
          <p:cNvPr id="28" name="Text 26"/>
          <p:cNvSpPr/>
          <p:nvPr/>
        </p:nvSpPr>
        <p:spPr>
          <a:xfrm>
            <a:off x="4828032" y="3364992"/>
            <a:ext cx="1463040" cy="219456"/>
          </a:xfrm>
          <a:prstGeom prst="rect">
            <a:avLst/>
          </a:prstGeom>
          <a:noFill/>
          <a:ln/>
        </p:spPr>
        <p:txBody>
          <a:bodyPr wrap="square" rtlCol="0" anchor="ctr"/>
          <a:lstStyle/>
          <a:p>
            <a:pPr marL="0" indent="0">
              <a:buNone/>
            </a:pPr>
            <a:r>
              <a:rPr lang="en-US" sz="1000" b="1" dirty="0">
                <a:solidFill>
                  <a:srgbClr val="1A3A5C"/>
                </a:solidFill>
                <a:latin typeface="Calibri" pitchFamily="34" charset="0"/>
                <a:ea typeface="Calibri" pitchFamily="34" charset="-122"/>
                <a:cs typeface="Calibri" pitchFamily="34" charset="-120"/>
              </a:rPr>
              <a:t>Smoking Cessation</a:t>
            </a:r>
            <a:endParaRPr lang="en-US" sz="1000" dirty="0"/>
          </a:p>
        </p:txBody>
      </p:sp>
      <p:sp>
        <p:nvSpPr>
          <p:cNvPr id="29" name="Text 27"/>
          <p:cNvSpPr/>
          <p:nvPr/>
        </p:nvSpPr>
        <p:spPr>
          <a:xfrm>
            <a:off x="4828032" y="3575304"/>
            <a:ext cx="3931920" cy="182880"/>
          </a:xfrm>
          <a:prstGeom prst="rect">
            <a:avLst/>
          </a:prstGeom>
          <a:noFill/>
          <a:ln/>
        </p:spPr>
        <p:txBody>
          <a:bodyPr wrap="square" rtlCol="0" anchor="ctr"/>
          <a:lstStyle/>
          <a:p>
            <a:pPr marL="0" indent="0">
              <a:buNone/>
            </a:pPr>
            <a:r>
              <a:rPr lang="en-US" sz="950" dirty="0">
                <a:solidFill>
                  <a:srgbClr val="4A5568"/>
                </a:solidFill>
                <a:latin typeface="Calibri" pitchFamily="34" charset="0"/>
                <a:ea typeface="Calibri" pitchFamily="34" charset="-122"/>
                <a:cs typeface="Calibri" pitchFamily="34" charset="-120"/>
              </a:rPr>
              <a:t>Behavioural and pharmacological support</a:t>
            </a:r>
            <a:endParaRPr lang="en-US" sz="950" dirty="0"/>
          </a:p>
        </p:txBody>
      </p:sp>
      <p:sp>
        <p:nvSpPr>
          <p:cNvPr id="30" name="Shape 28"/>
          <p:cNvSpPr/>
          <p:nvPr/>
        </p:nvSpPr>
        <p:spPr>
          <a:xfrm>
            <a:off x="4709160" y="3840480"/>
            <a:ext cx="4160520" cy="457200"/>
          </a:xfrm>
          <a:prstGeom prst="rect">
            <a:avLst/>
          </a:prstGeom>
          <a:solidFill>
            <a:srgbClr val="FFFFFF"/>
          </a:solidFill>
          <a:ln w="6350">
            <a:solidFill>
              <a:srgbClr val="E2E8F0"/>
            </a:solidFill>
            <a:prstDash val="solid"/>
          </a:ln>
        </p:spPr>
        <p:txBody>
          <a:bodyPr/>
          <a:lstStyle/>
          <a:p>
            <a:endParaRPr lang="en-MY"/>
          </a:p>
        </p:txBody>
      </p:sp>
      <p:sp>
        <p:nvSpPr>
          <p:cNvPr id="31" name="Shape 29"/>
          <p:cNvSpPr/>
          <p:nvPr/>
        </p:nvSpPr>
        <p:spPr>
          <a:xfrm>
            <a:off x="4709160" y="3840480"/>
            <a:ext cx="54864" cy="457200"/>
          </a:xfrm>
          <a:prstGeom prst="rect">
            <a:avLst/>
          </a:prstGeom>
          <a:solidFill>
            <a:srgbClr val="27AE60"/>
          </a:solidFill>
          <a:ln w="12700">
            <a:solidFill>
              <a:srgbClr val="27AE60"/>
            </a:solidFill>
            <a:prstDash val="solid"/>
          </a:ln>
        </p:spPr>
        <p:txBody>
          <a:bodyPr/>
          <a:lstStyle/>
          <a:p>
            <a:endParaRPr lang="en-MY"/>
          </a:p>
        </p:txBody>
      </p:sp>
      <p:sp>
        <p:nvSpPr>
          <p:cNvPr id="32" name="Text 30"/>
          <p:cNvSpPr/>
          <p:nvPr/>
        </p:nvSpPr>
        <p:spPr>
          <a:xfrm>
            <a:off x="4828032" y="3877056"/>
            <a:ext cx="1463040" cy="219456"/>
          </a:xfrm>
          <a:prstGeom prst="rect">
            <a:avLst/>
          </a:prstGeom>
          <a:noFill/>
          <a:ln/>
        </p:spPr>
        <p:txBody>
          <a:bodyPr wrap="square" rtlCol="0" anchor="ctr"/>
          <a:lstStyle/>
          <a:p>
            <a:pPr marL="0" indent="0">
              <a:buNone/>
            </a:pPr>
            <a:r>
              <a:rPr lang="en-US" sz="1000" b="1" dirty="0">
                <a:solidFill>
                  <a:srgbClr val="1A3A5C"/>
                </a:solidFill>
                <a:latin typeface="Calibri" pitchFamily="34" charset="0"/>
                <a:ea typeface="Calibri" pitchFamily="34" charset="-122"/>
                <a:cs typeface="Calibri" pitchFamily="34" charset="-120"/>
              </a:rPr>
              <a:t>Dietitian</a:t>
            </a:r>
            <a:endParaRPr lang="en-US" sz="1000" dirty="0"/>
          </a:p>
        </p:txBody>
      </p:sp>
      <p:sp>
        <p:nvSpPr>
          <p:cNvPr id="33" name="Text 31"/>
          <p:cNvSpPr/>
          <p:nvPr/>
        </p:nvSpPr>
        <p:spPr>
          <a:xfrm>
            <a:off x="4828032" y="4087368"/>
            <a:ext cx="3931920" cy="182880"/>
          </a:xfrm>
          <a:prstGeom prst="rect">
            <a:avLst/>
          </a:prstGeom>
          <a:noFill/>
          <a:ln/>
        </p:spPr>
        <p:txBody>
          <a:bodyPr wrap="square" rtlCol="0" anchor="ctr"/>
          <a:lstStyle/>
          <a:p>
            <a:pPr marL="0" indent="0">
              <a:buNone/>
            </a:pPr>
            <a:r>
              <a:rPr lang="en-US" sz="950" dirty="0">
                <a:solidFill>
                  <a:srgbClr val="4A5568"/>
                </a:solidFill>
                <a:latin typeface="Calibri" pitchFamily="34" charset="0"/>
                <a:ea typeface="Calibri" pitchFamily="34" charset="-122"/>
                <a:cs typeface="Calibri" pitchFamily="34" charset="-120"/>
              </a:rPr>
              <a:t>Nutritional assessment if BMI low</a:t>
            </a:r>
            <a:endParaRPr lang="en-US" sz="950" dirty="0"/>
          </a:p>
        </p:txBody>
      </p:sp>
      <p:sp>
        <p:nvSpPr>
          <p:cNvPr id="34" name="Shape 32"/>
          <p:cNvSpPr/>
          <p:nvPr/>
        </p:nvSpPr>
        <p:spPr>
          <a:xfrm>
            <a:off x="4709160" y="4352544"/>
            <a:ext cx="4160520" cy="457200"/>
          </a:xfrm>
          <a:prstGeom prst="rect">
            <a:avLst/>
          </a:prstGeom>
          <a:solidFill>
            <a:srgbClr val="FFFFFF"/>
          </a:solidFill>
          <a:ln w="6350">
            <a:solidFill>
              <a:srgbClr val="E2E8F0"/>
            </a:solidFill>
            <a:prstDash val="solid"/>
          </a:ln>
        </p:spPr>
        <p:txBody>
          <a:bodyPr/>
          <a:lstStyle/>
          <a:p>
            <a:endParaRPr lang="en-MY"/>
          </a:p>
        </p:txBody>
      </p:sp>
      <p:sp>
        <p:nvSpPr>
          <p:cNvPr id="35" name="Shape 33"/>
          <p:cNvSpPr/>
          <p:nvPr/>
        </p:nvSpPr>
        <p:spPr>
          <a:xfrm>
            <a:off x="4709160" y="4352544"/>
            <a:ext cx="54864" cy="457200"/>
          </a:xfrm>
          <a:prstGeom prst="rect">
            <a:avLst/>
          </a:prstGeom>
          <a:solidFill>
            <a:srgbClr val="8E44AD"/>
          </a:solidFill>
          <a:ln w="12700">
            <a:solidFill>
              <a:srgbClr val="8E44AD"/>
            </a:solidFill>
            <a:prstDash val="solid"/>
          </a:ln>
        </p:spPr>
        <p:txBody>
          <a:bodyPr/>
          <a:lstStyle/>
          <a:p>
            <a:endParaRPr lang="en-MY"/>
          </a:p>
        </p:txBody>
      </p:sp>
      <p:sp>
        <p:nvSpPr>
          <p:cNvPr id="36" name="Text 34"/>
          <p:cNvSpPr/>
          <p:nvPr/>
        </p:nvSpPr>
        <p:spPr>
          <a:xfrm>
            <a:off x="4828032" y="4389120"/>
            <a:ext cx="1463040" cy="219456"/>
          </a:xfrm>
          <a:prstGeom prst="rect">
            <a:avLst/>
          </a:prstGeom>
          <a:noFill/>
          <a:ln/>
        </p:spPr>
        <p:txBody>
          <a:bodyPr wrap="square" rtlCol="0" anchor="ctr"/>
          <a:lstStyle/>
          <a:p>
            <a:pPr marL="0" indent="0">
              <a:buNone/>
            </a:pPr>
            <a:r>
              <a:rPr lang="en-US" sz="1000" b="1" dirty="0">
                <a:solidFill>
                  <a:srgbClr val="1A3A5C"/>
                </a:solidFill>
                <a:latin typeface="Calibri" pitchFamily="34" charset="0"/>
                <a:ea typeface="Calibri" pitchFamily="34" charset="-122"/>
                <a:cs typeface="Calibri" pitchFamily="34" charset="-120"/>
              </a:rPr>
              <a:t>Social Prescriber</a:t>
            </a:r>
            <a:endParaRPr lang="en-US" sz="1000" dirty="0"/>
          </a:p>
        </p:txBody>
      </p:sp>
      <p:sp>
        <p:nvSpPr>
          <p:cNvPr id="37" name="Text 35"/>
          <p:cNvSpPr/>
          <p:nvPr/>
        </p:nvSpPr>
        <p:spPr>
          <a:xfrm>
            <a:off x="4828032" y="4599432"/>
            <a:ext cx="3931920" cy="182880"/>
          </a:xfrm>
          <a:prstGeom prst="rect">
            <a:avLst/>
          </a:prstGeom>
          <a:noFill/>
          <a:ln/>
        </p:spPr>
        <p:txBody>
          <a:bodyPr wrap="square" rtlCol="0" anchor="ctr"/>
          <a:lstStyle/>
          <a:p>
            <a:pPr marL="0" indent="0">
              <a:buNone/>
            </a:pPr>
            <a:r>
              <a:rPr lang="en-US" sz="950" dirty="0">
                <a:solidFill>
                  <a:srgbClr val="4A5568"/>
                </a:solidFill>
                <a:latin typeface="Calibri" pitchFamily="34" charset="0"/>
                <a:ea typeface="Calibri" pitchFamily="34" charset="-122"/>
                <a:cs typeface="Calibri" pitchFamily="34" charset="-120"/>
              </a:rPr>
              <a:t>Address isolation, housing, financial needs</a:t>
            </a:r>
            <a:endParaRPr lang="en-US" sz="950" dirty="0"/>
          </a:p>
        </p:txBody>
      </p:sp>
      <p:pic>
        <p:nvPicPr>
          <p:cNvPr id="38" name="Audio 37">
            <a:hlinkClick r:id="" action="ppaction://media"/>
            <a:extLst>
              <a:ext uri="{FF2B5EF4-FFF2-40B4-BE49-F238E27FC236}">
                <a16:creationId xmlns:a16="http://schemas.microsoft.com/office/drawing/2014/main" id="{AAC1D00A-5B57-A1FD-CA45-D5B3FA8059A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31250" t="-108203" r="-231250" b="-108203"/>
          <a:stretch>
            <a:fillRect/>
          </a:stretch>
        </p:blipFill>
        <p:spPr>
          <a:xfrm>
            <a:off x="6858000" y="3857625"/>
            <a:ext cx="2286000" cy="128587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21755"/>
    </mc:Choice>
    <mc:Fallback>
      <p:transition spd="slow" advTm="1217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4F8FB"/>
        </a:solidFill>
        <a:effectLst/>
      </p:bgPr>
    </p:bg>
    <p:spTree>
      <p:nvGrpSpPr>
        <p:cNvPr id="1" name=""/>
        <p:cNvGrpSpPr/>
        <p:nvPr/>
      </p:nvGrpSpPr>
      <p:grpSpPr>
        <a:xfrm>
          <a:off x="0" y="0"/>
          <a:ext cx="0" cy="0"/>
          <a:chOff x="0" y="0"/>
          <a:chExt cx="0" cy="0"/>
        </a:xfrm>
      </p:grpSpPr>
      <p:sp>
        <p:nvSpPr>
          <p:cNvPr id="2" name="Text 0"/>
          <p:cNvSpPr/>
          <p:nvPr/>
        </p:nvSpPr>
        <p:spPr>
          <a:xfrm>
            <a:off x="8503920" y="4846320"/>
            <a:ext cx="457200" cy="182880"/>
          </a:xfrm>
          <a:prstGeom prst="rect">
            <a:avLst/>
          </a:prstGeom>
          <a:noFill/>
          <a:ln/>
        </p:spPr>
        <p:txBody>
          <a:bodyPr wrap="square" rtlCol="0" anchor="ctr"/>
          <a:lstStyle/>
          <a:p>
            <a:pPr marL="0" indent="0" algn="r">
              <a:buNone/>
            </a:pPr>
            <a:r>
              <a:rPr lang="en-US" sz="800" dirty="0">
                <a:solidFill>
                  <a:srgbClr val="718096"/>
                </a:solidFill>
              </a:rPr>
              <a:t>14 / 15</a:t>
            </a:r>
            <a:endParaRPr lang="en-US" sz="800" dirty="0"/>
          </a:p>
        </p:txBody>
      </p:sp>
      <p:sp>
        <p:nvSpPr>
          <p:cNvPr id="3" name="Text 1"/>
          <p:cNvSpPr/>
          <p:nvPr/>
        </p:nvSpPr>
        <p:spPr>
          <a:xfrm>
            <a:off x="457200" y="201168"/>
            <a:ext cx="8229600" cy="502920"/>
          </a:xfrm>
          <a:prstGeom prst="rect">
            <a:avLst/>
          </a:prstGeom>
          <a:noFill/>
          <a:ln/>
        </p:spPr>
        <p:txBody>
          <a:bodyPr wrap="square" lIns="0" tIns="0" rIns="0" bIns="0" rtlCol="0" anchor="ctr"/>
          <a:lstStyle/>
          <a:p>
            <a:pPr marL="0" indent="0" algn="l">
              <a:buNone/>
            </a:pPr>
            <a:r>
              <a:rPr lang="en-US" sz="2600" b="1" dirty="0">
                <a:solidFill>
                  <a:srgbClr val="1A3A5C"/>
                </a:solidFill>
                <a:latin typeface="Calibri" pitchFamily="34" charset="0"/>
                <a:ea typeface="Calibri" pitchFamily="34" charset="-122"/>
                <a:cs typeface="Calibri" pitchFamily="34" charset="-120"/>
              </a:rPr>
              <a:t>Ethical &amp; Professional Considerations</a:t>
            </a:r>
            <a:endParaRPr lang="en-US" sz="2600" dirty="0"/>
          </a:p>
        </p:txBody>
      </p:sp>
      <p:sp>
        <p:nvSpPr>
          <p:cNvPr id="4" name="Shape 2"/>
          <p:cNvSpPr/>
          <p:nvPr/>
        </p:nvSpPr>
        <p:spPr>
          <a:xfrm>
            <a:off x="457200" y="749808"/>
            <a:ext cx="1097280" cy="36576"/>
          </a:xfrm>
          <a:prstGeom prst="rect">
            <a:avLst/>
          </a:prstGeom>
          <a:solidFill>
            <a:srgbClr val="0D9488"/>
          </a:solidFill>
          <a:ln w="12700">
            <a:solidFill>
              <a:srgbClr val="0D9488"/>
            </a:solidFill>
            <a:prstDash val="solid"/>
          </a:ln>
        </p:spPr>
        <p:txBody>
          <a:bodyPr/>
          <a:lstStyle/>
          <a:p>
            <a:endParaRPr lang="en-MY"/>
          </a:p>
        </p:txBody>
      </p:sp>
      <p:sp>
        <p:nvSpPr>
          <p:cNvPr id="5" name="Shape 3"/>
          <p:cNvSpPr/>
          <p:nvPr/>
        </p:nvSpPr>
        <p:spPr>
          <a:xfrm>
            <a:off x="411480" y="868680"/>
            <a:ext cx="4178808" cy="1335024"/>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6" name="Shape 4"/>
          <p:cNvSpPr/>
          <p:nvPr/>
        </p:nvSpPr>
        <p:spPr>
          <a:xfrm>
            <a:off x="548640" y="978408"/>
            <a:ext cx="502920" cy="502920"/>
          </a:xfrm>
          <a:prstGeom prst="line">
            <a:avLst/>
          </a:prstGeom>
          <a:solidFill>
            <a:srgbClr val="1A3A5C"/>
          </a:solidFill>
          <a:ln w="12700">
            <a:solidFill>
              <a:srgbClr val="1A3A5C"/>
            </a:solidFill>
            <a:prstDash val="solid"/>
          </a:ln>
        </p:spPr>
        <p:txBody>
          <a:bodyPr/>
          <a:lstStyle/>
          <a:p>
            <a:endParaRPr lang="en-MY"/>
          </a:p>
        </p:txBody>
      </p:sp>
      <p:pic>
        <p:nvPicPr>
          <p:cNvPr id="7" name="Image 0" descr="preencoded.png"/>
          <p:cNvPicPr>
            <a:picLocks noChangeAspect="1"/>
          </p:cNvPicPr>
          <p:nvPr/>
        </p:nvPicPr>
        <p:blipFill>
          <a:blip r:embed="rId5"/>
          <a:stretch>
            <a:fillRect/>
          </a:stretch>
        </p:blipFill>
        <p:spPr>
          <a:xfrm>
            <a:off x="612648" y="1033272"/>
            <a:ext cx="374904" cy="374904"/>
          </a:xfrm>
          <a:prstGeom prst="rect">
            <a:avLst/>
          </a:prstGeom>
        </p:spPr>
      </p:pic>
      <p:sp>
        <p:nvSpPr>
          <p:cNvPr id="8" name="Text 5"/>
          <p:cNvSpPr/>
          <p:nvPr/>
        </p:nvSpPr>
        <p:spPr>
          <a:xfrm>
            <a:off x="1161288" y="960120"/>
            <a:ext cx="3291840" cy="347472"/>
          </a:xfrm>
          <a:prstGeom prst="rect">
            <a:avLst/>
          </a:prstGeom>
          <a:noFill/>
          <a:ln/>
        </p:spPr>
        <p:txBody>
          <a:bodyPr wrap="square" rtlCol="0" anchor="ctr"/>
          <a:lstStyle/>
          <a:p>
            <a:pPr marL="0" indent="0">
              <a:buNone/>
            </a:pPr>
            <a:r>
              <a:rPr lang="en-US" sz="1400" b="1" dirty="0">
                <a:solidFill>
                  <a:srgbClr val="1A3A5C"/>
                </a:solidFill>
                <a:latin typeface="Arial" panose="020B0604020202020204" pitchFamily="34" charset="0"/>
                <a:ea typeface="Calibri" pitchFamily="34" charset="-122"/>
                <a:cs typeface="Arial" panose="020B0604020202020204" pitchFamily="34" charset="0"/>
              </a:rPr>
              <a:t>Autonomy &amp; Informed Consent</a:t>
            </a:r>
            <a:endParaRPr lang="en-US" sz="1400" dirty="0">
              <a:latin typeface="Arial" panose="020B0604020202020204" pitchFamily="34" charset="0"/>
              <a:cs typeface="Arial" panose="020B0604020202020204" pitchFamily="34" charset="0"/>
            </a:endParaRPr>
          </a:p>
        </p:txBody>
      </p:sp>
      <p:sp>
        <p:nvSpPr>
          <p:cNvPr id="9" name="Text 6"/>
          <p:cNvSpPr/>
          <p:nvPr/>
        </p:nvSpPr>
        <p:spPr>
          <a:xfrm>
            <a:off x="548640" y="1554480"/>
            <a:ext cx="3904488" cy="594360"/>
          </a:xfrm>
          <a:prstGeom prst="rect">
            <a:avLst/>
          </a:prstGeom>
          <a:noFill/>
          <a:ln/>
        </p:spPr>
        <p:txBody>
          <a:bodyPr wrap="square" rtlCol="0" anchor="ctr"/>
          <a:lstStyle/>
          <a:p>
            <a:pPr marL="0" indent="0">
              <a:buNone/>
            </a:pPr>
            <a:r>
              <a:rPr lang="en-US" sz="1100" dirty="0">
                <a:solidFill>
                  <a:srgbClr val="4A5568"/>
                </a:solidFill>
                <a:latin typeface="Arial" panose="020B0604020202020204" pitchFamily="34" charset="0"/>
                <a:ea typeface="Calibri" pitchFamily="34" charset="-122"/>
                <a:cs typeface="Arial" panose="020B0604020202020204" pitchFamily="34" charset="0"/>
              </a:rPr>
              <a:t>Patient A has the right to make informed decisions about his care, including the choice to continue smoking. All decisions must be made with full, clear information and without coercion.</a:t>
            </a:r>
            <a:endParaRPr lang="en-US" sz="1100" dirty="0">
              <a:latin typeface="Arial" panose="020B0604020202020204" pitchFamily="34" charset="0"/>
              <a:cs typeface="Arial" panose="020B0604020202020204" pitchFamily="34" charset="0"/>
            </a:endParaRPr>
          </a:p>
        </p:txBody>
      </p:sp>
      <p:sp>
        <p:nvSpPr>
          <p:cNvPr id="10" name="Shape 7"/>
          <p:cNvSpPr/>
          <p:nvPr/>
        </p:nvSpPr>
        <p:spPr>
          <a:xfrm>
            <a:off x="4782312" y="868680"/>
            <a:ext cx="4178808" cy="1335024"/>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11" name="Shape 8"/>
          <p:cNvSpPr/>
          <p:nvPr/>
        </p:nvSpPr>
        <p:spPr>
          <a:xfrm>
            <a:off x="4919472" y="978408"/>
            <a:ext cx="502920" cy="502920"/>
          </a:xfrm>
          <a:prstGeom prst="line">
            <a:avLst/>
          </a:prstGeom>
          <a:solidFill>
            <a:srgbClr val="0D9488"/>
          </a:solidFill>
          <a:ln w="12700">
            <a:solidFill>
              <a:srgbClr val="0D9488"/>
            </a:solidFill>
            <a:prstDash val="solid"/>
          </a:ln>
        </p:spPr>
        <p:txBody>
          <a:bodyPr/>
          <a:lstStyle/>
          <a:p>
            <a:endParaRPr lang="en-MY"/>
          </a:p>
        </p:txBody>
      </p:sp>
      <p:pic>
        <p:nvPicPr>
          <p:cNvPr id="12" name="Image 1" descr="preencoded.png"/>
          <p:cNvPicPr>
            <a:picLocks noChangeAspect="1"/>
          </p:cNvPicPr>
          <p:nvPr/>
        </p:nvPicPr>
        <p:blipFill>
          <a:blip r:embed="rId6"/>
          <a:stretch>
            <a:fillRect/>
          </a:stretch>
        </p:blipFill>
        <p:spPr>
          <a:xfrm>
            <a:off x="4983480" y="1033272"/>
            <a:ext cx="374904" cy="374904"/>
          </a:xfrm>
          <a:prstGeom prst="rect">
            <a:avLst/>
          </a:prstGeom>
        </p:spPr>
      </p:pic>
      <p:sp>
        <p:nvSpPr>
          <p:cNvPr id="13" name="Text 9"/>
          <p:cNvSpPr/>
          <p:nvPr/>
        </p:nvSpPr>
        <p:spPr>
          <a:xfrm>
            <a:off x="5532120" y="960120"/>
            <a:ext cx="3291840" cy="347472"/>
          </a:xfrm>
          <a:prstGeom prst="rect">
            <a:avLst/>
          </a:prstGeom>
          <a:noFill/>
          <a:ln/>
        </p:spPr>
        <p:txBody>
          <a:bodyPr wrap="square" rtlCol="0" anchor="ctr"/>
          <a:lstStyle/>
          <a:p>
            <a:pPr marL="0" indent="0">
              <a:buNone/>
            </a:pPr>
            <a:r>
              <a:rPr lang="en-US" sz="1400" b="1" dirty="0">
                <a:solidFill>
                  <a:srgbClr val="1A3A5C"/>
                </a:solidFill>
                <a:latin typeface="Arial" panose="020B0604020202020204" pitchFamily="34" charset="0"/>
                <a:ea typeface="Calibri" pitchFamily="34" charset="-122"/>
                <a:cs typeface="Arial" panose="020B0604020202020204" pitchFamily="34" charset="0"/>
              </a:rPr>
              <a:t>Confidentiality &amp; Dignity</a:t>
            </a:r>
            <a:endParaRPr lang="en-US" sz="1400" dirty="0">
              <a:latin typeface="Arial" panose="020B0604020202020204" pitchFamily="34" charset="0"/>
              <a:cs typeface="Arial" panose="020B0604020202020204" pitchFamily="34" charset="0"/>
            </a:endParaRPr>
          </a:p>
        </p:txBody>
      </p:sp>
      <p:sp>
        <p:nvSpPr>
          <p:cNvPr id="14" name="Text 10"/>
          <p:cNvSpPr/>
          <p:nvPr/>
        </p:nvSpPr>
        <p:spPr>
          <a:xfrm>
            <a:off x="4919472" y="1554480"/>
            <a:ext cx="3904488" cy="594360"/>
          </a:xfrm>
          <a:prstGeom prst="rect">
            <a:avLst/>
          </a:prstGeom>
          <a:noFill/>
          <a:ln/>
        </p:spPr>
        <p:txBody>
          <a:bodyPr wrap="square" rtlCol="0" anchor="ctr"/>
          <a:lstStyle/>
          <a:p>
            <a:pPr marL="0" indent="0">
              <a:buNone/>
            </a:pPr>
            <a:r>
              <a:rPr lang="en-US" sz="1200" dirty="0">
                <a:solidFill>
                  <a:srgbClr val="4A5568"/>
                </a:solidFill>
                <a:latin typeface="Arial" panose="020B0604020202020204" pitchFamily="34" charset="0"/>
                <a:ea typeface="Calibri" pitchFamily="34" charset="-122"/>
                <a:cs typeface="Arial" panose="020B0604020202020204" pitchFamily="34" charset="0"/>
              </a:rPr>
              <a:t>All personal and medical information is held in confidence. Care is delivered with respect for the patient's dignity, regardless of lifestyle choices.</a:t>
            </a:r>
            <a:endParaRPr lang="en-US" sz="1200" dirty="0">
              <a:latin typeface="Arial" panose="020B0604020202020204" pitchFamily="34" charset="0"/>
              <a:cs typeface="Arial" panose="020B0604020202020204" pitchFamily="34" charset="0"/>
            </a:endParaRPr>
          </a:p>
        </p:txBody>
      </p:sp>
      <p:sp>
        <p:nvSpPr>
          <p:cNvPr id="15" name="Shape 11"/>
          <p:cNvSpPr/>
          <p:nvPr/>
        </p:nvSpPr>
        <p:spPr>
          <a:xfrm>
            <a:off x="365760" y="2295144"/>
            <a:ext cx="4178808" cy="1335024"/>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16" name="Shape 12"/>
          <p:cNvSpPr/>
          <p:nvPr/>
        </p:nvSpPr>
        <p:spPr>
          <a:xfrm>
            <a:off x="548640" y="2423160"/>
            <a:ext cx="502920" cy="502920"/>
          </a:xfrm>
          <a:prstGeom prst="line">
            <a:avLst/>
          </a:prstGeom>
          <a:solidFill>
            <a:srgbClr val="E67E22"/>
          </a:solidFill>
          <a:ln w="12700">
            <a:solidFill>
              <a:srgbClr val="E67E22"/>
            </a:solidFill>
            <a:prstDash val="solid"/>
          </a:ln>
        </p:spPr>
        <p:txBody>
          <a:bodyPr/>
          <a:lstStyle/>
          <a:p>
            <a:endParaRPr lang="en-MY"/>
          </a:p>
        </p:txBody>
      </p:sp>
      <p:pic>
        <p:nvPicPr>
          <p:cNvPr id="17" name="Image 2" descr="preencoded.png"/>
          <p:cNvPicPr>
            <a:picLocks noChangeAspect="1"/>
          </p:cNvPicPr>
          <p:nvPr/>
        </p:nvPicPr>
        <p:blipFill>
          <a:blip r:embed="rId7"/>
          <a:stretch>
            <a:fillRect/>
          </a:stretch>
        </p:blipFill>
        <p:spPr>
          <a:xfrm>
            <a:off x="612648" y="2478024"/>
            <a:ext cx="374904" cy="374904"/>
          </a:xfrm>
          <a:prstGeom prst="rect">
            <a:avLst/>
          </a:prstGeom>
        </p:spPr>
      </p:pic>
      <p:sp>
        <p:nvSpPr>
          <p:cNvPr id="18" name="Text 13"/>
          <p:cNvSpPr/>
          <p:nvPr/>
        </p:nvSpPr>
        <p:spPr>
          <a:xfrm>
            <a:off x="1161288" y="2404872"/>
            <a:ext cx="3291840" cy="347472"/>
          </a:xfrm>
          <a:prstGeom prst="rect">
            <a:avLst/>
          </a:prstGeom>
          <a:noFill/>
          <a:ln/>
        </p:spPr>
        <p:txBody>
          <a:bodyPr wrap="square" rtlCol="0" anchor="ctr"/>
          <a:lstStyle/>
          <a:p>
            <a:pPr marL="0" indent="0">
              <a:buNone/>
            </a:pPr>
            <a:r>
              <a:rPr lang="en-US" sz="1400" b="1" dirty="0">
                <a:solidFill>
                  <a:srgbClr val="1A3A5C"/>
                </a:solidFill>
                <a:latin typeface="Arial" panose="020B0604020202020204" pitchFamily="34" charset="0"/>
                <a:ea typeface="Calibri" pitchFamily="34" charset="-122"/>
                <a:cs typeface="Calibri" pitchFamily="34" charset="-120"/>
              </a:rPr>
              <a:t>Non-Judgemental</a:t>
            </a:r>
            <a:r>
              <a:rPr lang="en-US" sz="1600" b="1" dirty="0">
                <a:solidFill>
                  <a:srgbClr val="1A3A5C"/>
                </a:solidFill>
                <a:latin typeface="Arial" panose="020B0604020202020204" pitchFamily="34" charset="0"/>
                <a:ea typeface="Calibri" pitchFamily="34" charset="-122"/>
                <a:cs typeface="Calibri" pitchFamily="34" charset="-120"/>
              </a:rPr>
              <a:t> Approach</a:t>
            </a:r>
            <a:endParaRPr lang="en-US" sz="1600" dirty="0">
              <a:latin typeface="Arial" panose="020B0604020202020204" pitchFamily="34" charset="0"/>
            </a:endParaRPr>
          </a:p>
        </p:txBody>
      </p:sp>
      <p:sp>
        <p:nvSpPr>
          <p:cNvPr id="19" name="Text 14"/>
          <p:cNvSpPr/>
          <p:nvPr/>
        </p:nvSpPr>
        <p:spPr>
          <a:xfrm>
            <a:off x="548640" y="2999232"/>
            <a:ext cx="3904488" cy="594360"/>
          </a:xfrm>
          <a:prstGeom prst="rect">
            <a:avLst/>
          </a:prstGeom>
          <a:noFill/>
          <a:ln/>
        </p:spPr>
        <p:txBody>
          <a:bodyPr wrap="square" rtlCol="0" anchor="ctr"/>
          <a:lstStyle/>
          <a:p>
            <a:pPr marL="0" indent="0">
              <a:buNone/>
            </a:pPr>
            <a:r>
              <a:rPr lang="en-US" sz="1200" dirty="0">
                <a:solidFill>
                  <a:srgbClr val="4A5568"/>
                </a:solidFill>
                <a:latin typeface="Arial" panose="020B0604020202020204" pitchFamily="34" charset="0"/>
                <a:ea typeface="Calibri" pitchFamily="34" charset="-122"/>
                <a:cs typeface="Arial" panose="020B0604020202020204" pitchFamily="34" charset="0"/>
              </a:rPr>
              <a:t>Smoking is addressed with empathy and motivational approaches, not blame. Healthcare professionals must avoid stigmatising patients for lifestyle factors.</a:t>
            </a:r>
            <a:endParaRPr lang="en-US" sz="1200" dirty="0">
              <a:latin typeface="Arial" panose="020B0604020202020204" pitchFamily="34" charset="0"/>
              <a:cs typeface="Arial" panose="020B0604020202020204" pitchFamily="34" charset="0"/>
            </a:endParaRPr>
          </a:p>
        </p:txBody>
      </p:sp>
      <p:sp>
        <p:nvSpPr>
          <p:cNvPr id="20" name="Shape 15"/>
          <p:cNvSpPr/>
          <p:nvPr/>
        </p:nvSpPr>
        <p:spPr>
          <a:xfrm>
            <a:off x="4782312" y="2313432"/>
            <a:ext cx="4178808" cy="1335024"/>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21" name="Shape 16"/>
          <p:cNvSpPr/>
          <p:nvPr/>
        </p:nvSpPr>
        <p:spPr>
          <a:xfrm>
            <a:off x="4919472" y="2423160"/>
            <a:ext cx="502920" cy="502920"/>
          </a:xfrm>
          <a:prstGeom prst="line">
            <a:avLst/>
          </a:prstGeom>
          <a:solidFill>
            <a:srgbClr val="1F6BA5"/>
          </a:solidFill>
          <a:ln w="12700">
            <a:solidFill>
              <a:srgbClr val="1F6BA5"/>
            </a:solidFill>
            <a:prstDash val="solid"/>
          </a:ln>
        </p:spPr>
        <p:txBody>
          <a:bodyPr/>
          <a:lstStyle/>
          <a:p>
            <a:endParaRPr lang="en-MY"/>
          </a:p>
        </p:txBody>
      </p:sp>
      <p:pic>
        <p:nvPicPr>
          <p:cNvPr id="22" name="Image 3" descr="preencoded.png"/>
          <p:cNvPicPr>
            <a:picLocks noChangeAspect="1"/>
          </p:cNvPicPr>
          <p:nvPr/>
        </p:nvPicPr>
        <p:blipFill>
          <a:blip r:embed="rId8"/>
          <a:stretch>
            <a:fillRect/>
          </a:stretch>
        </p:blipFill>
        <p:spPr>
          <a:xfrm>
            <a:off x="4983480" y="2478024"/>
            <a:ext cx="374904" cy="374904"/>
          </a:xfrm>
          <a:prstGeom prst="rect">
            <a:avLst/>
          </a:prstGeom>
        </p:spPr>
      </p:pic>
      <p:sp>
        <p:nvSpPr>
          <p:cNvPr id="23" name="Text 17"/>
          <p:cNvSpPr/>
          <p:nvPr/>
        </p:nvSpPr>
        <p:spPr>
          <a:xfrm>
            <a:off x="5532120" y="2404872"/>
            <a:ext cx="3291840" cy="347472"/>
          </a:xfrm>
          <a:prstGeom prst="rect">
            <a:avLst/>
          </a:prstGeom>
          <a:noFill/>
          <a:ln/>
        </p:spPr>
        <p:txBody>
          <a:bodyPr wrap="square" rtlCol="0" anchor="ctr"/>
          <a:lstStyle/>
          <a:p>
            <a:pPr marL="0" indent="0">
              <a:buNone/>
            </a:pPr>
            <a:r>
              <a:rPr lang="en-US" sz="1400" b="1" dirty="0">
                <a:solidFill>
                  <a:srgbClr val="1A3A5C"/>
                </a:solidFill>
                <a:latin typeface="Arial" panose="020B0604020202020204" pitchFamily="34" charset="0"/>
                <a:ea typeface="Calibri" pitchFamily="34" charset="-122"/>
                <a:cs typeface="Arial" panose="020B0604020202020204" pitchFamily="34" charset="0"/>
              </a:rPr>
              <a:t>Equality &amp; Access to Care</a:t>
            </a:r>
            <a:endParaRPr lang="en-US" sz="1400" dirty="0">
              <a:latin typeface="Arial" panose="020B0604020202020204" pitchFamily="34" charset="0"/>
              <a:cs typeface="Arial" panose="020B0604020202020204" pitchFamily="34" charset="0"/>
            </a:endParaRPr>
          </a:p>
        </p:txBody>
      </p:sp>
      <p:sp>
        <p:nvSpPr>
          <p:cNvPr id="24" name="Text 18"/>
          <p:cNvSpPr/>
          <p:nvPr/>
        </p:nvSpPr>
        <p:spPr>
          <a:xfrm>
            <a:off x="4919472" y="2999232"/>
            <a:ext cx="3904488" cy="594360"/>
          </a:xfrm>
          <a:prstGeom prst="rect">
            <a:avLst/>
          </a:prstGeom>
          <a:noFill/>
          <a:ln/>
        </p:spPr>
        <p:txBody>
          <a:bodyPr wrap="square" rtlCol="0" anchor="ctr"/>
          <a:lstStyle/>
          <a:p>
            <a:pPr marL="0" indent="0">
              <a:buNone/>
            </a:pPr>
            <a:r>
              <a:rPr lang="en-US" sz="1200" dirty="0">
                <a:solidFill>
                  <a:srgbClr val="4A5568"/>
                </a:solidFill>
                <a:latin typeface="Arial" panose="020B0604020202020204" pitchFamily="34" charset="0"/>
                <a:ea typeface="Calibri" pitchFamily="34" charset="-122"/>
                <a:cs typeface="Arial" panose="020B0604020202020204" pitchFamily="34" charset="0"/>
              </a:rPr>
              <a:t>Patient A's socioeconomic status and living situation must not disadvantage his access to services. Reasonable adjustments ensure equitable care.</a:t>
            </a:r>
            <a:endParaRPr lang="en-US" sz="1200" dirty="0">
              <a:latin typeface="Arial" panose="020B0604020202020204" pitchFamily="34" charset="0"/>
              <a:cs typeface="Arial" panose="020B0604020202020204" pitchFamily="34" charset="0"/>
            </a:endParaRPr>
          </a:p>
        </p:txBody>
      </p:sp>
      <p:sp>
        <p:nvSpPr>
          <p:cNvPr id="25" name="Shape 19"/>
          <p:cNvSpPr/>
          <p:nvPr/>
        </p:nvSpPr>
        <p:spPr>
          <a:xfrm>
            <a:off x="411480" y="3758184"/>
            <a:ext cx="4178808" cy="1335024"/>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dirty="0"/>
          </a:p>
        </p:txBody>
      </p:sp>
      <p:sp>
        <p:nvSpPr>
          <p:cNvPr id="26" name="Shape 20"/>
          <p:cNvSpPr/>
          <p:nvPr/>
        </p:nvSpPr>
        <p:spPr>
          <a:xfrm>
            <a:off x="548640" y="3867912"/>
            <a:ext cx="502920" cy="502920"/>
          </a:xfrm>
          <a:prstGeom prst="line">
            <a:avLst/>
          </a:prstGeom>
          <a:solidFill>
            <a:srgbClr val="8E44AD"/>
          </a:solidFill>
          <a:ln w="12700">
            <a:solidFill>
              <a:srgbClr val="8E44AD"/>
            </a:solidFill>
            <a:prstDash val="solid"/>
          </a:ln>
        </p:spPr>
        <p:txBody>
          <a:bodyPr/>
          <a:lstStyle/>
          <a:p>
            <a:endParaRPr lang="en-MY"/>
          </a:p>
        </p:txBody>
      </p:sp>
      <p:pic>
        <p:nvPicPr>
          <p:cNvPr id="27" name="Image 4" descr="preencoded.png"/>
          <p:cNvPicPr>
            <a:picLocks noChangeAspect="1"/>
          </p:cNvPicPr>
          <p:nvPr/>
        </p:nvPicPr>
        <p:blipFill>
          <a:blip r:embed="rId9"/>
          <a:stretch>
            <a:fillRect/>
          </a:stretch>
        </p:blipFill>
        <p:spPr>
          <a:xfrm>
            <a:off x="612648" y="3922776"/>
            <a:ext cx="374904" cy="374904"/>
          </a:xfrm>
          <a:prstGeom prst="rect">
            <a:avLst/>
          </a:prstGeom>
        </p:spPr>
      </p:pic>
      <p:sp>
        <p:nvSpPr>
          <p:cNvPr id="28" name="Text 21"/>
          <p:cNvSpPr/>
          <p:nvPr/>
        </p:nvSpPr>
        <p:spPr>
          <a:xfrm>
            <a:off x="1161288" y="3849624"/>
            <a:ext cx="3291840" cy="347472"/>
          </a:xfrm>
          <a:prstGeom prst="rect">
            <a:avLst/>
          </a:prstGeom>
          <a:noFill/>
          <a:ln/>
        </p:spPr>
        <p:txBody>
          <a:bodyPr wrap="square" rtlCol="0" anchor="ctr"/>
          <a:lstStyle/>
          <a:p>
            <a:pPr marL="0" indent="0">
              <a:buNone/>
            </a:pPr>
            <a:r>
              <a:rPr lang="en-US" sz="1400" b="1" dirty="0">
                <a:solidFill>
                  <a:srgbClr val="1A3A5C"/>
                </a:solidFill>
                <a:latin typeface="Arial" panose="020B0604020202020204" pitchFamily="34" charset="0"/>
                <a:ea typeface="Calibri" pitchFamily="34" charset="-122"/>
                <a:cs typeface="Arial" panose="020B0604020202020204" pitchFamily="34" charset="0"/>
              </a:rPr>
              <a:t>Advance Care Planning</a:t>
            </a:r>
            <a:endParaRPr lang="en-US" sz="1400" dirty="0">
              <a:latin typeface="Arial" panose="020B0604020202020204" pitchFamily="34" charset="0"/>
              <a:cs typeface="Arial" panose="020B0604020202020204" pitchFamily="34" charset="0"/>
            </a:endParaRPr>
          </a:p>
        </p:txBody>
      </p:sp>
      <p:sp>
        <p:nvSpPr>
          <p:cNvPr id="29" name="Text 22"/>
          <p:cNvSpPr/>
          <p:nvPr/>
        </p:nvSpPr>
        <p:spPr>
          <a:xfrm>
            <a:off x="548640" y="4443984"/>
            <a:ext cx="3904488" cy="594360"/>
          </a:xfrm>
          <a:prstGeom prst="rect">
            <a:avLst/>
          </a:prstGeom>
          <a:noFill/>
          <a:ln/>
        </p:spPr>
        <p:txBody>
          <a:bodyPr wrap="square" rtlCol="0" anchor="ctr"/>
          <a:lstStyle/>
          <a:p>
            <a:pPr marL="0" indent="0">
              <a:buNone/>
            </a:pPr>
            <a:r>
              <a:rPr lang="en-US" sz="1200" dirty="0">
                <a:solidFill>
                  <a:srgbClr val="4A5568"/>
                </a:solidFill>
                <a:latin typeface="Arial" panose="020B0604020202020204" pitchFamily="34" charset="0"/>
                <a:ea typeface="Calibri" pitchFamily="34" charset="-122"/>
                <a:cs typeface="Arial" panose="020B0604020202020204" pitchFamily="34" charset="0"/>
              </a:rPr>
              <a:t>As COPD is progressive, future wishes and end-of-life preferences should be discussed sensitively as disease advances — in line with the patient's values.</a:t>
            </a:r>
            <a:endParaRPr lang="en-US" sz="1200" dirty="0">
              <a:latin typeface="Arial" panose="020B0604020202020204" pitchFamily="34" charset="0"/>
              <a:cs typeface="Arial" panose="020B0604020202020204" pitchFamily="34" charset="0"/>
            </a:endParaRPr>
          </a:p>
        </p:txBody>
      </p:sp>
      <p:sp>
        <p:nvSpPr>
          <p:cNvPr id="30" name="Shape 23"/>
          <p:cNvSpPr/>
          <p:nvPr/>
        </p:nvSpPr>
        <p:spPr>
          <a:xfrm>
            <a:off x="4782312" y="3776472"/>
            <a:ext cx="4178808" cy="1335024"/>
          </a:xfrm>
          <a:prstGeom prst="rect">
            <a:avLst/>
          </a:prstGeom>
          <a:solidFill>
            <a:srgbClr val="FFFFFF"/>
          </a:solidFill>
          <a:ln w="6350">
            <a:solidFill>
              <a:srgbClr val="E2E8F0"/>
            </a:solidFill>
            <a:prstDash val="solid"/>
          </a:ln>
          <a:effectLst>
            <a:outerShdw blurRad="76200" dist="25400" dir="8100000" algn="bl" rotWithShape="0">
              <a:srgbClr val="000000">
                <a:alpha val="8000"/>
              </a:srgbClr>
            </a:outerShdw>
          </a:effectLst>
        </p:spPr>
        <p:txBody>
          <a:bodyPr/>
          <a:lstStyle/>
          <a:p>
            <a:endParaRPr lang="en-MY"/>
          </a:p>
        </p:txBody>
      </p:sp>
      <p:sp>
        <p:nvSpPr>
          <p:cNvPr id="31" name="Shape 24"/>
          <p:cNvSpPr/>
          <p:nvPr/>
        </p:nvSpPr>
        <p:spPr>
          <a:xfrm>
            <a:off x="4919472" y="3867912"/>
            <a:ext cx="502920" cy="502920"/>
          </a:xfrm>
          <a:prstGeom prst="line">
            <a:avLst/>
          </a:prstGeom>
          <a:solidFill>
            <a:srgbClr val="27AE60"/>
          </a:solidFill>
          <a:ln w="12700">
            <a:solidFill>
              <a:srgbClr val="27AE60"/>
            </a:solidFill>
            <a:prstDash val="solid"/>
          </a:ln>
        </p:spPr>
        <p:txBody>
          <a:bodyPr/>
          <a:lstStyle/>
          <a:p>
            <a:endParaRPr lang="en-MY"/>
          </a:p>
        </p:txBody>
      </p:sp>
      <p:pic>
        <p:nvPicPr>
          <p:cNvPr id="32" name="Image 5" descr="preencoded.png"/>
          <p:cNvPicPr>
            <a:picLocks noChangeAspect="1"/>
          </p:cNvPicPr>
          <p:nvPr/>
        </p:nvPicPr>
        <p:blipFill>
          <a:blip r:embed="rId10"/>
          <a:stretch>
            <a:fillRect/>
          </a:stretch>
        </p:blipFill>
        <p:spPr>
          <a:xfrm>
            <a:off x="4983480" y="3922776"/>
            <a:ext cx="374904" cy="374904"/>
          </a:xfrm>
          <a:prstGeom prst="rect">
            <a:avLst/>
          </a:prstGeom>
        </p:spPr>
      </p:pic>
      <p:sp>
        <p:nvSpPr>
          <p:cNvPr id="33" name="Text 25"/>
          <p:cNvSpPr/>
          <p:nvPr/>
        </p:nvSpPr>
        <p:spPr>
          <a:xfrm>
            <a:off x="5532120" y="3849624"/>
            <a:ext cx="3291840" cy="347472"/>
          </a:xfrm>
          <a:prstGeom prst="rect">
            <a:avLst/>
          </a:prstGeom>
          <a:noFill/>
          <a:ln/>
        </p:spPr>
        <p:txBody>
          <a:bodyPr wrap="square" rtlCol="0" anchor="ctr"/>
          <a:lstStyle/>
          <a:p>
            <a:pPr marL="0" indent="0">
              <a:buNone/>
            </a:pPr>
            <a:r>
              <a:rPr lang="en-US" sz="1400" b="1" dirty="0">
                <a:solidFill>
                  <a:srgbClr val="1A3A5C"/>
                </a:solidFill>
                <a:latin typeface="Arial" panose="020B0604020202020204" pitchFamily="34" charset="0"/>
                <a:ea typeface="Calibri" pitchFamily="34" charset="-122"/>
                <a:cs typeface="Arial" panose="020B0604020202020204" pitchFamily="34" charset="0"/>
              </a:rPr>
              <a:t>Accessible Information</a:t>
            </a:r>
            <a:endParaRPr lang="en-US" sz="1400" dirty="0">
              <a:latin typeface="Arial" panose="020B0604020202020204" pitchFamily="34" charset="0"/>
              <a:cs typeface="Arial" panose="020B0604020202020204" pitchFamily="34" charset="0"/>
            </a:endParaRPr>
          </a:p>
        </p:txBody>
      </p:sp>
      <p:sp>
        <p:nvSpPr>
          <p:cNvPr id="34" name="Text 26"/>
          <p:cNvSpPr/>
          <p:nvPr/>
        </p:nvSpPr>
        <p:spPr>
          <a:xfrm>
            <a:off x="4919472" y="4443984"/>
            <a:ext cx="3904488" cy="594360"/>
          </a:xfrm>
          <a:prstGeom prst="rect">
            <a:avLst/>
          </a:prstGeom>
          <a:noFill/>
          <a:ln/>
        </p:spPr>
        <p:txBody>
          <a:bodyPr wrap="square" rtlCol="0" anchor="ctr"/>
          <a:lstStyle/>
          <a:p>
            <a:pPr marL="0" indent="0">
              <a:buNone/>
            </a:pPr>
            <a:r>
              <a:rPr lang="en-US" sz="1200" dirty="0">
                <a:solidFill>
                  <a:srgbClr val="4A5568"/>
                </a:solidFill>
                <a:latin typeface="Arial" panose="020B0604020202020204" pitchFamily="34" charset="0"/>
                <a:ea typeface="Calibri" pitchFamily="34" charset="-122"/>
                <a:cs typeface="Arial" panose="020B0604020202020204" pitchFamily="34" charset="0"/>
              </a:rPr>
              <a:t>Written materials must meet the NHS Accessible Information Standard (NHS England, 2025). Involve carers or interpreters only with patient consent.</a:t>
            </a:r>
            <a:endParaRPr lang="en-US" sz="1200" dirty="0">
              <a:latin typeface="Arial" panose="020B0604020202020204" pitchFamily="34" charset="0"/>
              <a:cs typeface="Arial" panose="020B0604020202020204" pitchFamily="34" charset="0"/>
            </a:endParaRPr>
          </a:p>
        </p:txBody>
      </p:sp>
      <p:sp>
        <p:nvSpPr>
          <p:cNvPr id="35" name="Text 27"/>
          <p:cNvSpPr/>
          <p:nvPr/>
        </p:nvSpPr>
        <p:spPr>
          <a:xfrm>
            <a:off x="411480" y="4846320"/>
            <a:ext cx="8321040" cy="201168"/>
          </a:xfrm>
          <a:prstGeom prst="rect">
            <a:avLst/>
          </a:prstGeom>
          <a:noFill/>
          <a:ln/>
        </p:spPr>
        <p:txBody>
          <a:bodyPr wrap="square" rtlCol="0" anchor="ctr"/>
          <a:lstStyle/>
          <a:p>
            <a:pPr marL="0" indent="0" algn="ctr">
              <a:buNone/>
            </a:pPr>
            <a:r>
              <a:rPr lang="en-US" sz="900" i="1" dirty="0">
                <a:solidFill>
                  <a:srgbClr val="718096"/>
                </a:solidFill>
                <a:latin typeface="Calibri" pitchFamily="34" charset="0"/>
                <a:ea typeface="Calibri" pitchFamily="34" charset="-122"/>
                <a:cs typeface="Calibri" pitchFamily="34" charset="-120"/>
              </a:rPr>
              <a:t>.</a:t>
            </a:r>
            <a:endParaRPr lang="en-US" sz="900" dirty="0"/>
          </a:p>
        </p:txBody>
      </p:sp>
      <p:pic>
        <p:nvPicPr>
          <p:cNvPr id="38" name="Audio 37">
            <a:hlinkClick r:id="" action="ppaction://media"/>
            <a:extLst>
              <a:ext uri="{FF2B5EF4-FFF2-40B4-BE49-F238E27FC236}">
                <a16:creationId xmlns:a16="http://schemas.microsoft.com/office/drawing/2014/main" id="{6DAF985A-7748-51C5-F350-97D188A0EDEF}"/>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31250" t="-108203" r="-231250" b="-108203"/>
          <a:stretch>
            <a:fillRect/>
          </a:stretch>
        </p:blipFill>
        <p:spPr>
          <a:xfrm>
            <a:off x="6858000" y="3857625"/>
            <a:ext cx="2286000" cy="128587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03952"/>
    </mc:Choice>
    <mc:Fallback>
      <p:transition spd="slow" advTm="1039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1A3A5C"/>
        </a:solidFill>
        <a:effectLst/>
      </p:bgPr>
    </p:bg>
    <p:spTree>
      <p:nvGrpSpPr>
        <p:cNvPr id="1" name=""/>
        <p:cNvGrpSpPr/>
        <p:nvPr/>
      </p:nvGrpSpPr>
      <p:grpSpPr>
        <a:xfrm>
          <a:off x="0" y="0"/>
          <a:ext cx="0" cy="0"/>
          <a:chOff x="0" y="0"/>
          <a:chExt cx="0" cy="0"/>
        </a:xfrm>
      </p:grpSpPr>
      <p:sp>
        <p:nvSpPr>
          <p:cNvPr id="2" name="Text 0"/>
          <p:cNvSpPr/>
          <p:nvPr/>
        </p:nvSpPr>
        <p:spPr>
          <a:xfrm>
            <a:off x="8503920" y="4846320"/>
            <a:ext cx="457200" cy="182880"/>
          </a:xfrm>
          <a:prstGeom prst="rect">
            <a:avLst/>
          </a:prstGeom>
          <a:noFill/>
          <a:ln/>
        </p:spPr>
        <p:txBody>
          <a:bodyPr wrap="square" rtlCol="0" anchor="ctr"/>
          <a:lstStyle/>
          <a:p>
            <a:pPr marL="0" indent="0" algn="r">
              <a:buNone/>
            </a:pPr>
            <a:r>
              <a:rPr lang="en-US" sz="800" dirty="0">
                <a:solidFill>
                  <a:srgbClr val="AAAAAA"/>
                </a:solidFill>
              </a:rPr>
              <a:t>15 / 15</a:t>
            </a:r>
            <a:endParaRPr lang="en-US" sz="800" dirty="0"/>
          </a:p>
        </p:txBody>
      </p:sp>
      <p:sp>
        <p:nvSpPr>
          <p:cNvPr id="6" name="Text 4"/>
          <p:cNvSpPr/>
          <p:nvPr/>
        </p:nvSpPr>
        <p:spPr>
          <a:xfrm>
            <a:off x="457200" y="182880"/>
            <a:ext cx="4572000" cy="457200"/>
          </a:xfrm>
          <a:prstGeom prst="rect">
            <a:avLst/>
          </a:prstGeom>
          <a:noFill/>
          <a:ln/>
        </p:spPr>
        <p:txBody>
          <a:bodyPr wrap="square" rtlCol="0" anchor="ctr"/>
          <a:lstStyle/>
          <a:p>
            <a:pPr marL="0" indent="0">
              <a:buNone/>
            </a:pPr>
            <a:r>
              <a:rPr lang="en-US" sz="2200" b="1" dirty="0">
                <a:solidFill>
                  <a:srgbClr val="FFFFFF"/>
                </a:solidFill>
                <a:latin typeface="Calibri" pitchFamily="34" charset="0"/>
                <a:ea typeface="Calibri" pitchFamily="34" charset="-122"/>
                <a:cs typeface="Calibri" pitchFamily="34" charset="-120"/>
              </a:rPr>
              <a:t>Conclusion</a:t>
            </a:r>
            <a:endParaRPr lang="en-US" sz="2200" dirty="0"/>
          </a:p>
        </p:txBody>
      </p:sp>
      <p:sp>
        <p:nvSpPr>
          <p:cNvPr id="7" name="Shape 5"/>
          <p:cNvSpPr/>
          <p:nvPr/>
        </p:nvSpPr>
        <p:spPr>
          <a:xfrm>
            <a:off x="457200" y="676656"/>
            <a:ext cx="914400" cy="36576"/>
          </a:xfrm>
          <a:prstGeom prst="rect">
            <a:avLst/>
          </a:prstGeom>
          <a:solidFill>
            <a:srgbClr val="0D9488"/>
          </a:solidFill>
          <a:ln w="12700">
            <a:solidFill>
              <a:srgbClr val="0D9488"/>
            </a:solidFill>
            <a:prstDash val="solid"/>
          </a:ln>
        </p:spPr>
        <p:txBody>
          <a:bodyPr/>
          <a:lstStyle/>
          <a:p>
            <a:endParaRPr lang="en-MY"/>
          </a:p>
        </p:txBody>
      </p:sp>
      <p:sp>
        <p:nvSpPr>
          <p:cNvPr id="8" name="Text 6"/>
          <p:cNvSpPr/>
          <p:nvPr/>
        </p:nvSpPr>
        <p:spPr>
          <a:xfrm>
            <a:off x="477078" y="1252330"/>
            <a:ext cx="8321040" cy="3468757"/>
          </a:xfrm>
          <a:prstGeom prst="rect">
            <a:avLst/>
          </a:prstGeom>
          <a:noFill/>
          <a:ln/>
        </p:spPr>
        <p:txBody>
          <a:bodyPr wrap="square" rtlCol="0" anchor="ctr"/>
          <a:lstStyle/>
          <a:p>
            <a:pPr marL="342900" indent="-342900">
              <a:spcAft>
                <a:spcPts val="500"/>
              </a:spcAft>
              <a:buSzPct val="100000"/>
              <a:buChar char="•"/>
            </a:pPr>
            <a:r>
              <a:rPr lang="en-US" sz="1400" dirty="0">
                <a:solidFill>
                  <a:srgbClr val="B8D4EC"/>
                </a:solidFill>
                <a:latin typeface="Arial" panose="020B0604020202020204" pitchFamily="34" charset="0"/>
                <a:ea typeface="Calibri" pitchFamily="34" charset="-122"/>
                <a:cs typeface="Arial" panose="020B0604020202020204" pitchFamily="34" charset="0"/>
              </a:rPr>
              <a:t>COPD permanently damages airway and alveolar function — understanding this anatomy and physiology is the foundation of effective care</a:t>
            </a:r>
            <a:endParaRPr lang="en-US" sz="1400" dirty="0">
              <a:latin typeface="Arial" panose="020B0604020202020204" pitchFamily="34" charset="0"/>
              <a:cs typeface="Arial" panose="020B0604020202020204" pitchFamily="34" charset="0"/>
            </a:endParaRPr>
          </a:p>
          <a:p>
            <a:pPr marL="342900" indent="-342900">
              <a:spcAft>
                <a:spcPts val="500"/>
              </a:spcAft>
              <a:buSzPct val="100000"/>
              <a:buChar char="•"/>
            </a:pPr>
            <a:r>
              <a:rPr lang="en-US" sz="1400" dirty="0">
                <a:solidFill>
                  <a:srgbClr val="B8D4EC"/>
                </a:solidFill>
                <a:latin typeface="Arial" panose="020B0604020202020204" pitchFamily="34" charset="0"/>
                <a:ea typeface="Calibri" pitchFamily="34" charset="-122"/>
                <a:cs typeface="Arial" panose="020B0604020202020204" pitchFamily="34" charset="0"/>
              </a:rPr>
              <a:t>The main priorities for Patient A are: smoking cessation, inhaler optimisation, pulmonary rehabilitation, vaccination, ongoing monitoring, and a written exacerbation action plan</a:t>
            </a:r>
            <a:endParaRPr lang="en-US" sz="1400" dirty="0">
              <a:latin typeface="Arial" panose="020B0604020202020204" pitchFamily="34" charset="0"/>
              <a:cs typeface="Arial" panose="020B0604020202020204" pitchFamily="34" charset="0"/>
            </a:endParaRPr>
          </a:p>
          <a:p>
            <a:pPr marL="342900" indent="-342900">
              <a:spcAft>
                <a:spcPts val="500"/>
              </a:spcAft>
              <a:buSzPct val="100000"/>
              <a:buChar char="•"/>
            </a:pPr>
            <a:r>
              <a:rPr lang="en-US" sz="1400" dirty="0">
                <a:solidFill>
                  <a:srgbClr val="B8D4EC"/>
                </a:solidFill>
                <a:latin typeface="Arial" panose="020B0604020202020204" pitchFamily="34" charset="0"/>
                <a:ea typeface="Calibri" pitchFamily="34" charset="-122"/>
                <a:cs typeface="Arial" panose="020B0604020202020204" pitchFamily="34" charset="0"/>
              </a:rPr>
              <a:t>Person-centred communication, shared decision-making, and multidisciplinary collaboration all improve adherence and outcomes</a:t>
            </a:r>
            <a:endParaRPr lang="en-US" sz="1400" dirty="0">
              <a:latin typeface="Arial" panose="020B0604020202020204" pitchFamily="34" charset="0"/>
              <a:cs typeface="Arial" panose="020B0604020202020204" pitchFamily="34" charset="0"/>
            </a:endParaRPr>
          </a:p>
          <a:p>
            <a:pPr marL="342900" indent="-342900">
              <a:spcAft>
                <a:spcPts val="500"/>
              </a:spcAft>
              <a:buSzPct val="100000"/>
              <a:buChar char="•"/>
            </a:pPr>
            <a:r>
              <a:rPr lang="en-US" sz="1400" dirty="0">
                <a:solidFill>
                  <a:srgbClr val="B8D4EC"/>
                </a:solidFill>
                <a:latin typeface="Arial" panose="020B0604020202020204" pitchFamily="34" charset="0"/>
                <a:ea typeface="Calibri" pitchFamily="34" charset="-122"/>
                <a:cs typeface="Arial" panose="020B0604020202020204" pitchFamily="34" charset="0"/>
              </a:rPr>
              <a:t>Ethical practice — including respecting autonomy, maintaining confidentiality, and ensuring equitable access — is central to high-quality COPD care (NHS 2026)</a:t>
            </a:r>
            <a:endParaRPr lang="en-US" sz="1400" dirty="0">
              <a:latin typeface="Arial" panose="020B0604020202020204" pitchFamily="34" charset="0"/>
              <a:cs typeface="Arial" panose="020B0604020202020204" pitchFamily="34" charset="0"/>
            </a:endParaRPr>
          </a:p>
        </p:txBody>
      </p:sp>
      <p:pic>
        <p:nvPicPr>
          <p:cNvPr id="4" name="Audio 3">
            <a:hlinkClick r:id="" action="ppaction://media"/>
            <a:extLst>
              <a:ext uri="{FF2B5EF4-FFF2-40B4-BE49-F238E27FC236}">
                <a16:creationId xmlns:a16="http://schemas.microsoft.com/office/drawing/2014/main" id="{3582FFFE-815C-79E9-5349-B238C8E1A38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31250" t="-108203" r="-231250" b="-108203"/>
          <a:stretch>
            <a:fillRect/>
          </a:stretch>
        </p:blipFill>
        <p:spPr>
          <a:xfrm>
            <a:off x="6858000" y="3857625"/>
            <a:ext cx="2286000" cy="128587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4976"/>
    </mc:Choice>
    <mc:Fallback>
      <p:transition spd="slow" advTm="449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AF4791B-466E-A980-3E1C-0D363EECD60D}"/>
              </a:ext>
            </a:extLst>
          </p:cNvPr>
          <p:cNvSpPr txBox="1"/>
          <p:nvPr/>
        </p:nvSpPr>
        <p:spPr>
          <a:xfrm>
            <a:off x="198784" y="434519"/>
            <a:ext cx="8448260" cy="4508927"/>
          </a:xfrm>
          <a:prstGeom prst="rect">
            <a:avLst/>
          </a:prstGeom>
          <a:noFill/>
        </p:spPr>
        <p:txBody>
          <a:bodyPr wrap="square">
            <a:spAutoFit/>
          </a:bodyPr>
          <a:lstStyle/>
          <a:p>
            <a:pPr marL="228600" indent="-228600">
              <a:buFont typeface="+mj-lt"/>
              <a:buAutoNum type="arabicPeriod"/>
            </a:pPr>
            <a:r>
              <a:rPr lang="en-GB" sz="1100" dirty="0">
                <a:latin typeface="Arial" panose="020B0604020202020204" pitchFamily="34" charset="0"/>
                <a:cs typeface="Arial" panose="020B0604020202020204" pitchFamily="34" charset="0"/>
              </a:rPr>
              <a:t>Hogg, J.C. et al. (2004) 'The nature of small-airway obstruction in chronic obstructive pulmonary disease', New England Journal of Medicine, 350(26), pp. 2645–2653.</a:t>
            </a:r>
          </a:p>
          <a:p>
            <a:pPr marL="228600" indent="-228600">
              <a:buFont typeface="+mj-lt"/>
              <a:buAutoNum type="arabicPeriod"/>
            </a:pPr>
            <a:r>
              <a:rPr lang="en-GB" sz="1100" dirty="0">
                <a:latin typeface="Arial" panose="020B0604020202020204" pitchFamily="34" charset="0"/>
                <a:cs typeface="Arial" panose="020B0604020202020204" pitchFamily="34" charset="0"/>
              </a:rPr>
              <a:t>McDonough, J.E. et al. (2011) 'Small-airway obstruction and emphysema in COPD', New England Journal of Medicine, 365(17), pp. 1567–1575.</a:t>
            </a:r>
          </a:p>
          <a:p>
            <a:pPr marL="228600" indent="-228600">
              <a:buFont typeface="+mj-lt"/>
              <a:buAutoNum type="arabicPeriod"/>
            </a:pPr>
            <a:r>
              <a:rPr lang="en-GB" sz="1100" dirty="0">
                <a:latin typeface="Arial" panose="020B0604020202020204" pitchFamily="34" charset="0"/>
                <a:cs typeface="Arial" panose="020B0604020202020204" pitchFamily="34" charset="0"/>
              </a:rPr>
              <a:t>Monteiro, C. et al. (2022) 'Factors associated with inhaled therapy adherence on asthma and COPD', Respiratory Medicine, 191, 106724.</a:t>
            </a:r>
          </a:p>
          <a:p>
            <a:pPr marL="228600" indent="-228600">
              <a:buFont typeface="+mj-lt"/>
              <a:buAutoNum type="arabicPeriod"/>
            </a:pPr>
            <a:r>
              <a:rPr lang="en-GB" sz="1100" dirty="0">
                <a:latin typeface="Arial" panose="020B0604020202020204" pitchFamily="34" charset="0"/>
                <a:cs typeface="Arial" panose="020B0604020202020204" pitchFamily="34" charset="0"/>
              </a:rPr>
              <a:t>NHS (2026) Chronic obstructive pulmonary disease (COPD). Available at: https://www.nhs.uk/conditions/chronic-obstructive-pulmonary-disease-copd/</a:t>
            </a:r>
          </a:p>
          <a:p>
            <a:pPr marL="228600" indent="-228600">
              <a:buFont typeface="+mj-lt"/>
              <a:buAutoNum type="arabicPeriod"/>
            </a:pPr>
            <a:r>
              <a:rPr lang="en-GB" sz="1100" dirty="0">
                <a:latin typeface="Arial" panose="020B0604020202020204" pitchFamily="34" charset="0"/>
                <a:cs typeface="Arial" panose="020B0604020202020204" pitchFamily="34" charset="0"/>
              </a:rPr>
              <a:t>NHS (2026) COPD – Treatment. Available at: https://www.nhs.uk/conditions/chronic-obstructive-pulmonary-disease-copd/treatment/</a:t>
            </a:r>
          </a:p>
          <a:p>
            <a:pPr marL="228600" indent="-228600">
              <a:buFont typeface="+mj-lt"/>
              <a:buAutoNum type="arabicPeriod"/>
            </a:pPr>
            <a:r>
              <a:rPr lang="en-GB" sz="1100" dirty="0">
                <a:latin typeface="Arial" panose="020B0604020202020204" pitchFamily="34" charset="0"/>
                <a:cs typeface="Arial" panose="020B0604020202020204" pitchFamily="34" charset="0"/>
              </a:rPr>
              <a:t>NHS England (2025) Accessible Information Standard. Available at: https://www.england.nhs.uk/publication/accessible-information-standard/</a:t>
            </a:r>
          </a:p>
          <a:p>
            <a:pPr marL="228600" indent="-228600">
              <a:buFont typeface="+mj-lt"/>
              <a:buAutoNum type="arabicPeriod"/>
            </a:pPr>
            <a:r>
              <a:rPr lang="en-GB" sz="1100" dirty="0">
                <a:latin typeface="Arial" panose="020B0604020202020204" pitchFamily="34" charset="0"/>
                <a:cs typeface="Arial" panose="020B0604020202020204" pitchFamily="34" charset="0"/>
              </a:rPr>
              <a:t>NICE (2018) COPD in over 16s: diagnosis and management (NG115). Available at: </a:t>
            </a:r>
            <a:r>
              <a:rPr lang="en-GB" sz="1100" dirty="0">
                <a:latin typeface="Arial" panose="020B0604020202020204" pitchFamily="34" charset="0"/>
                <a:cs typeface="Arial" panose="020B0604020202020204" pitchFamily="34" charset="0"/>
                <a:hlinkClick r:id="rId2"/>
              </a:rPr>
              <a:t>https://www.nice.org.uk/guidance/ng115</a:t>
            </a:r>
            <a:endParaRPr lang="en-GB" sz="1100" dirty="0">
              <a:latin typeface="Arial" panose="020B0604020202020204" pitchFamily="34" charset="0"/>
              <a:cs typeface="Arial" panose="020B0604020202020204" pitchFamily="34" charset="0"/>
            </a:endParaRPr>
          </a:p>
          <a:p>
            <a:pPr marL="228600" indent="-228600">
              <a:buFont typeface="+mj-lt"/>
              <a:buAutoNum type="arabicPeriod"/>
            </a:pPr>
            <a:r>
              <a:rPr lang="en-GB" sz="1100" dirty="0">
                <a:latin typeface="Arial" panose="020B0604020202020204" pitchFamily="34" charset="0"/>
                <a:cs typeface="Arial" panose="020B0604020202020204" pitchFamily="34" charset="0"/>
              </a:rPr>
              <a:t>NICE (2021) Tobacco: preventing uptake, promoting quitting and treating dependence (NG209). Available at: https://www.nice.org.uk/guidance/ng209</a:t>
            </a:r>
          </a:p>
          <a:p>
            <a:pPr marL="228600" indent="-228600">
              <a:buFont typeface="+mj-lt"/>
              <a:buAutoNum type="arabicPeriod"/>
            </a:pPr>
            <a:r>
              <a:rPr lang="en-GB" sz="1100" dirty="0">
                <a:latin typeface="Arial" panose="020B0604020202020204" pitchFamily="34" charset="0"/>
                <a:cs typeface="Arial" panose="020B0604020202020204" pitchFamily="34" charset="0"/>
              </a:rPr>
              <a:t>Rochester, C.L. et al. (2023) 'Pulmonary rehabilitation for adults with chronic respiratory disease', AJRCCM, 208(4), pp. e7–e26.</a:t>
            </a:r>
          </a:p>
          <a:p>
            <a:pPr marL="228600" indent="-228600">
              <a:buFont typeface="+mj-lt"/>
              <a:buAutoNum type="arabicPeriod"/>
            </a:pPr>
            <a:r>
              <a:rPr lang="en-GB" sz="1100" dirty="0">
                <a:latin typeface="Arial" panose="020B0604020202020204" pitchFamily="34" charset="0"/>
                <a:cs typeface="Arial" panose="020B0604020202020204" pitchFamily="34" charset="0"/>
              </a:rPr>
              <a:t>Russell, S. et al. (2018) 'Qualitative systematic review of barriers and facilitators to self-management of COPD', </a:t>
            </a:r>
            <a:r>
              <a:rPr lang="en-GB" sz="1100" dirty="0" err="1">
                <a:latin typeface="Arial" panose="020B0604020202020204" pitchFamily="34" charset="0"/>
                <a:cs typeface="Arial" panose="020B0604020202020204" pitchFamily="34" charset="0"/>
              </a:rPr>
              <a:t>npj</a:t>
            </a:r>
            <a:r>
              <a:rPr lang="en-GB" sz="1100" dirty="0">
                <a:latin typeface="Arial" panose="020B0604020202020204" pitchFamily="34" charset="0"/>
                <a:cs typeface="Arial" panose="020B0604020202020204" pitchFamily="34" charset="0"/>
              </a:rPr>
              <a:t> Primary Care Respiratory Medicine, 28, 2.</a:t>
            </a:r>
          </a:p>
          <a:p>
            <a:pPr marL="228600" indent="-228600">
              <a:buFont typeface="+mj-lt"/>
              <a:buAutoNum type="arabicPeriod"/>
            </a:pPr>
            <a:r>
              <a:rPr lang="en-GB" sz="1100" dirty="0">
                <a:latin typeface="Arial" panose="020B0604020202020204" pitchFamily="34" charset="0"/>
                <a:cs typeface="Arial" panose="020B0604020202020204" pitchFamily="34" charset="0"/>
              </a:rPr>
              <a:t>Schrijver, J. et al. (2022) 'Self-management interventions for people with COPD', Cochrane Database of Systematic Reviews, 2022(1), CD002990.</a:t>
            </a:r>
          </a:p>
          <a:p>
            <a:pPr marL="228600" indent="-228600">
              <a:buFont typeface="+mj-lt"/>
              <a:buAutoNum type="arabicPeriod"/>
            </a:pPr>
            <a:r>
              <a:rPr lang="en-GB" sz="1100" dirty="0" err="1">
                <a:latin typeface="Arial" panose="020B0604020202020204" pitchFamily="34" charset="0"/>
                <a:cs typeface="Arial" panose="020B0604020202020204" pitchFamily="34" charset="0"/>
              </a:rPr>
              <a:t>Turégano</a:t>
            </a:r>
            <a:r>
              <a:rPr lang="en-GB" sz="1100" dirty="0">
                <a:latin typeface="Arial" panose="020B0604020202020204" pitchFamily="34" charset="0"/>
                <a:cs typeface="Arial" panose="020B0604020202020204" pitchFamily="34" charset="0"/>
              </a:rPr>
              <a:t>-Yedro, M. et al. (2023) 'Inhaler adherence in COPD: a crucial step towards the correct treatment', Int J COPD, 18, pp. 2887–2893.</a:t>
            </a:r>
          </a:p>
          <a:p>
            <a:pPr marL="228600" indent="-228600">
              <a:buFont typeface="+mj-lt"/>
              <a:buAutoNum type="arabicPeriod"/>
            </a:pPr>
            <a:r>
              <a:rPr lang="en-GB" sz="1100" dirty="0">
                <a:latin typeface="Arial" panose="020B0604020202020204" pitchFamily="34" charset="0"/>
                <a:cs typeface="Arial" panose="020B0604020202020204" pitchFamily="34" charset="0"/>
              </a:rPr>
              <a:t>van </a:t>
            </a:r>
            <a:r>
              <a:rPr lang="en-GB" sz="1100" dirty="0" err="1">
                <a:latin typeface="Arial" panose="020B0604020202020204" pitchFamily="34" charset="0"/>
                <a:cs typeface="Arial" panose="020B0604020202020204" pitchFamily="34" charset="0"/>
              </a:rPr>
              <a:t>Eerd</a:t>
            </a:r>
            <a:r>
              <a:rPr lang="en-GB" sz="1100" dirty="0">
                <a:latin typeface="Arial" panose="020B0604020202020204" pitchFamily="34" charset="0"/>
                <a:cs typeface="Arial" panose="020B0604020202020204" pitchFamily="34" charset="0"/>
              </a:rPr>
              <a:t>, E.A.M. et al. (2016) 'Smoking cessation for people with COPD', Cochrane Database of Systematic Reviews, 2016(8), CD010744.</a:t>
            </a:r>
          </a:p>
          <a:p>
            <a:pPr marL="228600" indent="-228600">
              <a:buFont typeface="+mj-lt"/>
              <a:buAutoNum type="arabicPeriod"/>
            </a:pPr>
            <a:endParaRPr lang="en-GB" sz="1100" dirty="0">
              <a:latin typeface="Arial" panose="020B0604020202020204" pitchFamily="34" charset="0"/>
              <a:cs typeface="Arial" panose="020B0604020202020204" pitchFamily="34" charset="0"/>
            </a:endParaRPr>
          </a:p>
          <a:p>
            <a:endParaRPr lang="en-GB" sz="1200" dirty="0"/>
          </a:p>
        </p:txBody>
      </p:sp>
      <p:sp>
        <p:nvSpPr>
          <p:cNvPr id="5" name="TextBox 4">
            <a:extLst>
              <a:ext uri="{FF2B5EF4-FFF2-40B4-BE49-F238E27FC236}">
                <a16:creationId xmlns:a16="http://schemas.microsoft.com/office/drawing/2014/main" id="{16CC8C81-E3B8-A6A9-1851-4113B9AD454B}"/>
              </a:ext>
            </a:extLst>
          </p:cNvPr>
          <p:cNvSpPr txBox="1"/>
          <p:nvPr/>
        </p:nvSpPr>
        <p:spPr>
          <a:xfrm>
            <a:off x="198784" y="65187"/>
            <a:ext cx="4572000" cy="461665"/>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12520494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215</TotalTime>
  <Words>2352</Words>
  <Application>Microsoft Office PowerPoint</Application>
  <PresentationFormat>On-screen Show (16:9)</PresentationFormat>
  <Paragraphs>269</Paragraphs>
  <Slides>16</Slides>
  <Notes>14</Notes>
  <HiddenSlides>0</HiddenSlides>
  <MMClips>16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-apple-system</vt:lpstr>
      <vt:lpstr>Arial</vt:lpstr>
      <vt:lpstr>Arial Black</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Suggested Care Plan for a Fictional Patient with COPD</dc:title>
  <dc:subject>PptxGenJS Presentation</dc:subject>
  <dc:creator>PptxGenJS</dc:creator>
  <cp:lastModifiedBy>Grecișchin Dina</cp:lastModifiedBy>
  <cp:revision>7</cp:revision>
  <dcterms:created xsi:type="dcterms:W3CDTF">2026-04-16T10:31:45Z</dcterms:created>
  <dcterms:modified xsi:type="dcterms:W3CDTF">2026-04-21T07:08:25Z</dcterms:modified>
</cp:coreProperties>
</file>