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0"/>
  </p:notesMasterIdLst>
  <p:sldIdLst>
    <p:sldId id="256" r:id="rId2"/>
    <p:sldId id="278" r:id="rId3"/>
    <p:sldId id="279" r:id="rId4"/>
    <p:sldId id="280" r:id="rId5"/>
    <p:sldId id="281" r:id="rId6"/>
    <p:sldId id="282" r:id="rId7"/>
    <p:sldId id="283" r:id="rId8"/>
    <p:sldId id="286" r:id="rId9"/>
    <p:sldId id="287" r:id="rId10"/>
    <p:sldId id="288" r:id="rId11"/>
    <p:sldId id="289" r:id="rId12"/>
    <p:sldId id="290" r:id="rId13"/>
    <p:sldId id="292" r:id="rId14"/>
    <p:sldId id="293" r:id="rId15"/>
    <p:sldId id="291" r:id="rId16"/>
    <p:sldId id="304" r:id="rId17"/>
    <p:sldId id="305" r:id="rId18"/>
    <p:sldId id="294" r:id="rId19"/>
    <p:sldId id="295" r:id="rId20"/>
    <p:sldId id="296" r:id="rId21"/>
    <p:sldId id="297" r:id="rId22"/>
    <p:sldId id="298" r:id="rId23"/>
    <p:sldId id="299" r:id="rId24"/>
    <p:sldId id="300" r:id="rId25"/>
    <p:sldId id="301" r:id="rId26"/>
    <p:sldId id="302" r:id="rId27"/>
    <p:sldId id="303" r:id="rId28"/>
    <p:sldId id="277"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99" autoAdjust="0"/>
    <p:restoredTop sz="82947" autoAdjust="0"/>
  </p:normalViewPr>
  <p:slideViewPr>
    <p:cSldViewPr snapToGrid="0" snapToObjects="1">
      <p:cViewPr varScale="1">
        <p:scale>
          <a:sx n="96" d="100"/>
          <a:sy n="96" d="100"/>
        </p:scale>
        <p:origin x="2058"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11/30/2017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Scale-up storage systems tend to be the least flexible and involve the most planning and longest</a:t>
            </a:r>
          </a:p>
          <a:p>
            <a:r>
              <a:rPr lang="en-GB" sz="1200" b="0" i="0" u="none" strike="noStrike" kern="1200" baseline="0" dirty="0">
                <a:solidFill>
                  <a:schemeClr val="tx1"/>
                </a:solidFill>
                <a:latin typeface="+mn-lt"/>
                <a:ea typeface="+mn-ea"/>
                <a:cs typeface="+mn-cs"/>
              </a:rPr>
              <a:t>service interruptions when adding capacity</a:t>
            </a:r>
          </a:p>
          <a:p>
            <a:r>
              <a:rPr lang="en-GB" sz="1200" b="0" i="0" u="none" strike="noStrike" kern="1200" baseline="0" dirty="0">
                <a:solidFill>
                  <a:schemeClr val="tx1"/>
                </a:solidFill>
                <a:latin typeface="+mn-lt"/>
                <a:ea typeface="+mn-ea"/>
                <a:cs typeface="+mn-cs"/>
              </a:rPr>
              <a:t>High availability with scale-up storage is achieved through component redundancy that eliminates single points of failure, and by</a:t>
            </a:r>
          </a:p>
          <a:p>
            <a:r>
              <a:rPr lang="en-GB" sz="1200" b="0" i="0" u="none" strike="noStrike" kern="1200" baseline="0" dirty="0">
                <a:solidFill>
                  <a:schemeClr val="tx1"/>
                </a:solidFill>
                <a:latin typeface="+mn-lt"/>
                <a:ea typeface="+mn-ea"/>
                <a:cs typeface="+mn-cs"/>
              </a:rPr>
              <a:t>software upgrades processes that take several steps to complete, allowing system updates to be </a:t>
            </a:r>
            <a:r>
              <a:rPr lang="en-GB" sz="1200" b="0" i="0" u="none" strike="noStrike" kern="1200" baseline="0" dirty="0" smtClean="0">
                <a:solidFill>
                  <a:schemeClr val="tx1"/>
                </a:solidFill>
                <a:latin typeface="+mn-lt"/>
                <a:ea typeface="+mn-ea"/>
                <a:cs typeface="+mn-cs"/>
              </a:rPr>
              <a:t>rolled back</a:t>
            </a:r>
            <a:r>
              <a:rPr lang="en-GB" sz="1200" b="0" i="0" u="none" strike="noStrike" kern="1200" baseline="0" dirty="0">
                <a:solidFill>
                  <a:schemeClr val="tx1"/>
                </a:solidFill>
                <a:latin typeface="+mn-lt"/>
                <a:ea typeface="+mn-ea"/>
                <a:cs typeface="+mn-cs"/>
              </a:rPr>
              <a:t>, if necessary.</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19</a:t>
            </a:fld>
            <a:endParaRPr lang="en-US"/>
          </a:p>
        </p:txBody>
      </p:sp>
    </p:spTree>
    <p:extLst>
      <p:ext uri="{BB962C8B-B14F-4D97-AF65-F5344CB8AC3E}">
        <p14:creationId xmlns:p14="http://schemas.microsoft.com/office/powerpoint/2010/main" val="25755236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22</a:t>
            </a:fld>
            <a:endParaRPr lang="en-US"/>
          </a:p>
        </p:txBody>
      </p:sp>
    </p:spTree>
    <p:extLst>
      <p:ext uri="{BB962C8B-B14F-4D97-AF65-F5344CB8AC3E}">
        <p14:creationId xmlns:p14="http://schemas.microsoft.com/office/powerpoint/2010/main" val="4086861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23</a:t>
            </a:fld>
            <a:endParaRPr lang="en-US"/>
          </a:p>
        </p:txBody>
      </p:sp>
    </p:spTree>
    <p:extLst>
      <p:ext uri="{BB962C8B-B14F-4D97-AF65-F5344CB8AC3E}">
        <p14:creationId xmlns:p14="http://schemas.microsoft.com/office/powerpoint/2010/main" val="413755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11/30/2017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11/30/2017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11/30/2017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11/30/2017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11/30/2017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11/30/2017</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11/30/2017</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11/30/2017</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11/30/2017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11/30/2017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11/30/2017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11/30/2017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1.png@01CE8951.83435F7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pic>
        <p:nvPicPr>
          <p:cNvPr id="7" name="d5399414-2235-41fb-819d-363ee4936f50" descr="cid:image001.png@01CE8951.83435F70"/>
          <p:cNvPicPr/>
          <p:nvPr userDrawn="1"/>
        </p:nvPicPr>
        <p:blipFill>
          <a:blip r:embed="rId14" r:link="rId15" cstate="print"/>
          <a:srcRect/>
          <a:stretch>
            <a:fillRect/>
          </a:stretch>
        </p:blipFill>
        <p:spPr bwMode="auto">
          <a:xfrm>
            <a:off x="6134986" y="-138223"/>
            <a:ext cx="3189767" cy="1286539"/>
          </a:xfrm>
          <a:prstGeom prst="rect">
            <a:avLst/>
          </a:prstGeom>
          <a:noFill/>
          <a:ln w="9525">
            <a:noFill/>
            <a:miter lim="800000"/>
            <a:headEnd/>
            <a:tailEnd/>
          </a:ln>
        </p:spPr>
      </p:pic>
      <p:pic>
        <p:nvPicPr>
          <p:cNvPr id="9" name="Picture 8"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1559"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3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605586"/>
            <a:ext cx="6498158" cy="1037999"/>
          </a:xfrm>
        </p:spPr>
        <p:txBody>
          <a:bodyPr/>
          <a:lstStyle/>
          <a:p>
            <a:r>
              <a:rPr lang="en-US" altLang="ja-JP" sz="4800" dirty="0">
                <a:latin typeface="Arial" charset="0"/>
                <a:cs typeface="ＭＳ Ｐゴシック" charset="0"/>
              </a:rPr>
              <a:t>Storage Area Networks</a:t>
            </a: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Need for Storage Area Networks (SAN)</a:t>
            </a:r>
          </a:p>
        </p:txBody>
      </p:sp>
      <p:sp>
        <p:nvSpPr>
          <p:cNvPr id="3" name="Content Placeholder 2"/>
          <p:cNvSpPr>
            <a:spLocks noGrp="1"/>
          </p:cNvSpPr>
          <p:nvPr>
            <p:ph idx="1"/>
          </p:nvPr>
        </p:nvSpPr>
        <p:spPr/>
        <p:txBody>
          <a:bodyPr>
            <a:normAutofit/>
          </a:bodyPr>
          <a:lstStyle/>
          <a:p>
            <a:r>
              <a:rPr lang="en-GB" dirty="0"/>
              <a:t>Every day, thousands of devices are newly connected to the Internet.</a:t>
            </a:r>
          </a:p>
          <a:p>
            <a:r>
              <a:rPr lang="en-GB" dirty="0"/>
              <a:t>Dramatic increase in processing power, storage, and bandwidth at ever-lower costs; the rapid growth of cloud, social media, and mobile computing</a:t>
            </a:r>
          </a:p>
          <a:p>
            <a:r>
              <a:rPr lang="en-GB" dirty="0"/>
              <a:t>The ability to analyse Big Data and turn it into actionable information; and an improved capability to combine technologies (both hardware and software) in more powerful ways.</a:t>
            </a:r>
          </a:p>
        </p:txBody>
      </p:sp>
    </p:spTree>
    <p:extLst>
      <p:ext uri="{BB962C8B-B14F-4D97-AF65-F5344CB8AC3E}">
        <p14:creationId xmlns:p14="http://schemas.microsoft.com/office/powerpoint/2010/main" val="20950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Need for Storage Area Networks (SAN)</a:t>
            </a:r>
          </a:p>
        </p:txBody>
      </p:sp>
      <p:sp>
        <p:nvSpPr>
          <p:cNvPr id="3" name="Content Placeholder 2"/>
          <p:cNvSpPr>
            <a:spLocks noGrp="1"/>
          </p:cNvSpPr>
          <p:nvPr>
            <p:ph idx="1"/>
          </p:nvPr>
        </p:nvSpPr>
        <p:spPr/>
        <p:txBody>
          <a:bodyPr>
            <a:normAutofit/>
          </a:bodyPr>
          <a:lstStyle/>
          <a:p>
            <a:r>
              <a:rPr lang="en-GB" dirty="0"/>
              <a:t>Gartner predicts that worldwide consumer digital storage needs will grow to 4.1 zettabytes in 2016.</a:t>
            </a:r>
          </a:p>
          <a:p>
            <a:r>
              <a:rPr lang="en-GB" dirty="0"/>
              <a:t>Companies are searching for more ways to efficiently manage expanding volumes of data, and to make that data accessible throughout the enterprise data centres.</a:t>
            </a:r>
          </a:p>
          <a:p>
            <a:r>
              <a:rPr lang="en-GB" dirty="0"/>
              <a:t>Storage area networks (SAN) are the leading storage infrastructure of today. SANs offer simplified storage management, scalability, flexibility, and availability, and improved data access, movement, and backup.</a:t>
            </a:r>
          </a:p>
        </p:txBody>
      </p:sp>
    </p:spTree>
    <p:extLst>
      <p:ext uri="{BB962C8B-B14F-4D97-AF65-F5344CB8AC3E}">
        <p14:creationId xmlns:p14="http://schemas.microsoft.com/office/powerpoint/2010/main" val="722624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Storage Devices</a:t>
            </a:r>
          </a:p>
        </p:txBody>
      </p:sp>
      <p:sp>
        <p:nvSpPr>
          <p:cNvPr id="3" name="Content Placeholder 2"/>
          <p:cNvSpPr>
            <a:spLocks noGrp="1"/>
          </p:cNvSpPr>
          <p:nvPr>
            <p:ph idx="1"/>
          </p:nvPr>
        </p:nvSpPr>
        <p:spPr>
          <a:xfrm>
            <a:off x="549275" y="1600201"/>
            <a:ext cx="8042276" cy="4701208"/>
          </a:xfrm>
        </p:spPr>
        <p:txBody>
          <a:bodyPr>
            <a:normAutofit fontScale="77500" lnSpcReduction="20000"/>
          </a:bodyPr>
          <a:lstStyle/>
          <a:p>
            <a:pPr>
              <a:lnSpc>
                <a:spcPct val="120000"/>
              </a:lnSpc>
            </a:pPr>
            <a:r>
              <a:rPr lang="en-GB" dirty="0"/>
              <a:t>Data is stored on hard disk drives that can be both read and written on.</a:t>
            </a:r>
          </a:p>
          <a:p>
            <a:pPr>
              <a:lnSpc>
                <a:spcPct val="120000"/>
              </a:lnSpc>
            </a:pPr>
            <a:r>
              <a:rPr lang="en-GB" dirty="0"/>
              <a:t>IBM introduced the first HDD in 1956, and HDDs became the dominant secondary storage device for general-purpose computers by the early 1960s. </a:t>
            </a:r>
          </a:p>
          <a:p>
            <a:pPr>
              <a:lnSpc>
                <a:spcPct val="120000"/>
              </a:lnSpc>
            </a:pPr>
            <a:r>
              <a:rPr lang="en-GB" dirty="0"/>
              <a:t>Continuously improved, HDDs have maintained this position into the modern era of servers and personal computers. More than 200 companies have produced HDD units. </a:t>
            </a:r>
          </a:p>
          <a:p>
            <a:pPr>
              <a:lnSpc>
                <a:spcPct val="120000"/>
              </a:lnSpc>
            </a:pPr>
            <a:r>
              <a:rPr lang="en-GB" dirty="0"/>
              <a:t>As of 2014, the primary competing technology for secondary storage is flash memory in the form of solid-state drives (SSD).</a:t>
            </a:r>
          </a:p>
          <a:p>
            <a:pPr>
              <a:lnSpc>
                <a:spcPct val="120000"/>
              </a:lnSpc>
            </a:pPr>
            <a:r>
              <a:rPr lang="en-GB" dirty="0"/>
              <a:t>SSDs are replacing HDDs where speed, power consumption, and durability are more important considerations.</a:t>
            </a:r>
          </a:p>
        </p:txBody>
      </p:sp>
    </p:spTree>
    <p:extLst>
      <p:ext uri="{BB962C8B-B14F-4D97-AF65-F5344CB8AC3E}">
        <p14:creationId xmlns:p14="http://schemas.microsoft.com/office/powerpoint/2010/main" val="610688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Disk Arrays</a:t>
            </a:r>
          </a:p>
        </p:txBody>
      </p:sp>
      <p:sp>
        <p:nvSpPr>
          <p:cNvPr id="3" name="Content Placeholder 2"/>
          <p:cNvSpPr>
            <a:spLocks noGrp="1"/>
          </p:cNvSpPr>
          <p:nvPr>
            <p:ph idx="1"/>
          </p:nvPr>
        </p:nvSpPr>
        <p:spPr/>
        <p:txBody>
          <a:bodyPr/>
          <a:lstStyle/>
          <a:p>
            <a:r>
              <a:rPr lang="en-GB" dirty="0"/>
              <a:t>A disk array provides increased availability, resiliency, and maintainability by using existing components (controllers, power supplies, fans, disk enclosures, access ports, cache, and so on), often up to the point where all single points of failure (SPOF) are eliminated from the design.</a:t>
            </a:r>
          </a:p>
          <a:p>
            <a:r>
              <a:rPr lang="en-GB" dirty="0"/>
              <a:t>Disk arrays are divided into two categories:</a:t>
            </a:r>
          </a:p>
          <a:p>
            <a:pPr lvl="1"/>
            <a:r>
              <a:rPr lang="en-GB" dirty="0"/>
              <a:t>Network Attached storage (NAS) arrays</a:t>
            </a:r>
          </a:p>
          <a:p>
            <a:pPr lvl="1"/>
            <a:r>
              <a:rPr lang="en-GB" dirty="0"/>
              <a:t>Storage-area Network (SAN) arrays</a:t>
            </a:r>
          </a:p>
        </p:txBody>
      </p:sp>
    </p:spTree>
    <p:extLst>
      <p:ext uri="{BB962C8B-B14F-4D97-AF65-F5344CB8AC3E}">
        <p14:creationId xmlns:p14="http://schemas.microsoft.com/office/powerpoint/2010/main" val="4277311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Network attached storage (NAS) arrays</a:t>
            </a:r>
          </a:p>
        </p:txBody>
      </p:sp>
      <p:sp>
        <p:nvSpPr>
          <p:cNvPr id="3" name="Content Placeholder 2"/>
          <p:cNvSpPr>
            <a:spLocks noGrp="1"/>
          </p:cNvSpPr>
          <p:nvPr>
            <p:ph idx="1"/>
          </p:nvPr>
        </p:nvSpPr>
        <p:spPr>
          <a:xfrm>
            <a:off x="549275" y="1600201"/>
            <a:ext cx="8042276" cy="4581938"/>
          </a:xfrm>
        </p:spPr>
        <p:txBody>
          <a:bodyPr>
            <a:normAutofit fontScale="77500" lnSpcReduction="20000"/>
          </a:bodyPr>
          <a:lstStyle/>
          <a:p>
            <a:pPr>
              <a:lnSpc>
                <a:spcPct val="120000"/>
              </a:lnSpc>
            </a:pPr>
            <a:r>
              <a:rPr lang="en-GB" dirty="0"/>
              <a:t>Based on file-level storage. In this type of storage, the storage disk is configured with a particular protocol (such as NFS, CIFS, and so on) and files are stored and accessed from it as such, in bulk.</a:t>
            </a:r>
          </a:p>
          <a:p>
            <a:pPr>
              <a:lnSpc>
                <a:spcPct val="120000"/>
              </a:lnSpc>
            </a:pPr>
            <a:r>
              <a:rPr lang="en-GB" dirty="0"/>
              <a:t>Advantages of file-level storage systems are the following: </a:t>
            </a:r>
          </a:p>
          <a:p>
            <a:pPr lvl="1">
              <a:lnSpc>
                <a:spcPct val="120000"/>
              </a:lnSpc>
            </a:pPr>
            <a:r>
              <a:rPr lang="en-GB" dirty="0"/>
              <a:t>A file-level storage system is simple to implement and simple to use.</a:t>
            </a:r>
          </a:p>
          <a:p>
            <a:pPr lvl="1">
              <a:lnSpc>
                <a:spcPct val="120000"/>
              </a:lnSpc>
            </a:pPr>
            <a:r>
              <a:rPr lang="en-GB" dirty="0"/>
              <a:t>It stores files and folders and is visible as such to both the systems storing the files and the systems accessing them.</a:t>
            </a:r>
          </a:p>
          <a:p>
            <a:pPr lvl="1">
              <a:lnSpc>
                <a:spcPct val="120000"/>
              </a:lnSpc>
            </a:pPr>
            <a:r>
              <a:rPr lang="en-GB" dirty="0"/>
              <a:t>File-level storage systems are generally inexpensive when compared to block-level storage systems.</a:t>
            </a:r>
          </a:p>
          <a:p>
            <a:pPr lvl="1">
              <a:lnSpc>
                <a:spcPct val="120000"/>
              </a:lnSpc>
            </a:pPr>
            <a:r>
              <a:rPr lang="en-GB" dirty="0"/>
              <a:t>They can be configured with common file-level protocols like NTFS (Windows), NFS (Linux), and so on.</a:t>
            </a:r>
          </a:p>
          <a:p>
            <a:pPr lvl="1">
              <a:lnSpc>
                <a:spcPct val="120000"/>
              </a:lnSpc>
            </a:pPr>
            <a:r>
              <a:rPr lang="en-GB" dirty="0"/>
              <a:t>File-level storage systems are well suited for bulk file storage.</a:t>
            </a:r>
          </a:p>
          <a:p>
            <a:pPr lvl="1">
              <a:lnSpc>
                <a:spcPct val="120000"/>
              </a:lnSpc>
            </a:pPr>
            <a:r>
              <a:rPr lang="en-GB" dirty="0"/>
              <a:t>File-level storage systems are more popular with NAS-based storage systems—Network Attached Storage.</a:t>
            </a:r>
          </a:p>
        </p:txBody>
      </p:sp>
    </p:spTree>
    <p:extLst>
      <p:ext uri="{BB962C8B-B14F-4D97-AF65-F5344CB8AC3E}">
        <p14:creationId xmlns:p14="http://schemas.microsoft.com/office/powerpoint/2010/main" val="8479910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Storage-area network (SAN) arrays</a:t>
            </a:r>
          </a:p>
        </p:txBody>
      </p:sp>
      <p:sp>
        <p:nvSpPr>
          <p:cNvPr id="3" name="Content Placeholder 2"/>
          <p:cNvSpPr>
            <a:spLocks noGrp="1"/>
          </p:cNvSpPr>
          <p:nvPr>
            <p:ph idx="1"/>
          </p:nvPr>
        </p:nvSpPr>
        <p:spPr>
          <a:xfrm>
            <a:off x="549275" y="1600201"/>
            <a:ext cx="8042276" cy="4721086"/>
          </a:xfrm>
        </p:spPr>
        <p:txBody>
          <a:bodyPr>
            <a:normAutofit fontScale="77500" lnSpcReduction="20000"/>
          </a:bodyPr>
          <a:lstStyle/>
          <a:p>
            <a:pPr>
              <a:lnSpc>
                <a:spcPct val="120000"/>
              </a:lnSpc>
            </a:pPr>
            <a:r>
              <a:rPr lang="en-GB" dirty="0"/>
              <a:t>Based on block-level storage. The raw blocks (storage volumes) are created, and each block can be controlled like an individual hard drive.</a:t>
            </a:r>
          </a:p>
          <a:p>
            <a:pPr>
              <a:lnSpc>
                <a:spcPct val="120000"/>
              </a:lnSpc>
            </a:pPr>
            <a:r>
              <a:rPr lang="en-GB" dirty="0"/>
              <a:t>The following are advantages of block-level storage systems:</a:t>
            </a:r>
          </a:p>
          <a:p>
            <a:pPr lvl="1">
              <a:lnSpc>
                <a:spcPct val="120000"/>
              </a:lnSpc>
            </a:pPr>
            <a:r>
              <a:rPr lang="en-GB" dirty="0"/>
              <a:t>Block-level storage systems offer better performance and speed than file-level storage systems.</a:t>
            </a:r>
          </a:p>
          <a:p>
            <a:pPr lvl="1">
              <a:lnSpc>
                <a:spcPct val="120000"/>
              </a:lnSpc>
            </a:pPr>
            <a:r>
              <a:rPr lang="en-GB" dirty="0"/>
              <a:t>Each block or storage volume can be treated as an independent disk drive and is controlled by external server OS.</a:t>
            </a:r>
          </a:p>
          <a:p>
            <a:pPr lvl="1">
              <a:lnSpc>
                <a:spcPct val="120000"/>
              </a:lnSpc>
            </a:pPr>
            <a:r>
              <a:rPr lang="en-GB" dirty="0"/>
              <a:t>Each block or storage volume can be formatted with the file system required by the application (NFS/NTFS/SMB).</a:t>
            </a:r>
          </a:p>
          <a:p>
            <a:pPr lvl="1">
              <a:lnSpc>
                <a:spcPct val="120000"/>
              </a:lnSpc>
            </a:pPr>
            <a:r>
              <a:rPr lang="en-GB" dirty="0"/>
              <a:t>Block-level storage systems are very popular with SANs.</a:t>
            </a:r>
          </a:p>
          <a:p>
            <a:pPr lvl="1">
              <a:lnSpc>
                <a:spcPct val="120000"/>
              </a:lnSpc>
            </a:pPr>
            <a:r>
              <a:rPr lang="en-GB" dirty="0"/>
              <a:t>Block-level storage systems are more reliable, and their transport systems are very efficient.</a:t>
            </a:r>
          </a:p>
          <a:p>
            <a:pPr lvl="1">
              <a:lnSpc>
                <a:spcPct val="120000"/>
              </a:lnSpc>
            </a:pPr>
            <a:r>
              <a:rPr lang="en-GB" dirty="0"/>
              <a:t>They can support external boot of the systems connected to them.</a:t>
            </a:r>
            <a:endParaRPr lang="en-GB" b="1" dirty="0"/>
          </a:p>
        </p:txBody>
      </p:sp>
    </p:spTree>
    <p:extLst>
      <p:ext uri="{BB962C8B-B14F-4D97-AF65-F5344CB8AC3E}">
        <p14:creationId xmlns:p14="http://schemas.microsoft.com/office/powerpoint/2010/main" val="3116004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Storage-Area Network?</a:t>
            </a:r>
          </a:p>
        </p:txBody>
      </p:sp>
      <p:sp>
        <p:nvSpPr>
          <p:cNvPr id="3" name="Content Placeholder 2"/>
          <p:cNvSpPr>
            <a:spLocks noGrp="1"/>
          </p:cNvSpPr>
          <p:nvPr>
            <p:ph idx="1"/>
          </p:nvPr>
        </p:nvSpPr>
        <p:spPr/>
        <p:txBody>
          <a:bodyPr>
            <a:normAutofit fontScale="77500" lnSpcReduction="20000"/>
          </a:bodyPr>
          <a:lstStyle/>
          <a:p>
            <a:pPr>
              <a:lnSpc>
                <a:spcPct val="120000"/>
              </a:lnSpc>
            </a:pPr>
            <a:r>
              <a:rPr lang="en-GB" sz="2000" dirty="0"/>
              <a:t>The Storage Networking Industry Association (SNIA) defines the meaning of the storage-area network (SAN) as a network whose primary purpose is the transfer of data between computer systems and storage elements and among storage elements.</a:t>
            </a:r>
          </a:p>
          <a:p>
            <a:pPr>
              <a:lnSpc>
                <a:spcPct val="120000"/>
              </a:lnSpc>
            </a:pPr>
            <a:r>
              <a:rPr lang="en-GB" sz="2000" dirty="0"/>
              <a:t>A SAN consists of a communication infrastructure, which provides physical connections and a  management layer.</a:t>
            </a:r>
          </a:p>
          <a:p>
            <a:pPr>
              <a:lnSpc>
                <a:spcPct val="120000"/>
              </a:lnSpc>
            </a:pPr>
            <a:r>
              <a:rPr lang="en-GB" sz="2000" dirty="0"/>
              <a:t>A SAN is a specialized, high-speed network that attaches servers and storage devices.</a:t>
            </a:r>
          </a:p>
          <a:p>
            <a:pPr>
              <a:lnSpc>
                <a:spcPct val="120000"/>
              </a:lnSpc>
            </a:pPr>
            <a:r>
              <a:rPr lang="en-GB" sz="2000" dirty="0"/>
              <a:t>A SAN allows an any-to-any connection across the network by using interconnect elements such as switches and directors. </a:t>
            </a:r>
          </a:p>
          <a:p>
            <a:pPr>
              <a:lnSpc>
                <a:spcPct val="120000"/>
              </a:lnSpc>
            </a:pPr>
            <a:r>
              <a:rPr lang="en-GB" sz="2000" dirty="0"/>
              <a:t>It eliminates the traditional dedicated connection between a server and storage, and the concept that the server effectively owns and manages the storage devices.</a:t>
            </a:r>
          </a:p>
        </p:txBody>
      </p:sp>
    </p:spTree>
    <p:extLst>
      <p:ext uri="{BB962C8B-B14F-4D97-AF65-F5344CB8AC3E}">
        <p14:creationId xmlns:p14="http://schemas.microsoft.com/office/powerpoint/2010/main" val="904026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Storage Area Networks</a:t>
            </a:r>
          </a:p>
        </p:txBody>
      </p:sp>
      <p:sp>
        <p:nvSpPr>
          <p:cNvPr id="3" name="Content Placeholder 2"/>
          <p:cNvSpPr>
            <a:spLocks noGrp="1"/>
          </p:cNvSpPr>
          <p:nvPr>
            <p:ph idx="1"/>
          </p:nvPr>
        </p:nvSpPr>
        <p:spPr/>
        <p:txBody>
          <a:bodyPr>
            <a:normAutofit/>
          </a:bodyPr>
          <a:lstStyle/>
          <a:p>
            <a:r>
              <a:rPr lang="en-GB" dirty="0"/>
              <a:t>A SAN introduces the flexibility of networking to enable one server or many heterogeneous servers to share a common storage utility. </a:t>
            </a:r>
          </a:p>
          <a:p>
            <a:r>
              <a:rPr lang="en-GB" dirty="0"/>
              <a:t>A network might include many storage devices, including disk, tape, and optical storage.</a:t>
            </a:r>
          </a:p>
          <a:p>
            <a:r>
              <a:rPr lang="en-GB" dirty="0"/>
              <a:t>The key benefits that a SAN might bring to a highly data-dependent business infrastructure can be summarized into three concepts: simplification of the infrastructure, information life-cycle management (ILS), and business continuity.</a:t>
            </a:r>
          </a:p>
        </p:txBody>
      </p:sp>
    </p:spTree>
    <p:extLst>
      <p:ext uri="{BB962C8B-B14F-4D97-AF65-F5344CB8AC3E}">
        <p14:creationId xmlns:p14="http://schemas.microsoft.com/office/powerpoint/2010/main" val="3484645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Simplification of Infrastructure</a:t>
            </a:r>
          </a:p>
        </p:txBody>
      </p:sp>
      <p:sp>
        <p:nvSpPr>
          <p:cNvPr id="3" name="Content Placeholder 2"/>
          <p:cNvSpPr>
            <a:spLocks noGrp="1"/>
          </p:cNvSpPr>
          <p:nvPr>
            <p:ph idx="1"/>
          </p:nvPr>
        </p:nvSpPr>
        <p:spPr>
          <a:xfrm>
            <a:off x="549275" y="1600200"/>
            <a:ext cx="8042276" cy="4815967"/>
          </a:xfrm>
        </p:spPr>
        <p:txBody>
          <a:bodyPr>
            <a:normAutofit fontScale="70000" lnSpcReduction="20000"/>
          </a:bodyPr>
          <a:lstStyle/>
          <a:p>
            <a:r>
              <a:rPr lang="en-GB" b="1" dirty="0"/>
              <a:t>Consolidation </a:t>
            </a:r>
            <a:r>
              <a:rPr lang="en-GB" dirty="0"/>
              <a:t>is concentrating the systems and resources into locations with fewer, but more powerful, servers and storage pools that can help increase IT efficiency and simplify the infrastructure.</a:t>
            </a:r>
          </a:p>
          <a:p>
            <a:r>
              <a:rPr lang="en-GB" b="1" dirty="0"/>
              <a:t>Storage virtualization </a:t>
            </a:r>
            <a:r>
              <a:rPr lang="en-GB" dirty="0"/>
              <a:t>helps in making complexity nearly transparent and can offer a composite view of storage assets.</a:t>
            </a:r>
          </a:p>
          <a:p>
            <a:r>
              <a:rPr lang="en-GB" b="1" dirty="0"/>
              <a:t>Automation </a:t>
            </a:r>
            <a:r>
              <a:rPr lang="en-GB" dirty="0"/>
              <a:t>is choosing storage components with autonomic capabilities, which can improve availability and responsiveness and help protect data as storage needs grow.</a:t>
            </a:r>
          </a:p>
          <a:p>
            <a:r>
              <a:rPr lang="en-GB" b="1" dirty="0"/>
              <a:t>Integrated storage </a:t>
            </a:r>
            <a:r>
              <a:rPr lang="en-GB" dirty="0"/>
              <a:t>environments simplify system management tasks and improve security.</a:t>
            </a:r>
          </a:p>
          <a:p>
            <a:r>
              <a:rPr lang="en-GB" b="1" dirty="0"/>
              <a:t>Information life-cycle management (ILM) </a:t>
            </a:r>
            <a:r>
              <a:rPr lang="en-GB" dirty="0"/>
              <a:t>is a process for managing information through its life cycle, from conception until intentional disposal.</a:t>
            </a:r>
          </a:p>
          <a:p>
            <a:r>
              <a:rPr lang="en-GB" b="1" dirty="0"/>
              <a:t>Business continuity (BC) </a:t>
            </a:r>
            <a:r>
              <a:rPr lang="en-GB" dirty="0"/>
              <a:t>is about building and improving resilience in your business</a:t>
            </a:r>
          </a:p>
          <a:p>
            <a:endParaRPr lang="en-GB" dirty="0"/>
          </a:p>
        </p:txBody>
      </p:sp>
    </p:spTree>
    <p:extLst>
      <p:ext uri="{BB962C8B-B14F-4D97-AF65-F5344CB8AC3E}">
        <p14:creationId xmlns:p14="http://schemas.microsoft.com/office/powerpoint/2010/main" val="1815478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Fibre Channel</a:t>
            </a:r>
          </a:p>
        </p:txBody>
      </p:sp>
      <p:sp>
        <p:nvSpPr>
          <p:cNvPr id="3" name="Content Placeholder 2"/>
          <p:cNvSpPr>
            <a:spLocks noGrp="1"/>
          </p:cNvSpPr>
          <p:nvPr>
            <p:ph idx="1"/>
          </p:nvPr>
        </p:nvSpPr>
        <p:spPr>
          <a:xfrm>
            <a:off x="549275" y="1600201"/>
            <a:ext cx="8042276" cy="4662286"/>
          </a:xfrm>
        </p:spPr>
        <p:txBody>
          <a:bodyPr>
            <a:normAutofit fontScale="70000" lnSpcReduction="20000"/>
          </a:bodyPr>
          <a:lstStyle/>
          <a:p>
            <a:pPr>
              <a:lnSpc>
                <a:spcPct val="120000"/>
              </a:lnSpc>
            </a:pPr>
            <a:r>
              <a:rPr lang="en-GB" dirty="0"/>
              <a:t>Fibre Channel is a serial I/O interconnect that is capable of supporting multiple protocols, including access to open system storage (FCP), access to mainframe storage (FICON), and networking (TCP/IP).</a:t>
            </a:r>
          </a:p>
          <a:p>
            <a:pPr>
              <a:lnSpc>
                <a:spcPct val="120000"/>
              </a:lnSpc>
            </a:pPr>
            <a:r>
              <a:rPr lang="en-GB" dirty="0"/>
              <a:t>Fibre Channel supports point-to-point, arbitrated loop, and switched topologies with various copper and optical links that are running at speeds from 1 </a:t>
            </a:r>
            <a:r>
              <a:rPr lang="en-GB" dirty="0" err="1"/>
              <a:t>Gbps</a:t>
            </a:r>
            <a:r>
              <a:rPr lang="en-GB" dirty="0"/>
              <a:t> to 16 </a:t>
            </a:r>
            <a:r>
              <a:rPr lang="en-GB" dirty="0" err="1"/>
              <a:t>Gbps</a:t>
            </a:r>
            <a:r>
              <a:rPr lang="en-GB" dirty="0"/>
              <a:t>.</a:t>
            </a:r>
          </a:p>
          <a:p>
            <a:pPr>
              <a:lnSpc>
                <a:spcPct val="120000"/>
              </a:lnSpc>
            </a:pPr>
            <a:r>
              <a:rPr lang="en-GB" dirty="0"/>
              <a:t>Storage subsystems, storage devices, and server systems can be attached to a Fibre Channel SAN. Depending on the implementation, several components can be used to build a SAN.</a:t>
            </a:r>
          </a:p>
          <a:p>
            <a:pPr>
              <a:lnSpc>
                <a:spcPct val="120000"/>
              </a:lnSpc>
            </a:pPr>
            <a:r>
              <a:rPr lang="en-GB" dirty="0"/>
              <a:t>A Fibre Channel network might be composed of many types of interconnect entities, including directors, switches, hubs, routers, gateways, and bridges. </a:t>
            </a:r>
          </a:p>
          <a:p>
            <a:pPr>
              <a:lnSpc>
                <a:spcPct val="120000"/>
              </a:lnSpc>
            </a:pPr>
            <a:r>
              <a:rPr lang="en-GB" dirty="0"/>
              <a:t>It is the deployment of these different types of interconnect entities that enables Fibre Channel networks of varying scale to be built.</a:t>
            </a:r>
          </a:p>
        </p:txBody>
      </p:sp>
    </p:spTree>
    <p:extLst>
      <p:ext uri="{BB962C8B-B14F-4D97-AF65-F5344CB8AC3E}">
        <p14:creationId xmlns:p14="http://schemas.microsoft.com/office/powerpoint/2010/main" val="16570984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Fibre Channel</a:t>
            </a:r>
          </a:p>
        </p:txBody>
      </p:sp>
      <p:sp>
        <p:nvSpPr>
          <p:cNvPr id="3" name="Content Placeholder 2"/>
          <p:cNvSpPr>
            <a:spLocks noGrp="1"/>
          </p:cNvSpPr>
          <p:nvPr>
            <p:ph idx="1"/>
          </p:nvPr>
        </p:nvSpPr>
        <p:spPr>
          <a:xfrm>
            <a:off x="549275" y="1600201"/>
            <a:ext cx="8042276" cy="4662286"/>
          </a:xfrm>
        </p:spPr>
        <p:txBody>
          <a:bodyPr>
            <a:normAutofit fontScale="85000" lnSpcReduction="20000"/>
          </a:bodyPr>
          <a:lstStyle/>
          <a:p>
            <a:pPr>
              <a:lnSpc>
                <a:spcPct val="120000"/>
              </a:lnSpc>
            </a:pPr>
            <a:r>
              <a:rPr lang="en-GB" dirty="0"/>
              <a:t>A high-speed network technology (commonly running at 2-, 4-, 8- and 16-gigabit per second rates) primarily used to connect computer data storage.</a:t>
            </a:r>
          </a:p>
          <a:p>
            <a:pPr>
              <a:lnSpc>
                <a:spcPct val="120000"/>
              </a:lnSpc>
            </a:pPr>
            <a:r>
              <a:rPr lang="en-GB" dirty="0"/>
              <a:t>In smaller SAN environments you can deploy hubs for Fibre Channel arbitrated loop topologies, or switches and directors for Fibre Channel switched fabric topologies. </a:t>
            </a:r>
          </a:p>
          <a:p>
            <a:pPr>
              <a:lnSpc>
                <a:spcPct val="120000"/>
              </a:lnSpc>
            </a:pPr>
            <a:r>
              <a:rPr lang="en-GB" dirty="0"/>
              <a:t>As SANs increase in size and complexity, Fibre Channel directors can be introduced to facilitate a more flexible and fault-tolerant configuration. </a:t>
            </a:r>
          </a:p>
          <a:p>
            <a:pPr>
              <a:lnSpc>
                <a:spcPct val="120000"/>
              </a:lnSpc>
            </a:pPr>
            <a:r>
              <a:rPr lang="en-GB" dirty="0"/>
              <a:t>Each component that composes a Fibre Channel SAN provides an individual management capability and participates in an often-complex end-to-end management environment.</a:t>
            </a:r>
          </a:p>
        </p:txBody>
      </p:sp>
    </p:spTree>
    <p:extLst>
      <p:ext uri="{BB962C8B-B14F-4D97-AF65-F5344CB8AC3E}">
        <p14:creationId xmlns:p14="http://schemas.microsoft.com/office/powerpoint/2010/main" val="515833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Fibre Channel</a:t>
            </a:r>
          </a:p>
        </p:txBody>
      </p:sp>
      <p:sp>
        <p:nvSpPr>
          <p:cNvPr id="3" name="Content Placeholder 2"/>
          <p:cNvSpPr>
            <a:spLocks noGrp="1"/>
          </p:cNvSpPr>
          <p:nvPr>
            <p:ph idx="1"/>
          </p:nvPr>
        </p:nvSpPr>
        <p:spPr>
          <a:xfrm>
            <a:off x="549275" y="1600201"/>
            <a:ext cx="8042276" cy="4662286"/>
          </a:xfrm>
        </p:spPr>
        <p:txBody>
          <a:bodyPr>
            <a:normAutofit/>
          </a:bodyPr>
          <a:lstStyle/>
          <a:p>
            <a:r>
              <a:rPr lang="en-GB" sz="2200" dirty="0" smtClean="0"/>
              <a:t>Fibre Channel is standardized in the T11 Technical Committee of the International Committee for Information Technology Standards (INCITS), an American National Standards Institute (ANSI)-accredited standards committee.</a:t>
            </a:r>
            <a:endParaRPr lang="en-GB" sz="2200" dirty="0"/>
          </a:p>
        </p:txBody>
      </p:sp>
      <p:pic>
        <p:nvPicPr>
          <p:cNvPr id="4" name="Picture 3"/>
          <p:cNvPicPr>
            <a:picLocks noChangeAspect="1"/>
          </p:cNvPicPr>
          <p:nvPr/>
        </p:nvPicPr>
        <p:blipFill>
          <a:blip r:embed="rId2"/>
          <a:stretch>
            <a:fillRect/>
          </a:stretch>
        </p:blipFill>
        <p:spPr>
          <a:xfrm>
            <a:off x="701665" y="3360793"/>
            <a:ext cx="7796876" cy="3236350"/>
          </a:xfrm>
          <a:prstGeom prst="rect">
            <a:avLst/>
          </a:prstGeom>
        </p:spPr>
      </p:pic>
    </p:spTree>
    <p:extLst>
      <p:ext uri="{BB962C8B-B14F-4D97-AF65-F5344CB8AC3E}">
        <p14:creationId xmlns:p14="http://schemas.microsoft.com/office/powerpoint/2010/main" val="3092741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Fibre Channel Speeds</a:t>
            </a:r>
          </a:p>
        </p:txBody>
      </p:sp>
      <p:pic>
        <p:nvPicPr>
          <p:cNvPr id="4" name="Content Placeholder 3"/>
          <p:cNvPicPr>
            <a:picLocks noGrp="1" noChangeAspect="1"/>
          </p:cNvPicPr>
          <p:nvPr>
            <p:ph idx="1"/>
          </p:nvPr>
        </p:nvPicPr>
        <p:blipFill>
          <a:blip r:embed="rId2"/>
          <a:stretch>
            <a:fillRect/>
          </a:stretch>
        </p:blipFill>
        <p:spPr>
          <a:xfrm>
            <a:off x="654110" y="1823263"/>
            <a:ext cx="7832605" cy="3978182"/>
          </a:xfrm>
          <a:prstGeom prst="rect">
            <a:avLst/>
          </a:prstGeom>
        </p:spPr>
      </p:pic>
    </p:spTree>
    <p:extLst>
      <p:ext uri="{BB962C8B-B14F-4D97-AF65-F5344CB8AC3E}">
        <p14:creationId xmlns:p14="http://schemas.microsoft.com/office/powerpoint/2010/main" val="33358044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FCoE</a:t>
            </a:r>
          </a:p>
        </p:txBody>
      </p:sp>
      <p:sp>
        <p:nvSpPr>
          <p:cNvPr id="3" name="Content Placeholder 2"/>
          <p:cNvSpPr>
            <a:spLocks noGrp="1"/>
          </p:cNvSpPr>
          <p:nvPr>
            <p:ph idx="1"/>
          </p:nvPr>
        </p:nvSpPr>
        <p:spPr>
          <a:xfrm>
            <a:off x="395595" y="1639957"/>
            <a:ext cx="8042276" cy="4744724"/>
          </a:xfrm>
        </p:spPr>
        <p:txBody>
          <a:bodyPr>
            <a:normAutofit fontScale="70000" lnSpcReduction="20000"/>
          </a:bodyPr>
          <a:lstStyle/>
          <a:p>
            <a:pPr>
              <a:lnSpc>
                <a:spcPct val="120000"/>
              </a:lnSpc>
            </a:pPr>
            <a:r>
              <a:rPr lang="en-GB" b="1" dirty="0"/>
              <a:t>FCoE </a:t>
            </a:r>
            <a:r>
              <a:rPr lang="en-GB" dirty="0"/>
              <a:t>Fibre Channel over Ethernet. </a:t>
            </a:r>
            <a:endParaRPr lang="en-GB" dirty="0" smtClean="0"/>
          </a:p>
          <a:p>
            <a:pPr>
              <a:lnSpc>
                <a:spcPct val="120000"/>
              </a:lnSpc>
            </a:pPr>
            <a:endParaRPr lang="en-GB" dirty="0"/>
          </a:p>
          <a:p>
            <a:pPr>
              <a:lnSpc>
                <a:spcPct val="120000"/>
              </a:lnSpc>
            </a:pPr>
            <a:r>
              <a:rPr lang="en-GB" dirty="0"/>
              <a:t>A computer network technology that encapsulates Fibre Channel frames over Ethernet networks. </a:t>
            </a:r>
          </a:p>
          <a:p>
            <a:pPr>
              <a:lnSpc>
                <a:spcPct val="120000"/>
              </a:lnSpc>
            </a:pPr>
            <a:r>
              <a:rPr lang="en-GB" dirty="0"/>
              <a:t>This allows Fibre Channel to use 10 Gigabit Ethernet networks (or higher speeds) while preserving the Fibre Channel protocol characteristics. </a:t>
            </a:r>
          </a:p>
          <a:p>
            <a:pPr>
              <a:lnSpc>
                <a:spcPct val="120000"/>
              </a:lnSpc>
            </a:pPr>
            <a:r>
              <a:rPr lang="en-GB" dirty="0"/>
              <a:t>This transport replaces the Fibre Channel cabling with 10 Gigabit Ethernet cables and provides lossless delivery over unified I/O.</a:t>
            </a:r>
          </a:p>
          <a:p>
            <a:pPr>
              <a:lnSpc>
                <a:spcPct val="120000"/>
              </a:lnSpc>
            </a:pPr>
            <a:r>
              <a:rPr lang="en-GB" dirty="0"/>
              <a:t>The specification is part of the International Committee for Information Technology Standards T11 FC-BB-5 standard published in 2009. </a:t>
            </a:r>
          </a:p>
          <a:p>
            <a:pPr>
              <a:lnSpc>
                <a:spcPct val="120000"/>
              </a:lnSpc>
            </a:pPr>
            <a:r>
              <a:rPr lang="en-GB" dirty="0"/>
              <a:t>FCoE maps Fibre Channel directly over Ethernet while being independent of the Ethernet forwarding scheme.</a:t>
            </a:r>
          </a:p>
        </p:txBody>
      </p:sp>
      <p:pic>
        <p:nvPicPr>
          <p:cNvPr id="4" name="Picture 3"/>
          <p:cNvPicPr>
            <a:picLocks noChangeAspect="1"/>
          </p:cNvPicPr>
          <p:nvPr/>
        </p:nvPicPr>
        <p:blipFill>
          <a:blip r:embed="rId2"/>
          <a:stretch>
            <a:fillRect/>
          </a:stretch>
        </p:blipFill>
        <p:spPr>
          <a:xfrm>
            <a:off x="5583675" y="1355110"/>
            <a:ext cx="2421467" cy="1204125"/>
          </a:xfrm>
          <a:prstGeom prst="rect">
            <a:avLst/>
          </a:prstGeom>
        </p:spPr>
      </p:pic>
    </p:spTree>
    <p:extLst>
      <p:ext uri="{BB962C8B-B14F-4D97-AF65-F5344CB8AC3E}">
        <p14:creationId xmlns:p14="http://schemas.microsoft.com/office/powerpoint/2010/main" val="6890803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FC &amp; FCoE Layer Mapping</a:t>
            </a:r>
          </a:p>
        </p:txBody>
      </p:sp>
      <p:pic>
        <p:nvPicPr>
          <p:cNvPr id="4" name="Picture 3"/>
          <p:cNvPicPr>
            <a:picLocks noChangeAspect="1"/>
          </p:cNvPicPr>
          <p:nvPr/>
        </p:nvPicPr>
        <p:blipFill>
          <a:blip r:embed="rId2"/>
          <a:stretch>
            <a:fillRect/>
          </a:stretch>
        </p:blipFill>
        <p:spPr>
          <a:xfrm>
            <a:off x="950331" y="1669127"/>
            <a:ext cx="7286954" cy="4769278"/>
          </a:xfrm>
          <a:prstGeom prst="rect">
            <a:avLst/>
          </a:prstGeom>
        </p:spPr>
      </p:pic>
    </p:spTree>
    <p:extLst>
      <p:ext uri="{BB962C8B-B14F-4D97-AF65-F5344CB8AC3E}">
        <p14:creationId xmlns:p14="http://schemas.microsoft.com/office/powerpoint/2010/main" val="1993659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60074"/>
          </a:xfrm>
        </p:spPr>
        <p:txBody>
          <a:bodyPr/>
          <a:lstStyle/>
          <a:p>
            <a:r>
              <a:rPr lang="en-GB" sz="3200" dirty="0"/>
              <a:t>Storage Transport Technologies Landscape</a:t>
            </a:r>
          </a:p>
        </p:txBody>
      </p:sp>
      <p:sp>
        <p:nvSpPr>
          <p:cNvPr id="3" name="Content Placeholder 2"/>
          <p:cNvSpPr>
            <a:spLocks noGrp="1"/>
          </p:cNvSpPr>
          <p:nvPr>
            <p:ph idx="1"/>
          </p:nvPr>
        </p:nvSpPr>
        <p:spPr/>
        <p:txBody>
          <a:bodyPr>
            <a:normAutofit/>
          </a:bodyPr>
          <a:lstStyle/>
          <a:p>
            <a:r>
              <a:rPr lang="en-GB" sz="1800" dirty="0"/>
              <a:t>The capability to converge LAN and SAN traffic over a single Ethernet network is not trivial, because network and storage environments are governed by different principles and have different characteristics, which must be preserved.</a:t>
            </a:r>
          </a:p>
        </p:txBody>
      </p:sp>
      <p:pic>
        <p:nvPicPr>
          <p:cNvPr id="4" name="Picture 3"/>
          <p:cNvPicPr>
            <a:picLocks noChangeAspect="1"/>
          </p:cNvPicPr>
          <p:nvPr/>
        </p:nvPicPr>
        <p:blipFill>
          <a:blip r:embed="rId2"/>
          <a:stretch>
            <a:fillRect/>
          </a:stretch>
        </p:blipFill>
        <p:spPr>
          <a:xfrm>
            <a:off x="549275" y="2871907"/>
            <a:ext cx="8149051" cy="3872753"/>
          </a:xfrm>
          <a:prstGeom prst="rect">
            <a:avLst/>
          </a:prstGeom>
        </p:spPr>
      </p:pic>
    </p:spTree>
    <p:extLst>
      <p:ext uri="{BB962C8B-B14F-4D97-AF65-F5344CB8AC3E}">
        <p14:creationId xmlns:p14="http://schemas.microsoft.com/office/powerpoint/2010/main" val="24631584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Storage Architecture	</a:t>
            </a:r>
          </a:p>
        </p:txBody>
      </p:sp>
      <p:sp>
        <p:nvSpPr>
          <p:cNvPr id="3" name="Content Placeholder 2"/>
          <p:cNvSpPr>
            <a:spLocks noGrp="1"/>
          </p:cNvSpPr>
          <p:nvPr>
            <p:ph idx="1"/>
          </p:nvPr>
        </p:nvSpPr>
        <p:spPr>
          <a:xfrm>
            <a:off x="549274" y="1600200"/>
            <a:ext cx="8157403" cy="4671391"/>
          </a:xfrm>
        </p:spPr>
        <p:txBody>
          <a:bodyPr>
            <a:normAutofit/>
          </a:bodyPr>
          <a:lstStyle/>
          <a:p>
            <a:pPr>
              <a:lnSpc>
                <a:spcPct val="120000"/>
              </a:lnSpc>
            </a:pPr>
            <a:r>
              <a:rPr lang="en-GB" dirty="0"/>
              <a:t>Storage systems are designed in a way that customers can purchase some amount of capacity initially with the option of adding more as the existing capacity fills up with data.</a:t>
            </a:r>
          </a:p>
          <a:p>
            <a:pPr>
              <a:lnSpc>
                <a:spcPct val="120000"/>
              </a:lnSpc>
            </a:pPr>
            <a:r>
              <a:rPr lang="en-GB" dirty="0"/>
              <a:t>Storage systems increase their capacity in one of two ways: by adding storage components to an existing system or by adding storage systems to an existing group of systems</a:t>
            </a:r>
            <a:r>
              <a:rPr lang="en-GB" dirty="0" smtClean="0"/>
              <a:t>.</a:t>
            </a:r>
            <a:endParaRPr lang="en-GB" dirty="0"/>
          </a:p>
        </p:txBody>
      </p:sp>
    </p:spTree>
    <p:extLst>
      <p:ext uri="{BB962C8B-B14F-4D97-AF65-F5344CB8AC3E}">
        <p14:creationId xmlns:p14="http://schemas.microsoft.com/office/powerpoint/2010/main" val="8483472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Scale-up and Scale-out Storage</a:t>
            </a:r>
          </a:p>
        </p:txBody>
      </p:sp>
      <p:sp>
        <p:nvSpPr>
          <p:cNvPr id="3" name="Content Placeholder 2"/>
          <p:cNvSpPr>
            <a:spLocks noGrp="1"/>
          </p:cNvSpPr>
          <p:nvPr>
            <p:ph idx="1"/>
          </p:nvPr>
        </p:nvSpPr>
        <p:spPr>
          <a:xfrm>
            <a:off x="549275" y="1600201"/>
            <a:ext cx="8042276" cy="4611756"/>
          </a:xfrm>
        </p:spPr>
        <p:txBody>
          <a:bodyPr>
            <a:normAutofit fontScale="85000" lnSpcReduction="20000"/>
          </a:bodyPr>
          <a:lstStyle/>
          <a:p>
            <a:pPr>
              <a:lnSpc>
                <a:spcPct val="120000"/>
              </a:lnSpc>
            </a:pPr>
            <a:r>
              <a:rPr lang="en-GB" dirty="0"/>
              <a:t>An architecture that adds capacity by adding storage components to an existing system is called a scale-up architecture, and products designed with it are generally classified as monolithic storage. </a:t>
            </a:r>
          </a:p>
          <a:p>
            <a:pPr>
              <a:lnSpc>
                <a:spcPct val="120000"/>
              </a:lnSpc>
            </a:pPr>
            <a:r>
              <a:rPr lang="en-GB" dirty="0"/>
              <a:t>An architecture that adds capacity by adding individual storage systems, or nodes, to a group of systems is called a scale-out architecture.</a:t>
            </a:r>
          </a:p>
          <a:p>
            <a:pPr>
              <a:lnSpc>
                <a:spcPct val="120000"/>
              </a:lnSpc>
            </a:pPr>
            <a:r>
              <a:rPr lang="en-GB" dirty="0"/>
              <a:t>A scale-up solution is a way to increase only the capacity, but not the number of the storage controllers. A scale-out solution is like a set of multiple arrays with a single logical view.</a:t>
            </a:r>
          </a:p>
          <a:p>
            <a:pPr>
              <a:lnSpc>
                <a:spcPct val="120000"/>
              </a:lnSpc>
            </a:pPr>
            <a:r>
              <a:rPr lang="en-GB" dirty="0"/>
              <a:t>Scale-up and scale-out storage architectures have hardware, facilities, and maintenance costs.</a:t>
            </a:r>
          </a:p>
        </p:txBody>
      </p:sp>
    </p:spTree>
    <p:extLst>
      <p:ext uri="{BB962C8B-B14F-4D97-AF65-F5344CB8AC3E}">
        <p14:creationId xmlns:p14="http://schemas.microsoft.com/office/powerpoint/2010/main" val="16965143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Tiered Storage</a:t>
            </a:r>
          </a:p>
        </p:txBody>
      </p:sp>
      <p:sp>
        <p:nvSpPr>
          <p:cNvPr id="3" name="Content Placeholder 2"/>
          <p:cNvSpPr>
            <a:spLocks noGrp="1"/>
          </p:cNvSpPr>
          <p:nvPr>
            <p:ph idx="1"/>
          </p:nvPr>
        </p:nvSpPr>
        <p:spPr>
          <a:xfrm>
            <a:off x="549275" y="1520687"/>
            <a:ext cx="8042276" cy="4422914"/>
          </a:xfrm>
        </p:spPr>
        <p:txBody>
          <a:bodyPr>
            <a:normAutofit/>
          </a:bodyPr>
          <a:lstStyle/>
          <a:p>
            <a:r>
              <a:rPr lang="en-GB" sz="1800" dirty="0"/>
              <a:t>Tiered storage is a mix of high performing/high-cost storage with low performing/low-cost storage and placing data based on specific characteristics, such as the performance needs, age, and importance of data availability.</a:t>
            </a:r>
          </a:p>
        </p:txBody>
      </p:sp>
      <p:pic>
        <p:nvPicPr>
          <p:cNvPr id="4" name="Picture 3"/>
          <p:cNvPicPr>
            <a:picLocks noChangeAspect="1"/>
          </p:cNvPicPr>
          <p:nvPr/>
        </p:nvPicPr>
        <p:blipFill>
          <a:blip r:embed="rId2"/>
          <a:stretch>
            <a:fillRect/>
          </a:stretch>
        </p:blipFill>
        <p:spPr>
          <a:xfrm>
            <a:off x="323245" y="2748172"/>
            <a:ext cx="8268306" cy="4050194"/>
          </a:xfrm>
          <a:prstGeom prst="rect">
            <a:avLst/>
          </a:prstGeom>
        </p:spPr>
      </p:pic>
    </p:spTree>
    <p:extLst>
      <p:ext uri="{BB962C8B-B14F-4D97-AF65-F5344CB8AC3E}">
        <p14:creationId xmlns:p14="http://schemas.microsoft.com/office/powerpoint/2010/main" val="20740295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Tiered Storage</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465452" y="1600201"/>
            <a:ext cx="8126099" cy="3105375"/>
          </a:xfrm>
          <a:prstGeom prst="rect">
            <a:avLst/>
          </a:prstGeom>
        </p:spPr>
      </p:pic>
      <p:pic>
        <p:nvPicPr>
          <p:cNvPr id="5" name="Picture 4"/>
          <p:cNvPicPr>
            <a:picLocks noChangeAspect="1"/>
          </p:cNvPicPr>
          <p:nvPr/>
        </p:nvPicPr>
        <p:blipFill>
          <a:blip r:embed="rId3"/>
          <a:stretch>
            <a:fillRect/>
          </a:stretch>
        </p:blipFill>
        <p:spPr>
          <a:xfrm>
            <a:off x="465452" y="4705576"/>
            <a:ext cx="8025406" cy="1673100"/>
          </a:xfrm>
          <a:prstGeom prst="rect">
            <a:avLst/>
          </a:prstGeom>
        </p:spPr>
      </p:pic>
    </p:spTree>
    <p:extLst>
      <p:ext uri="{BB962C8B-B14F-4D97-AF65-F5344CB8AC3E}">
        <p14:creationId xmlns:p14="http://schemas.microsoft.com/office/powerpoint/2010/main" val="24613608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Tiered Storage	 </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642967" y="1720494"/>
            <a:ext cx="7801785" cy="4020291"/>
          </a:xfrm>
          <a:prstGeom prst="rect">
            <a:avLst/>
          </a:prstGeom>
        </p:spPr>
      </p:pic>
    </p:spTree>
    <p:extLst>
      <p:ext uri="{BB962C8B-B14F-4D97-AF65-F5344CB8AC3E}">
        <p14:creationId xmlns:p14="http://schemas.microsoft.com/office/powerpoint/2010/main" val="11179816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SAN Design</a:t>
            </a:r>
          </a:p>
        </p:txBody>
      </p:sp>
      <p:sp>
        <p:nvSpPr>
          <p:cNvPr id="3" name="Content Placeholder 2"/>
          <p:cNvSpPr>
            <a:spLocks noGrp="1"/>
          </p:cNvSpPr>
          <p:nvPr>
            <p:ph idx="1"/>
          </p:nvPr>
        </p:nvSpPr>
        <p:spPr>
          <a:xfrm>
            <a:off x="549275" y="1600200"/>
            <a:ext cx="8042276" cy="4693023"/>
          </a:xfrm>
        </p:spPr>
        <p:txBody>
          <a:bodyPr>
            <a:normAutofit fontScale="77500" lnSpcReduction="20000"/>
          </a:bodyPr>
          <a:lstStyle/>
          <a:p>
            <a:pPr>
              <a:lnSpc>
                <a:spcPct val="120000"/>
              </a:lnSpc>
            </a:pPr>
            <a:r>
              <a:rPr lang="en-GB" dirty="0"/>
              <a:t>Modern SAN design is about deploying ports and switches in a configuration that provides flexibility and scalability. </a:t>
            </a:r>
          </a:p>
          <a:p>
            <a:pPr>
              <a:lnSpc>
                <a:spcPct val="120000"/>
              </a:lnSpc>
            </a:pPr>
            <a:r>
              <a:rPr lang="en-GB" dirty="0"/>
              <a:t>It is also about making sure the network design and topology look as clean and functional one, two, or five years later as the day they were first deployed. </a:t>
            </a:r>
          </a:p>
          <a:p>
            <a:pPr>
              <a:lnSpc>
                <a:spcPct val="120000"/>
              </a:lnSpc>
            </a:pPr>
            <a:r>
              <a:rPr lang="en-GB" dirty="0"/>
              <a:t>In the traditional FC SAN design, each host and storage device is dual-attached to the network. This is primarily motivated by a desire to achieve 99.999 percent availability.</a:t>
            </a:r>
          </a:p>
          <a:p>
            <a:pPr>
              <a:lnSpc>
                <a:spcPct val="120000"/>
              </a:lnSpc>
            </a:pPr>
            <a:r>
              <a:rPr lang="en-GB" dirty="0"/>
              <a:t>Some companies take the same approach with their traditional IP/Ethernet networks, but most do not for reasons of cost</a:t>
            </a:r>
          </a:p>
          <a:p>
            <a:pPr>
              <a:lnSpc>
                <a:spcPct val="120000"/>
              </a:lnSpc>
            </a:pPr>
            <a:r>
              <a:rPr lang="en-GB" dirty="0"/>
              <a:t>Some companies are looking to iSCSI and FCoE as the answer, and others are considering single path FC SANs.</a:t>
            </a:r>
          </a:p>
        </p:txBody>
      </p:sp>
    </p:spTree>
    <p:extLst>
      <p:ext uri="{BB962C8B-B14F-4D97-AF65-F5344CB8AC3E}">
        <p14:creationId xmlns:p14="http://schemas.microsoft.com/office/powerpoint/2010/main" val="32046514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SAN Design Considerations</a:t>
            </a:r>
          </a:p>
        </p:txBody>
      </p:sp>
      <p:sp>
        <p:nvSpPr>
          <p:cNvPr id="3" name="Content Placeholder 2"/>
          <p:cNvSpPr>
            <a:spLocks noGrp="1"/>
          </p:cNvSpPr>
          <p:nvPr>
            <p:ph idx="1"/>
          </p:nvPr>
        </p:nvSpPr>
        <p:spPr/>
        <p:txBody>
          <a:bodyPr>
            <a:normAutofit fontScale="92500"/>
          </a:bodyPr>
          <a:lstStyle/>
          <a:p>
            <a:r>
              <a:rPr lang="en-GB" b="1" dirty="0"/>
              <a:t>Port density and topology requirements: </a:t>
            </a:r>
            <a:r>
              <a:rPr lang="en-GB" dirty="0"/>
              <a:t>Number of ports required now and in the future</a:t>
            </a:r>
          </a:p>
          <a:p>
            <a:r>
              <a:rPr lang="en-GB" b="1" dirty="0"/>
              <a:t>Device performance and oversubscription ratios: </a:t>
            </a:r>
            <a:r>
              <a:rPr lang="en-GB" dirty="0"/>
              <a:t>Determination of what is acceptable and what is unavoidable</a:t>
            </a:r>
          </a:p>
          <a:p>
            <a:r>
              <a:rPr lang="en-GB" b="1" dirty="0"/>
              <a:t>Traffic management: </a:t>
            </a:r>
            <a:r>
              <a:rPr lang="en-GB" dirty="0"/>
              <a:t>Preferential routing or resource allocation</a:t>
            </a:r>
          </a:p>
          <a:p>
            <a:r>
              <a:rPr lang="en-GB" b="1" dirty="0"/>
              <a:t>Fault isolation: </a:t>
            </a:r>
            <a:r>
              <a:rPr lang="en-GB" dirty="0"/>
              <a:t>Consolidation while maintaining isolation</a:t>
            </a:r>
          </a:p>
          <a:p>
            <a:r>
              <a:rPr lang="en-GB" b="1" dirty="0"/>
              <a:t>Control plane scalability: </a:t>
            </a:r>
            <a:r>
              <a:rPr lang="en-GB" dirty="0"/>
              <a:t>Reduced routing complexity</a:t>
            </a:r>
          </a:p>
        </p:txBody>
      </p:sp>
    </p:spTree>
    <p:extLst>
      <p:ext uri="{BB962C8B-B14F-4D97-AF65-F5344CB8AC3E}">
        <p14:creationId xmlns:p14="http://schemas.microsoft.com/office/powerpoint/2010/main" val="509994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Storage Area Networks</a:t>
            </a:r>
          </a:p>
        </p:txBody>
      </p:sp>
      <p:sp>
        <p:nvSpPr>
          <p:cNvPr id="3" name="Content Placeholder 2"/>
          <p:cNvSpPr>
            <a:spLocks noGrp="1"/>
          </p:cNvSpPr>
          <p:nvPr>
            <p:ph idx="1"/>
          </p:nvPr>
        </p:nvSpPr>
        <p:spPr>
          <a:xfrm>
            <a:off x="549275" y="1600200"/>
            <a:ext cx="7799595" cy="4591877"/>
          </a:xfrm>
        </p:spPr>
        <p:txBody>
          <a:bodyPr>
            <a:normAutofit fontScale="92500" lnSpcReduction="10000"/>
          </a:bodyPr>
          <a:lstStyle/>
          <a:p>
            <a:pPr>
              <a:lnSpc>
                <a:spcPct val="110000"/>
              </a:lnSpc>
            </a:pPr>
            <a:r>
              <a:rPr lang="en-GB" dirty="0"/>
              <a:t>SAN is a dedicated network that interconnects hosts and storage devices primarily to exchange SCSI traffic</a:t>
            </a:r>
          </a:p>
          <a:p>
            <a:pPr>
              <a:lnSpc>
                <a:spcPct val="110000"/>
              </a:lnSpc>
            </a:pPr>
            <a:r>
              <a:rPr lang="en-GB" dirty="0"/>
              <a:t>VSANs increase the efficiency of a SAN fabric by alleviating the need to build multiple physically isolated fabrics to meet organizational or application needs. </a:t>
            </a:r>
          </a:p>
          <a:p>
            <a:pPr>
              <a:lnSpc>
                <a:spcPct val="110000"/>
              </a:lnSpc>
            </a:pPr>
            <a:r>
              <a:rPr lang="en-GB" dirty="0"/>
              <a:t>Instead, fewer less-costly redundant fabrics can be built, each housing multiple applications and still providing island-like isolation.</a:t>
            </a:r>
          </a:p>
          <a:p>
            <a:pPr>
              <a:lnSpc>
                <a:spcPct val="110000"/>
              </a:lnSpc>
            </a:pPr>
            <a:r>
              <a:rPr lang="en-GB" dirty="0"/>
              <a:t>VSANs provide not only a hardware-based isolation, but also a complete replicated set of Fibre Channel services for each VSAN.</a:t>
            </a:r>
          </a:p>
        </p:txBody>
      </p:sp>
    </p:spTree>
    <p:extLst>
      <p:ext uri="{BB962C8B-B14F-4D97-AF65-F5344CB8AC3E}">
        <p14:creationId xmlns:p14="http://schemas.microsoft.com/office/powerpoint/2010/main" val="12733666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VSAN Features</a:t>
            </a:r>
          </a:p>
        </p:txBody>
      </p:sp>
      <p:sp>
        <p:nvSpPr>
          <p:cNvPr id="3" name="Content Placeholder 2"/>
          <p:cNvSpPr>
            <a:spLocks noGrp="1"/>
          </p:cNvSpPr>
          <p:nvPr>
            <p:ph idx="1"/>
          </p:nvPr>
        </p:nvSpPr>
        <p:spPr>
          <a:xfrm>
            <a:off x="549275" y="1600200"/>
            <a:ext cx="7779716" cy="4571999"/>
          </a:xfrm>
        </p:spPr>
        <p:txBody>
          <a:bodyPr>
            <a:normAutofit fontScale="92500"/>
          </a:bodyPr>
          <a:lstStyle/>
          <a:p>
            <a:r>
              <a:rPr lang="en-GB" dirty="0"/>
              <a:t>Multiple VSANs can share the same physical topology.</a:t>
            </a:r>
          </a:p>
          <a:p>
            <a:r>
              <a:rPr lang="en-GB" dirty="0"/>
              <a:t>The same Fibre Channel IDs (FC IDs) can be assigned to a host in another VSAN, thus increasing VSAN scalability.</a:t>
            </a:r>
          </a:p>
          <a:p>
            <a:r>
              <a:rPr lang="en-GB" dirty="0"/>
              <a:t>Every instance of a VSAN runs all required protocols, such as FSPF, domain manager, and zoning. </a:t>
            </a:r>
          </a:p>
          <a:p>
            <a:r>
              <a:rPr lang="en-GB" dirty="0"/>
              <a:t>Fabric-related configurations in one VSAN do not affect the associated traffic in another VSAN.</a:t>
            </a:r>
          </a:p>
          <a:p>
            <a:r>
              <a:rPr lang="en-GB" dirty="0"/>
              <a:t>Events causing traffic disruptions in one VSAN are contained within that VSAN and are not 	propagated to other VSANs.</a:t>
            </a:r>
          </a:p>
        </p:txBody>
      </p:sp>
    </p:spTree>
    <p:extLst>
      <p:ext uri="{BB962C8B-B14F-4D97-AF65-F5344CB8AC3E}">
        <p14:creationId xmlns:p14="http://schemas.microsoft.com/office/powerpoint/2010/main" val="40911674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VSAN Advantages</a:t>
            </a:r>
          </a:p>
        </p:txBody>
      </p:sp>
      <p:sp>
        <p:nvSpPr>
          <p:cNvPr id="3" name="Content Placeholder 2"/>
          <p:cNvSpPr>
            <a:spLocks noGrp="1"/>
          </p:cNvSpPr>
          <p:nvPr>
            <p:ph idx="1"/>
          </p:nvPr>
        </p:nvSpPr>
        <p:spPr>
          <a:xfrm>
            <a:off x="549274" y="1600201"/>
            <a:ext cx="7928804" cy="4929808"/>
          </a:xfrm>
        </p:spPr>
        <p:txBody>
          <a:bodyPr>
            <a:normAutofit fontScale="62500" lnSpcReduction="20000"/>
          </a:bodyPr>
          <a:lstStyle/>
          <a:p>
            <a:pPr>
              <a:lnSpc>
                <a:spcPct val="120000"/>
              </a:lnSpc>
            </a:pPr>
            <a:r>
              <a:rPr lang="en-GB" b="1" dirty="0"/>
              <a:t>Traffic isolation: </a:t>
            </a:r>
            <a:r>
              <a:rPr lang="en-GB" dirty="0"/>
              <a:t>Traffic is contained within VSAN boundaries, and devices reside in only one VSAN, ensuring absolute separation between user groups, if desired. </a:t>
            </a:r>
          </a:p>
          <a:p>
            <a:pPr>
              <a:lnSpc>
                <a:spcPct val="120000"/>
              </a:lnSpc>
            </a:pPr>
            <a:r>
              <a:rPr lang="en-GB" b="1" dirty="0"/>
              <a:t>Scalability: </a:t>
            </a:r>
            <a:r>
              <a:rPr lang="en-GB" dirty="0"/>
              <a:t>VSANs are overlaid on top of a single physical fabric. The ability to create several logical VSAN layers increases the scalability of the SAN.</a:t>
            </a:r>
          </a:p>
          <a:p>
            <a:pPr>
              <a:lnSpc>
                <a:spcPct val="120000"/>
              </a:lnSpc>
            </a:pPr>
            <a:r>
              <a:rPr lang="en-GB" b="1" dirty="0"/>
              <a:t>Per VSAN fabric services: </a:t>
            </a:r>
            <a:r>
              <a:rPr lang="en-GB" dirty="0"/>
              <a:t>Replication of fabric services on a per VSAN basis provides increased scalability and availability.</a:t>
            </a:r>
          </a:p>
          <a:p>
            <a:pPr>
              <a:lnSpc>
                <a:spcPct val="120000"/>
              </a:lnSpc>
            </a:pPr>
            <a:r>
              <a:rPr lang="en-GB" b="1" dirty="0"/>
              <a:t>Redundancy: </a:t>
            </a:r>
            <a:r>
              <a:rPr lang="en-GB" dirty="0"/>
              <a:t>Several VSANs created on the same physical SAN ensure redundancy. If one VSAN fails, redundant protection (to another VSAN in the same physical SAN) is configured using a backup path between the host and the device.</a:t>
            </a:r>
          </a:p>
          <a:p>
            <a:pPr>
              <a:lnSpc>
                <a:spcPct val="120000"/>
              </a:lnSpc>
            </a:pPr>
            <a:r>
              <a:rPr lang="en-GB" b="1" dirty="0"/>
              <a:t>Ease of configuration: </a:t>
            </a:r>
            <a:r>
              <a:rPr lang="en-GB" dirty="0"/>
              <a:t>Users can be added, moved, or changed between VSANs without changing the physical structure of a SAN. Moving a device from one VSAN to another only requires configuration at the port level, not </a:t>
            </a:r>
            <a:r>
              <a:rPr lang="en-GB" dirty="0" smtClean="0"/>
              <a:t>at physical </a:t>
            </a:r>
            <a:r>
              <a:rPr lang="en-GB" dirty="0"/>
              <a:t>level.</a:t>
            </a:r>
          </a:p>
        </p:txBody>
      </p:sp>
    </p:spTree>
    <p:extLst>
      <p:ext uri="{BB962C8B-B14F-4D97-AF65-F5344CB8AC3E}">
        <p14:creationId xmlns:p14="http://schemas.microsoft.com/office/powerpoint/2010/main" val="41691349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Acknowledgment</a:t>
            </a:r>
          </a:p>
        </p:txBody>
      </p:sp>
      <p:sp>
        <p:nvSpPr>
          <p:cNvPr id="3" name="Content Placeholder 2"/>
          <p:cNvSpPr>
            <a:spLocks noGrp="1"/>
          </p:cNvSpPr>
          <p:nvPr>
            <p:ph idx="1"/>
          </p:nvPr>
        </p:nvSpPr>
        <p:spPr/>
        <p:txBody>
          <a:bodyPr/>
          <a:lstStyle/>
          <a:p>
            <a:pPr marL="0" indent="0">
              <a:buNone/>
            </a:pPr>
            <a:r>
              <a:rPr lang="en-GB" dirty="0"/>
              <a:t>All materials of this lecture are from Data Centre DCICT 640-916 Official Certification guide, </a:t>
            </a:r>
            <a:r>
              <a:rPr lang="en-GB" dirty="0" err="1"/>
              <a:t>Navaid</a:t>
            </a:r>
            <a:r>
              <a:rPr lang="en-GB" dirty="0"/>
              <a:t> </a:t>
            </a:r>
            <a:r>
              <a:rPr lang="en-GB" dirty="0" err="1"/>
              <a:t>Shamsee</a:t>
            </a:r>
            <a:r>
              <a:rPr lang="en-GB" dirty="0"/>
              <a:t>, David </a:t>
            </a:r>
            <a:r>
              <a:rPr lang="en-GB" dirty="0" err="1"/>
              <a:t>Klebanov</a:t>
            </a:r>
            <a:r>
              <a:rPr lang="en-GB" dirty="0"/>
              <a:t>, </a:t>
            </a:r>
            <a:r>
              <a:rPr lang="en-GB" dirty="0" err="1"/>
              <a:t>Hesham</a:t>
            </a:r>
            <a:r>
              <a:rPr lang="en-GB" dirty="0"/>
              <a:t> Fayed, Ahmed </a:t>
            </a:r>
            <a:r>
              <a:rPr lang="en-GB" dirty="0" err="1"/>
              <a:t>Afrose</a:t>
            </a:r>
            <a:r>
              <a:rPr lang="en-GB" dirty="0"/>
              <a:t>, </a:t>
            </a:r>
            <a:r>
              <a:rPr lang="en-GB" dirty="0" err="1"/>
              <a:t>Ozden</a:t>
            </a:r>
            <a:r>
              <a:rPr lang="en-GB" dirty="0"/>
              <a:t> </a:t>
            </a:r>
            <a:r>
              <a:rPr lang="en-GB" dirty="0" err="1"/>
              <a:t>Karakok</a:t>
            </a:r>
            <a:r>
              <a:rPr lang="en-GB" dirty="0"/>
              <a:t>, published Cisco press (2015).</a:t>
            </a:r>
          </a:p>
        </p:txBody>
      </p:sp>
    </p:spTree>
    <p:extLst>
      <p:ext uri="{BB962C8B-B14F-4D97-AF65-F5344CB8AC3E}">
        <p14:creationId xmlns:p14="http://schemas.microsoft.com/office/powerpoint/2010/main" val="17475396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5854</TotalTime>
  <Words>2232</Words>
  <Application>Microsoft Office PowerPoint</Application>
  <PresentationFormat>On-screen Show (4:3)</PresentationFormat>
  <Paragraphs>130</Paragraphs>
  <Slides>28</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ＭＳ Ｐゴシック</vt:lpstr>
      <vt:lpstr>Arial</vt:lpstr>
      <vt:lpstr>Calibri</vt:lpstr>
      <vt:lpstr>News Gothic MT</vt:lpstr>
      <vt:lpstr>Times New Roman</vt:lpstr>
      <vt:lpstr>Wingdings 2</vt:lpstr>
      <vt:lpstr>Breeze</vt:lpstr>
      <vt:lpstr>Storage Area Networks</vt:lpstr>
      <vt:lpstr>Need for Storage Area Networks (SAN)</vt:lpstr>
      <vt:lpstr>Need for Storage Area Networks (SAN)</vt:lpstr>
      <vt:lpstr>Storage Devices</vt:lpstr>
      <vt:lpstr>Disk Arrays</vt:lpstr>
      <vt:lpstr>Network attached storage (NAS) arrays</vt:lpstr>
      <vt:lpstr>Storage-area network (SAN) arrays</vt:lpstr>
      <vt:lpstr>What Is a Storage-Area Network?</vt:lpstr>
      <vt:lpstr>Storage Area Networks</vt:lpstr>
      <vt:lpstr>Simplification of Infrastructure</vt:lpstr>
      <vt:lpstr>Fibre Channel</vt:lpstr>
      <vt:lpstr>Fibre Channel</vt:lpstr>
      <vt:lpstr>Fibre Channel</vt:lpstr>
      <vt:lpstr>Fibre Channel Speeds</vt:lpstr>
      <vt:lpstr>FCoE</vt:lpstr>
      <vt:lpstr>FC &amp; FCoE Layer Mapping</vt:lpstr>
      <vt:lpstr>Storage Transport Technologies Landscape</vt:lpstr>
      <vt:lpstr>Storage Architecture </vt:lpstr>
      <vt:lpstr>Scale-up and Scale-out Storage</vt:lpstr>
      <vt:lpstr>Tiered Storage</vt:lpstr>
      <vt:lpstr>Tiered Storage</vt:lpstr>
      <vt:lpstr>Tiered Storage  </vt:lpstr>
      <vt:lpstr>SAN Design</vt:lpstr>
      <vt:lpstr>SAN Design Considerations</vt:lpstr>
      <vt:lpstr>Virtual Storage Area Networks</vt:lpstr>
      <vt:lpstr>VSAN Features</vt:lpstr>
      <vt:lpstr>VSAN Advantages</vt:lpstr>
      <vt:lpstr>Acknowledgment</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 r</cp:lastModifiedBy>
  <cp:revision>343</cp:revision>
  <dcterms:created xsi:type="dcterms:W3CDTF">2011-10-03T10:20:59Z</dcterms:created>
  <dcterms:modified xsi:type="dcterms:W3CDTF">2017-11-30T10:29:24Z</dcterms:modified>
</cp:coreProperties>
</file>