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652" r:id="rId2"/>
    <p:sldId id="332" r:id="rId3"/>
    <p:sldId id="342" r:id="rId4"/>
    <p:sldId id="380" r:id="rId5"/>
    <p:sldId id="653" r:id="rId6"/>
    <p:sldId id="378" r:id="rId7"/>
    <p:sldId id="654" r:id="rId8"/>
    <p:sldId id="657" r:id="rId9"/>
    <p:sldId id="379" r:id="rId10"/>
    <p:sldId id="386" r:id="rId11"/>
    <p:sldId id="387" r:id="rId12"/>
    <p:sldId id="381" r:id="rId13"/>
    <p:sldId id="382" r:id="rId14"/>
    <p:sldId id="385" r:id="rId15"/>
    <p:sldId id="384" r:id="rId16"/>
    <p:sldId id="383" r:id="rId17"/>
    <p:sldId id="388" r:id="rId18"/>
    <p:sldId id="656" r:id="rId19"/>
    <p:sldId id="364"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9511" autoAdjust="0"/>
  </p:normalViewPr>
  <p:slideViewPr>
    <p:cSldViewPr>
      <p:cViewPr varScale="1">
        <p:scale>
          <a:sx n="100" d="100"/>
          <a:sy n="100" d="100"/>
        </p:scale>
        <p:origin x="180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for the lecturer: you may want to take a screenshot of this slide and put in the Teams chat for the students. </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3114406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0AB93-9B00-FC3F-813E-95A1FFAC5B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4B2800-29B8-6062-6962-798C4BC64F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DCD253-2D48-30D6-C3D7-6AB125FA69D3}"/>
              </a:ext>
            </a:extLst>
          </p:cNvPr>
          <p:cNvSpPr>
            <a:spLocks noGrp="1"/>
          </p:cNvSpPr>
          <p:nvPr>
            <p:ph type="body" idx="1"/>
          </p:nvPr>
        </p:nvSpPr>
        <p:spPr/>
        <p:txBody>
          <a:bodyPr/>
          <a:lstStyle/>
          <a:p>
            <a:r>
              <a:rPr lang="en-US" dirty="0"/>
              <a:t>Note for the lecturer: you may want to take a screenshot of this slide and put in the Teams chat for the students. </a:t>
            </a:r>
            <a:endParaRPr lang="en-GB" dirty="0"/>
          </a:p>
        </p:txBody>
      </p:sp>
      <p:sp>
        <p:nvSpPr>
          <p:cNvPr id="4" name="Slide Number Placeholder 3">
            <a:extLst>
              <a:ext uri="{FF2B5EF4-FFF2-40B4-BE49-F238E27FC236}">
                <a16:creationId xmlns:a16="http://schemas.microsoft.com/office/drawing/2014/main" id="{7410C7C9-A331-FEA8-B217-CEE78E206365}"/>
              </a:ext>
            </a:extLst>
          </p:cNvPr>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37805624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eGWO1ldEhtQ"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mindtools.com/pages/article/paraphrasing-summarizing.htm" TargetMode="External"/><Relationship Id="rId2" Type="http://schemas.openxmlformats.org/officeDocument/2006/relationships/hyperlink" Target="https://copilot.microsoft.com/" TargetMode="External"/><Relationship Id="rId1" Type="http://schemas.openxmlformats.org/officeDocument/2006/relationships/slideLayout" Target="../slideLayouts/slideLayout2.xml"/><Relationship Id="rId4" Type="http://schemas.openxmlformats.org/officeDocument/2006/relationships/hyperlink" Target="https://awelu.srv.lu.se/sources-and-referencing/how-to-give-references/summari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sz="2400" b="1" dirty="0">
                <a:solidFill>
                  <a:srgbClr val="FFFF00"/>
                </a:solidFill>
                <a:effectLst>
                  <a:outerShdw blurRad="38100" dist="38100" dir="2700000" algn="tl">
                    <a:srgbClr val="000000">
                      <a:alpha val="43137"/>
                    </a:srgbClr>
                  </a:outerShdw>
                </a:effectLst>
              </a:rPr>
              <a:t>Summarising </a:t>
            </a:r>
            <a:endParaRPr lang="en-GB" altLang="en-US" sz="24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07/11/2025</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t>Overview</a:t>
            </a:r>
          </a:p>
        </p:txBody>
      </p:sp>
      <p:sp>
        <p:nvSpPr>
          <p:cNvPr id="3" name="Content Placeholder 2"/>
          <p:cNvSpPr>
            <a:spLocks noGrp="1"/>
          </p:cNvSpPr>
          <p:nvPr>
            <p:ph idx="1"/>
          </p:nvPr>
        </p:nvSpPr>
        <p:spPr>
          <a:xfrm>
            <a:off x="457200" y="1268760"/>
            <a:ext cx="8229600" cy="4248473"/>
          </a:xfrm>
        </p:spPr>
        <p:txBody>
          <a:bodyPr>
            <a:normAutofit/>
          </a:bodyPr>
          <a:lstStyle/>
          <a:p>
            <a:r>
              <a:rPr lang="en-GB" sz="2800" dirty="0"/>
              <a:t>What is summarising? </a:t>
            </a:r>
          </a:p>
          <a:p>
            <a:r>
              <a:rPr lang="en-GB" sz="2800" dirty="0"/>
              <a:t>Why summarise?</a:t>
            </a:r>
          </a:p>
          <a:p>
            <a:r>
              <a:rPr lang="en-GB" sz="2800" dirty="0"/>
              <a:t>When to summarise?</a:t>
            </a:r>
          </a:p>
          <a:p>
            <a:r>
              <a:rPr lang="en-GB" sz="2800" dirty="0"/>
              <a:t>Common challenges</a:t>
            </a:r>
          </a:p>
          <a:p>
            <a:r>
              <a:rPr lang="en-GB" sz="2800" dirty="0"/>
              <a:t>Strategies that help</a:t>
            </a:r>
          </a:p>
          <a:p>
            <a:r>
              <a:rPr lang="en-GB" sz="2800" dirty="0"/>
              <a:t>Summarising: an example</a:t>
            </a:r>
          </a:p>
          <a:p>
            <a:r>
              <a:rPr lang="en-GB" sz="2800" dirty="0"/>
              <a:t>Step-by-step guide to summarising</a:t>
            </a:r>
          </a:p>
          <a:p>
            <a:r>
              <a:rPr lang="en-GB" sz="2800" dirty="0"/>
              <a:t>Activities</a:t>
            </a:r>
          </a:p>
          <a:p>
            <a:pPr mar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b="1"/>
              <a:t>What is summarising?</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pPr>
              <a:lnSpc>
                <a:spcPct val="90000"/>
              </a:lnSpc>
            </a:pPr>
            <a:r>
              <a:rPr lang="en-GB" sz="2200"/>
              <a:t>Condensing the main ideas of a text</a:t>
            </a:r>
            <a:r>
              <a:rPr lang="en-US" sz="2200"/>
              <a:t>/ lecture / meeting, </a:t>
            </a:r>
            <a:r>
              <a:rPr lang="en-GB" sz="2200"/>
              <a:t> into your own words.</a:t>
            </a:r>
          </a:p>
          <a:p>
            <a:pPr>
              <a:lnSpc>
                <a:spcPct val="90000"/>
              </a:lnSpc>
            </a:pPr>
            <a:endParaRPr lang="en-US" sz="2200"/>
          </a:p>
          <a:p>
            <a:pPr>
              <a:lnSpc>
                <a:spcPct val="90000"/>
              </a:lnSpc>
            </a:pPr>
            <a:r>
              <a:rPr lang="en-US" sz="2200"/>
              <a:t>Considerably shorter than a paraphrase</a:t>
            </a:r>
          </a:p>
          <a:p>
            <a:pPr>
              <a:lnSpc>
                <a:spcPct val="90000"/>
              </a:lnSpc>
            </a:pPr>
            <a:endParaRPr lang="en-US" sz="2200"/>
          </a:p>
          <a:p>
            <a:pPr>
              <a:lnSpc>
                <a:spcPct val="90000"/>
              </a:lnSpc>
            </a:pPr>
            <a:r>
              <a:rPr lang="en-US" sz="2200"/>
              <a:t>Just as in paraphrases, summaries require a reference to the source.</a:t>
            </a:r>
            <a:endParaRPr lang="en-GB" sz="2200"/>
          </a:p>
        </p:txBody>
      </p:sp>
      <p:pic>
        <p:nvPicPr>
          <p:cNvPr id="5" name="Picture 4" descr="A person and person looking at a book&#10;&#10;AI-generated content may be incorrect.">
            <a:extLst>
              <a:ext uri="{FF2B5EF4-FFF2-40B4-BE49-F238E27FC236}">
                <a16:creationId xmlns:a16="http://schemas.microsoft.com/office/drawing/2014/main" id="{0866C2A9-A8FC-6AD7-844B-51622E3A4266}"/>
              </a:ext>
            </a:extLst>
          </p:cNvPr>
          <p:cNvPicPr>
            <a:picLocks noChangeAspect="1"/>
          </p:cNvPicPr>
          <p:nvPr/>
        </p:nvPicPr>
        <p:blipFill>
          <a:blip r:embed="rId2">
            <a:extLst>
              <a:ext uri="{28A0092B-C50C-407E-A947-70E740481C1C}">
                <a14:useLocalDpi xmlns:a14="http://schemas.microsoft.com/office/drawing/2010/main" val="0"/>
              </a:ext>
            </a:extLst>
          </a:blip>
          <a:srcRect l="21325" r="28054" b="-1"/>
          <a:stretch>
            <a:fillRect/>
          </a:stretch>
        </p:blipFill>
        <p:spPr>
          <a:xfrm>
            <a:off x="4648200" y="1600201"/>
            <a:ext cx="4038600" cy="3989040"/>
          </a:xfrm>
          <a:prstGeom prst="rect">
            <a:avLst/>
          </a:prstGeom>
          <a:noFill/>
        </p:spPr>
      </p:pic>
      <p:sp>
        <p:nvSpPr>
          <p:cNvPr id="10" name="Date Placeholder 4">
            <a:extLst>
              <a:ext uri="{FF2B5EF4-FFF2-40B4-BE49-F238E27FC236}">
                <a16:creationId xmlns:a16="http://schemas.microsoft.com/office/drawing/2014/main" id="{95CC9520-BB01-B920-A774-C07C26659736}"/>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07/11/2025</a:t>
            </a:fld>
            <a:endParaRPr lang="en-GB" altLang="en-US"/>
          </a:p>
        </p:txBody>
      </p:sp>
      <p:sp>
        <p:nvSpPr>
          <p:cNvPr id="12" name="Slide Number Placeholder 5">
            <a:extLst>
              <a:ext uri="{FF2B5EF4-FFF2-40B4-BE49-F238E27FC236}">
                <a16:creationId xmlns:a16="http://schemas.microsoft.com/office/drawing/2014/main" id="{5020097B-CFAA-39B8-AA94-9F7319D17D61}"/>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3</a:t>
            </a:fld>
            <a:endParaRPr lang="en-GB" altLang="en-US"/>
          </a:p>
        </p:txBody>
      </p:sp>
    </p:spTree>
    <p:extLst>
      <p:ext uri="{BB962C8B-B14F-4D97-AF65-F5344CB8AC3E}">
        <p14:creationId xmlns:p14="http://schemas.microsoft.com/office/powerpoint/2010/main" val="32284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Why summarise?</a:t>
            </a:r>
          </a:p>
        </p:txBody>
      </p:sp>
      <p:sp>
        <p:nvSpPr>
          <p:cNvPr id="3" name="Content Placeholder 2"/>
          <p:cNvSpPr>
            <a:spLocks noGrp="1"/>
          </p:cNvSpPr>
          <p:nvPr>
            <p:ph idx="1"/>
          </p:nvPr>
        </p:nvSpPr>
        <p:spPr>
          <a:xfrm>
            <a:off x="466530" y="1268760"/>
            <a:ext cx="8229600" cy="3917032"/>
          </a:xfrm>
        </p:spPr>
        <p:txBody>
          <a:bodyPr/>
          <a:lstStyle/>
          <a:p>
            <a:pPr lvl="0">
              <a:spcBef>
                <a:spcPct val="0"/>
              </a:spcBef>
            </a:pPr>
            <a:r>
              <a:rPr lang="en-US" altLang="en-US" sz="2800" dirty="0"/>
              <a:t>It improves reading comprehension and memory.</a:t>
            </a:r>
          </a:p>
          <a:p>
            <a:pPr lvl="0">
              <a:spcBef>
                <a:spcPct val="0"/>
              </a:spcBef>
            </a:pPr>
            <a:endParaRPr lang="en-US" altLang="en-US" sz="2800" dirty="0"/>
          </a:p>
          <a:p>
            <a:pPr lvl="0">
              <a:spcBef>
                <a:spcPct val="0"/>
              </a:spcBef>
            </a:pPr>
            <a:r>
              <a:rPr lang="en-US" altLang="en-US" sz="2800" dirty="0"/>
              <a:t>Helps with note-taking, revision, and essay planning.</a:t>
            </a:r>
          </a:p>
          <a:p>
            <a:pPr lvl="0">
              <a:spcBef>
                <a:spcPct val="0"/>
              </a:spcBef>
            </a:pPr>
            <a:endParaRPr lang="en-US" altLang="en-US" sz="2800" dirty="0"/>
          </a:p>
          <a:p>
            <a:pPr lvl="0">
              <a:spcBef>
                <a:spcPct val="0"/>
              </a:spcBef>
            </a:pPr>
            <a:r>
              <a:rPr lang="en-US" altLang="en-US" sz="2800" dirty="0"/>
              <a:t> Builds confidence in handling academic texts.</a:t>
            </a:r>
          </a:p>
          <a:p>
            <a:endParaRPr lang="en-GB" dirty="0"/>
          </a:p>
        </p:txBody>
      </p:sp>
      <p:sp>
        <p:nvSpPr>
          <p:cNvPr id="5" name="Rectangle 2">
            <a:extLst>
              <a:ext uri="{FF2B5EF4-FFF2-40B4-BE49-F238E27FC236}">
                <a16:creationId xmlns:a16="http://schemas.microsoft.com/office/drawing/2014/main" id="{C8F797D2-6696-64E9-1FB5-44C850690F44}"/>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48200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54FB3-9DFD-ED61-81EA-0E7A83395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989BAB-69CA-E0D8-6294-57114519922B}"/>
              </a:ext>
            </a:extLst>
          </p:cNvPr>
          <p:cNvSpPr>
            <a:spLocks noGrp="1"/>
          </p:cNvSpPr>
          <p:nvPr>
            <p:ph type="title"/>
          </p:nvPr>
        </p:nvSpPr>
        <p:spPr>
          <a:xfrm>
            <a:off x="457200" y="274638"/>
            <a:ext cx="8229600" cy="706090"/>
          </a:xfrm>
        </p:spPr>
        <p:txBody>
          <a:bodyPr/>
          <a:lstStyle/>
          <a:p>
            <a:r>
              <a:rPr lang="en-GB" sz="4000" b="1" dirty="0"/>
              <a:t>Why summarise?</a:t>
            </a:r>
          </a:p>
        </p:txBody>
      </p:sp>
      <p:sp>
        <p:nvSpPr>
          <p:cNvPr id="3" name="Content Placeholder 2">
            <a:extLst>
              <a:ext uri="{FF2B5EF4-FFF2-40B4-BE49-F238E27FC236}">
                <a16:creationId xmlns:a16="http://schemas.microsoft.com/office/drawing/2014/main" id="{50F38DB6-3928-1828-2B91-0102865907C4}"/>
              </a:ext>
            </a:extLst>
          </p:cNvPr>
          <p:cNvSpPr>
            <a:spLocks noGrp="1"/>
          </p:cNvSpPr>
          <p:nvPr>
            <p:ph idx="1"/>
          </p:nvPr>
        </p:nvSpPr>
        <p:spPr>
          <a:xfrm>
            <a:off x="466530" y="1268760"/>
            <a:ext cx="8229600" cy="3917032"/>
          </a:xfrm>
        </p:spPr>
        <p:txBody>
          <a:bodyPr/>
          <a:lstStyle/>
          <a:p>
            <a:r>
              <a:rPr lang="en-US" sz="2400" dirty="0"/>
              <a:t>in the act of identifying what is important, you are </a:t>
            </a:r>
            <a:r>
              <a:rPr lang="en-US" sz="2400" b="1" i="1" dirty="0" err="1"/>
              <a:t>analysing</a:t>
            </a:r>
            <a:r>
              <a:rPr lang="en-US" sz="2400" dirty="0"/>
              <a:t> and </a:t>
            </a:r>
            <a:r>
              <a:rPr lang="en-US" sz="2400" b="1" i="1" dirty="0"/>
              <a:t>evaluating</a:t>
            </a:r>
            <a:r>
              <a:rPr lang="en-US" sz="2400" i="1" dirty="0"/>
              <a:t> </a:t>
            </a:r>
            <a:r>
              <a:rPr lang="en-US" sz="2400" dirty="0"/>
              <a:t>information, and forming </a:t>
            </a:r>
            <a:r>
              <a:rPr lang="en-US" sz="2400" b="1" dirty="0"/>
              <a:t>memories</a:t>
            </a:r>
            <a:r>
              <a:rPr lang="en-US" sz="2400" dirty="0"/>
              <a:t> of what you have read or heard.</a:t>
            </a:r>
          </a:p>
          <a:p>
            <a:r>
              <a:rPr lang="en-US" sz="2400" dirty="0"/>
              <a:t>Having an accurate and short record of what you’ve read or heard is also a </a:t>
            </a:r>
            <a:r>
              <a:rPr lang="en-US" sz="2400" b="1" dirty="0"/>
              <a:t>useful source of ‘digested’ information </a:t>
            </a:r>
            <a:r>
              <a:rPr lang="en-US" sz="2400" dirty="0"/>
              <a:t>for use when you need to generate a new text that involves re-presenting others’ ideas.</a:t>
            </a:r>
            <a:endParaRPr lang="en-GB" dirty="0"/>
          </a:p>
        </p:txBody>
      </p:sp>
    </p:spTree>
    <p:extLst>
      <p:ext uri="{BB962C8B-B14F-4D97-AF65-F5344CB8AC3E}">
        <p14:creationId xmlns:p14="http://schemas.microsoft.com/office/powerpoint/2010/main" val="4074931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When to summarise?</a:t>
            </a:r>
          </a:p>
        </p:txBody>
      </p:sp>
      <p:sp>
        <p:nvSpPr>
          <p:cNvPr id="3" name="Content Placeholder 2"/>
          <p:cNvSpPr>
            <a:spLocks noGrp="1"/>
          </p:cNvSpPr>
          <p:nvPr>
            <p:ph idx="1"/>
          </p:nvPr>
        </p:nvSpPr>
        <p:spPr>
          <a:xfrm>
            <a:off x="466530" y="1268760"/>
            <a:ext cx="8229600" cy="3917032"/>
          </a:xfrm>
        </p:spPr>
        <p:txBody>
          <a:bodyPr/>
          <a:lstStyle/>
          <a:p>
            <a:r>
              <a:rPr lang="en-US" sz="2400" dirty="0"/>
              <a:t>When there is a need to condense large units of texts or other forms of data. </a:t>
            </a:r>
          </a:p>
          <a:p>
            <a:r>
              <a:rPr lang="en-US" sz="2400" dirty="0"/>
              <a:t>When you want to bring in ideas from longer texts into your own work</a:t>
            </a:r>
          </a:p>
          <a:p>
            <a:r>
              <a:rPr lang="en-US" sz="2400" dirty="0"/>
              <a:t>Students may be asked to </a:t>
            </a:r>
            <a:r>
              <a:rPr lang="en-US" sz="2400" dirty="0" err="1"/>
              <a:t>summarise</a:t>
            </a:r>
            <a:r>
              <a:rPr lang="en-US" sz="2400" dirty="0"/>
              <a:t> a course book or article, and scholarly articles may include summaries of previous research in order to introduce the new research that is being presented.</a:t>
            </a:r>
          </a:p>
          <a:p>
            <a:endParaRPr lang="en-US" sz="2400" dirty="0"/>
          </a:p>
        </p:txBody>
      </p:sp>
    </p:spTree>
    <p:extLst>
      <p:ext uri="{BB962C8B-B14F-4D97-AF65-F5344CB8AC3E}">
        <p14:creationId xmlns:p14="http://schemas.microsoft.com/office/powerpoint/2010/main" val="119158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705CCF-A3D5-7E78-91D5-164CE857D3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43D14B-2EF1-D6C4-6AA5-1D1F534537B4}"/>
              </a:ext>
            </a:extLst>
          </p:cNvPr>
          <p:cNvSpPr>
            <a:spLocks noGrp="1"/>
          </p:cNvSpPr>
          <p:nvPr>
            <p:ph type="title"/>
          </p:nvPr>
        </p:nvSpPr>
        <p:spPr>
          <a:xfrm>
            <a:off x="457200" y="274638"/>
            <a:ext cx="8229600" cy="1143000"/>
          </a:xfrm>
        </p:spPr>
        <p:txBody>
          <a:bodyPr wrap="square" anchor="ctr">
            <a:normAutofit/>
          </a:bodyPr>
          <a:lstStyle/>
          <a:p>
            <a:r>
              <a:rPr lang="en-GB" b="1"/>
              <a:t>Common Challenges</a:t>
            </a:r>
          </a:p>
        </p:txBody>
      </p:sp>
      <p:pic>
        <p:nvPicPr>
          <p:cNvPr id="7" name="Picture 6" descr="A person sitting at a table&#10;&#10;AI-generated content may be incorrect.">
            <a:extLst>
              <a:ext uri="{FF2B5EF4-FFF2-40B4-BE49-F238E27FC236}">
                <a16:creationId xmlns:a16="http://schemas.microsoft.com/office/drawing/2014/main" id="{15EB4D50-8B68-8C72-34E4-6A5AC64F1A20}"/>
              </a:ext>
            </a:extLst>
          </p:cNvPr>
          <p:cNvPicPr>
            <a:picLocks noChangeAspect="1"/>
          </p:cNvPicPr>
          <p:nvPr/>
        </p:nvPicPr>
        <p:blipFill>
          <a:blip r:embed="rId2">
            <a:extLst>
              <a:ext uri="{28A0092B-C50C-407E-A947-70E740481C1C}">
                <a14:useLocalDpi xmlns:a14="http://schemas.microsoft.com/office/drawing/2010/main" val="0"/>
              </a:ext>
            </a:extLst>
          </a:blip>
          <a:srcRect l="3425" r="21493" b="-1"/>
          <a:stretch>
            <a:fillRect/>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7AA61C1E-DB34-E8BB-540C-59E00D75C50B}"/>
              </a:ext>
            </a:extLst>
          </p:cNvPr>
          <p:cNvSpPr>
            <a:spLocks noGrp="1"/>
          </p:cNvSpPr>
          <p:nvPr>
            <p:ph sz="half" idx="2"/>
          </p:nvPr>
        </p:nvSpPr>
        <p:spPr>
          <a:xfrm>
            <a:off x="4648200" y="1600201"/>
            <a:ext cx="4038600" cy="3989040"/>
          </a:xfrm>
        </p:spPr>
        <p:txBody>
          <a:bodyPr wrap="square" anchor="t">
            <a:normAutofit/>
          </a:bodyPr>
          <a:lstStyle/>
          <a:p>
            <a:r>
              <a:rPr lang="en-GB" dirty="0"/>
              <a:t>Difficulty identifying key points. </a:t>
            </a:r>
          </a:p>
          <a:p>
            <a:r>
              <a:rPr lang="en-GB" dirty="0"/>
              <a:t>Over-reliance on copying phrases. </a:t>
            </a:r>
          </a:p>
          <a:p>
            <a:r>
              <a:rPr lang="en-GB" dirty="0"/>
              <a:t>Feeling unsure about what to leave out.</a:t>
            </a:r>
            <a:endParaRPr lang="en-US" dirty="0"/>
          </a:p>
          <a:p>
            <a:endParaRPr lang="en-US" dirty="0"/>
          </a:p>
        </p:txBody>
      </p:sp>
      <p:sp>
        <p:nvSpPr>
          <p:cNvPr id="12" name="Date Placeholder 4">
            <a:extLst>
              <a:ext uri="{FF2B5EF4-FFF2-40B4-BE49-F238E27FC236}">
                <a16:creationId xmlns:a16="http://schemas.microsoft.com/office/drawing/2014/main" id="{48FD5856-A722-9B6F-422A-17153641083F}"/>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07/11/2025</a:t>
            </a:fld>
            <a:endParaRPr lang="en-GB" altLang="en-US"/>
          </a:p>
        </p:txBody>
      </p:sp>
      <p:sp>
        <p:nvSpPr>
          <p:cNvPr id="14" name="Slide Number Placeholder 5">
            <a:extLst>
              <a:ext uri="{FF2B5EF4-FFF2-40B4-BE49-F238E27FC236}">
                <a16:creationId xmlns:a16="http://schemas.microsoft.com/office/drawing/2014/main" id="{B126FC8F-9A22-4E5E-01D7-76298A073FF9}"/>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7</a:t>
            </a:fld>
            <a:endParaRPr lang="en-GB" altLang="en-US"/>
          </a:p>
        </p:txBody>
      </p:sp>
    </p:spTree>
    <p:extLst>
      <p:ext uri="{BB962C8B-B14F-4D97-AF65-F5344CB8AC3E}">
        <p14:creationId xmlns:p14="http://schemas.microsoft.com/office/powerpoint/2010/main" val="3183473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D3F0F-CDE7-0FC1-4F32-A7671FE090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75FF07-39B6-4387-D286-641B934BD060}"/>
              </a:ext>
            </a:extLst>
          </p:cNvPr>
          <p:cNvSpPr>
            <a:spLocks noGrp="1"/>
          </p:cNvSpPr>
          <p:nvPr>
            <p:ph type="title"/>
          </p:nvPr>
        </p:nvSpPr>
        <p:spPr>
          <a:xfrm>
            <a:off x="457200" y="274638"/>
            <a:ext cx="8229600" cy="706090"/>
          </a:xfrm>
        </p:spPr>
        <p:txBody>
          <a:bodyPr/>
          <a:lstStyle/>
          <a:p>
            <a:r>
              <a:rPr lang="en-GB" sz="4000" b="1" dirty="0"/>
              <a:t>Strategies that help</a:t>
            </a:r>
          </a:p>
        </p:txBody>
      </p:sp>
      <p:sp>
        <p:nvSpPr>
          <p:cNvPr id="3" name="Content Placeholder 2">
            <a:extLst>
              <a:ext uri="{FF2B5EF4-FFF2-40B4-BE49-F238E27FC236}">
                <a16:creationId xmlns:a16="http://schemas.microsoft.com/office/drawing/2014/main" id="{E0E533A6-1BBC-EE34-CFDE-13F5C5B42A68}"/>
              </a:ext>
            </a:extLst>
          </p:cNvPr>
          <p:cNvSpPr>
            <a:spLocks noGrp="1"/>
          </p:cNvSpPr>
          <p:nvPr>
            <p:ph idx="1"/>
          </p:nvPr>
        </p:nvSpPr>
        <p:spPr>
          <a:xfrm>
            <a:off x="457200" y="1196752"/>
            <a:ext cx="8229600" cy="3917032"/>
          </a:xfrm>
        </p:spPr>
        <p:txBody>
          <a:bodyPr/>
          <a:lstStyle/>
          <a:p>
            <a:r>
              <a:rPr lang="en-GB" sz="2400" dirty="0"/>
              <a:t>To identify key points - look for </a:t>
            </a:r>
            <a:r>
              <a:rPr lang="en-GB" sz="2400" b="1" dirty="0"/>
              <a:t>topic sentences: </a:t>
            </a:r>
            <a:r>
              <a:rPr lang="en-GB" sz="2400" dirty="0"/>
              <a:t>they often carry the main idea.</a:t>
            </a:r>
          </a:p>
          <a:p>
            <a:r>
              <a:rPr lang="en-GB" sz="2400" dirty="0"/>
              <a:t>Ask yourself: “If I had to explain this to a friend in one sentence, what would I say?” </a:t>
            </a:r>
          </a:p>
          <a:p>
            <a:r>
              <a:rPr lang="en-GB" sz="2400" dirty="0"/>
              <a:t>Highlight or underline what feels important as you read. Then go back and check: is it a fact, a claim, or just an example?</a:t>
            </a:r>
          </a:p>
          <a:p>
            <a:r>
              <a:rPr lang="en-GB" sz="2400" dirty="0"/>
              <a:t>Ask “Who is this summary for?” and “What do they need to know?” </a:t>
            </a:r>
          </a:p>
          <a:p>
            <a:r>
              <a:rPr lang="en-GB" sz="2400" dirty="0"/>
              <a:t>Use the </a:t>
            </a:r>
            <a:r>
              <a:rPr lang="en-GB" sz="2400" b="1" dirty="0"/>
              <a:t>5Ws</a:t>
            </a:r>
            <a:r>
              <a:rPr lang="en-GB" sz="2400" dirty="0"/>
              <a:t> filter: focus on </a:t>
            </a:r>
            <a:r>
              <a:rPr lang="en-GB" sz="2400" b="1" dirty="0"/>
              <a:t>Who, What, When, Where, Why </a:t>
            </a:r>
            <a:r>
              <a:rPr lang="en-GB" sz="2400" dirty="0"/>
              <a:t>- leave out examples, quotes, and minor details…</a:t>
            </a:r>
            <a:endParaRPr lang="en-US" sz="2400" dirty="0"/>
          </a:p>
        </p:txBody>
      </p:sp>
    </p:spTree>
    <p:extLst>
      <p:ext uri="{BB962C8B-B14F-4D97-AF65-F5344CB8AC3E}">
        <p14:creationId xmlns:p14="http://schemas.microsoft.com/office/powerpoint/2010/main" val="342736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Points to remember</a:t>
            </a:r>
          </a:p>
        </p:txBody>
      </p:sp>
      <p:sp>
        <p:nvSpPr>
          <p:cNvPr id="3" name="Content Placeholder 2"/>
          <p:cNvSpPr>
            <a:spLocks noGrp="1"/>
          </p:cNvSpPr>
          <p:nvPr>
            <p:ph idx="1"/>
          </p:nvPr>
        </p:nvSpPr>
        <p:spPr>
          <a:xfrm>
            <a:off x="457200" y="1124744"/>
            <a:ext cx="8229600" cy="3917032"/>
          </a:xfrm>
        </p:spPr>
        <p:txBody>
          <a:bodyPr/>
          <a:lstStyle/>
          <a:p>
            <a:r>
              <a:rPr lang="en-US" sz="2400" dirty="0"/>
              <a:t>In a pure summary, you should only </a:t>
            </a:r>
            <a:r>
              <a:rPr lang="en-US" sz="2400" dirty="0" err="1"/>
              <a:t>summarise</a:t>
            </a:r>
            <a:r>
              <a:rPr lang="en-US" sz="2400" dirty="0"/>
              <a:t> the text (or other source of information), not present any new data or ideas.</a:t>
            </a:r>
          </a:p>
          <a:p>
            <a:r>
              <a:rPr lang="en-GB" sz="2400" dirty="0"/>
              <a:t>Summarising is a skill you build over time: start small, practice often, and ask for feedback.</a:t>
            </a:r>
          </a:p>
          <a:p>
            <a:r>
              <a:rPr lang="en-GB" sz="2400" dirty="0"/>
              <a:t>Your purpose helps you decide what to include and what to leave out.</a:t>
            </a:r>
          </a:p>
          <a:p>
            <a:r>
              <a:rPr lang="en-US" sz="2400" dirty="0"/>
              <a:t>Let’s watch this video to </a:t>
            </a:r>
            <a:r>
              <a:rPr lang="en-US" sz="2400"/>
              <a:t>consolidate (3 mins)</a:t>
            </a:r>
            <a:endParaRPr lang="en-GB" sz="2400" dirty="0"/>
          </a:p>
        </p:txBody>
      </p:sp>
      <p:pic>
        <p:nvPicPr>
          <p:cNvPr id="5" name="Picture 4">
            <a:hlinkClick r:id="rId2"/>
            <a:extLst>
              <a:ext uri="{FF2B5EF4-FFF2-40B4-BE49-F238E27FC236}">
                <a16:creationId xmlns:a16="http://schemas.microsoft.com/office/drawing/2014/main" id="{559802EE-DE6A-FBD2-A947-65259D001F0E}"/>
              </a:ext>
            </a:extLst>
          </p:cNvPr>
          <p:cNvPicPr>
            <a:picLocks noChangeAspect="1"/>
          </p:cNvPicPr>
          <p:nvPr/>
        </p:nvPicPr>
        <p:blipFill>
          <a:blip r:embed="rId3"/>
          <a:stretch>
            <a:fillRect/>
          </a:stretch>
        </p:blipFill>
        <p:spPr>
          <a:xfrm>
            <a:off x="2915816" y="4437112"/>
            <a:ext cx="3582144" cy="2001264"/>
          </a:xfrm>
          <a:prstGeom prst="rect">
            <a:avLst/>
          </a:prstGeom>
        </p:spPr>
      </p:pic>
    </p:spTree>
    <p:extLst>
      <p:ext uri="{BB962C8B-B14F-4D97-AF65-F5344CB8AC3E}">
        <p14:creationId xmlns:p14="http://schemas.microsoft.com/office/powerpoint/2010/main" val="371131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lstStyle/>
          <a:p>
            <a:r>
              <a:rPr lang="en-GB" sz="4000" b="1" dirty="0"/>
              <a:t>Summarising: an example</a:t>
            </a:r>
          </a:p>
        </p:txBody>
      </p:sp>
      <p:sp>
        <p:nvSpPr>
          <p:cNvPr id="3" name="Content Placeholder 2"/>
          <p:cNvSpPr>
            <a:spLocks noGrp="1"/>
          </p:cNvSpPr>
          <p:nvPr>
            <p:ph idx="1"/>
          </p:nvPr>
        </p:nvSpPr>
        <p:spPr>
          <a:xfrm>
            <a:off x="323528" y="908720"/>
            <a:ext cx="8640960" cy="4421088"/>
          </a:xfrm>
        </p:spPr>
        <p:txBody>
          <a:bodyPr/>
          <a:lstStyle/>
          <a:p>
            <a:pPr marL="0" indent="0">
              <a:buNone/>
            </a:pPr>
            <a:r>
              <a:rPr lang="en-US" sz="2200" b="1" dirty="0"/>
              <a:t>Let’s read this example text and identify key ideas. </a:t>
            </a:r>
          </a:p>
          <a:p>
            <a:pPr marL="0" indent="0" algn="just">
              <a:buNone/>
            </a:pPr>
            <a:r>
              <a:rPr lang="en-US" sz="2200" dirty="0"/>
              <a:t>So how do you go about identifying your strengths and weaknesses, and analyzing the opportunities and threats that flow from them? SWOT Analysis is a useful technique that helps you to do this.</a:t>
            </a:r>
          </a:p>
          <a:p>
            <a:pPr marL="0" indent="0" algn="just">
              <a:buNone/>
            </a:pPr>
            <a:r>
              <a:rPr lang="en-US" sz="2200" dirty="0"/>
              <a:t>What makes SWOT especially powerful is that, with a little thought, it can help you to uncover opportunities that you would not otherwise have spotted. And by understanding your weaknesses, you can manage and eliminate threats that might otherwise hurt your ability to move forward in your role.</a:t>
            </a:r>
          </a:p>
          <a:p>
            <a:pPr marL="0" indent="0" algn="just">
              <a:buNone/>
            </a:pPr>
            <a:r>
              <a:rPr lang="en-US" sz="2200" dirty="0"/>
              <a:t>If you look at yourself using the SWOT framework, you can start to separate yourself from your peers, and further develop the specialized talents and abilities that you need in order to advance your career and to help you achieve your personal goals.</a:t>
            </a:r>
          </a:p>
          <a:p>
            <a:endParaRPr lang="en-US" sz="2400" dirty="0"/>
          </a:p>
        </p:txBody>
      </p:sp>
    </p:spTree>
    <p:extLst>
      <p:ext uri="{BB962C8B-B14F-4D97-AF65-F5344CB8AC3E}">
        <p14:creationId xmlns:p14="http://schemas.microsoft.com/office/powerpoint/2010/main" val="1001733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lstStyle/>
          <a:p>
            <a:r>
              <a:rPr lang="en-GB" sz="4000" b="1" dirty="0"/>
              <a:t>Summarising: an example</a:t>
            </a:r>
          </a:p>
        </p:txBody>
      </p:sp>
      <p:sp>
        <p:nvSpPr>
          <p:cNvPr id="3" name="Content Placeholder 2"/>
          <p:cNvSpPr>
            <a:spLocks noGrp="1"/>
          </p:cNvSpPr>
          <p:nvPr>
            <p:ph idx="1"/>
          </p:nvPr>
        </p:nvSpPr>
        <p:spPr>
          <a:xfrm>
            <a:off x="323528" y="836712"/>
            <a:ext cx="8496944" cy="4421088"/>
          </a:xfrm>
        </p:spPr>
        <p:txBody>
          <a:bodyPr/>
          <a:lstStyle/>
          <a:p>
            <a:pPr marL="0" indent="0">
              <a:buNone/>
            </a:pPr>
            <a:r>
              <a:rPr lang="en-US" sz="2200" b="1" dirty="0"/>
              <a:t>Suggested summary</a:t>
            </a:r>
          </a:p>
          <a:p>
            <a:pPr marL="0" indent="0" algn="just">
              <a:buNone/>
            </a:pPr>
            <a:r>
              <a:rPr lang="en-US" sz="2200" dirty="0"/>
              <a:t>SWOT Analysis is a technique that helps you identify strengths, weakness, opportunities, and threats. Understanding and managing these factors helps you to develop the abilities you need to achieve your goals and progress in your career.</a:t>
            </a:r>
          </a:p>
          <a:p>
            <a:endParaRPr lang="en-US" sz="2400" dirty="0"/>
          </a:p>
        </p:txBody>
      </p:sp>
      <p:pic>
        <p:nvPicPr>
          <p:cNvPr id="1026" name="Picture 2" descr="3 Easy Steps to Create a SWOT Analysis - BNI">
            <a:extLst>
              <a:ext uri="{FF2B5EF4-FFF2-40B4-BE49-F238E27FC236}">
                <a16:creationId xmlns:a16="http://schemas.microsoft.com/office/drawing/2014/main" id="{C4945914-D61B-26AB-BDEE-8772AD0E3B6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67744" y="2708920"/>
            <a:ext cx="3960440" cy="29729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96AB265-EAD6-1C27-13E7-CBDAB0B30246}"/>
              </a:ext>
            </a:extLst>
          </p:cNvPr>
          <p:cNvSpPr txBox="1"/>
          <p:nvPr/>
        </p:nvSpPr>
        <p:spPr>
          <a:xfrm>
            <a:off x="44840" y="5317673"/>
            <a:ext cx="2520280" cy="338554"/>
          </a:xfrm>
          <a:prstGeom prst="rect">
            <a:avLst/>
          </a:prstGeom>
          <a:noFill/>
        </p:spPr>
        <p:txBody>
          <a:bodyPr wrap="square" rtlCol="0">
            <a:spAutoFit/>
          </a:bodyPr>
          <a:lstStyle/>
          <a:p>
            <a:r>
              <a:rPr lang="en-GB" sz="800" dirty="0"/>
              <a:t>Image source: </a:t>
            </a:r>
            <a:r>
              <a:rPr lang="en-GB" sz="800" dirty="0">
                <a:hlinkClick r:id="rId3"/>
              </a:rPr>
              <a:t>https://www.bni.com/the-latest/blog-news/3-easy-steps-to-conduct-a-swot-analysis</a:t>
            </a:r>
            <a:r>
              <a:rPr lang="en-GB" sz="800" dirty="0"/>
              <a:t> </a:t>
            </a:r>
          </a:p>
        </p:txBody>
      </p:sp>
    </p:spTree>
    <p:extLst>
      <p:ext uri="{BB962C8B-B14F-4D97-AF65-F5344CB8AC3E}">
        <p14:creationId xmlns:p14="http://schemas.microsoft.com/office/powerpoint/2010/main" val="2518928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rPr>
              <a:t>Step 1: </a:t>
            </a:r>
            <a:r>
              <a:rPr lang="en-US" sz="2400" b="1" dirty="0"/>
              <a:t>Read</a:t>
            </a:r>
          </a:p>
          <a:p>
            <a:r>
              <a:rPr lang="en-US" sz="2400" dirty="0"/>
              <a:t>Read the text you intend to </a:t>
            </a:r>
            <a:r>
              <a:rPr lang="en-US" sz="2400" dirty="0" err="1"/>
              <a:t>summarise</a:t>
            </a:r>
            <a:r>
              <a:rPr lang="en-US" sz="2400" dirty="0"/>
              <a:t> carefully. Make sure that you understand the contents and the author’s argument. If it is a long text, you may need to make notes of or underline the most important passages.</a:t>
            </a:r>
          </a:p>
          <a:p>
            <a:pPr marL="0" indent="0">
              <a:buNone/>
            </a:pPr>
            <a:r>
              <a:rPr lang="en-US" sz="2400" b="1" dirty="0">
                <a:solidFill>
                  <a:srgbClr val="0070C0"/>
                </a:solidFill>
              </a:rPr>
              <a:t>Step 2: </a:t>
            </a:r>
            <a:r>
              <a:rPr lang="en-US" sz="2400" b="1" dirty="0"/>
              <a:t>Write</a:t>
            </a:r>
          </a:p>
          <a:p>
            <a:r>
              <a:rPr lang="en-US" sz="2400" dirty="0"/>
              <a:t>If it is a long text, identify the main points and list them. If the text is divided into sections or chapters, you may wish to focus on that structure when writing your summary. Then write from memory, summing up each part. </a:t>
            </a:r>
          </a:p>
          <a:p>
            <a:pPr marL="0" indent="0">
              <a:buNone/>
            </a:pPr>
            <a:br>
              <a:rPr lang="en-US" sz="2400" dirty="0"/>
            </a:br>
            <a:endParaRPr lang="en-US" sz="2400" dirty="0"/>
          </a:p>
        </p:txBody>
      </p:sp>
    </p:spTree>
    <p:extLst>
      <p:ext uri="{BB962C8B-B14F-4D97-AF65-F5344CB8AC3E}">
        <p14:creationId xmlns:p14="http://schemas.microsoft.com/office/powerpoint/2010/main" val="86632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rPr>
              <a:t>Step 3: </a:t>
            </a:r>
            <a:r>
              <a:rPr lang="en-US" sz="2400" b="1" dirty="0"/>
              <a:t>Check</a:t>
            </a:r>
          </a:p>
          <a:p>
            <a:r>
              <a:rPr lang="en-US" sz="2400" dirty="0"/>
              <a:t>Compare your draft with the source text to make sure that your summary catches the essence of the source text.</a:t>
            </a:r>
          </a:p>
          <a:p>
            <a:pPr marL="0" indent="0">
              <a:buNone/>
            </a:pPr>
            <a:r>
              <a:rPr lang="en-US" sz="2400" b="1" dirty="0">
                <a:solidFill>
                  <a:srgbClr val="0070C0"/>
                </a:solidFill>
              </a:rPr>
              <a:t>Step 4: </a:t>
            </a:r>
            <a:r>
              <a:rPr lang="en-US" sz="2400" b="1" dirty="0"/>
              <a:t>Revise</a:t>
            </a:r>
          </a:p>
          <a:p>
            <a:r>
              <a:rPr lang="en-US" sz="2400" dirty="0"/>
              <a:t>If your text is too close to the source text, consider quoting certain passages. Note, though, that a quotation must be verbatim, that is, the exact rendering of the source text.</a:t>
            </a:r>
          </a:p>
          <a:p>
            <a:pPr marL="0" indent="0">
              <a:buNone/>
            </a:pPr>
            <a:r>
              <a:rPr lang="en-US" sz="2400" b="1" dirty="0">
                <a:solidFill>
                  <a:srgbClr val="0070C0"/>
                </a:solidFill>
              </a:rPr>
              <a:t>Step 5: </a:t>
            </a:r>
            <a:r>
              <a:rPr lang="en-US" sz="2400" b="1" dirty="0"/>
              <a:t>Give reference</a:t>
            </a:r>
          </a:p>
          <a:p>
            <a:r>
              <a:rPr lang="en-US" sz="2400" dirty="0"/>
              <a:t>Remember that proper references are needed in summaries, as well as in quotations and paraphrases.</a:t>
            </a:r>
          </a:p>
          <a:p>
            <a:endParaRPr lang="en-US" sz="2400" dirty="0"/>
          </a:p>
        </p:txBody>
      </p:sp>
    </p:spTree>
    <p:extLst>
      <p:ext uri="{BB962C8B-B14F-4D97-AF65-F5344CB8AC3E}">
        <p14:creationId xmlns:p14="http://schemas.microsoft.com/office/powerpoint/2010/main" val="477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600" b="1" dirty="0"/>
              <a:t>Activity 1</a:t>
            </a:r>
            <a:r>
              <a:rPr lang="en-GB" b="1" dirty="0"/>
              <a:t> </a:t>
            </a:r>
          </a:p>
        </p:txBody>
      </p:sp>
      <p:sp>
        <p:nvSpPr>
          <p:cNvPr id="3" name="Content Placeholder 2"/>
          <p:cNvSpPr>
            <a:spLocks noGrp="1"/>
          </p:cNvSpPr>
          <p:nvPr>
            <p:ph idx="1"/>
          </p:nvPr>
        </p:nvSpPr>
        <p:spPr>
          <a:xfrm>
            <a:off x="444421" y="836712"/>
            <a:ext cx="8229600" cy="3917032"/>
          </a:xfrm>
        </p:spPr>
        <p:txBody>
          <a:bodyPr/>
          <a:lstStyle/>
          <a:p>
            <a:pPr marL="0" indent="0">
              <a:buNone/>
            </a:pPr>
            <a:r>
              <a:rPr lang="en-GB" sz="2400" b="1" dirty="0"/>
              <a:t>Summarise the following:</a:t>
            </a:r>
          </a:p>
          <a:p>
            <a:pPr marL="457200" indent="-457200">
              <a:buAutoNum type="arabicPeriod"/>
            </a:pPr>
            <a:r>
              <a:rPr lang="en-GB" sz="2400" dirty="0"/>
              <a:t>University lecturers, who often have advanced degrees and extensive experience in their fields, are dedicated to teaching and research. They frequently publish scholarly articles and participate in academic conferences, contributing to the advancement of knowledge in their disciplines.</a:t>
            </a:r>
          </a:p>
          <a:p>
            <a:pPr marL="457200" indent="-457200">
              <a:buAutoNum type="arabicPeriod"/>
            </a:pPr>
            <a:r>
              <a:rPr lang="en-US" sz="2400" dirty="0"/>
              <a:t>The formal testing of knowledge which takes place annually is a cause of great stress and concern for most students.</a:t>
            </a:r>
          </a:p>
          <a:p>
            <a:pPr marL="457200" indent="-457200">
              <a:buAutoNum type="arabicPeriod"/>
            </a:pPr>
            <a:endParaRPr lang="en-GB" sz="2400" dirty="0"/>
          </a:p>
          <a:p>
            <a:endParaRPr lang="en-US" sz="2400" dirty="0"/>
          </a:p>
        </p:txBody>
      </p:sp>
    </p:spTree>
    <p:extLst>
      <p:ext uri="{BB962C8B-B14F-4D97-AF65-F5344CB8AC3E}">
        <p14:creationId xmlns:p14="http://schemas.microsoft.com/office/powerpoint/2010/main" val="21504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Suggested answers</a:t>
            </a:r>
          </a:p>
        </p:txBody>
      </p:sp>
      <p:sp>
        <p:nvSpPr>
          <p:cNvPr id="3" name="Content Placeholder 2"/>
          <p:cNvSpPr>
            <a:spLocks noGrp="1"/>
          </p:cNvSpPr>
          <p:nvPr>
            <p:ph idx="1"/>
          </p:nvPr>
        </p:nvSpPr>
        <p:spPr>
          <a:xfrm>
            <a:off x="449635" y="1196752"/>
            <a:ext cx="8229600" cy="3917032"/>
          </a:xfrm>
        </p:spPr>
        <p:txBody>
          <a:bodyPr/>
          <a:lstStyle/>
          <a:p>
            <a:pPr marL="457200" indent="-457200">
              <a:buAutoNum type="arabicPeriod"/>
            </a:pPr>
            <a:r>
              <a:rPr lang="en-GB" sz="2400" dirty="0"/>
              <a:t>University lecturers are experienced educators with advanced </a:t>
            </a:r>
            <a:r>
              <a:rPr lang="en-GB" sz="2400"/>
              <a:t>academic qualifications who </a:t>
            </a:r>
            <a:r>
              <a:rPr lang="en-GB" sz="2400" dirty="0"/>
              <a:t>engage in teaching, research, and scholarly publishing.</a:t>
            </a:r>
          </a:p>
          <a:p>
            <a:pPr marL="457200" indent="-457200">
              <a:buAutoNum type="arabicPeriod"/>
            </a:pPr>
            <a:r>
              <a:rPr lang="en-US" sz="2400" dirty="0"/>
              <a:t>2. Exams cause stress and concern for students. </a:t>
            </a:r>
          </a:p>
          <a:p>
            <a:pPr marL="457200" indent="-457200">
              <a:buAutoNum type="arabicPeriod"/>
            </a:pPr>
            <a:endParaRPr lang="en-GB" sz="2400" dirty="0"/>
          </a:p>
          <a:p>
            <a:endParaRPr lang="en-US" sz="2400" dirty="0"/>
          </a:p>
        </p:txBody>
      </p:sp>
    </p:spTree>
    <p:extLst>
      <p:ext uri="{BB962C8B-B14F-4D97-AF65-F5344CB8AC3E}">
        <p14:creationId xmlns:p14="http://schemas.microsoft.com/office/powerpoint/2010/main" val="235743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600" b="1" dirty="0"/>
              <a:t>Activity 2 </a:t>
            </a:r>
          </a:p>
        </p:txBody>
      </p:sp>
      <p:sp>
        <p:nvSpPr>
          <p:cNvPr id="3" name="Content Placeholder 2"/>
          <p:cNvSpPr>
            <a:spLocks noGrp="1"/>
          </p:cNvSpPr>
          <p:nvPr>
            <p:ph idx="1"/>
          </p:nvPr>
        </p:nvSpPr>
        <p:spPr>
          <a:xfrm>
            <a:off x="179512" y="908720"/>
            <a:ext cx="8784976" cy="3917032"/>
          </a:xfrm>
        </p:spPr>
        <p:txBody>
          <a:bodyPr/>
          <a:lstStyle/>
          <a:p>
            <a:pPr marL="0" indent="0">
              <a:buNone/>
            </a:pPr>
            <a:r>
              <a:rPr lang="en-US" sz="2400" b="1" dirty="0"/>
              <a:t>Write a summary of the following paragraph.</a:t>
            </a:r>
            <a:endParaRPr lang="en-GB" sz="1050" i="0" dirty="0">
              <a:solidFill>
                <a:srgbClr val="242424"/>
              </a:solidFill>
              <a:effectLst/>
            </a:endParaRPr>
          </a:p>
          <a:p>
            <a:pPr marL="0" indent="0" algn="just">
              <a:buNone/>
            </a:pPr>
            <a:r>
              <a:rPr lang="en-GB" sz="1800" i="0" dirty="0">
                <a:solidFill>
                  <a:srgbClr val="242424"/>
                </a:solidFill>
                <a:effectLst/>
              </a:rPr>
              <a:t>Integrity in student writing is essential because it fosters a culture of honesty and respect in academic environments. When students commit to integrity, they ensure that their work reflects their own understanding and effort, which enhances their learning experience. This practice not only helps students avoid plagiarism but also encourages them to acknowledge the contributions of others, thereby promoting a collaborative spirit. Upholding integrity allows students to build trust with their peers and instructors, which is crucial for a supportive learning community. Furthermore, when students take pride in their original work, they develop critical thinking and analytical skills, as they must engage deeply with the material rather than simply copying from sources. This deeper engagement leads to a more meaningful educational experience, where students can express their unique perspectives and insights. Ultimately, practicing integrity prepares students for ethical behaviour in their future careers, reinforcing the value of honesty and accountability in all aspects of life. By cultivating integrity in their writing, students not only contribute to their personal growth but also to the integrity of the academic community as a whole.</a:t>
            </a:r>
            <a:endParaRPr lang="en-GB" dirty="0"/>
          </a:p>
        </p:txBody>
      </p:sp>
    </p:spTree>
    <p:extLst>
      <p:ext uri="{BB962C8B-B14F-4D97-AF65-F5344CB8AC3E}">
        <p14:creationId xmlns:p14="http://schemas.microsoft.com/office/powerpoint/2010/main" val="265274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200" b="1" dirty="0"/>
              <a:t>Suggested summary</a:t>
            </a:r>
          </a:p>
        </p:txBody>
      </p:sp>
      <p:sp>
        <p:nvSpPr>
          <p:cNvPr id="3" name="Content Placeholder 2"/>
          <p:cNvSpPr>
            <a:spLocks noGrp="1"/>
          </p:cNvSpPr>
          <p:nvPr>
            <p:ph idx="1"/>
          </p:nvPr>
        </p:nvSpPr>
        <p:spPr>
          <a:xfrm>
            <a:off x="428802" y="1052736"/>
            <a:ext cx="8229600" cy="3917032"/>
          </a:xfrm>
        </p:spPr>
        <p:txBody>
          <a:bodyPr/>
          <a:lstStyle/>
          <a:p>
            <a:pPr marL="0" indent="0" algn="just">
              <a:buNone/>
            </a:pPr>
            <a:r>
              <a:rPr lang="en-GB" sz="2000" dirty="0"/>
              <a:t>Integrity in student writing is crucial as it promotes honesty and respect within academic settings. By committing to integrity, students enhance their learning, avoid plagiarism, and build trust with peers and instructors. This practice not only supports personal growth but also contributes positively to the academic community.</a:t>
            </a:r>
            <a:endParaRPr lang="en-US" sz="2400" dirty="0"/>
          </a:p>
        </p:txBody>
      </p:sp>
    </p:spTree>
    <p:extLst>
      <p:ext uri="{BB962C8B-B14F-4D97-AF65-F5344CB8AC3E}">
        <p14:creationId xmlns:p14="http://schemas.microsoft.com/office/powerpoint/2010/main" val="640059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EFDC54-0224-9FED-6F2C-BF3EDD030A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348D7C-000A-922D-3B5A-F8AB362C290F}"/>
              </a:ext>
            </a:extLst>
          </p:cNvPr>
          <p:cNvSpPr>
            <a:spLocks noGrp="1"/>
          </p:cNvSpPr>
          <p:nvPr>
            <p:ph type="title"/>
          </p:nvPr>
        </p:nvSpPr>
        <p:spPr>
          <a:xfrm>
            <a:off x="457200" y="85552"/>
            <a:ext cx="8229600" cy="1143000"/>
          </a:xfrm>
        </p:spPr>
        <p:txBody>
          <a:bodyPr wrap="square" anchor="ctr">
            <a:normAutofit/>
          </a:bodyPr>
          <a:lstStyle/>
          <a:p>
            <a:r>
              <a:rPr lang="en-GB" b="1" dirty="0"/>
              <a:t>Activity 3 </a:t>
            </a:r>
          </a:p>
        </p:txBody>
      </p:sp>
      <p:sp>
        <p:nvSpPr>
          <p:cNvPr id="3" name="Content Placeholder 2">
            <a:extLst>
              <a:ext uri="{FF2B5EF4-FFF2-40B4-BE49-F238E27FC236}">
                <a16:creationId xmlns:a16="http://schemas.microsoft.com/office/drawing/2014/main" id="{AB8C58E1-AD8E-F052-EF8E-5C3E61AEEBE3}"/>
              </a:ext>
            </a:extLst>
          </p:cNvPr>
          <p:cNvSpPr>
            <a:spLocks noGrp="1"/>
          </p:cNvSpPr>
          <p:nvPr>
            <p:ph sz="half" idx="1"/>
          </p:nvPr>
        </p:nvSpPr>
        <p:spPr>
          <a:xfrm>
            <a:off x="457200" y="1124745"/>
            <a:ext cx="8441432" cy="1656184"/>
          </a:xfrm>
        </p:spPr>
        <p:txBody>
          <a:bodyPr wrap="square" anchor="t">
            <a:normAutofit/>
          </a:bodyPr>
          <a:lstStyle/>
          <a:p>
            <a:pPr>
              <a:lnSpc>
                <a:spcPct val="90000"/>
              </a:lnSpc>
            </a:pPr>
            <a:r>
              <a:rPr lang="en-GB" sz="2400" dirty="0"/>
              <a:t>Read the text provided by the lecturer. </a:t>
            </a:r>
          </a:p>
          <a:p>
            <a:pPr>
              <a:lnSpc>
                <a:spcPct val="90000"/>
              </a:lnSpc>
            </a:pPr>
            <a:r>
              <a:rPr lang="en-GB" sz="2400" dirty="0"/>
              <a:t>Take notes on the key points.</a:t>
            </a:r>
          </a:p>
          <a:p>
            <a:pPr>
              <a:lnSpc>
                <a:spcPct val="90000"/>
              </a:lnSpc>
            </a:pPr>
            <a:r>
              <a:rPr lang="en-GB" sz="2400" dirty="0"/>
              <a:t>Then, summarise the ideas from the text in your own words. Write about 150-175 words. </a:t>
            </a:r>
          </a:p>
          <a:p>
            <a:pPr>
              <a:lnSpc>
                <a:spcPct val="90000"/>
              </a:lnSpc>
            </a:pPr>
            <a:endParaRPr lang="en-GB" sz="1800" dirty="0"/>
          </a:p>
        </p:txBody>
      </p:sp>
      <p:pic>
        <p:nvPicPr>
          <p:cNvPr id="5" name="Picture 4" descr="A person and person sitting at a table&#10;&#10;AI-generated content may be incorrect.">
            <a:extLst>
              <a:ext uri="{FF2B5EF4-FFF2-40B4-BE49-F238E27FC236}">
                <a16:creationId xmlns:a16="http://schemas.microsoft.com/office/drawing/2014/main" id="{FCF8BC20-3893-B6DD-CC35-2635F2E1C0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0032" y="3283993"/>
            <a:ext cx="4038600" cy="2271712"/>
          </a:xfrm>
          <a:prstGeom prst="rect">
            <a:avLst/>
          </a:prstGeom>
          <a:noFill/>
        </p:spPr>
      </p:pic>
      <p:sp>
        <p:nvSpPr>
          <p:cNvPr id="10" name="Date Placeholder 4">
            <a:extLst>
              <a:ext uri="{FF2B5EF4-FFF2-40B4-BE49-F238E27FC236}">
                <a16:creationId xmlns:a16="http://schemas.microsoft.com/office/drawing/2014/main" id="{BC31C3C0-BFE2-FEB0-4864-B34542A1479A}"/>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07/11/2025</a:t>
            </a:fld>
            <a:endParaRPr lang="en-GB" altLang="en-US"/>
          </a:p>
        </p:txBody>
      </p:sp>
      <p:sp>
        <p:nvSpPr>
          <p:cNvPr id="12" name="Slide Number Placeholder 5">
            <a:extLst>
              <a:ext uri="{FF2B5EF4-FFF2-40B4-BE49-F238E27FC236}">
                <a16:creationId xmlns:a16="http://schemas.microsoft.com/office/drawing/2014/main" id="{A8F2916C-291E-A217-911E-208AB9962532}"/>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18</a:t>
            </a:fld>
            <a:endParaRPr lang="en-GB" altLang="en-US"/>
          </a:p>
        </p:txBody>
      </p:sp>
      <p:sp>
        <p:nvSpPr>
          <p:cNvPr id="6" name="TextBox 5">
            <a:extLst>
              <a:ext uri="{FF2B5EF4-FFF2-40B4-BE49-F238E27FC236}">
                <a16:creationId xmlns:a16="http://schemas.microsoft.com/office/drawing/2014/main" id="{7A09EE49-D046-E56A-8621-965D90A2035E}"/>
              </a:ext>
            </a:extLst>
          </p:cNvPr>
          <p:cNvSpPr txBox="1"/>
          <p:nvPr/>
        </p:nvSpPr>
        <p:spPr>
          <a:xfrm>
            <a:off x="467544" y="2636912"/>
            <a:ext cx="4248472" cy="28069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GB" sz="2400" dirty="0">
                <a:latin typeface="+mn-lt"/>
              </a:rPr>
              <a:t>You can use these expressions to introduce the authors’ ideas: </a:t>
            </a:r>
          </a:p>
          <a:p>
            <a:pPr marL="342900" indent="-342900">
              <a:lnSpc>
                <a:spcPct val="90000"/>
              </a:lnSpc>
              <a:buFont typeface="Arial" panose="020B0604020202020204" pitchFamily="34" charset="0"/>
              <a:buChar char="•"/>
            </a:pPr>
            <a:endParaRPr lang="en-GB" sz="2000" dirty="0">
              <a:latin typeface="+mn-lt"/>
            </a:endParaRPr>
          </a:p>
          <a:p>
            <a:pPr marL="800100" lvl="1" indent="-342900">
              <a:lnSpc>
                <a:spcPct val="90000"/>
              </a:lnSpc>
              <a:buFont typeface="Courier New" panose="02070309020205020404" pitchFamily="49" charset="0"/>
              <a:buChar char="o"/>
            </a:pPr>
            <a:r>
              <a:rPr lang="en-GB" sz="2000" i="1" dirty="0">
                <a:latin typeface="+mn-lt"/>
              </a:rPr>
              <a:t>University of Sheffield (2025) suggest / observes/ claims…</a:t>
            </a:r>
            <a:endParaRPr lang="en-GB" sz="2000" dirty="0">
              <a:latin typeface="+mn-lt"/>
            </a:endParaRPr>
          </a:p>
          <a:p>
            <a:pPr marL="800100" lvl="1" indent="-342900">
              <a:lnSpc>
                <a:spcPct val="90000"/>
              </a:lnSpc>
              <a:buFont typeface="Courier New" panose="02070309020205020404" pitchFamily="49" charset="0"/>
              <a:buChar char="o"/>
            </a:pPr>
            <a:r>
              <a:rPr lang="en-GB" sz="2000" i="1" dirty="0">
                <a:latin typeface="+mn-lt"/>
              </a:rPr>
              <a:t>According to University of Sheffield (2025)…</a:t>
            </a:r>
            <a:endParaRPr lang="en-GB" sz="2000" dirty="0">
              <a:latin typeface="+mn-lt"/>
            </a:endParaRPr>
          </a:p>
          <a:p>
            <a:endParaRPr lang="en-GB" dirty="0"/>
          </a:p>
        </p:txBody>
      </p:sp>
    </p:spTree>
    <p:extLst>
      <p:ext uri="{BB962C8B-B14F-4D97-AF65-F5344CB8AC3E}">
        <p14:creationId xmlns:p14="http://schemas.microsoft.com/office/powerpoint/2010/main" val="4573822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229600" cy="4464497"/>
          </a:xfrm>
        </p:spPr>
        <p:txBody>
          <a:bodyPr>
            <a:noAutofit/>
          </a:bodyPr>
          <a:lstStyle/>
          <a:p>
            <a:r>
              <a:rPr lang="en-GB" sz="2000" dirty="0"/>
              <a:t>Microsoft (2025) Copilot. Available at: </a:t>
            </a:r>
            <a:r>
              <a:rPr lang="en-GB" sz="2000" dirty="0">
                <a:hlinkClick r:id="rId2"/>
              </a:rPr>
              <a:t>https://copilot.microsoft.com</a:t>
            </a:r>
            <a:r>
              <a:rPr lang="en-GB" sz="2000" dirty="0"/>
              <a:t>  (Accessed: 7 November 2025)</a:t>
            </a:r>
          </a:p>
          <a:p>
            <a:r>
              <a:rPr lang="en-GB" sz="2000" dirty="0"/>
              <a:t>Mindtools (n.d.) ‘Paraphrasing and Summarizing.’ Available at: </a:t>
            </a:r>
            <a:r>
              <a:rPr lang="en-GB" sz="2000" dirty="0">
                <a:hlinkClick r:id="rId3"/>
              </a:rPr>
              <a:t>https://www.mindtools.com/pages/article/paraphrasing-summarizing.htm</a:t>
            </a:r>
            <a:r>
              <a:rPr lang="en-GB" sz="2000" dirty="0"/>
              <a:t> (Accessed: 7 November 2025)</a:t>
            </a:r>
          </a:p>
          <a:p>
            <a:r>
              <a:rPr lang="en-GB" sz="2000" dirty="0"/>
              <a:t>Lund University (2011) ‘Summarising.’ Available at: </a:t>
            </a:r>
            <a:r>
              <a:rPr lang="en-GB" sz="2000" dirty="0">
                <a:hlinkClick r:id="rId4"/>
              </a:rPr>
              <a:t>https://awelu.srv.lu.se/sources-and-referencing/how-to-give-referehttps://www.uow.edu.au/student/learning-co-op/referencing-and-citing/summarising/nces/summarising/</a:t>
            </a:r>
            <a:r>
              <a:rPr lang="en-GB" sz="2000" dirty="0"/>
              <a:t> (Accessed: 7 November 2025)</a:t>
            </a:r>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7380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1463</Words>
  <Application>Microsoft Office PowerPoint</Application>
  <PresentationFormat>On-screen Show (4:3)</PresentationFormat>
  <Paragraphs>105</Paragraphs>
  <Slides>19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Arial</vt:lpstr>
      <vt:lpstr>Courier New</vt:lpstr>
      <vt:lpstr>Verdana</vt:lpstr>
      <vt:lpstr>20140311PresentationUWTSDTemplate</vt:lpstr>
      <vt:lpstr> LCLM4001 Academic Skills (ACS)  </vt:lpstr>
      <vt:lpstr>Overview</vt:lpstr>
      <vt:lpstr>What is summarising?</vt:lpstr>
      <vt:lpstr>Why summarise?</vt:lpstr>
      <vt:lpstr>Why summarise?</vt:lpstr>
      <vt:lpstr>When to summarise?</vt:lpstr>
      <vt:lpstr>Common Challenges</vt:lpstr>
      <vt:lpstr>Strategies that help</vt:lpstr>
      <vt:lpstr>Points to remember</vt:lpstr>
      <vt:lpstr>Summarising: an example</vt:lpstr>
      <vt:lpstr>Summarising: an example</vt:lpstr>
      <vt:lpstr>Step-by-step guide to summarising</vt:lpstr>
      <vt:lpstr>Step-by-step guide to summarising</vt:lpstr>
      <vt:lpstr>Activity 1 </vt:lpstr>
      <vt:lpstr>Suggested answers</vt:lpstr>
      <vt:lpstr>Activity 2 </vt:lpstr>
      <vt:lpstr>Suggested summary</vt:lpstr>
      <vt:lpstr>Activity 3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143</cp:revision>
  <cp:lastPrinted>2018-07-09T15:27:01Z</cp:lastPrinted>
  <dcterms:created xsi:type="dcterms:W3CDTF">2002-10-07T19:43:58Z</dcterms:created>
  <dcterms:modified xsi:type="dcterms:W3CDTF">2025-11-07T18:21:04Z</dcterms:modified>
</cp:coreProperties>
</file>