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1" d="100"/>
          <a:sy n="91" d="100"/>
        </p:scale>
        <p:origin x="53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1989206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659601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4036607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F12A6A8-7D12-41CF-87EC-FEEA42BE4EBC}" type="datetimeFigureOut">
              <a:rPr lang="en-US" smtClean="0"/>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240880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F12A6A8-7D12-41CF-87EC-FEEA42BE4EBC}" type="datetimeFigureOut">
              <a:rPr lang="en-US" smtClean="0"/>
              <a:t>11/5/2022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1624769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F12A6A8-7D12-41CF-87EC-FEEA42BE4EBC}" type="datetimeFigureOut">
              <a:rPr lang="en-US" smtClean="0"/>
              <a:t>11/5/2022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912938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12A6A8-7D12-41CF-87EC-FEEA42BE4EBC}" type="datetimeFigureOut">
              <a:rPr lang="en-US" smtClean="0"/>
              <a:t>11/5/2022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50871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F12A6A8-7D12-41CF-87EC-FEEA42BE4EBC}" type="datetimeFigureOut">
              <a:rPr lang="en-US" smtClean="0"/>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109382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F12A6A8-7D12-41CF-87EC-FEEA42BE4EBC}" type="datetimeFigureOut">
              <a:rPr lang="en-US" smtClean="0"/>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2426748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751108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75182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117202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59598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3957713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2012186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12A6A8-7D12-41CF-87EC-FEEA42BE4EBC}" type="datetimeFigureOut">
              <a:rPr lang="en-US" smtClean="0"/>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50FFCD-991C-4695-930D-8A82A6A82B99}" type="slidenum">
              <a:rPr lang="en-US" smtClean="0"/>
              <a:t>‹#›</a:t>
            </a:fld>
            <a:endParaRPr lang="en-US"/>
          </a:p>
        </p:txBody>
      </p:sp>
    </p:spTree>
    <p:extLst>
      <p:ext uri="{BB962C8B-B14F-4D97-AF65-F5344CB8AC3E}">
        <p14:creationId xmlns:p14="http://schemas.microsoft.com/office/powerpoint/2010/main" val="2004920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12A6A8-7D12-41CF-87EC-FEEA42BE4EBC}" type="datetimeFigureOut">
              <a:rPr lang="en-US" smtClean="0"/>
              <a:t>11/5/2022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50FFCD-991C-4695-930D-8A82A6A82B99}" type="slidenum">
              <a:rPr lang="en-US" smtClean="0"/>
              <a:t>‹#›</a:t>
            </a:fld>
            <a:endParaRPr lang="en-US"/>
          </a:p>
        </p:txBody>
      </p:sp>
    </p:spTree>
    <p:extLst>
      <p:ext uri="{BB962C8B-B14F-4D97-AF65-F5344CB8AC3E}">
        <p14:creationId xmlns:p14="http://schemas.microsoft.com/office/powerpoint/2010/main" val="7336265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2648608"/>
            <a:ext cx="8596668" cy="2028496"/>
          </a:xfrm>
        </p:spPr>
        <p:txBody>
          <a:bodyPr>
            <a:noAutofit/>
          </a:bodyPr>
          <a:lstStyle/>
          <a:p>
            <a:r>
              <a:rPr lang="en-GB" sz="4800" b="1" u="sng" dirty="0">
                <a:solidFill>
                  <a:schemeClr val="tx1"/>
                </a:solidFill>
                <a:latin typeface="Times New Roman" panose="02020603050405020304" pitchFamily="18" charset="0"/>
                <a:cs typeface="Times New Roman" panose="02020603050405020304" pitchFamily="18" charset="0"/>
              </a:rPr>
              <a:t>Cert HE Construction Digital Computing &amp; Engineering</a:t>
            </a:r>
            <a:r>
              <a:rPr lang="en-US" sz="4800" b="1" dirty="0">
                <a:solidFill>
                  <a:schemeClr val="tx1"/>
                </a:solidFill>
                <a:latin typeface="Times New Roman" panose="02020603050405020304" pitchFamily="18" charset="0"/>
                <a:cs typeface="Times New Roman" panose="02020603050405020304" pitchFamily="18" charset="0"/>
              </a:rPr>
              <a:t/>
            </a:r>
            <a:br>
              <a:rPr lang="en-US" sz="4800" b="1" dirty="0">
                <a:solidFill>
                  <a:schemeClr val="tx1"/>
                </a:solidFill>
                <a:latin typeface="Times New Roman" panose="02020603050405020304" pitchFamily="18" charset="0"/>
                <a:cs typeface="Times New Roman" panose="02020603050405020304" pitchFamily="18" charset="0"/>
              </a:rPr>
            </a:br>
            <a:endParaRPr lang="en-US" sz="4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9686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solidFill>
                  <a:schemeClr val="tx1"/>
                </a:solidFill>
                <a:latin typeface="Times New Roman" panose="02020603050405020304" pitchFamily="18" charset="0"/>
                <a:cs typeface="Times New Roman" panose="02020603050405020304" pitchFamily="18" charset="0"/>
              </a:rPr>
              <a:t>Introduction</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3" y="2160589"/>
            <a:ext cx="8508707" cy="2285287"/>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The presentation is going to highlight the experience in the module and classes which has imparted the knowledge in the field of digital technologies.</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Several examples and significant point of learning will be elaborated in the presentation to have a better understand of the impact of the module.</a:t>
            </a:r>
            <a:endParaRPr lang="en-US" sz="1200" dirty="0">
              <a:latin typeface="Times New Roman" panose="02020603050405020304" pitchFamily="18" charset="0"/>
              <a:cs typeface="Times New Roman" panose="02020603050405020304" pitchFamily="18" charset="0"/>
            </a:endParaRPr>
          </a:p>
          <a:p>
            <a:pPr algn="just">
              <a:lnSpc>
                <a:spcPct val="150000"/>
              </a:lnSpc>
            </a:pPr>
            <a:r>
              <a:rPr lang="en-GB" sz="1200" dirty="0">
                <a:latin typeface="Times New Roman" panose="02020603050405020304" pitchFamily="18" charset="0"/>
                <a:cs typeface="Times New Roman" panose="02020603050405020304" pitchFamily="18" charset="0"/>
              </a:rPr>
              <a:t>The 5 classes which used the applied digital skills with google will be mentioned along with the key point of learning</a:t>
            </a: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291111" y="4676065"/>
            <a:ext cx="2962275" cy="1543050"/>
          </a:xfrm>
          <a:prstGeom prst="rect">
            <a:avLst/>
          </a:prstGeom>
        </p:spPr>
      </p:pic>
    </p:spTree>
    <p:extLst>
      <p:ext uri="{BB962C8B-B14F-4D97-AF65-F5344CB8AC3E}">
        <p14:creationId xmlns:p14="http://schemas.microsoft.com/office/powerpoint/2010/main" val="547458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latin typeface="Times New Roman" panose="02020603050405020304" pitchFamily="18" charset="0"/>
                <a:cs typeface="Times New Roman" panose="02020603050405020304" pitchFamily="18" charset="0"/>
              </a:rPr>
              <a:t>Digital </a:t>
            </a:r>
            <a:r>
              <a:rPr lang="en-GB" dirty="0" smtClean="0">
                <a:solidFill>
                  <a:schemeClr val="tx1"/>
                </a:solidFill>
                <a:latin typeface="Times New Roman" panose="02020603050405020304" pitchFamily="18" charset="0"/>
                <a:cs typeface="Times New Roman" panose="02020603050405020304" pitchFamily="18" charset="0"/>
              </a:rPr>
              <a:t>technology</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90"/>
            <a:ext cx="8596668" cy="2327328"/>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With the world going digital it is very important to have significant knowledge of the technology, software and digital resources which can lead to a better career prospect.</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Each industry is backed wit the technological advancement which are enabling to enhance the operations of the industry.</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Especially the electronic industry is significantly backed with the software like ERP, oracle and processing programs which are making the software integration with hardware a success.</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Electronic industry is one of the crucial industries which is booming taking the edge driven by software and digital resources.</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3559330" y="4629271"/>
            <a:ext cx="2466975" cy="1847850"/>
          </a:xfrm>
          <a:prstGeom prst="rect">
            <a:avLst/>
          </a:prstGeom>
        </p:spPr>
      </p:pic>
    </p:spTree>
    <p:extLst>
      <p:ext uri="{BB962C8B-B14F-4D97-AF65-F5344CB8AC3E}">
        <p14:creationId xmlns:p14="http://schemas.microsoft.com/office/powerpoint/2010/main" val="398097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IT </a:t>
            </a:r>
            <a:r>
              <a:rPr lang="en-GB" dirty="0" smtClean="0">
                <a:solidFill>
                  <a:schemeClr val="tx1"/>
                </a:solidFill>
                <a:latin typeface="Times New Roman" panose="02020603050405020304" pitchFamily="18" charset="0"/>
                <a:cs typeface="Times New Roman" panose="02020603050405020304" pitchFamily="18" charset="0"/>
              </a:rPr>
              <a:t>experiences</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8596668" cy="2957949"/>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Personally I use many tools and devices on a daily basis which are backed by the information technology.</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Such tools and devices are such as mobile, computer, laptop, scanner, printers, sites, browsers etc. yet never thought deeply of the IT as significant players in the electronic industry.</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At the beginning of the module there was a peculiar interest and curiosity of what the module has to offer and it has turned to be very knowledgeable for me.</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The significant aspect which I was aware about was software yet was completely unaware of how the integration of the software and hardware is facilitating the day to day activities in smooth manner.</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8436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Digital resources and </a:t>
            </a:r>
            <a:r>
              <a:rPr lang="en-GB" dirty="0" smtClean="0">
                <a:solidFill>
                  <a:schemeClr val="tx1"/>
                </a:solidFill>
                <a:latin typeface="Times New Roman" panose="02020603050405020304" pitchFamily="18" charset="0"/>
                <a:cs typeface="Times New Roman" panose="02020603050405020304" pitchFamily="18" charset="0"/>
              </a:rPr>
              <a:t>software</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5723466" cy="4418887"/>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This module has made me understood about how the digital resources are changing the dynamics of the electronics industry as whole.</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There is a high level of digital integration in the electronic devices which is taking place and it is facilitating the profit maximization at high level in the business of the industry.</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I have gained a lot of knowledge on how different types of electric products and devices which enables, entertainment, work, studies, medical treatments etc. are using the software like ERP, oracle, SAP etc.</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Such popular devices are cardiac devices, computers, laptops, mobiles, laptops, printers etc.</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Software such as maps, digital calculators, artificial intelligence software which recognize the object on the scanners are facilitating the fast growth in the industry.</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088077" y="2626957"/>
            <a:ext cx="2619375" cy="1743075"/>
          </a:xfrm>
          <a:prstGeom prst="rect">
            <a:avLst/>
          </a:prstGeom>
        </p:spPr>
      </p:pic>
    </p:spTree>
    <p:extLst>
      <p:ext uri="{BB962C8B-B14F-4D97-AF65-F5344CB8AC3E}">
        <p14:creationId xmlns:p14="http://schemas.microsoft.com/office/powerpoint/2010/main" val="48609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5 significant classes taken</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90"/>
            <a:ext cx="8596668" cy="2632128"/>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Class of “connect and collaborate from anywhere with digital tools” helped me understand the usage of different tools such as calendar, chats, docs, </a:t>
            </a:r>
            <a:r>
              <a:rPr lang="en-GB" sz="1200" dirty="0" smtClean="0">
                <a:latin typeface="Times New Roman" panose="02020603050405020304" pitchFamily="18" charset="0"/>
                <a:cs typeface="Times New Roman" panose="02020603050405020304" pitchFamily="18" charset="0"/>
              </a:rPr>
              <a:t>Gmail </a:t>
            </a:r>
            <a:r>
              <a:rPr lang="en-GB" sz="1200" dirty="0">
                <a:latin typeface="Times New Roman" panose="02020603050405020304" pitchFamily="18" charset="0"/>
                <a:cs typeface="Times New Roman" panose="02020603050405020304" pitchFamily="18" charset="0"/>
              </a:rPr>
              <a:t>and meet which can facilitate a fast mode of connection between individuals sitting at different geographical locations in effective way.</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Next class “ structure argument in a presentation” made me realize that presentation is a significant way where we can use google slides as tool and use the research skill to put forward very informative and constructive idea.</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Avoiding online scam, brought me the understanding of the guard that can be encountered and how to avoid the same by ensuring the email and receipt of the purchase made. Also, ensuring the authenticity of the same.</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3308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latin typeface="Times New Roman" panose="02020603050405020304" pitchFamily="18" charset="0"/>
                <a:cs typeface="Times New Roman" panose="02020603050405020304" pitchFamily="18" charset="0"/>
              </a:rPr>
              <a:t>Cont.</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90"/>
            <a:ext cx="5071825" cy="4313782"/>
          </a:xfrm>
        </p:spPr>
        <p:txBody>
          <a:bodyPr>
            <a:normAutofit/>
          </a:bodyPr>
          <a:lstStyle/>
          <a:p>
            <a:pPr lvl="0" algn="just">
              <a:lnSpc>
                <a:spcPct val="150000"/>
              </a:lnSpc>
            </a:pPr>
            <a:r>
              <a:rPr lang="en-GB" sz="1200" dirty="0">
                <a:latin typeface="Times New Roman" panose="02020603050405020304" pitchFamily="18" charset="0"/>
                <a:cs typeface="Times New Roman" panose="02020603050405020304" pitchFamily="18" charset="0"/>
              </a:rPr>
              <a:t>Creating and safeguarding the password is learnt through the class  by adapting the use of google sheets where passwords can be stored and a combination of popular words, symbols and numbers must be used to create the password.</a:t>
            </a:r>
            <a:endParaRPr lang="en-US" sz="1200" dirty="0">
              <a:latin typeface="Times New Roman" panose="02020603050405020304" pitchFamily="18" charset="0"/>
              <a:cs typeface="Times New Roman" panose="02020603050405020304" pitchFamily="18" charset="0"/>
            </a:endParaRPr>
          </a:p>
          <a:p>
            <a:pPr lvl="0" algn="just">
              <a:lnSpc>
                <a:spcPct val="150000"/>
              </a:lnSpc>
            </a:pPr>
            <a:r>
              <a:rPr lang="en-GB" sz="1200" dirty="0">
                <a:latin typeface="Times New Roman" panose="02020603050405020304" pitchFamily="18" charset="0"/>
                <a:cs typeface="Times New Roman" panose="02020603050405020304" pitchFamily="18" charset="0"/>
              </a:rPr>
              <a:t>At last the class of brain storing ideas in group, enlighten me to build a creative </a:t>
            </a:r>
            <a:r>
              <a:rPr lang="en-GB" sz="1200" dirty="0" smtClean="0">
                <a:latin typeface="Times New Roman" panose="02020603050405020304" pitchFamily="18" charset="0"/>
                <a:cs typeface="Times New Roman" panose="02020603050405020304" pitchFamily="18" charset="0"/>
              </a:rPr>
              <a:t>mind-set </a:t>
            </a:r>
            <a:r>
              <a:rPr lang="en-GB" sz="1200" dirty="0">
                <a:latin typeface="Times New Roman" panose="02020603050405020304" pitchFamily="18" charset="0"/>
                <a:cs typeface="Times New Roman" panose="02020603050405020304" pitchFamily="18" charset="0"/>
              </a:rPr>
              <a:t>via drawing and noting down the idea sand discuss the same with group. Overall the module has impacted a lot of knowledge.</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7140402" y="3152065"/>
            <a:ext cx="2371725" cy="1924050"/>
          </a:xfrm>
          <a:prstGeom prst="rect">
            <a:avLst/>
          </a:prstGeom>
        </p:spPr>
      </p:pic>
    </p:spTree>
    <p:extLst>
      <p:ext uri="{BB962C8B-B14F-4D97-AF65-F5344CB8AC3E}">
        <p14:creationId xmlns:p14="http://schemas.microsoft.com/office/powerpoint/2010/main" val="74141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solidFill>
                  <a:schemeClr val="tx1"/>
                </a:solidFill>
                <a:latin typeface="Times New Roman" panose="02020603050405020304" pitchFamily="18" charset="0"/>
                <a:cs typeface="Times New Roman" panose="02020603050405020304" pitchFamily="18" charset="0"/>
              </a:rPr>
              <a:t>R</a:t>
            </a:r>
            <a:r>
              <a:rPr lang="en-GB" dirty="0" smtClean="0">
                <a:solidFill>
                  <a:schemeClr val="tx1"/>
                </a:solidFill>
                <a:latin typeface="Times New Roman" panose="02020603050405020304" pitchFamily="18" charset="0"/>
                <a:cs typeface="Times New Roman" panose="02020603050405020304" pitchFamily="18" charset="0"/>
              </a:rPr>
              <a:t>eferences</a:t>
            </a:r>
            <a:r>
              <a:rPr lang="en-US" dirty="0" smtClean="0">
                <a:solidFill>
                  <a:schemeClr val="tx1"/>
                </a:solidFill>
                <a:latin typeface="Times New Roman" panose="02020603050405020304" pitchFamily="18" charset="0"/>
                <a:cs typeface="Times New Roman" panose="02020603050405020304" pitchFamily="18" charset="0"/>
              </a:rPr>
              <a:t/>
            </a:r>
            <a:br>
              <a:rPr lang="en-US" dirty="0" smtClean="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GB" sz="1200" dirty="0" err="1">
                <a:latin typeface="Times New Roman" panose="02020603050405020304" pitchFamily="18" charset="0"/>
                <a:cs typeface="Times New Roman" panose="02020603050405020304" pitchFamily="18" charset="0"/>
              </a:rPr>
              <a:t>Dahabiyeh</a:t>
            </a:r>
            <a:r>
              <a:rPr lang="en-GB" sz="1200" dirty="0">
                <a:latin typeface="Times New Roman" panose="02020603050405020304" pitchFamily="18" charset="0"/>
                <a:cs typeface="Times New Roman" panose="02020603050405020304" pitchFamily="18" charset="0"/>
              </a:rPr>
              <a:t>, L. and </a:t>
            </a:r>
            <a:r>
              <a:rPr lang="en-GB" sz="1200" dirty="0" err="1">
                <a:latin typeface="Times New Roman" panose="02020603050405020304" pitchFamily="18" charset="0"/>
                <a:cs typeface="Times New Roman" panose="02020603050405020304" pitchFamily="18" charset="0"/>
              </a:rPr>
              <a:t>Constantinides</a:t>
            </a:r>
            <a:r>
              <a:rPr lang="en-GB" sz="1200" dirty="0">
                <a:latin typeface="Times New Roman" panose="02020603050405020304" pitchFamily="18" charset="0"/>
                <a:cs typeface="Times New Roman" panose="02020603050405020304" pitchFamily="18" charset="0"/>
              </a:rPr>
              <a:t>, P., 2022. Legitimating digital technologies in industry exchange fields: The case of digital signatures. </a:t>
            </a:r>
            <a:r>
              <a:rPr lang="en-GB" sz="1200" i="1" dirty="0">
                <a:latin typeface="Times New Roman" panose="02020603050405020304" pitchFamily="18" charset="0"/>
                <a:cs typeface="Times New Roman" panose="02020603050405020304" pitchFamily="18" charset="0"/>
              </a:rPr>
              <a:t>Information and Organization</a:t>
            </a:r>
            <a:r>
              <a:rPr lang="en-GB" sz="1200" dirty="0">
                <a:latin typeface="Times New Roman" panose="02020603050405020304" pitchFamily="18" charset="0"/>
                <a:cs typeface="Times New Roman" panose="02020603050405020304" pitchFamily="18" charset="0"/>
              </a:rPr>
              <a:t>. 32(1). p.100392.</a:t>
            </a:r>
            <a:endParaRPr lang="en-US" sz="1200" dirty="0">
              <a:latin typeface="Times New Roman" panose="02020603050405020304" pitchFamily="18" charset="0"/>
              <a:cs typeface="Times New Roman" panose="02020603050405020304" pitchFamily="18" charset="0"/>
            </a:endParaRPr>
          </a:p>
          <a:p>
            <a:pPr algn="just">
              <a:lnSpc>
                <a:spcPct val="150000"/>
              </a:lnSpc>
            </a:pPr>
            <a:r>
              <a:rPr lang="en-GB" sz="1200" dirty="0">
                <a:latin typeface="Times New Roman" panose="02020603050405020304" pitchFamily="18" charset="0"/>
                <a:cs typeface="Times New Roman" panose="02020603050405020304" pitchFamily="18" charset="0"/>
              </a:rPr>
              <a:t>Fuentes, S., </a:t>
            </a:r>
            <a:r>
              <a:rPr lang="en-GB" sz="1200" dirty="0" err="1">
                <a:latin typeface="Times New Roman" panose="02020603050405020304" pitchFamily="18" charset="0"/>
                <a:cs typeface="Times New Roman" panose="02020603050405020304" pitchFamily="18" charset="0"/>
              </a:rPr>
              <a:t>Tongson</a:t>
            </a:r>
            <a:r>
              <a:rPr lang="en-GB" sz="1200" dirty="0">
                <a:latin typeface="Times New Roman" panose="02020603050405020304" pitchFamily="18" charset="0"/>
                <a:cs typeface="Times New Roman" panose="02020603050405020304" pitchFamily="18" charset="0"/>
              </a:rPr>
              <a:t>, E. and Viejo, C. G., 2021. Novel digital technologies implemented in sensory science and consumer perception. </a:t>
            </a:r>
            <a:r>
              <a:rPr lang="en-GB" sz="1200" i="1" dirty="0">
                <a:latin typeface="Times New Roman" panose="02020603050405020304" pitchFamily="18" charset="0"/>
                <a:cs typeface="Times New Roman" panose="02020603050405020304" pitchFamily="18" charset="0"/>
              </a:rPr>
              <a:t>Current Opinion in Food Science</a:t>
            </a:r>
            <a:r>
              <a:rPr lang="en-GB" sz="1200" dirty="0">
                <a:latin typeface="Times New Roman" panose="02020603050405020304" pitchFamily="18" charset="0"/>
                <a:cs typeface="Times New Roman" panose="02020603050405020304" pitchFamily="18" charset="0"/>
              </a:rPr>
              <a:t>. 41. pp.99-106.</a:t>
            </a:r>
            <a:endParaRPr lang="en-US" sz="1200" dirty="0">
              <a:latin typeface="Times New Roman" panose="02020603050405020304" pitchFamily="18" charset="0"/>
              <a:cs typeface="Times New Roman" panose="02020603050405020304" pitchFamily="18" charset="0"/>
            </a:endParaRPr>
          </a:p>
          <a:p>
            <a:pPr algn="just">
              <a:lnSpc>
                <a:spcPct val="150000"/>
              </a:lnSpc>
            </a:pPr>
            <a:r>
              <a:rPr lang="en-GB" sz="1200" dirty="0" err="1">
                <a:latin typeface="Times New Roman" panose="02020603050405020304" pitchFamily="18" charset="0"/>
                <a:cs typeface="Times New Roman" panose="02020603050405020304" pitchFamily="18" charset="0"/>
              </a:rPr>
              <a:t>Núñez</a:t>
            </a:r>
            <a:r>
              <a:rPr lang="en-GB" sz="1200" dirty="0">
                <a:latin typeface="Times New Roman" panose="02020603050405020304" pitchFamily="18" charset="0"/>
                <a:cs typeface="Times New Roman" panose="02020603050405020304" pitchFamily="18" charset="0"/>
              </a:rPr>
              <a:t>-Merino, M. and et.al., 2020. Information and digital technologies of Industry 4.0 and Lean supply chain management: a systematic literature review. </a:t>
            </a:r>
            <a:r>
              <a:rPr lang="en-GB" sz="1200" i="1" dirty="0">
                <a:latin typeface="Times New Roman" panose="02020603050405020304" pitchFamily="18" charset="0"/>
                <a:cs typeface="Times New Roman" panose="02020603050405020304" pitchFamily="18" charset="0"/>
              </a:rPr>
              <a:t>International Journal of Production Research</a:t>
            </a:r>
            <a:r>
              <a:rPr lang="en-GB" sz="1200" dirty="0">
                <a:latin typeface="Times New Roman" panose="02020603050405020304" pitchFamily="18" charset="0"/>
                <a:cs typeface="Times New Roman" panose="02020603050405020304" pitchFamily="18" charset="0"/>
              </a:rPr>
              <a:t>. 58(16). pp.5034-5061.</a:t>
            </a:r>
            <a:endParaRPr lang="en-US" sz="1200" dirty="0">
              <a:latin typeface="Times New Roman" panose="02020603050405020304" pitchFamily="18" charset="0"/>
              <a:cs typeface="Times New Roman" panose="02020603050405020304" pitchFamily="18" charset="0"/>
            </a:endParaRPr>
          </a:p>
          <a:p>
            <a:pPr algn="just">
              <a:lnSpc>
                <a:spcPct val="150000"/>
              </a:lnSpc>
            </a:pP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7822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75034" y="2154622"/>
            <a:ext cx="6095507" cy="2154456"/>
          </a:xfrm>
          <a:prstGeom prst="rect">
            <a:avLst/>
          </a:prstGeom>
        </p:spPr>
      </p:pic>
    </p:spTree>
    <p:extLst>
      <p:ext uri="{BB962C8B-B14F-4D97-AF65-F5344CB8AC3E}">
        <p14:creationId xmlns:p14="http://schemas.microsoft.com/office/powerpoint/2010/main" val="21269657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TotalTime>
  <Words>775</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Times New Roman</vt:lpstr>
      <vt:lpstr>Trebuchet MS</vt:lpstr>
      <vt:lpstr>Wingdings 3</vt:lpstr>
      <vt:lpstr>Facet</vt:lpstr>
      <vt:lpstr>Cert HE Construction Digital Computing &amp; Engineering </vt:lpstr>
      <vt:lpstr>Introduction </vt:lpstr>
      <vt:lpstr>Digital technology </vt:lpstr>
      <vt:lpstr>IT experiences </vt:lpstr>
      <vt:lpstr>Digital resources and software </vt:lpstr>
      <vt:lpstr>5 significant classes taken </vt:lpstr>
      <vt:lpstr>Cont.</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cp:revision>
  <dcterms:created xsi:type="dcterms:W3CDTF">2022-11-05T09:39:34Z</dcterms:created>
  <dcterms:modified xsi:type="dcterms:W3CDTF">2022-11-05T09:50:35Z</dcterms:modified>
</cp:coreProperties>
</file>