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8"/>
  </p:notesMasterIdLst>
  <p:sldIdLst>
    <p:sldId id="257" r:id="rId2"/>
    <p:sldId id="258" r:id="rId3"/>
    <p:sldId id="259" r:id="rId4"/>
    <p:sldId id="260" r:id="rId5"/>
    <p:sldId id="261" r:id="rId6"/>
    <p:sldId id="262" r:id="rId7"/>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BE3EC"/>
    <a:srgbClr val="E8F8FB"/>
    <a:srgbClr val="616A77"/>
    <a:srgbClr val="1B2B3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p:cViewPr varScale="1">
        <p:scale>
          <a:sx n="65" d="100"/>
          <a:sy n="65" d="100"/>
        </p:scale>
        <p:origin x="690" y="4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48660" name="Rectangle 2"/>
          <p:cNvSpPr>
            <a:spLocks noGrp="1" noChangeArrowheads="1"/>
          </p:cNvSpPr>
          <p:nvPr>
            <p:ph type="hdr" sz="quarter"/>
          </p:nvPr>
        </p:nvSpPr>
        <p:spPr bwMode="auto">
          <a:xfrm>
            <a:off x="2" y="1"/>
            <a:ext cx="3076575" cy="512763"/>
          </a:xfrm>
          <a:prstGeom prst="rect">
            <a:avLst/>
          </a:prstGeom>
          <a:noFill/>
          <a:ln w="9525">
            <a:noFill/>
            <a:miter lim="800000"/>
            <a:headEnd/>
            <a:tailEnd/>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61" name="Rectangle 3"/>
          <p:cNvSpPr>
            <a:spLocks noGrp="1" noChangeArrowheads="1"/>
          </p:cNvSpPr>
          <p:nvPr>
            <p:ph type="dt" idx="1"/>
          </p:nvPr>
        </p:nvSpPr>
        <p:spPr bwMode="auto">
          <a:xfrm>
            <a:off x="4021139" y="1"/>
            <a:ext cx="3076575" cy="512763"/>
          </a:xfrm>
          <a:prstGeom prst="rect">
            <a:avLst/>
          </a:prstGeom>
          <a:noFill/>
          <a:ln w="9525">
            <a:noFill/>
            <a:miter lim="800000"/>
            <a:headEnd/>
            <a:tailEnd/>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62"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headEnd/>
            <a:tailEnd/>
          </a:ln>
          <a:effectLst/>
        </p:spPr>
      </p:sp>
      <p:sp>
        <p:nvSpPr>
          <p:cNvPr id="1048663" name="Rectangle 5"/>
          <p:cNvSpPr>
            <a:spLocks noGrp="1" noChangeArrowheads="1"/>
          </p:cNvSpPr>
          <p:nvPr>
            <p:ph type="body" sz="quarter" idx="3"/>
          </p:nvPr>
        </p:nvSpPr>
        <p:spPr bwMode="auto">
          <a:xfrm>
            <a:off x="709614" y="4862514"/>
            <a:ext cx="5680075" cy="4605337"/>
          </a:xfrm>
          <a:prstGeom prst="rect">
            <a:avLst/>
          </a:prstGeom>
          <a:noFill/>
          <a:ln w="9525">
            <a:noFill/>
            <a:miter lim="800000"/>
            <a:headEnd/>
            <a:tailEnd/>
          </a:ln>
          <a:effectLst/>
        </p:spPr>
        <p:txBody>
          <a:bodyPr vert="horz" wrap="square" lIns="91492" tIns="45745" rIns="91492" bIns="45745"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664" name="Rectangle 6"/>
          <p:cNvSpPr>
            <a:spLocks noGrp="1" noChangeArrowheads="1"/>
          </p:cNvSpPr>
          <p:nvPr>
            <p:ph type="ftr" sz="quarter" idx="4"/>
          </p:nvPr>
        </p:nvSpPr>
        <p:spPr bwMode="auto">
          <a:xfrm>
            <a:off x="2" y="9720264"/>
            <a:ext cx="3076575" cy="512762"/>
          </a:xfrm>
          <a:prstGeom prst="rect">
            <a:avLst/>
          </a:prstGeom>
          <a:noFill/>
          <a:ln w="9525">
            <a:noFill/>
            <a:miter lim="800000"/>
            <a:headEnd/>
            <a:tailEnd/>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65" name="Rectangle 7"/>
          <p:cNvSpPr>
            <a:spLocks noGrp="1" noChangeArrowheads="1"/>
          </p:cNvSpPr>
          <p:nvPr>
            <p:ph type="sldNum" sz="quarter" idx="5"/>
          </p:nvPr>
        </p:nvSpPr>
        <p:spPr bwMode="auto">
          <a:xfrm>
            <a:off x="4021139" y="9720264"/>
            <a:ext cx="3076575" cy="512762"/>
          </a:xfrm>
          <a:prstGeom prst="rect">
            <a:avLst/>
          </a:prstGeom>
          <a:noFill/>
          <a:ln w="9525">
            <a:noFill/>
            <a:miter lim="800000"/>
            <a:headEnd/>
            <a:tailEnd/>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charset="0"/>
        <a:ea typeface="+mn-ea"/>
        <a:cs typeface="+mn-cs"/>
      </a:defRPr>
    </a:lvl1pPr>
    <a:lvl2pPr marL="457200" algn="l" rtl="0" fontAlgn="base">
      <a:spcBef>
        <a:spcPct val="30000"/>
      </a:spcBef>
      <a:spcAft>
        <a:spcPct val="0"/>
      </a:spcAft>
      <a:defRPr sz="1200" kern="1200">
        <a:solidFill>
          <a:schemeClr val="tx1"/>
        </a:solidFill>
        <a:latin typeface="Arial" charset="0"/>
        <a:ea typeface="+mn-ea"/>
        <a:cs typeface="+mn-cs"/>
      </a:defRPr>
    </a:lvl2pPr>
    <a:lvl3pPr marL="914400" algn="l" rtl="0" fontAlgn="base">
      <a:spcBef>
        <a:spcPct val="30000"/>
      </a:spcBef>
      <a:spcAft>
        <a:spcPct val="0"/>
      </a:spcAft>
      <a:defRPr sz="1200" kern="1200">
        <a:solidFill>
          <a:schemeClr val="tx1"/>
        </a:solidFill>
        <a:latin typeface="Arial" charset="0"/>
        <a:ea typeface="+mn-ea"/>
        <a:cs typeface="+mn-cs"/>
      </a:defRPr>
    </a:lvl3pPr>
    <a:lvl4pPr marL="1371600" algn="l" rtl="0" fontAlgn="base">
      <a:spcBef>
        <a:spcPct val="30000"/>
      </a:spcBef>
      <a:spcAft>
        <a:spcPct val="0"/>
      </a:spcAft>
      <a:defRPr sz="1200" kern="1200">
        <a:solidFill>
          <a:schemeClr val="tx1"/>
        </a:solidFill>
        <a:latin typeface="Arial" charset="0"/>
        <a:ea typeface="+mn-ea"/>
        <a:cs typeface="+mn-cs"/>
      </a:defRPr>
    </a:lvl4pPr>
    <a:lvl5pPr marL="1828800" algn="l" rtl="0" fontAlgn="base">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89" name="Notes Placeholder 1048588"/>
          <p:cNvSpPr>
            <a:spLocks noGrp="1"/>
          </p:cNvSpPr>
          <p:nvPr>
            <p:ph type="body"/>
          </p:nvPr>
        </p:nvSpPr>
        <p:spPr/>
        <p:txBody>
          <a:bodyPr/>
          <a:lstStyle/>
          <a:p>
            <a:r>
              <a:rPr lang="zh-CN" altLang="en-US"/>
              <a:t>According to Erikson, there are eight distinct stages of human development, that is: 
Stage 1: Trust versus Mistrust (Infancy period) 
Stage 2: Autonomy versus Shame and Doubt (Toddlers)
Stage 3: Initiative versus Guilt (Pre-school age)
Stage 4: Industry versus Inferiority (Elementary School age)
Stage 5: Identify versus Confusion (Adolescence)
Stage 6: Intimacy versus Isolation (Early adulthood)
Stage 7: Generativity versus Stagnation (Middle adult)
Stage 8: Integrity versus Despair (Late adulthood) (Spielman et al., 2021)
In each stage, an individual encounters a psychosocial crisis that may either have a negative or positive impact on personality development. When a person fails to successfully complete a stage, he or she may be unable to complete further stages, thus decreased sense of self and unhealthy personality (Spielman et al., 2021).
</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92" name="Notes Placeholder 1048591"/>
          <p:cNvSpPr>
            <a:spLocks noGrp="1"/>
          </p:cNvSpPr>
          <p:nvPr>
            <p:ph type="body"/>
          </p:nvPr>
        </p:nvSpPr>
        <p:spPr/>
        <p:txBody>
          <a:bodyPr/>
          <a:lstStyle/>
          <a:p>
            <a:r>
              <a:rPr lang="zh-CN" altLang="en-US"/>
              <a:t>The theory helps a social worker to evaluate and interpret scenarios and behaviors, 
and guides them how to effectively deal with clients who have different issues or goals,
based on their developmental stage.
Based on the psychosocial development theory, the client could be suffering from isolation due to various reasons. By interviewing the client, the social worker could realize that some factors that could have increased the risk feeling isolated and lonely include childhood experiences divorce of parents leading to neglect.
Adler (2014) argues that a child of divorced parents become worried and anxious about establishing long lasting relationships. The child develop a high risk of struggling with loneliness and fears of rejection and abandonment.
</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048605" name="标题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p>
        </p:txBody>
      </p:sp>
      <p:sp>
        <p:nvSpPr>
          <p:cNvPr id="1048606"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1048607" name="日期占位符 3"/>
          <p:cNvSpPr>
            <a:spLocks noGrp="1"/>
          </p:cNvSpPr>
          <p:nvPr>
            <p:ph type="dt" sz="half" idx="10"/>
          </p:nvPr>
        </p:nvSpPr>
        <p:spPr/>
        <p:txBody>
          <a:bodyPr/>
          <a:lstStyle/>
          <a:p>
            <a:fld id="{D997B5FA-0921-464F-AAE1-844C04324D75}" type="datetimeFigureOut">
              <a:rPr lang="zh-CN" altLang="en-US" smtClean="0"/>
              <a:t>2022/2/7</a:t>
            </a:fld>
            <a:endParaRPr lang="zh-CN" altLang="en-US"/>
          </a:p>
        </p:txBody>
      </p:sp>
      <p:sp>
        <p:nvSpPr>
          <p:cNvPr id="1048608" name="页脚占位符 4"/>
          <p:cNvSpPr>
            <a:spLocks noGrp="1"/>
          </p:cNvSpPr>
          <p:nvPr>
            <p:ph type="ftr" sz="quarter" idx="11"/>
          </p:nvPr>
        </p:nvSpPr>
        <p:spPr/>
        <p:txBody>
          <a:bodyPr/>
          <a:lstStyle/>
          <a:p>
            <a:endParaRPr lang="zh-CN" altLang="en-US"/>
          </a:p>
        </p:txBody>
      </p:sp>
      <p:sp>
        <p:nvSpPr>
          <p:cNvPr id="1048609" name="灯片编号占位符 5"/>
          <p:cNvSpPr>
            <a:spLocks noGrp="1"/>
          </p:cNvSpPr>
          <p:nvPr>
            <p:ph type="sldNum" sz="quarter" idx="12"/>
          </p:nvPr>
        </p:nvSpPr>
        <p:spPr/>
        <p:txBody>
          <a:bodyPr/>
          <a:lstStyle/>
          <a:p>
            <a:fld id="{565CE74E-AB26-4998-AD42-012C4C1AD076}" type="slidenum">
              <a:rPr lang="zh-CN" altLang="en-US" smtClean="0"/>
              <a:t>‹#›</a:t>
            </a:fld>
            <a:endParaRPr lang="zh-CN"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048619" name="标题 1"/>
          <p:cNvSpPr>
            <a:spLocks noGrp="1"/>
          </p:cNvSpPr>
          <p:nvPr>
            <p:ph type="title"/>
          </p:nvPr>
        </p:nvSpPr>
        <p:spPr/>
        <p:txBody>
          <a:bodyPr/>
          <a:lstStyle/>
          <a:p>
            <a:r>
              <a:rPr lang="zh-CN" altLang="en-US"/>
              <a:t>单击此处编辑母版标题样式</a:t>
            </a:r>
          </a:p>
        </p:txBody>
      </p:sp>
      <p:sp>
        <p:nvSpPr>
          <p:cNvPr id="1048620"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1048621" name="日期占位符 3"/>
          <p:cNvSpPr>
            <a:spLocks noGrp="1"/>
          </p:cNvSpPr>
          <p:nvPr>
            <p:ph type="dt" sz="half" idx="10"/>
          </p:nvPr>
        </p:nvSpPr>
        <p:spPr/>
        <p:txBody>
          <a:bodyPr/>
          <a:lstStyle/>
          <a:p>
            <a:fld id="{D997B5FA-0921-464F-AAE1-844C04324D75}" type="datetimeFigureOut">
              <a:rPr lang="zh-CN" altLang="en-US" smtClean="0"/>
              <a:t>2022/2/7</a:t>
            </a:fld>
            <a:endParaRPr lang="zh-CN" altLang="en-US"/>
          </a:p>
        </p:txBody>
      </p:sp>
      <p:sp>
        <p:nvSpPr>
          <p:cNvPr id="1048622" name="页脚占位符 4"/>
          <p:cNvSpPr>
            <a:spLocks noGrp="1"/>
          </p:cNvSpPr>
          <p:nvPr>
            <p:ph type="ftr" sz="quarter" idx="11"/>
          </p:nvPr>
        </p:nvSpPr>
        <p:spPr/>
        <p:txBody>
          <a:bodyPr/>
          <a:lstStyle/>
          <a:p>
            <a:endParaRPr lang="zh-CN" altLang="en-US"/>
          </a:p>
        </p:txBody>
      </p:sp>
      <p:sp>
        <p:nvSpPr>
          <p:cNvPr id="1048623" name="灯片编号占位符 5"/>
          <p:cNvSpPr>
            <a:spLocks noGrp="1"/>
          </p:cNvSpPr>
          <p:nvPr>
            <p:ph type="sldNum" sz="quarter" idx="12"/>
          </p:nvPr>
        </p:nvSpPr>
        <p:spPr/>
        <p:txBody>
          <a:bodyPr/>
          <a:lstStyle/>
          <a:p>
            <a:fld id="{565CE74E-AB26-4998-AD42-012C4C1AD076}" type="slidenum">
              <a:rPr lang="zh-CN" altLang="en-US" smtClean="0"/>
              <a:t>‹#›</a:t>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title">
    <p:spTree>
      <p:nvGrpSpPr>
        <p:cNvPr id="1" name=""/>
        <p:cNvGrpSpPr/>
        <p:nvPr/>
      </p:nvGrpSpPr>
      <p:grpSpPr>
        <a:xfrm>
          <a:off x="0" y="0"/>
          <a:ext cx="0" cy="0"/>
          <a:chOff x="0" y="0"/>
          <a:chExt cx="0" cy="0"/>
        </a:xfrm>
      </p:grpSpPr>
      <p:sp>
        <p:nvSpPr>
          <p:cNvPr id="1048635" name="标题 1"/>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p>
        </p:txBody>
      </p:sp>
      <p:sp>
        <p:nvSpPr>
          <p:cNvPr id="1048636"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
        <p:nvSpPr>
          <p:cNvPr id="1048637" name="日期占位符 3"/>
          <p:cNvSpPr>
            <a:spLocks noGrp="1"/>
          </p:cNvSpPr>
          <p:nvPr>
            <p:ph type="dt" sz="half" idx="10"/>
          </p:nvPr>
        </p:nvSpPr>
        <p:spPr/>
        <p:txBody>
          <a:bodyPr/>
          <a:lstStyle/>
          <a:p>
            <a:fld id="{D997B5FA-0921-464F-AAE1-844C04324D75}" type="datetimeFigureOut">
              <a:rPr lang="zh-CN" altLang="en-US" smtClean="0"/>
              <a:t>2022/2/7</a:t>
            </a:fld>
            <a:endParaRPr lang="zh-CN" altLang="en-US"/>
          </a:p>
        </p:txBody>
      </p:sp>
      <p:sp>
        <p:nvSpPr>
          <p:cNvPr id="1048638" name="页脚占位符 4"/>
          <p:cNvSpPr>
            <a:spLocks noGrp="1"/>
          </p:cNvSpPr>
          <p:nvPr>
            <p:ph type="ftr" sz="quarter" idx="11"/>
          </p:nvPr>
        </p:nvSpPr>
        <p:spPr/>
        <p:txBody>
          <a:bodyPr/>
          <a:lstStyle/>
          <a:p>
            <a:endParaRPr lang="zh-CN" altLang="en-US"/>
          </a:p>
        </p:txBody>
      </p:sp>
      <p:sp>
        <p:nvSpPr>
          <p:cNvPr id="1048639" name="灯片编号占位符 5"/>
          <p:cNvSpPr>
            <a:spLocks noGrp="1"/>
          </p:cNvSpPr>
          <p:nvPr>
            <p:ph type="sldNum" sz="quarter" idx="12"/>
          </p:nvPr>
        </p:nvSpPr>
        <p:spPr/>
        <p:txBody>
          <a:bodyPr/>
          <a:lstStyle/>
          <a:p>
            <a:fld id="{565CE74E-AB26-4998-AD42-012C4C1AD076}" type="slidenum">
              <a:rPr lang="zh-CN" altLang="en-US" smtClean="0"/>
              <a:t>‹#›</a:t>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column content">
    <p:spTree>
      <p:nvGrpSpPr>
        <p:cNvPr id="1" name=""/>
        <p:cNvGrpSpPr/>
        <p:nvPr/>
      </p:nvGrpSpPr>
      <p:grpSpPr>
        <a:xfrm>
          <a:off x="0" y="0"/>
          <a:ext cx="0" cy="0"/>
          <a:chOff x="0" y="0"/>
          <a:chExt cx="0" cy="0"/>
        </a:xfrm>
      </p:grpSpPr>
      <p:sp>
        <p:nvSpPr>
          <p:cNvPr id="1048640" name="标题 1"/>
          <p:cNvSpPr>
            <a:spLocks noGrp="1"/>
          </p:cNvSpPr>
          <p:nvPr>
            <p:ph type="title"/>
          </p:nvPr>
        </p:nvSpPr>
        <p:spPr/>
        <p:txBody>
          <a:bodyPr/>
          <a:lstStyle/>
          <a:p>
            <a:r>
              <a:rPr lang="zh-CN" altLang="en-US"/>
              <a:t>单击此处编辑母版标题样式</a:t>
            </a:r>
          </a:p>
        </p:txBody>
      </p:sp>
      <p:sp>
        <p:nvSpPr>
          <p:cNvPr id="1048641" name="内容占位符 2"/>
          <p:cNvSpPr>
            <a:spLocks noGrp="1"/>
          </p:cNvSpPr>
          <p:nvPr>
            <p:ph sz="half" idx="1"/>
          </p:nvPr>
        </p:nvSpPr>
        <p:spPr>
          <a:xfrm>
            <a:off x="838200" y="1825625"/>
            <a:ext cx="5181600" cy="435133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1048642" name="内容占位符 3"/>
          <p:cNvSpPr>
            <a:spLocks noGrp="1"/>
          </p:cNvSpPr>
          <p:nvPr>
            <p:ph sz="half" idx="2"/>
          </p:nvPr>
        </p:nvSpPr>
        <p:spPr>
          <a:xfrm>
            <a:off x="6172200" y="1825625"/>
            <a:ext cx="5181600" cy="435133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1048643" name="日期占位符 4"/>
          <p:cNvSpPr>
            <a:spLocks noGrp="1"/>
          </p:cNvSpPr>
          <p:nvPr>
            <p:ph type="dt" sz="half" idx="10"/>
          </p:nvPr>
        </p:nvSpPr>
        <p:spPr/>
        <p:txBody>
          <a:bodyPr/>
          <a:lstStyle/>
          <a:p>
            <a:fld id="{D997B5FA-0921-464F-AAE1-844C04324D75}" type="datetimeFigureOut">
              <a:rPr lang="zh-CN" altLang="en-US" smtClean="0"/>
              <a:t>2022/2/7</a:t>
            </a:fld>
            <a:endParaRPr lang="zh-CN" altLang="en-US"/>
          </a:p>
        </p:txBody>
      </p:sp>
      <p:sp>
        <p:nvSpPr>
          <p:cNvPr id="1048644" name="页脚占位符 5"/>
          <p:cNvSpPr>
            <a:spLocks noGrp="1"/>
          </p:cNvSpPr>
          <p:nvPr>
            <p:ph type="ftr" sz="quarter" idx="11"/>
          </p:nvPr>
        </p:nvSpPr>
        <p:spPr/>
        <p:txBody>
          <a:bodyPr/>
          <a:lstStyle/>
          <a:p>
            <a:endParaRPr lang="zh-CN" altLang="en-US"/>
          </a:p>
        </p:txBody>
      </p:sp>
      <p:sp>
        <p:nvSpPr>
          <p:cNvPr id="1048645" name="灯片编号占位符 6"/>
          <p:cNvSpPr>
            <a:spLocks noGrp="1"/>
          </p:cNvSpPr>
          <p:nvPr>
            <p:ph type="sldNum" sz="quarter" idx="12"/>
          </p:nvPr>
        </p:nvSpPr>
        <p:spPr/>
        <p:txBody>
          <a:bodyPr/>
          <a:lstStyle/>
          <a:p>
            <a:fld id="{565CE74E-AB26-4998-AD42-012C4C1AD076}" type="slidenum">
              <a:rPr lang="zh-CN" altLang="en-US" smtClean="0"/>
              <a:t>‹#›</a:t>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48646" name="标题 1"/>
          <p:cNvSpPr>
            <a:spLocks noGrp="1"/>
          </p:cNvSpPr>
          <p:nvPr>
            <p:ph type="title"/>
          </p:nvPr>
        </p:nvSpPr>
        <p:spPr>
          <a:xfrm>
            <a:off x="839788" y="365125"/>
            <a:ext cx="10515600" cy="1325563"/>
          </a:xfrm>
        </p:spPr>
        <p:txBody>
          <a:bodyPr/>
          <a:lstStyle/>
          <a:p>
            <a:r>
              <a:rPr lang="zh-CN" altLang="en-US"/>
              <a:t>单击此处编辑母版标题样式</a:t>
            </a:r>
          </a:p>
        </p:txBody>
      </p:sp>
      <p:sp>
        <p:nvSpPr>
          <p:cNvPr id="1048647"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1048648" name="内容占位符 3"/>
          <p:cNvSpPr>
            <a:spLocks noGrp="1"/>
          </p:cNvSpPr>
          <p:nvPr>
            <p:ph sz="half" idx="2"/>
          </p:nvPr>
        </p:nvSpPr>
        <p:spPr>
          <a:xfrm>
            <a:off x="839788" y="2505075"/>
            <a:ext cx="5157787" cy="368458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1048649"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1048650"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1048651" name="日期占位符 6"/>
          <p:cNvSpPr>
            <a:spLocks noGrp="1"/>
          </p:cNvSpPr>
          <p:nvPr>
            <p:ph type="dt" sz="half" idx="10"/>
          </p:nvPr>
        </p:nvSpPr>
        <p:spPr/>
        <p:txBody>
          <a:bodyPr/>
          <a:lstStyle/>
          <a:p>
            <a:fld id="{D997B5FA-0921-464F-AAE1-844C04324D75}" type="datetimeFigureOut">
              <a:rPr lang="zh-CN" altLang="en-US" smtClean="0"/>
              <a:t>2022/2/7</a:t>
            </a:fld>
            <a:endParaRPr lang="zh-CN" altLang="en-US"/>
          </a:p>
        </p:txBody>
      </p:sp>
      <p:sp>
        <p:nvSpPr>
          <p:cNvPr id="1048652" name="页脚占位符 7"/>
          <p:cNvSpPr>
            <a:spLocks noGrp="1"/>
          </p:cNvSpPr>
          <p:nvPr>
            <p:ph type="ftr" sz="quarter" idx="11"/>
          </p:nvPr>
        </p:nvSpPr>
        <p:spPr/>
        <p:txBody>
          <a:bodyPr/>
          <a:lstStyle/>
          <a:p>
            <a:endParaRPr lang="zh-CN" altLang="en-US"/>
          </a:p>
        </p:txBody>
      </p:sp>
      <p:sp>
        <p:nvSpPr>
          <p:cNvPr id="1048653" name="灯片编号占位符 8"/>
          <p:cNvSpPr>
            <a:spLocks noGrp="1"/>
          </p:cNvSpPr>
          <p:nvPr>
            <p:ph type="sldNum" sz="quarter" idx="12"/>
          </p:nvPr>
        </p:nvSpPr>
        <p:spPr/>
        <p:txBody>
          <a:bodyPr/>
          <a:lstStyle/>
          <a:p>
            <a:fld id="{565CE74E-AB26-4998-AD42-012C4C1AD076}" type="slidenum">
              <a:rPr lang="zh-CN" altLang="en-US" smtClean="0"/>
              <a:t>‹#›</a:t>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048610" name="标题 1"/>
          <p:cNvSpPr>
            <a:spLocks noGrp="1"/>
          </p:cNvSpPr>
          <p:nvPr>
            <p:ph type="title"/>
          </p:nvPr>
        </p:nvSpPr>
        <p:spPr/>
        <p:txBody>
          <a:bodyPr/>
          <a:lstStyle/>
          <a:p>
            <a:r>
              <a:rPr lang="zh-CN" altLang="en-US"/>
              <a:t>单击此处编辑母版标题样式</a:t>
            </a:r>
          </a:p>
        </p:txBody>
      </p:sp>
      <p:sp>
        <p:nvSpPr>
          <p:cNvPr id="1048611" name="日期占位符 2"/>
          <p:cNvSpPr>
            <a:spLocks noGrp="1"/>
          </p:cNvSpPr>
          <p:nvPr>
            <p:ph type="dt" sz="half" idx="10"/>
          </p:nvPr>
        </p:nvSpPr>
        <p:spPr/>
        <p:txBody>
          <a:bodyPr/>
          <a:lstStyle/>
          <a:p>
            <a:fld id="{D997B5FA-0921-464F-AAE1-844C04324D75}" type="datetimeFigureOut">
              <a:rPr lang="zh-CN" altLang="en-US" smtClean="0"/>
              <a:t>2022/2/7</a:t>
            </a:fld>
            <a:endParaRPr lang="zh-CN" altLang="en-US"/>
          </a:p>
        </p:txBody>
      </p:sp>
      <p:sp>
        <p:nvSpPr>
          <p:cNvPr id="1048612" name="页脚占位符 3"/>
          <p:cNvSpPr>
            <a:spLocks noGrp="1"/>
          </p:cNvSpPr>
          <p:nvPr>
            <p:ph type="ftr" sz="quarter" idx="11"/>
          </p:nvPr>
        </p:nvSpPr>
        <p:spPr/>
        <p:txBody>
          <a:bodyPr/>
          <a:lstStyle/>
          <a:p>
            <a:endParaRPr lang="zh-CN" altLang="en-US"/>
          </a:p>
        </p:txBody>
      </p:sp>
      <p:sp>
        <p:nvSpPr>
          <p:cNvPr id="1048613" name="灯片编号占位符 4"/>
          <p:cNvSpPr>
            <a:spLocks noGrp="1"/>
          </p:cNvSpPr>
          <p:nvPr>
            <p:ph type="sldNum" sz="quarter" idx="12"/>
          </p:nvPr>
        </p:nvSpPr>
        <p:spPr/>
        <p:txBody>
          <a:bodyPr/>
          <a:lstStyle/>
          <a:p>
            <a:fld id="{565CE74E-AB26-4998-AD42-012C4C1AD076}" type="slidenum">
              <a:rPr lang="zh-CN" altLang="en-US" smtClean="0"/>
              <a:t>‹#›</a:t>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048581" name="日期占位符 1"/>
          <p:cNvSpPr>
            <a:spLocks noGrp="1"/>
          </p:cNvSpPr>
          <p:nvPr>
            <p:ph type="dt" sz="half" idx="10"/>
          </p:nvPr>
        </p:nvSpPr>
        <p:spPr/>
        <p:txBody>
          <a:bodyPr/>
          <a:lstStyle/>
          <a:p>
            <a:fld id="{D997B5FA-0921-464F-AAE1-844C04324D75}" type="datetimeFigureOut">
              <a:rPr lang="zh-CN" altLang="en-US" smtClean="0"/>
              <a:t>2022/2/7</a:t>
            </a:fld>
            <a:endParaRPr lang="zh-CN" altLang="en-US"/>
          </a:p>
        </p:txBody>
      </p:sp>
      <p:sp>
        <p:nvSpPr>
          <p:cNvPr id="1048582" name="页脚占位符 2"/>
          <p:cNvSpPr>
            <a:spLocks noGrp="1"/>
          </p:cNvSpPr>
          <p:nvPr>
            <p:ph type="ftr" sz="quarter" idx="11"/>
          </p:nvPr>
        </p:nvSpPr>
        <p:spPr/>
        <p:txBody>
          <a:bodyPr/>
          <a:lstStyle/>
          <a:p>
            <a:endParaRPr lang="zh-CN" altLang="en-US"/>
          </a:p>
        </p:txBody>
      </p:sp>
      <p:sp>
        <p:nvSpPr>
          <p:cNvPr id="1048583" name="灯片编号占位符 3"/>
          <p:cNvSpPr>
            <a:spLocks noGrp="1"/>
          </p:cNvSpPr>
          <p:nvPr>
            <p:ph type="sldNum" sz="quarter" idx="12"/>
          </p:nvPr>
        </p:nvSpPr>
        <p:spPr/>
        <p:txBody>
          <a:bodyPr/>
          <a:lstStyle/>
          <a:p>
            <a:fld id="{565CE74E-AB26-4998-AD42-012C4C1AD076}" type="slidenum">
              <a:rPr lang="zh-CN" altLang="en-US" smtClean="0"/>
              <a:t>‹#›</a:t>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and title">
    <p:spTree>
      <p:nvGrpSpPr>
        <p:cNvPr id="1" name=""/>
        <p:cNvGrpSpPr/>
        <p:nvPr/>
      </p:nvGrpSpPr>
      <p:grpSpPr>
        <a:xfrm>
          <a:off x="0" y="0"/>
          <a:ext cx="0" cy="0"/>
          <a:chOff x="0" y="0"/>
          <a:chExt cx="0" cy="0"/>
        </a:xfrm>
      </p:grpSpPr>
      <p:sp>
        <p:nvSpPr>
          <p:cNvPr id="1048654"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1048655"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1048656"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1048657" name="日期占位符 4"/>
          <p:cNvSpPr>
            <a:spLocks noGrp="1"/>
          </p:cNvSpPr>
          <p:nvPr>
            <p:ph type="dt" sz="half" idx="10"/>
          </p:nvPr>
        </p:nvSpPr>
        <p:spPr/>
        <p:txBody>
          <a:bodyPr/>
          <a:lstStyle/>
          <a:p>
            <a:fld id="{D997B5FA-0921-464F-AAE1-844C04324D75}" type="datetimeFigureOut">
              <a:rPr lang="zh-CN" altLang="en-US" smtClean="0"/>
              <a:t>2022/2/7</a:t>
            </a:fld>
            <a:endParaRPr lang="zh-CN" altLang="en-US"/>
          </a:p>
        </p:txBody>
      </p:sp>
      <p:sp>
        <p:nvSpPr>
          <p:cNvPr id="1048658" name="页脚占位符 5"/>
          <p:cNvSpPr>
            <a:spLocks noGrp="1"/>
          </p:cNvSpPr>
          <p:nvPr>
            <p:ph type="ftr" sz="quarter" idx="11"/>
          </p:nvPr>
        </p:nvSpPr>
        <p:spPr/>
        <p:txBody>
          <a:bodyPr/>
          <a:lstStyle/>
          <a:p>
            <a:endParaRPr lang="zh-CN" altLang="en-US"/>
          </a:p>
        </p:txBody>
      </p:sp>
      <p:sp>
        <p:nvSpPr>
          <p:cNvPr id="1048659" name="灯片编号占位符 6"/>
          <p:cNvSpPr>
            <a:spLocks noGrp="1"/>
          </p:cNvSpPr>
          <p:nvPr>
            <p:ph type="sldNum" sz="quarter" idx="12"/>
          </p:nvPr>
        </p:nvSpPr>
        <p:spPr/>
        <p:txBody>
          <a:bodyPr/>
          <a:lstStyle/>
          <a:p>
            <a:fld id="{565CE74E-AB26-4998-AD42-012C4C1AD076}" type="slidenum">
              <a:rPr lang="zh-CN" altLang="en-US" smtClean="0"/>
              <a:t>‹#›</a:t>
            </a:fld>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and title">
    <p:spTree>
      <p:nvGrpSpPr>
        <p:cNvPr id="1" name=""/>
        <p:cNvGrpSpPr/>
        <p:nvPr/>
      </p:nvGrpSpPr>
      <p:grpSpPr>
        <a:xfrm>
          <a:off x="0" y="0"/>
          <a:ext cx="0" cy="0"/>
          <a:chOff x="0" y="0"/>
          <a:chExt cx="0" cy="0"/>
        </a:xfrm>
      </p:grpSpPr>
      <p:sp>
        <p:nvSpPr>
          <p:cNvPr id="1048624"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1048625"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1048626"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1048627" name="日期占位符 4"/>
          <p:cNvSpPr>
            <a:spLocks noGrp="1"/>
          </p:cNvSpPr>
          <p:nvPr>
            <p:ph type="dt" sz="half" idx="10"/>
          </p:nvPr>
        </p:nvSpPr>
        <p:spPr/>
        <p:txBody>
          <a:bodyPr/>
          <a:lstStyle/>
          <a:p>
            <a:fld id="{D997B5FA-0921-464F-AAE1-844C04324D75}" type="datetimeFigureOut">
              <a:rPr lang="zh-CN" altLang="en-US" smtClean="0"/>
              <a:t>2022/2/7</a:t>
            </a:fld>
            <a:endParaRPr lang="zh-CN" altLang="en-US"/>
          </a:p>
        </p:txBody>
      </p:sp>
      <p:sp>
        <p:nvSpPr>
          <p:cNvPr id="1048628" name="页脚占位符 5"/>
          <p:cNvSpPr>
            <a:spLocks noGrp="1"/>
          </p:cNvSpPr>
          <p:nvPr>
            <p:ph type="ftr" sz="quarter" idx="11"/>
          </p:nvPr>
        </p:nvSpPr>
        <p:spPr/>
        <p:txBody>
          <a:bodyPr/>
          <a:lstStyle/>
          <a:p>
            <a:endParaRPr lang="zh-CN" altLang="en-US"/>
          </a:p>
        </p:txBody>
      </p:sp>
      <p:sp>
        <p:nvSpPr>
          <p:cNvPr id="1048629" name="灯片编号占位符 6"/>
          <p:cNvSpPr>
            <a:spLocks noGrp="1"/>
          </p:cNvSpPr>
          <p:nvPr>
            <p:ph type="sldNum" sz="quarter" idx="12"/>
          </p:nvPr>
        </p:nvSpPr>
        <p:spPr/>
        <p:txBody>
          <a:bodyPr/>
          <a:lstStyle/>
          <a:p>
            <a:fld id="{565CE74E-AB26-4998-AD42-012C4C1AD076}" type="slidenum">
              <a:rPr lang="zh-CN" altLang="en-US" smtClean="0"/>
              <a:t>‹#›</a:t>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048630" name="标题 1"/>
          <p:cNvSpPr>
            <a:spLocks noGrp="1"/>
          </p:cNvSpPr>
          <p:nvPr>
            <p:ph type="title"/>
          </p:nvPr>
        </p:nvSpPr>
        <p:spPr/>
        <p:txBody>
          <a:bodyPr/>
          <a:lstStyle/>
          <a:p>
            <a:r>
              <a:rPr lang="zh-CN" altLang="en-US"/>
              <a:t>单击此处编辑母版标题样式</a:t>
            </a:r>
          </a:p>
        </p:txBody>
      </p:sp>
      <p:sp>
        <p:nvSpPr>
          <p:cNvPr id="1048631"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1048632" name="日期占位符 3"/>
          <p:cNvSpPr>
            <a:spLocks noGrp="1"/>
          </p:cNvSpPr>
          <p:nvPr>
            <p:ph type="dt" sz="half" idx="10"/>
          </p:nvPr>
        </p:nvSpPr>
        <p:spPr/>
        <p:txBody>
          <a:bodyPr/>
          <a:lstStyle/>
          <a:p>
            <a:fld id="{D997B5FA-0921-464F-AAE1-844C04324D75}" type="datetimeFigureOut">
              <a:rPr lang="zh-CN" altLang="en-US" smtClean="0"/>
              <a:t>2022/2/7</a:t>
            </a:fld>
            <a:endParaRPr lang="zh-CN" altLang="en-US"/>
          </a:p>
        </p:txBody>
      </p:sp>
      <p:sp>
        <p:nvSpPr>
          <p:cNvPr id="1048633" name="页脚占位符 4"/>
          <p:cNvSpPr>
            <a:spLocks noGrp="1"/>
          </p:cNvSpPr>
          <p:nvPr>
            <p:ph type="ftr" sz="quarter" idx="11"/>
          </p:nvPr>
        </p:nvSpPr>
        <p:spPr/>
        <p:txBody>
          <a:bodyPr/>
          <a:lstStyle/>
          <a:p>
            <a:endParaRPr lang="zh-CN" altLang="en-US"/>
          </a:p>
        </p:txBody>
      </p:sp>
      <p:sp>
        <p:nvSpPr>
          <p:cNvPr id="1048634" name="灯片编号占位符 5"/>
          <p:cNvSpPr>
            <a:spLocks noGrp="1"/>
          </p:cNvSpPr>
          <p:nvPr>
            <p:ph type="sldNum" sz="quarter" idx="12"/>
          </p:nvPr>
        </p:nvSpPr>
        <p:spPr/>
        <p:txBody>
          <a:bodyPr/>
          <a:lstStyle/>
          <a:p>
            <a:fld id="{565CE74E-AB26-4998-AD42-012C4C1AD076}" type="slidenum">
              <a:rPr lang="zh-CN" altLang="en-US" smtClean="0"/>
              <a:t>‹#›</a:t>
            </a:fld>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ly-arranged title and text">
    <p:spTree>
      <p:nvGrpSpPr>
        <p:cNvPr id="1" name=""/>
        <p:cNvGrpSpPr/>
        <p:nvPr/>
      </p:nvGrpSpPr>
      <p:grpSpPr>
        <a:xfrm>
          <a:off x="0" y="0"/>
          <a:ext cx="0" cy="0"/>
          <a:chOff x="0" y="0"/>
          <a:chExt cx="0" cy="0"/>
        </a:xfrm>
      </p:grpSpPr>
      <p:sp>
        <p:nvSpPr>
          <p:cNvPr id="1048614"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p>
        </p:txBody>
      </p:sp>
      <p:sp>
        <p:nvSpPr>
          <p:cNvPr id="1048615" name="竖排文字占位符 2"/>
          <p:cNvSpPr>
            <a:spLocks noGrp="1"/>
          </p:cNvSpPr>
          <p:nvPr>
            <p:ph type="body" orient="vert" idx="1"/>
          </p:nvPr>
        </p:nvSpPr>
        <p:spPr>
          <a:xfrm>
            <a:off x="838200" y="365125"/>
            <a:ext cx="7734300" cy="5811838"/>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1048616" name="日期占位符 3"/>
          <p:cNvSpPr>
            <a:spLocks noGrp="1"/>
          </p:cNvSpPr>
          <p:nvPr>
            <p:ph type="dt" sz="half" idx="10"/>
          </p:nvPr>
        </p:nvSpPr>
        <p:spPr/>
        <p:txBody>
          <a:bodyPr/>
          <a:lstStyle/>
          <a:p>
            <a:fld id="{D997B5FA-0921-464F-AAE1-844C04324D75}" type="datetimeFigureOut">
              <a:rPr lang="zh-CN" altLang="en-US" smtClean="0"/>
              <a:t>2022/2/7</a:t>
            </a:fld>
            <a:endParaRPr lang="zh-CN" altLang="en-US"/>
          </a:p>
        </p:txBody>
      </p:sp>
      <p:sp>
        <p:nvSpPr>
          <p:cNvPr id="1048617" name="页脚占位符 4"/>
          <p:cNvSpPr>
            <a:spLocks noGrp="1"/>
          </p:cNvSpPr>
          <p:nvPr>
            <p:ph type="ftr" sz="quarter" idx="11"/>
          </p:nvPr>
        </p:nvSpPr>
        <p:spPr/>
        <p:txBody>
          <a:bodyPr/>
          <a:lstStyle/>
          <a:p>
            <a:endParaRPr lang="zh-CN" altLang="en-US"/>
          </a:p>
        </p:txBody>
      </p:sp>
      <p:sp>
        <p:nvSpPr>
          <p:cNvPr id="1048618" name="灯片编号占位符 5"/>
          <p:cNvSpPr>
            <a:spLocks noGrp="1"/>
          </p:cNvSpPr>
          <p:nvPr>
            <p:ph type="sldNum" sz="quarter" idx="12"/>
          </p:nvPr>
        </p:nvSpPr>
        <p:spPr/>
        <p:txBody>
          <a:bodyPr/>
          <a:lstStyle/>
          <a:p>
            <a:fld id="{565CE74E-AB26-4998-AD42-012C4C1AD076}" type="slidenum">
              <a:rPr lang="zh-CN" altLang="en-US" smtClean="0"/>
              <a:t>‹#›</a:t>
            </a:fld>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48576"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1048577"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1048578"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997B5FA-0921-464F-AAE1-844C04324D75}" type="datetimeFigureOut">
              <a:rPr lang="zh-CN" altLang="en-US" smtClean="0"/>
              <a:t>2022/2/7</a:t>
            </a:fld>
            <a:endParaRPr lang="zh-CN" altLang="en-US"/>
          </a:p>
        </p:txBody>
      </p:sp>
      <p:sp>
        <p:nvSpPr>
          <p:cNvPr id="1048579"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1048580"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65CE74E-AB26-4998-AD42-012C4C1AD076}" type="slidenum">
              <a:rPr lang="zh-CN" altLang="en-US" smtClean="0"/>
              <a:t>‹#›</a:t>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hyperlink" Target="https://papers.ssrn.com/sol3/papers.cfm?abstract_id=2854682" TargetMode="External"/><Relationship Id="rId2" Type="http://schemas.openxmlformats.org/officeDocument/2006/relationships/hyperlink" Target="https://www.familykind.org/wp-content/uploads/2014/12/examining-divorce-from-a-developmental-perspective.pdf" TargetMode="External"/><Relationship Id="rId1" Type="http://schemas.openxmlformats.org/officeDocument/2006/relationships/slideLayout" Target="../slideLayouts/slideLayout7.xml"/><Relationship Id="rId6" Type="http://schemas.openxmlformats.org/officeDocument/2006/relationships/hyperlink" Target="https://2012books.lardbucket.org/pdfs/beginning-psychology.pdf" TargetMode="External"/><Relationship Id="rId5" Type="http://schemas.openxmlformats.org/officeDocument/2006/relationships/hyperlink" Target="https://opentextbc.ca/h5ppsychology/chapter/lifespan-theories/" TargetMode="External"/><Relationship Id="rId4" Type="http://schemas.openxmlformats.org/officeDocument/2006/relationships/hyperlink" Target="https://us.sagepub.com/en-us/nam/applied-psychology-for-social-work/book238530%23preview"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02" name="矩形 9"/>
          <p:cNvSpPr/>
          <p:nvPr/>
        </p:nvSpPr>
        <p:spPr>
          <a:xfrm>
            <a:off x="443884" y="1285240"/>
            <a:ext cx="11304232" cy="5609412"/>
          </a:xfrm>
          <a:prstGeom prst="rect">
            <a:avLst/>
          </a:prstGeom>
          <a:solidFill>
            <a:srgbClr val="E8F8F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altLang="zh-CN" sz="2400" dirty="0">
                <a:solidFill>
                  <a:srgbClr val="36363D"/>
                </a:solidFill>
              </a:rPr>
              <a:t>Anca </a:t>
            </a:r>
            <a:r>
              <a:rPr lang="en-US" altLang="zh-CN" sz="2400" dirty="0" err="1">
                <a:solidFill>
                  <a:srgbClr val="36363D"/>
                </a:solidFill>
              </a:rPr>
              <a:t>luliana</a:t>
            </a:r>
            <a:r>
              <a:rPr lang="en-US" altLang="zh-CN" sz="2400" dirty="0">
                <a:solidFill>
                  <a:srgbClr val="36363D"/>
                </a:solidFill>
              </a:rPr>
              <a:t> </a:t>
            </a:r>
            <a:r>
              <a:rPr lang="en-US" altLang="zh-CN" sz="2400" dirty="0" err="1">
                <a:solidFill>
                  <a:srgbClr val="36363D"/>
                </a:solidFill>
              </a:rPr>
              <a:t>Gogoase</a:t>
            </a:r>
            <a:r>
              <a:rPr lang="en-US" altLang="zh-CN" sz="2400" dirty="0">
                <a:solidFill>
                  <a:srgbClr val="36363D"/>
                </a:solidFill>
              </a:rPr>
              <a:t> </a:t>
            </a:r>
            <a:endParaRPr lang="zh-CN" altLang="en-US" sz="2400" dirty="0">
              <a:solidFill>
                <a:srgbClr val="36363D"/>
              </a:solidFill>
            </a:endParaRPr>
          </a:p>
          <a:p>
            <a:pPr algn="ctr">
              <a:lnSpc>
                <a:spcPct val="150000"/>
              </a:lnSpc>
            </a:pPr>
            <a:r>
              <a:rPr lang="en-US" altLang="en-US" sz="2400" dirty="0">
                <a:solidFill>
                  <a:srgbClr val="36363D"/>
                </a:solidFill>
              </a:rPr>
              <a:t>Student Number: 2026352</a:t>
            </a:r>
            <a:endParaRPr lang="zh-CN" altLang="en-US" sz="2400" dirty="0">
              <a:solidFill>
                <a:srgbClr val="36363D"/>
              </a:solidFill>
            </a:endParaRPr>
          </a:p>
          <a:p>
            <a:pPr algn="ctr">
              <a:lnSpc>
                <a:spcPct val="150000"/>
              </a:lnSpc>
            </a:pPr>
            <a:r>
              <a:rPr lang="en-US" altLang="en-US" sz="2400" dirty="0">
                <a:solidFill>
                  <a:srgbClr val="36363D"/>
                </a:solidFill>
              </a:rPr>
              <a:t> Module: Psychology for Health and Social Care</a:t>
            </a:r>
            <a:endParaRPr lang="zh-CN" altLang="en-US" sz="2400" dirty="0">
              <a:solidFill>
                <a:srgbClr val="36363D"/>
              </a:solidFill>
            </a:endParaRPr>
          </a:p>
          <a:p>
            <a:pPr algn="ctr">
              <a:lnSpc>
                <a:spcPct val="150000"/>
              </a:lnSpc>
            </a:pPr>
            <a:r>
              <a:rPr lang="zh-CN" altLang="en-US" sz="2400" dirty="0">
                <a:solidFill>
                  <a:srgbClr val="36363D"/>
                </a:solidFill>
              </a:rPr>
              <a:t>Module code: BMHP4003_BIRM</a:t>
            </a:r>
          </a:p>
          <a:p>
            <a:pPr algn="ctr">
              <a:lnSpc>
                <a:spcPct val="150000"/>
              </a:lnSpc>
            </a:pPr>
            <a:r>
              <a:rPr lang="zh-CN" altLang="en-US" sz="2400" dirty="0">
                <a:solidFill>
                  <a:srgbClr val="36363D"/>
                </a:solidFill>
              </a:rPr>
              <a:t>Lecturer: Rebecca Kavanagh AND Muhammad Hossa</a:t>
            </a:r>
            <a:r>
              <a:rPr lang="zh-CN" altLang="en-US" sz="2400">
                <a:solidFill>
                  <a:srgbClr val="36363D"/>
                </a:solidFill>
              </a:rPr>
              <a:t>in</a:t>
            </a:r>
            <a:endParaRPr lang="zh-CN" altLang="en-US" sz="2400" dirty="0">
              <a:solidFill>
                <a:srgbClr val="36363D"/>
              </a:solidFill>
            </a:endParaRPr>
          </a:p>
        </p:txBody>
      </p:sp>
      <p:sp>
        <p:nvSpPr>
          <p:cNvPr id="1048603" name="矩形 10"/>
          <p:cNvSpPr/>
          <p:nvPr/>
        </p:nvSpPr>
        <p:spPr>
          <a:xfrm>
            <a:off x="10152203" y="1986451"/>
            <a:ext cx="1811045" cy="461639"/>
          </a:xfrm>
          <a:prstGeom prst="rect">
            <a:avLst/>
          </a:prstGeom>
          <a:solidFill>
            <a:srgbClr val="ABE3E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48604" name="TextBox 1048603"/>
          <p:cNvSpPr txBox="1"/>
          <p:nvPr/>
        </p:nvSpPr>
        <p:spPr>
          <a:xfrm>
            <a:off x="1443645" y="0"/>
            <a:ext cx="8708557" cy="1323439"/>
          </a:xfrm>
          <a:prstGeom prst="rect">
            <a:avLst/>
          </a:prstGeom>
        </p:spPr>
        <p:txBody>
          <a:bodyPr wrap="square" rtlCol="0">
            <a:spAutoFit/>
          </a:bodyPr>
          <a:lstStyle/>
          <a:p>
            <a:pPr algn="ctr"/>
            <a:r>
              <a:rPr lang="en-US" sz="4000" b="1" dirty="0">
                <a:solidFill>
                  <a:srgbClr val="02A5E3"/>
                </a:solidFill>
                <a:effectLst>
                  <a:outerShdw blurRad="38100" dist="38100" dir="2700000" algn="br" rotWithShape="0">
                    <a:srgbClr val="000000"/>
                  </a:outerShdw>
                </a:effectLst>
              </a:rPr>
              <a:t>Why is psychology Important when working as a Social Worker?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98" name="矩形 1"/>
          <p:cNvSpPr/>
          <p:nvPr/>
        </p:nvSpPr>
        <p:spPr>
          <a:xfrm rot="21594470">
            <a:off x="341206" y="1001511"/>
            <a:ext cx="11640165" cy="3356197"/>
          </a:xfrm>
          <a:prstGeom prst="rect">
            <a:avLst/>
          </a:prstGeom>
          <a:solidFill>
            <a:srgbClr val="E8F8F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indent="-457200" algn="l">
              <a:buFont typeface="Wingdings" charset="2"/>
              <a:buChar char="n"/>
            </a:pPr>
            <a:r>
              <a:rPr lang="zh-CN" altLang="en-US" sz="3200">
                <a:solidFill>
                  <a:srgbClr val="36363D"/>
                </a:solidFill>
              </a:rPr>
              <a:t>The primary role of a social worker is to professionally apply social work values, principles, and techniques to help individuals or families cope with or solve challenges/problems they encounter in life</a:t>
            </a:r>
            <a:r>
              <a:rPr lang="en-US" altLang="en-US" sz="3200">
                <a:solidFill>
                  <a:srgbClr val="36363D"/>
                </a:solidFill>
              </a:rPr>
              <a:t> (Dhavaleshwar, 2016)</a:t>
            </a:r>
            <a:r>
              <a:rPr lang="zh-CN" altLang="en-US" sz="3200">
                <a:solidFill>
                  <a:srgbClr val="36363D"/>
                </a:solidFill>
              </a:rPr>
              <a:t> </a:t>
            </a:r>
          </a:p>
          <a:p>
            <a:pPr marL="457200" indent="-457200" algn="l">
              <a:buFont typeface="Wingdings" charset="2"/>
              <a:buChar char="n"/>
            </a:pPr>
            <a:r>
              <a:rPr lang="zh-CN" altLang="en-US" sz="3200">
                <a:solidFill>
                  <a:srgbClr val="36363D"/>
                </a:solidFill>
              </a:rPr>
              <a:t>A social worker practices in the following settings: </a:t>
            </a:r>
          </a:p>
          <a:p>
            <a:pPr algn="l"/>
            <a:endParaRPr lang="zh-CN" altLang="en-US" sz="3200">
              <a:solidFill>
                <a:srgbClr val="36363D"/>
              </a:solidFill>
            </a:endParaRPr>
          </a:p>
        </p:txBody>
      </p:sp>
      <p:sp>
        <p:nvSpPr>
          <p:cNvPr id="1048599" name="椭圆 13"/>
          <p:cNvSpPr/>
          <p:nvPr/>
        </p:nvSpPr>
        <p:spPr>
          <a:xfrm>
            <a:off x="2271700" y="3349135"/>
            <a:ext cx="363071" cy="363071"/>
          </a:xfrm>
          <a:prstGeom prst="ellipse">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dirty="0">
              <a:latin typeface="微软雅黑" panose="020B0503020204020204" pitchFamily="34" charset="-122"/>
              <a:ea typeface="微软雅黑" panose="020B0503020204020204" pitchFamily="34" charset="-122"/>
              <a:cs typeface="+mn-ea"/>
              <a:sym typeface="+mn-lt"/>
            </a:endParaRPr>
          </a:p>
        </p:txBody>
      </p:sp>
      <p:sp>
        <p:nvSpPr>
          <p:cNvPr id="1048600" name="TextBox 1048599"/>
          <p:cNvSpPr txBox="1"/>
          <p:nvPr/>
        </p:nvSpPr>
        <p:spPr>
          <a:xfrm>
            <a:off x="2989172" y="456414"/>
            <a:ext cx="5210591" cy="688340"/>
          </a:xfrm>
          <a:prstGeom prst="rect">
            <a:avLst/>
          </a:prstGeom>
        </p:spPr>
        <p:txBody>
          <a:bodyPr wrap="square" rtlCol="0">
            <a:spAutoFit/>
          </a:bodyPr>
          <a:lstStyle/>
          <a:p>
            <a:pPr algn="ctr"/>
            <a:r>
              <a:rPr lang="en-US" sz="4000" b="1">
                <a:solidFill>
                  <a:srgbClr val="02A5E3"/>
                </a:solidFill>
                <a:effectLst>
                  <a:outerShdw blurRad="38100" dist="38100" dir="2700000" algn="br" rotWithShape="0">
                    <a:srgbClr val="000000"/>
                  </a:outerShdw>
                </a:effectLst>
              </a:rPr>
              <a:t>Social Work</a:t>
            </a:r>
          </a:p>
        </p:txBody>
      </p:sp>
      <p:sp>
        <p:nvSpPr>
          <p:cNvPr id="1048601" name="TextBox 1048600"/>
          <p:cNvSpPr txBox="1"/>
          <p:nvPr/>
        </p:nvSpPr>
        <p:spPr>
          <a:xfrm>
            <a:off x="1847756" y="3917967"/>
            <a:ext cx="7093329" cy="3469640"/>
          </a:xfrm>
          <a:prstGeom prst="rect">
            <a:avLst/>
          </a:prstGeom>
        </p:spPr>
        <p:txBody>
          <a:bodyPr wrap="square" rtlCol="0">
            <a:spAutoFit/>
          </a:bodyPr>
          <a:lstStyle/>
          <a:p>
            <a:pPr marL="457200" indent="-457200" algn="l">
              <a:buFont typeface="Wingdings" charset="2"/>
              <a:buChar char="ü"/>
            </a:pPr>
            <a:r>
              <a:rPr lang="zh-CN" altLang="en-US" sz="3200">
                <a:solidFill>
                  <a:srgbClr val="36363D"/>
                </a:solidFill>
              </a:rPr>
              <a:t>Clinics and hospitals</a:t>
            </a:r>
          </a:p>
          <a:p>
            <a:pPr marL="457200" indent="-457200" algn="l">
              <a:buFont typeface="Wingdings" charset="2"/>
              <a:buChar char="ü"/>
            </a:pPr>
            <a:r>
              <a:rPr lang="zh-CN" altLang="en-US" sz="3200">
                <a:solidFill>
                  <a:srgbClr val="36363D"/>
                </a:solidFill>
              </a:rPr>
              <a:t>Schools</a:t>
            </a:r>
          </a:p>
          <a:p>
            <a:pPr marL="457200" indent="-457200" algn="l">
              <a:buFont typeface="Wingdings" charset="2"/>
              <a:buChar char="ü"/>
            </a:pPr>
            <a:r>
              <a:rPr lang="zh-CN" altLang="en-US" sz="3200">
                <a:solidFill>
                  <a:srgbClr val="36363D"/>
                </a:solidFill>
              </a:rPr>
              <a:t>Community development organizations</a:t>
            </a:r>
          </a:p>
          <a:p>
            <a:pPr marL="457200" indent="-457200" algn="l">
              <a:buFont typeface="Wingdings" charset="2"/>
              <a:buChar char="ü"/>
            </a:pPr>
            <a:r>
              <a:rPr lang="zh-CN" altLang="en-US" sz="3200">
                <a:solidFill>
                  <a:srgbClr val="36363D"/>
                </a:solidFill>
              </a:rPr>
              <a:t>Child welfare and human services agencies</a:t>
            </a:r>
          </a:p>
          <a:p>
            <a:endParaRPr lang="en-US" sz="3200">
              <a:solidFill>
                <a:srgbClr val="000000"/>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93" name="矩形 5"/>
          <p:cNvSpPr/>
          <p:nvPr/>
        </p:nvSpPr>
        <p:spPr>
          <a:xfrm rot="21583468">
            <a:off x="7230" y="1313070"/>
            <a:ext cx="11581445" cy="3034693"/>
          </a:xfrm>
          <a:prstGeom prst="rect">
            <a:avLst/>
          </a:prstGeom>
          <a:solidFill>
            <a:srgbClr val="E8F8F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indent="-457200" algn="l">
              <a:buFont typeface="Wingdings" charset="2"/>
              <a:buChar char="n"/>
            </a:pPr>
            <a:r>
              <a:rPr lang="zh-CN" altLang="en-US" sz="3200">
                <a:solidFill>
                  <a:srgbClr val="36363D"/>
                </a:solidFill>
              </a:rPr>
              <a:t>Psychology=study of mind and how the mental processes affect human behaviour (Stangor, 2012)</a:t>
            </a:r>
          </a:p>
          <a:p>
            <a:pPr marL="457200" indent="-457200" algn="l">
              <a:buFont typeface="Wingdings" charset="2"/>
              <a:buChar char="n"/>
            </a:pPr>
            <a:r>
              <a:rPr lang="zh-CN" altLang="en-US" sz="3200">
                <a:solidFill>
                  <a:srgbClr val="36363D"/>
                </a:solidFill>
              </a:rPr>
              <a:t>Psychology is important when working as a social worker because: </a:t>
            </a:r>
          </a:p>
          <a:p>
            <a:pPr algn="l"/>
            <a:endParaRPr lang="zh-CN" altLang="en-US" sz="3200">
              <a:solidFill>
                <a:srgbClr val="36363D"/>
              </a:solidFill>
            </a:endParaRPr>
          </a:p>
        </p:txBody>
      </p:sp>
      <p:sp>
        <p:nvSpPr>
          <p:cNvPr id="1048594" name="TextBox 1048593"/>
          <p:cNvSpPr txBox="1"/>
          <p:nvPr/>
        </p:nvSpPr>
        <p:spPr>
          <a:xfrm>
            <a:off x="2583260" y="0"/>
            <a:ext cx="7341502" cy="1285240"/>
          </a:xfrm>
          <a:prstGeom prst="rect">
            <a:avLst/>
          </a:prstGeom>
        </p:spPr>
        <p:txBody>
          <a:bodyPr wrap="square" rtlCol="0">
            <a:spAutoFit/>
          </a:bodyPr>
          <a:lstStyle/>
          <a:p>
            <a:pPr algn="ctr"/>
            <a:r>
              <a:rPr lang="en-US" sz="4000" b="1">
                <a:solidFill>
                  <a:srgbClr val="02A5E3"/>
                </a:solidFill>
                <a:effectLst>
                  <a:outerShdw blurRad="38100" dist="38100" dir="2700000" algn="br" rotWithShape="0">
                    <a:srgbClr val="000000"/>
                  </a:outerShdw>
                </a:effectLst>
              </a:rPr>
              <a:t>Importance of Psychology to a Social Worker</a:t>
            </a:r>
          </a:p>
        </p:txBody>
      </p:sp>
      <p:sp>
        <p:nvSpPr>
          <p:cNvPr id="1048595" name="TextBox 1048594"/>
          <p:cNvSpPr txBox="1"/>
          <p:nvPr/>
        </p:nvSpPr>
        <p:spPr>
          <a:xfrm>
            <a:off x="321825" y="3728188"/>
            <a:ext cx="11385300" cy="2987040"/>
          </a:xfrm>
          <a:prstGeom prst="rect">
            <a:avLst/>
          </a:prstGeom>
        </p:spPr>
        <p:txBody>
          <a:bodyPr wrap="square" rtlCol="0">
            <a:spAutoFit/>
          </a:bodyPr>
          <a:lstStyle/>
          <a:p>
            <a:pPr marL="457200" indent="-457200" algn="l">
              <a:buFont typeface="Wingdings" charset="2"/>
              <a:buChar char="ü"/>
            </a:pPr>
            <a:r>
              <a:rPr lang="zh-CN" altLang="en-US" sz="3200">
                <a:solidFill>
                  <a:srgbClr val="36363D"/>
                </a:solidFill>
              </a:rPr>
              <a:t>It helps in understanding human behaviour.</a:t>
            </a:r>
          </a:p>
          <a:p>
            <a:pPr marL="457200" indent="-457200" algn="l">
              <a:buFont typeface="Wingdings" charset="2"/>
              <a:buChar char="ü"/>
            </a:pPr>
            <a:r>
              <a:rPr lang="zh-CN" altLang="en-US" sz="3200">
                <a:solidFill>
                  <a:srgbClr val="36363D"/>
                </a:solidFill>
              </a:rPr>
              <a:t>By applying psychology, social worker will be able to effectively bring about change in personality through behaviour modification or social functioning in solving problems relating to individual adjustments (Ingleby, 2010)</a:t>
            </a:r>
          </a:p>
          <a:p>
            <a:endParaRPr lang="en-US" sz="3200">
              <a:solidFill>
                <a:srgbClr val="000000"/>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84" name="矩形 35"/>
          <p:cNvSpPr/>
          <p:nvPr/>
        </p:nvSpPr>
        <p:spPr>
          <a:xfrm>
            <a:off x="5558382" y="3635350"/>
            <a:ext cx="3561080" cy="447040"/>
          </a:xfrm>
          <a:prstGeom prst="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2400" b="1" dirty="0"/>
          </a:p>
        </p:txBody>
      </p:sp>
      <p:sp>
        <p:nvSpPr>
          <p:cNvPr id="1048585" name="矩形 1"/>
          <p:cNvSpPr/>
          <p:nvPr/>
        </p:nvSpPr>
        <p:spPr>
          <a:xfrm>
            <a:off x="-1" y="1285239"/>
            <a:ext cx="12017214" cy="3217737"/>
          </a:xfrm>
          <a:prstGeom prst="rect">
            <a:avLst/>
          </a:prstGeom>
          <a:solidFill>
            <a:srgbClr val="E8F8F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indent="-457200" algn="l">
              <a:buFont typeface="Wingdings" charset="2"/>
              <a:buChar char="n"/>
            </a:pPr>
            <a:r>
              <a:rPr lang="zh-CN" altLang="en-US" sz="3200">
                <a:solidFill>
                  <a:srgbClr val="36363D"/>
                </a:solidFill>
              </a:rPr>
              <a:t>Psychosocial development theory postulated by Erik Erikson states that personality develops in a series of stages. </a:t>
            </a:r>
          </a:p>
          <a:p>
            <a:pPr marL="457200" indent="-457200" algn="l">
              <a:buFont typeface="Wingdings" charset="2"/>
              <a:buChar char="n"/>
            </a:pPr>
            <a:r>
              <a:rPr lang="zh-CN" altLang="en-US" sz="3200">
                <a:solidFill>
                  <a:srgbClr val="36363D"/>
                </a:solidFill>
              </a:rPr>
              <a:t>According to Erikson, there are eight stages of development that a person goes through</a:t>
            </a:r>
            <a:r>
              <a:rPr lang="en-US" altLang="en-US" sz="3200">
                <a:solidFill>
                  <a:srgbClr val="36363D"/>
                </a:solidFill>
              </a:rPr>
              <a:t> (S</a:t>
            </a:r>
            <a:r>
              <a:rPr lang="zh-CN" altLang="en-US" sz="3200">
                <a:solidFill>
                  <a:srgbClr val="36363D"/>
                </a:solidFill>
              </a:rPr>
              <a:t>pielman</a:t>
            </a:r>
            <a:r>
              <a:rPr lang="en-US" altLang="en-US" sz="3200">
                <a:solidFill>
                  <a:srgbClr val="36363D"/>
                </a:solidFill>
              </a:rPr>
              <a:t> et al., 2021)</a:t>
            </a:r>
            <a:r>
              <a:rPr lang="zh-CN" altLang="en-US" sz="3200">
                <a:solidFill>
                  <a:srgbClr val="36363D"/>
                </a:solidFill>
              </a:rPr>
              <a:t>. They include:</a:t>
            </a:r>
          </a:p>
          <a:p>
            <a:pPr algn="l"/>
            <a:endParaRPr lang="zh-CN" altLang="en-US" sz="3200">
              <a:solidFill>
                <a:srgbClr val="36363D"/>
              </a:solidFill>
            </a:endParaRPr>
          </a:p>
        </p:txBody>
      </p:sp>
      <p:sp>
        <p:nvSpPr>
          <p:cNvPr id="1048586" name="TextBox 1048585"/>
          <p:cNvSpPr txBox="1"/>
          <p:nvPr/>
        </p:nvSpPr>
        <p:spPr>
          <a:xfrm>
            <a:off x="2263077" y="-1"/>
            <a:ext cx="6590608" cy="1285240"/>
          </a:xfrm>
          <a:prstGeom prst="rect">
            <a:avLst/>
          </a:prstGeom>
        </p:spPr>
        <p:txBody>
          <a:bodyPr wrap="square" rtlCol="0">
            <a:spAutoFit/>
          </a:bodyPr>
          <a:lstStyle/>
          <a:p>
            <a:pPr algn="ctr"/>
            <a:r>
              <a:rPr lang="en-US" sz="4000" b="1">
                <a:solidFill>
                  <a:srgbClr val="02A5E3"/>
                </a:solidFill>
                <a:effectLst>
                  <a:outerShdw blurRad="38100" dist="38100" dir="2700000" algn="br" rotWithShape="0">
                    <a:srgbClr val="000000"/>
                  </a:outerShdw>
                </a:effectLst>
              </a:rPr>
              <a:t>Psychosocial Development Theory</a:t>
            </a:r>
          </a:p>
        </p:txBody>
      </p:sp>
      <p:sp>
        <p:nvSpPr>
          <p:cNvPr id="1048587" name="TextBox 1048586"/>
          <p:cNvSpPr txBox="1"/>
          <p:nvPr/>
        </p:nvSpPr>
        <p:spPr>
          <a:xfrm>
            <a:off x="6684000" y="3286761"/>
            <a:ext cx="5608357" cy="3469641"/>
          </a:xfrm>
          <a:prstGeom prst="rect">
            <a:avLst/>
          </a:prstGeom>
        </p:spPr>
        <p:txBody>
          <a:bodyPr wrap="square" rtlCol="0">
            <a:spAutoFit/>
          </a:bodyPr>
          <a:lstStyle/>
          <a:p>
            <a:pPr algn="l"/>
            <a:endParaRPr lang="zh-CN" altLang="en-US" sz="3200">
              <a:solidFill>
                <a:srgbClr val="36363D"/>
              </a:solidFill>
            </a:endParaRPr>
          </a:p>
          <a:p>
            <a:pPr marL="457200" indent="-457200" algn="l">
              <a:buFont typeface="Wingdings" charset="2"/>
              <a:buChar char="ü"/>
            </a:pPr>
            <a:r>
              <a:rPr lang="en-US" altLang="en-US" sz="3200">
                <a:solidFill>
                  <a:srgbClr val="36363D"/>
                </a:solidFill>
              </a:rPr>
              <a:t>I</a:t>
            </a:r>
            <a:r>
              <a:rPr lang="zh-CN" altLang="en-US" sz="3200">
                <a:solidFill>
                  <a:srgbClr val="36363D"/>
                </a:solidFill>
              </a:rPr>
              <a:t>dentity vs confusion</a:t>
            </a:r>
          </a:p>
          <a:p>
            <a:pPr marL="457200" indent="-457200" algn="l">
              <a:buFont typeface="Wingdings" charset="2"/>
              <a:buChar char="ü"/>
            </a:pPr>
            <a:r>
              <a:rPr lang="zh-CN" altLang="en-US" sz="3200">
                <a:solidFill>
                  <a:srgbClr val="36363D"/>
                </a:solidFill>
              </a:rPr>
              <a:t>Intimacy vs isolation</a:t>
            </a:r>
          </a:p>
          <a:p>
            <a:pPr marL="457200" indent="-457200" algn="l">
              <a:buFont typeface="Wingdings" charset="2"/>
              <a:buChar char="ü"/>
            </a:pPr>
            <a:r>
              <a:rPr lang="zh-CN" altLang="en-US" sz="3200">
                <a:solidFill>
                  <a:srgbClr val="36363D"/>
                </a:solidFill>
              </a:rPr>
              <a:t>Generativity vs stagnation</a:t>
            </a:r>
          </a:p>
          <a:p>
            <a:pPr marL="457200" indent="-457200" algn="l">
              <a:buFont typeface="Wingdings" charset="2"/>
              <a:buChar char="ü"/>
            </a:pPr>
            <a:r>
              <a:rPr lang="zh-CN" altLang="en-US" sz="3200">
                <a:solidFill>
                  <a:srgbClr val="36363D"/>
                </a:solidFill>
              </a:rPr>
              <a:t>Integrity vs despair</a:t>
            </a:r>
          </a:p>
          <a:p>
            <a:pPr algn="l"/>
            <a:endParaRPr lang="zh-CN" altLang="en-US" sz="3200">
              <a:solidFill>
                <a:srgbClr val="36363D"/>
              </a:solidFill>
            </a:endParaRPr>
          </a:p>
          <a:p>
            <a:endParaRPr lang="en-US" sz="3200">
              <a:solidFill>
                <a:srgbClr val="000000"/>
              </a:solidFill>
            </a:endParaRPr>
          </a:p>
        </p:txBody>
      </p:sp>
      <p:sp>
        <p:nvSpPr>
          <p:cNvPr id="1048588" name="TextBox 1048587"/>
          <p:cNvSpPr txBox="1"/>
          <p:nvPr/>
        </p:nvSpPr>
        <p:spPr>
          <a:xfrm>
            <a:off x="335680" y="3858869"/>
            <a:ext cx="6129015" cy="2987040"/>
          </a:xfrm>
          <a:prstGeom prst="rect">
            <a:avLst/>
          </a:prstGeom>
        </p:spPr>
        <p:txBody>
          <a:bodyPr wrap="square" rtlCol="0">
            <a:spAutoFit/>
          </a:bodyPr>
          <a:lstStyle/>
          <a:p>
            <a:pPr marL="457200" indent="-457200" algn="l">
              <a:buFont typeface="Wingdings" charset="2"/>
              <a:buChar char="ü"/>
            </a:pPr>
            <a:r>
              <a:rPr lang="zh-CN" altLang="en-US" sz="3200">
                <a:solidFill>
                  <a:srgbClr val="36363D"/>
                </a:solidFill>
              </a:rPr>
              <a:t>Trust vs mistrust</a:t>
            </a:r>
          </a:p>
          <a:p>
            <a:pPr marL="457200" indent="-457200" algn="l">
              <a:buFont typeface="Wingdings" charset="2"/>
              <a:buChar char="ü"/>
            </a:pPr>
            <a:r>
              <a:rPr lang="zh-CN" altLang="en-US" sz="3200">
                <a:solidFill>
                  <a:srgbClr val="36363D"/>
                </a:solidFill>
              </a:rPr>
              <a:t>Autonomy vs shame and doubt</a:t>
            </a:r>
          </a:p>
          <a:p>
            <a:pPr marL="457200" indent="-457200" algn="l">
              <a:buFont typeface="Wingdings" charset="2"/>
              <a:buChar char="ü"/>
            </a:pPr>
            <a:r>
              <a:rPr lang="zh-CN" altLang="en-US" sz="3200">
                <a:solidFill>
                  <a:srgbClr val="36363D"/>
                </a:solidFill>
              </a:rPr>
              <a:t>Initiative vs guilt</a:t>
            </a:r>
          </a:p>
          <a:p>
            <a:pPr marL="457200" indent="-457200" algn="l">
              <a:buFont typeface="Wingdings" charset="2"/>
              <a:buChar char="ü"/>
            </a:pPr>
            <a:r>
              <a:rPr lang="zh-CN" altLang="en-US" sz="3200">
                <a:solidFill>
                  <a:srgbClr val="36363D"/>
                </a:solidFill>
              </a:rPr>
              <a:t>Industry vs inferiority</a:t>
            </a:r>
            <a:r>
              <a:rPr lang="en-US" altLang="en-US" sz="3200">
                <a:solidFill>
                  <a:srgbClr val="36363D"/>
                </a:solidFill>
              </a:rPr>
              <a:t>  </a:t>
            </a:r>
            <a:endParaRPr lang="zh-CN" altLang="en-US" sz="3200">
              <a:solidFill>
                <a:srgbClr val="36363D"/>
              </a:solidFill>
            </a:endParaRPr>
          </a:p>
          <a:p>
            <a:endParaRPr lang="en-US" sz="3200">
              <a:solidFill>
                <a:srgbClr val="000000"/>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90" name="矩形 1"/>
          <p:cNvSpPr/>
          <p:nvPr/>
        </p:nvSpPr>
        <p:spPr>
          <a:xfrm>
            <a:off x="122263" y="1311848"/>
            <a:ext cx="11920629" cy="5541263"/>
          </a:xfrm>
          <a:prstGeom prst="rect">
            <a:avLst/>
          </a:prstGeom>
          <a:solidFill>
            <a:srgbClr val="E8F8F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indent="-457200" algn="l">
              <a:buFont typeface="Wingdings" charset="2"/>
              <a:buChar char="n"/>
            </a:pPr>
            <a:r>
              <a:rPr lang="zh-CN" altLang="en-US" sz="2800">
                <a:solidFill>
                  <a:srgbClr val="36363D"/>
                </a:solidFill>
              </a:rPr>
              <a:t>The theory helps a social worker to evaluate and interpret scenarios and behaviors, </a:t>
            </a:r>
          </a:p>
          <a:p>
            <a:pPr marL="457200" indent="-457200" algn="l">
              <a:buFont typeface="Wingdings" charset="2"/>
              <a:buChar char="n"/>
            </a:pPr>
            <a:r>
              <a:rPr lang="zh-CN" altLang="en-US" sz="2800">
                <a:solidFill>
                  <a:srgbClr val="36363D"/>
                </a:solidFill>
              </a:rPr>
              <a:t>and guides them how to effectively deal with clients who have different issues or goals,</a:t>
            </a:r>
          </a:p>
          <a:p>
            <a:pPr marL="457200" indent="-457200" algn="l">
              <a:buFont typeface="Wingdings" charset="2"/>
              <a:buChar char="n"/>
            </a:pPr>
            <a:r>
              <a:rPr lang="zh-CN" altLang="en-US" sz="2800">
                <a:solidFill>
                  <a:srgbClr val="36363D"/>
                </a:solidFill>
              </a:rPr>
              <a:t>based on their developmental stage</a:t>
            </a:r>
            <a:r>
              <a:rPr lang="en-US" altLang="en-US" sz="2800">
                <a:solidFill>
                  <a:srgbClr val="36363D"/>
                </a:solidFill>
              </a:rPr>
              <a:t> (Greene, 2011).</a:t>
            </a:r>
            <a:endParaRPr lang="zh-CN" altLang="en-US" sz="2800">
              <a:solidFill>
                <a:srgbClr val="36363D"/>
              </a:solidFill>
            </a:endParaRPr>
          </a:p>
          <a:p>
            <a:pPr algn="l"/>
            <a:r>
              <a:rPr lang="zh-CN" altLang="en-US" sz="2800">
                <a:solidFill>
                  <a:srgbClr val="36363D"/>
                </a:solidFill>
              </a:rPr>
              <a:t>Example:</a:t>
            </a:r>
          </a:p>
          <a:p>
            <a:pPr marL="457200" indent="-457200" algn="l">
              <a:buFont typeface="Wingdings" charset="2"/>
              <a:buChar char="ü"/>
            </a:pPr>
            <a:r>
              <a:rPr lang="zh-CN" altLang="en-US" sz="2800">
                <a:solidFill>
                  <a:srgbClr val="36363D"/>
                </a:solidFill>
              </a:rPr>
              <a:t>A 30-year man is unable to form lasting relationships with friends and feels isolated. </a:t>
            </a:r>
          </a:p>
          <a:p>
            <a:pPr marL="457200" indent="-457200" algn="l">
              <a:buFont typeface="Wingdings" charset="2"/>
              <a:buChar char="ü"/>
            </a:pPr>
            <a:r>
              <a:rPr lang="zh-CN" altLang="en-US" sz="2800">
                <a:solidFill>
                  <a:srgbClr val="36363D"/>
                </a:solidFill>
              </a:rPr>
              <a:t>Possible risk factors for the problem: Childhood experiences including neglect or abuse, divorce of parents.</a:t>
            </a:r>
          </a:p>
          <a:p>
            <a:pPr marL="457200" indent="-457200" algn="l">
              <a:buFont typeface="Wingdings" charset="2"/>
              <a:buChar char="ü"/>
            </a:pPr>
            <a:r>
              <a:rPr lang="zh-CN" altLang="en-US" sz="2800">
                <a:solidFill>
                  <a:srgbClr val="36363D"/>
                </a:solidFill>
              </a:rPr>
              <a:t>Due to divorce, the client may have developed worry and anxiety, thus unable to establish long lasting relationships, fears rejection and abandonment</a:t>
            </a:r>
            <a:r>
              <a:rPr lang="en-US" altLang="en-US" sz="2800">
                <a:solidFill>
                  <a:srgbClr val="36363D"/>
                </a:solidFill>
              </a:rPr>
              <a:t> (Adler, 2014)</a:t>
            </a:r>
            <a:endParaRPr lang="zh-CN" altLang="en-US" sz="2800">
              <a:solidFill>
                <a:srgbClr val="36363D"/>
              </a:solidFill>
            </a:endParaRPr>
          </a:p>
        </p:txBody>
      </p:sp>
      <p:sp>
        <p:nvSpPr>
          <p:cNvPr id="1048591" name="TextBox 1048590"/>
          <p:cNvSpPr txBox="1"/>
          <p:nvPr/>
        </p:nvSpPr>
        <p:spPr>
          <a:xfrm>
            <a:off x="1380813" y="0"/>
            <a:ext cx="8977702" cy="1882139"/>
          </a:xfrm>
          <a:prstGeom prst="rect">
            <a:avLst/>
          </a:prstGeom>
        </p:spPr>
        <p:txBody>
          <a:bodyPr wrap="square" rtlCol="0">
            <a:spAutoFit/>
          </a:bodyPr>
          <a:lstStyle/>
          <a:p>
            <a:pPr algn="ctr"/>
            <a:r>
              <a:rPr lang="en-US" sz="4000" b="1">
                <a:solidFill>
                  <a:srgbClr val="02A5E3"/>
                </a:solidFill>
                <a:effectLst>
                  <a:outerShdw blurRad="38100" dist="38100" dir="2700000" algn="br" rotWithShape="0">
                    <a:srgbClr val="000000"/>
                  </a:outerShdw>
                </a:effectLst>
              </a:rPr>
              <a:t>Application of the psychosocial theory of development in social work</a:t>
            </a:r>
          </a:p>
          <a:p>
            <a:pPr algn="ctr"/>
            <a:endParaRPr lang="en-US" sz="4000" b="1">
              <a:solidFill>
                <a:srgbClr val="02A5E3"/>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96" name="矩形 9"/>
          <p:cNvSpPr/>
          <p:nvPr/>
        </p:nvSpPr>
        <p:spPr>
          <a:xfrm>
            <a:off x="247568" y="688340"/>
            <a:ext cx="11866902" cy="6145532"/>
          </a:xfrm>
          <a:prstGeom prst="rect">
            <a:avLst/>
          </a:prstGeom>
          <a:solidFill>
            <a:srgbClr val="E8F8F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lnSpc>
                <a:spcPct val="150000"/>
              </a:lnSpc>
            </a:pPr>
            <a:r>
              <a:rPr lang="zh-CN" altLang="en-US" sz="1800">
                <a:solidFill>
                  <a:srgbClr val="36363D"/>
                </a:solidFill>
              </a:rPr>
              <a:t>Adler, N. 2014. Examining Divorce from a Developmental Perspective [Online] Available at: </a:t>
            </a:r>
            <a:r>
              <a:rPr lang="zh-CN" altLang="en-US" sz="1800">
                <a:solidFill>
                  <a:srgbClr val="36363D"/>
                </a:solidFill>
                <a:hlinkClick r:id="rId2"/>
              </a:rPr>
              <a:t>https://www.familykind.org/wp-content/uploads/2014/12/Examining-Divorce-from-a-Developmental-Perspective.pdf</a:t>
            </a:r>
            <a:endParaRPr lang="zh-CN" altLang="en-US" sz="1800">
              <a:solidFill>
                <a:srgbClr val="36363D"/>
              </a:solidFill>
            </a:endParaRPr>
          </a:p>
          <a:p>
            <a:pPr algn="l">
              <a:lnSpc>
                <a:spcPct val="150000"/>
              </a:lnSpc>
            </a:pPr>
            <a:r>
              <a:rPr lang="zh-CN" altLang="en-US" sz="1800">
                <a:solidFill>
                  <a:srgbClr val="36363D"/>
                </a:solidFill>
              </a:rPr>
              <a:t>(Accessed 5 January, 2022)</a:t>
            </a:r>
          </a:p>
          <a:p>
            <a:pPr algn="l">
              <a:lnSpc>
                <a:spcPct val="150000"/>
              </a:lnSpc>
            </a:pPr>
            <a:r>
              <a:rPr lang="zh-CN" altLang="en-US" sz="1800">
                <a:solidFill>
                  <a:srgbClr val="36363D"/>
                </a:solidFill>
              </a:rPr>
              <a:t>Dhavaleshwar, C.U., 2016. The role of social worker in community development. International research journal of social sciences, 5(10), pp.61-63 Available at: </a:t>
            </a:r>
            <a:r>
              <a:rPr lang="zh-CN" altLang="en-US" sz="1800">
                <a:solidFill>
                  <a:srgbClr val="36363D"/>
                </a:solidFill>
                <a:hlinkClick r:id="rId3"/>
              </a:rPr>
              <a:t>https://papers.ssrn.com/sol3/papers.cfm?abstract_id=2854682</a:t>
            </a:r>
            <a:r>
              <a:rPr lang="zh-CN" altLang="en-US" sz="1800">
                <a:solidFill>
                  <a:srgbClr val="36363D"/>
                </a:solidFill>
              </a:rPr>
              <a:t> (Accessed 5 January, 2022)</a:t>
            </a:r>
          </a:p>
          <a:p>
            <a:pPr algn="l">
              <a:lnSpc>
                <a:spcPct val="150000"/>
              </a:lnSpc>
            </a:pPr>
            <a:r>
              <a:rPr lang="en-US" altLang="en-US" sz="1800">
                <a:solidFill>
                  <a:srgbClr val="36363D"/>
                </a:solidFill>
              </a:rPr>
              <a:t>Greene, R.R. 2011. </a:t>
            </a:r>
            <a:r>
              <a:rPr lang="zh-CN" altLang="en-US" sz="1800">
                <a:solidFill>
                  <a:srgbClr val="36363D"/>
                </a:solidFill>
              </a:rPr>
              <a:t>Human Behavior Theory and Social Work Practice</a:t>
            </a:r>
            <a:r>
              <a:rPr lang="en-US" altLang="en-US" sz="1800">
                <a:solidFill>
                  <a:srgbClr val="36363D"/>
                </a:solidFill>
              </a:rPr>
              <a:t>: </a:t>
            </a:r>
            <a:r>
              <a:rPr lang="zh-CN" altLang="en-US" sz="1800">
                <a:solidFill>
                  <a:srgbClr val="36363D"/>
                </a:solidFill>
              </a:rPr>
              <a:t>Volume 1 of Social Work Applicati</a:t>
            </a:r>
            <a:r>
              <a:rPr lang="en-US" altLang="en-US" sz="1800">
                <a:solidFill>
                  <a:srgbClr val="36363D"/>
                </a:solidFill>
              </a:rPr>
              <a:t>ons. Transaction</a:t>
            </a:r>
            <a:r>
              <a:rPr lang="zh-CN" altLang="en-US" sz="1800">
                <a:solidFill>
                  <a:srgbClr val="36363D"/>
                </a:solidFill>
              </a:rPr>
              <a:t> Publishers</a:t>
            </a:r>
            <a:r>
              <a:rPr lang="en-US" altLang="en-US" sz="1800">
                <a:solidFill>
                  <a:srgbClr val="36363D"/>
                </a:solidFill>
              </a:rPr>
              <a:t>.</a:t>
            </a:r>
            <a:endParaRPr lang="zh-CN" altLang="en-US" sz="1800">
              <a:solidFill>
                <a:srgbClr val="36363D"/>
              </a:solidFill>
            </a:endParaRPr>
          </a:p>
          <a:p>
            <a:pPr algn="l">
              <a:lnSpc>
                <a:spcPct val="150000"/>
              </a:lnSpc>
            </a:pPr>
            <a:r>
              <a:rPr lang="zh-CN" altLang="en-US" sz="1800">
                <a:solidFill>
                  <a:srgbClr val="36363D"/>
                </a:solidFill>
              </a:rPr>
              <a:t>Ingleby, E., 2010. Applied psychology for social work. Learning Matters [Online] Available at: </a:t>
            </a:r>
            <a:r>
              <a:rPr lang="zh-CN" altLang="en-US" sz="1800">
                <a:solidFill>
                  <a:srgbClr val="36363D"/>
                </a:solidFill>
                <a:hlinkClick r:id="rId4"/>
              </a:rPr>
              <a:t>https://us.sagepub.com/en-us/nam/applied-psychology-for-social-work/book238530#preview</a:t>
            </a:r>
            <a:r>
              <a:rPr lang="zh-CN" altLang="en-US" sz="1800">
                <a:solidFill>
                  <a:srgbClr val="36363D"/>
                </a:solidFill>
              </a:rPr>
              <a:t> (Accessed 6 January, 2022).</a:t>
            </a:r>
          </a:p>
          <a:p>
            <a:pPr algn="l">
              <a:lnSpc>
                <a:spcPct val="150000"/>
              </a:lnSpc>
            </a:pPr>
            <a:r>
              <a:rPr lang="zh-CN" altLang="en-US" sz="1800">
                <a:solidFill>
                  <a:srgbClr val="36363D"/>
                </a:solidFill>
              </a:rPr>
              <a:t>Spielman, R.M., Dumper, K., Jenkins, W., Lacombe, A., Lovett, M. and Perlmutter, M., 2021. Lifespan Theories. Psychology-H5P Edition. Available at: </a:t>
            </a:r>
            <a:r>
              <a:rPr lang="zh-CN" altLang="en-US" sz="1800">
                <a:solidFill>
                  <a:srgbClr val="36363D"/>
                </a:solidFill>
                <a:hlinkClick r:id="rId5"/>
              </a:rPr>
              <a:t>https://opentextbc.ca/h5ppsychology/chapter/lifespan-theories/</a:t>
            </a:r>
            <a:r>
              <a:rPr lang="zh-CN" altLang="en-US" sz="1800">
                <a:solidFill>
                  <a:srgbClr val="36363D"/>
                </a:solidFill>
              </a:rPr>
              <a:t> (Accessed 6 January, 2022)</a:t>
            </a:r>
          </a:p>
          <a:p>
            <a:pPr algn="l">
              <a:lnSpc>
                <a:spcPct val="150000"/>
              </a:lnSpc>
            </a:pPr>
            <a:r>
              <a:rPr lang="zh-CN" altLang="en-US" sz="1800">
                <a:solidFill>
                  <a:srgbClr val="36363D"/>
                </a:solidFill>
              </a:rPr>
              <a:t>Stangor, C., 2012. Beginning Psychology. Available at: </a:t>
            </a:r>
            <a:r>
              <a:rPr lang="zh-CN" altLang="en-US" sz="1800">
                <a:solidFill>
                  <a:srgbClr val="36363D"/>
                </a:solidFill>
                <a:hlinkClick r:id="rId6"/>
              </a:rPr>
              <a:t>https://2012books.lardbucket.org/pdfs/beginning-psychology.pdf</a:t>
            </a:r>
            <a:r>
              <a:rPr lang="zh-CN" altLang="en-US" sz="1800">
                <a:solidFill>
                  <a:srgbClr val="36363D"/>
                </a:solidFill>
              </a:rPr>
              <a:t>(Accessed 5 January, 2022).</a:t>
            </a:r>
          </a:p>
        </p:txBody>
      </p:sp>
      <p:sp>
        <p:nvSpPr>
          <p:cNvPr id="1048597" name="TextBox 1048596"/>
          <p:cNvSpPr txBox="1"/>
          <p:nvPr/>
        </p:nvSpPr>
        <p:spPr>
          <a:xfrm>
            <a:off x="2793701" y="0"/>
            <a:ext cx="6211968" cy="688340"/>
          </a:xfrm>
          <a:prstGeom prst="rect">
            <a:avLst/>
          </a:prstGeom>
        </p:spPr>
        <p:txBody>
          <a:bodyPr wrap="square" rtlCol="0">
            <a:spAutoFit/>
          </a:bodyPr>
          <a:lstStyle/>
          <a:p>
            <a:pPr algn="ctr"/>
            <a:r>
              <a:rPr lang="en-US" sz="4000" b="1">
                <a:solidFill>
                  <a:srgbClr val="02A5E3"/>
                </a:solidFill>
                <a:effectLst>
                  <a:outerShdw blurRad="38100" dist="38100" dir="2700000" algn="br" rotWithShape="0">
                    <a:srgbClr val="000000"/>
                  </a:outerShdw>
                </a:effectLst>
              </a:rPr>
              <a:t>References</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微软雅黑"/>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微软雅黑"/>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TotalTime>
  <Words>4095</Words>
  <Application>Microsoft Office PowerPoint</Application>
  <PresentationFormat>Widescreen</PresentationFormat>
  <Paragraphs>48</Paragraphs>
  <Slides>6</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微软雅黑</vt:lpstr>
      <vt:lpstr>Arial</vt:lpstr>
      <vt:lpstr>Calibri</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Windows User</dc:creator>
  <cp:lastModifiedBy>Windows User</cp:lastModifiedBy>
  <cp:revision>3</cp:revision>
  <dcterms:created xsi:type="dcterms:W3CDTF">2019-08-06T09:10:43Z</dcterms:created>
  <dcterms:modified xsi:type="dcterms:W3CDTF">2022-02-08T05:10:09Z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ab95b44d098748649b0826f4047ea7b8</vt:lpwstr>
  </property>
</Properties>
</file>