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86" r:id="rId6"/>
    <p:sldId id="270" r:id="rId7"/>
    <p:sldId id="260" r:id="rId8"/>
    <p:sldId id="261" r:id="rId9"/>
    <p:sldId id="282" r:id="rId10"/>
    <p:sldId id="262" r:id="rId11"/>
    <p:sldId id="279" r:id="rId12"/>
    <p:sldId id="263" r:id="rId13"/>
    <p:sldId id="265" r:id="rId14"/>
    <p:sldId id="266" r:id="rId15"/>
    <p:sldId id="267" r:id="rId16"/>
    <p:sldId id="264" r:id="rId17"/>
    <p:sldId id="268" r:id="rId18"/>
    <p:sldId id="269" r:id="rId19"/>
    <p:sldId id="271" r:id="rId20"/>
    <p:sldId id="315" r:id="rId21"/>
    <p:sldId id="272" r:id="rId22"/>
    <p:sldId id="273" r:id="rId23"/>
    <p:sldId id="551" r:id="rId24"/>
    <p:sldId id="274" r:id="rId25"/>
    <p:sldId id="275" r:id="rId26"/>
    <p:sldId id="550" r:id="rId27"/>
    <p:sldId id="277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519"/>
    <p:restoredTop sz="74349"/>
  </p:normalViewPr>
  <p:slideViewPr>
    <p:cSldViewPr snapToGrid="0" snapToObjects="1">
      <p:cViewPr varScale="1">
        <p:scale>
          <a:sx n="77" d="100"/>
          <a:sy n="77" d="100"/>
        </p:scale>
        <p:origin x="888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4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#324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A107D3-1D11-400C-8290-FF1E285355DD}" type="doc">
      <dgm:prSet loTypeId="urn:microsoft.com/office/officeart/2005/8/layout/vList5" loCatId="list" qsTypeId="urn:microsoft.com/office/officeart/2005/8/quickstyle/simple1#2192" qsCatId="simple" csTypeId="urn:microsoft.com/office/officeart/2005/8/colors/colorful1#248" csCatId="colorful"/>
      <dgm:spPr/>
      <dgm:t>
        <a:bodyPr/>
        <a:lstStyle/>
        <a:p>
          <a:endParaRPr lang="en-US"/>
        </a:p>
      </dgm:t>
    </dgm:pt>
    <dgm:pt modelId="{8C2A3A32-1002-4B4E-858E-00A0138C698A}">
      <dgm:prSet/>
      <dgm:spPr/>
      <dgm:t>
        <a:bodyPr/>
        <a:lstStyle/>
        <a:p>
          <a:r>
            <a:rPr lang="en-GB"/>
            <a:t>What is speculative design?</a:t>
          </a:r>
          <a:endParaRPr lang="en-US"/>
        </a:p>
      </dgm:t>
    </dgm:pt>
    <dgm:pt modelId="{276CDB5F-1A35-43D0-8A10-6EBF8425ED8D}" type="parTrans" cxnId="{4992F6A6-D166-48BB-B52C-E57E2A77D7CC}">
      <dgm:prSet/>
      <dgm:spPr/>
      <dgm:t>
        <a:bodyPr/>
        <a:lstStyle/>
        <a:p>
          <a:endParaRPr lang="en-US"/>
        </a:p>
      </dgm:t>
    </dgm:pt>
    <dgm:pt modelId="{E77031D6-2DB5-4569-B72B-5A4A4C75D4B1}" type="sibTrans" cxnId="{4992F6A6-D166-48BB-B52C-E57E2A77D7CC}">
      <dgm:prSet/>
      <dgm:spPr/>
      <dgm:t>
        <a:bodyPr/>
        <a:lstStyle/>
        <a:p>
          <a:endParaRPr lang="en-US"/>
        </a:p>
      </dgm:t>
    </dgm:pt>
    <dgm:pt modelId="{03C37D71-ED42-41E7-B694-804A47DF86BB}">
      <dgm:prSet/>
      <dgm:spPr/>
      <dgm:t>
        <a:bodyPr/>
        <a:lstStyle/>
        <a:p>
          <a:r>
            <a:rPr lang="en-GB"/>
            <a:t>How is it different from conventional design?</a:t>
          </a:r>
          <a:endParaRPr lang="en-US"/>
        </a:p>
      </dgm:t>
    </dgm:pt>
    <dgm:pt modelId="{4F626CCD-9E0B-4114-BAB0-4AE2BC220304}" type="parTrans" cxnId="{96B5FA01-858A-4340-9C97-3BC0BAC04962}">
      <dgm:prSet/>
      <dgm:spPr/>
      <dgm:t>
        <a:bodyPr/>
        <a:lstStyle/>
        <a:p>
          <a:endParaRPr lang="en-US"/>
        </a:p>
      </dgm:t>
    </dgm:pt>
    <dgm:pt modelId="{8B2BFEFC-1D46-4F31-9346-F7E8CC9173C3}" type="sibTrans" cxnId="{96B5FA01-858A-4340-9C97-3BC0BAC04962}">
      <dgm:prSet/>
      <dgm:spPr/>
      <dgm:t>
        <a:bodyPr/>
        <a:lstStyle/>
        <a:p>
          <a:endParaRPr lang="en-US"/>
        </a:p>
      </dgm:t>
    </dgm:pt>
    <dgm:pt modelId="{161BB674-8A6E-43C3-B28E-AD000F67D257}">
      <dgm:prSet/>
      <dgm:spPr/>
      <dgm:t>
        <a:bodyPr/>
        <a:lstStyle/>
        <a:p>
          <a:r>
            <a:rPr lang="en-GB"/>
            <a:t>How can imagined futures help us question the present?</a:t>
          </a:r>
          <a:endParaRPr lang="en-US"/>
        </a:p>
      </dgm:t>
    </dgm:pt>
    <dgm:pt modelId="{53A8701A-9A64-4B3E-89A8-8DC060F0BD91}" type="parTrans" cxnId="{ADB10912-C0C9-4E3C-9F99-1337ED28D189}">
      <dgm:prSet/>
      <dgm:spPr/>
      <dgm:t>
        <a:bodyPr/>
        <a:lstStyle/>
        <a:p>
          <a:endParaRPr lang="en-US"/>
        </a:p>
      </dgm:t>
    </dgm:pt>
    <dgm:pt modelId="{042D359C-C79F-4EF0-A301-4A77C879608D}" type="sibTrans" cxnId="{ADB10912-C0C9-4E3C-9F99-1337ED28D189}">
      <dgm:prSet/>
      <dgm:spPr/>
      <dgm:t>
        <a:bodyPr/>
        <a:lstStyle/>
        <a:p>
          <a:endParaRPr lang="en-US"/>
        </a:p>
      </dgm:t>
    </dgm:pt>
    <dgm:pt modelId="{D837A122-AD96-4236-A418-447A644C945F}">
      <dgm:prSet/>
      <dgm:spPr/>
      <dgm:t>
        <a:bodyPr/>
        <a:lstStyle/>
        <a:p>
          <a:r>
            <a:rPr lang="en-GB"/>
            <a:t>What can science fiction teach us about possible worlds?</a:t>
          </a:r>
          <a:endParaRPr lang="en-US"/>
        </a:p>
      </dgm:t>
    </dgm:pt>
    <dgm:pt modelId="{F23A3280-A6E8-43AC-A86A-E63ABCE78930}" type="parTrans" cxnId="{9714B748-06EA-4AF1-8410-574BC024464E}">
      <dgm:prSet/>
      <dgm:spPr/>
      <dgm:t>
        <a:bodyPr/>
        <a:lstStyle/>
        <a:p>
          <a:endParaRPr lang="en-US"/>
        </a:p>
      </dgm:t>
    </dgm:pt>
    <dgm:pt modelId="{D225B031-EB9F-441A-86D1-1DA81576158E}" type="sibTrans" cxnId="{9714B748-06EA-4AF1-8410-574BC024464E}">
      <dgm:prSet/>
      <dgm:spPr/>
      <dgm:t>
        <a:bodyPr/>
        <a:lstStyle/>
        <a:p>
          <a:endParaRPr lang="en-US"/>
        </a:p>
      </dgm:t>
    </dgm:pt>
    <dgm:pt modelId="{CE4897B3-A3C7-4E42-BE52-183C6441366F}">
      <dgm:prSet/>
      <dgm:spPr/>
      <dgm:t>
        <a:bodyPr/>
        <a:lstStyle/>
        <a:p>
          <a:r>
            <a:rPr lang="en-GB"/>
            <a:t>How will you begin creating your own speculative futures?</a:t>
          </a:r>
          <a:endParaRPr lang="en-US"/>
        </a:p>
      </dgm:t>
    </dgm:pt>
    <dgm:pt modelId="{89113A11-4916-477E-8028-34FF784BFCF5}" type="parTrans" cxnId="{A00756CD-5482-498B-93D0-3CA062ECE96C}">
      <dgm:prSet/>
      <dgm:spPr/>
      <dgm:t>
        <a:bodyPr/>
        <a:lstStyle/>
        <a:p>
          <a:endParaRPr lang="en-US"/>
        </a:p>
      </dgm:t>
    </dgm:pt>
    <dgm:pt modelId="{593F2101-06D8-4C08-B555-8E304CE88ED8}" type="sibTrans" cxnId="{A00756CD-5482-498B-93D0-3CA062ECE96C}">
      <dgm:prSet/>
      <dgm:spPr/>
      <dgm:t>
        <a:bodyPr/>
        <a:lstStyle/>
        <a:p>
          <a:endParaRPr lang="en-US"/>
        </a:p>
      </dgm:t>
    </dgm:pt>
    <dgm:pt modelId="{DE26E126-020E-7648-9A44-510A6E23993C}" type="pres">
      <dgm:prSet presAssocID="{D2A107D3-1D11-400C-8290-FF1E285355DD}" presName="Name0" presStyleCnt="0">
        <dgm:presLayoutVars>
          <dgm:dir/>
          <dgm:animLvl val="lvl"/>
          <dgm:resizeHandles val="exact"/>
        </dgm:presLayoutVars>
      </dgm:prSet>
      <dgm:spPr/>
    </dgm:pt>
    <dgm:pt modelId="{F2486866-4818-AD45-AEEF-3EBEDB46676D}" type="pres">
      <dgm:prSet presAssocID="{8C2A3A32-1002-4B4E-858E-00A0138C698A}" presName="linNode" presStyleCnt="0"/>
      <dgm:spPr/>
    </dgm:pt>
    <dgm:pt modelId="{B681941D-31D3-D64E-A4CD-F076EF128293}" type="pres">
      <dgm:prSet presAssocID="{8C2A3A32-1002-4B4E-858E-00A0138C698A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70F08132-DFDD-8D4D-A41D-B304D78CC231}" type="pres">
      <dgm:prSet presAssocID="{E77031D6-2DB5-4569-B72B-5A4A4C75D4B1}" presName="sp" presStyleCnt="0"/>
      <dgm:spPr/>
    </dgm:pt>
    <dgm:pt modelId="{35BBA6D2-AAAF-F74E-A6EA-5D276976963E}" type="pres">
      <dgm:prSet presAssocID="{03C37D71-ED42-41E7-B694-804A47DF86BB}" presName="linNode" presStyleCnt="0"/>
      <dgm:spPr/>
    </dgm:pt>
    <dgm:pt modelId="{ACCC29D8-C3B9-0F4F-8422-5B3D5A27C4BF}" type="pres">
      <dgm:prSet presAssocID="{03C37D71-ED42-41E7-B694-804A47DF86BB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2D536C57-3533-8541-B86C-B6D1D383BCCA}" type="pres">
      <dgm:prSet presAssocID="{8B2BFEFC-1D46-4F31-9346-F7E8CC9173C3}" presName="sp" presStyleCnt="0"/>
      <dgm:spPr/>
    </dgm:pt>
    <dgm:pt modelId="{BF5D69B2-243A-994E-BD3C-E00248B3F2F9}" type="pres">
      <dgm:prSet presAssocID="{161BB674-8A6E-43C3-B28E-AD000F67D257}" presName="linNode" presStyleCnt="0"/>
      <dgm:spPr/>
    </dgm:pt>
    <dgm:pt modelId="{58936BB9-0706-734D-9FF7-9C6E81EFFA1B}" type="pres">
      <dgm:prSet presAssocID="{161BB674-8A6E-43C3-B28E-AD000F67D25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2C3260AA-F1D9-4D4D-8A65-50B3EFF6FB6C}" type="pres">
      <dgm:prSet presAssocID="{042D359C-C79F-4EF0-A301-4A77C879608D}" presName="sp" presStyleCnt="0"/>
      <dgm:spPr/>
    </dgm:pt>
    <dgm:pt modelId="{CF28443B-37E6-184E-BE63-AC454537BF48}" type="pres">
      <dgm:prSet presAssocID="{D837A122-AD96-4236-A418-447A644C945F}" presName="linNode" presStyleCnt="0"/>
      <dgm:spPr/>
    </dgm:pt>
    <dgm:pt modelId="{F5BA3EA7-8C08-2349-B954-C142C7AA4A8E}" type="pres">
      <dgm:prSet presAssocID="{D837A122-AD96-4236-A418-447A644C945F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B71C79BD-71EB-AB43-AEB0-154DFCD04812}" type="pres">
      <dgm:prSet presAssocID="{D225B031-EB9F-441A-86D1-1DA81576158E}" presName="sp" presStyleCnt="0"/>
      <dgm:spPr/>
    </dgm:pt>
    <dgm:pt modelId="{CFB43F1F-F58F-B246-8EC4-A3C1ACCFAA2E}" type="pres">
      <dgm:prSet presAssocID="{CE4897B3-A3C7-4E42-BE52-183C6441366F}" presName="linNode" presStyleCnt="0"/>
      <dgm:spPr/>
    </dgm:pt>
    <dgm:pt modelId="{E467D648-18FF-4549-8F2E-17DDA101030E}" type="pres">
      <dgm:prSet presAssocID="{CE4897B3-A3C7-4E42-BE52-183C6441366F}" presName="parentText" presStyleLbl="node1" presStyleIdx="4" presStyleCnt="5">
        <dgm:presLayoutVars>
          <dgm:chMax val="1"/>
          <dgm:bulletEnabled val="1"/>
        </dgm:presLayoutVars>
      </dgm:prSet>
      <dgm:spPr/>
    </dgm:pt>
  </dgm:ptLst>
  <dgm:cxnLst>
    <dgm:cxn modelId="{96B5FA01-858A-4340-9C97-3BC0BAC04962}" srcId="{D2A107D3-1D11-400C-8290-FF1E285355DD}" destId="{03C37D71-ED42-41E7-B694-804A47DF86BB}" srcOrd="1" destOrd="0" parTransId="{4F626CCD-9E0B-4114-BAB0-4AE2BC220304}" sibTransId="{8B2BFEFC-1D46-4F31-9346-F7E8CC9173C3}"/>
    <dgm:cxn modelId="{ADB10912-C0C9-4E3C-9F99-1337ED28D189}" srcId="{D2A107D3-1D11-400C-8290-FF1E285355DD}" destId="{161BB674-8A6E-43C3-B28E-AD000F67D257}" srcOrd="2" destOrd="0" parTransId="{53A8701A-9A64-4B3E-89A8-8DC060F0BD91}" sibTransId="{042D359C-C79F-4EF0-A301-4A77C879608D}"/>
    <dgm:cxn modelId="{F9A1CD25-B7EE-7548-BE30-92A4D3F15623}" type="presOf" srcId="{D2A107D3-1D11-400C-8290-FF1E285355DD}" destId="{DE26E126-020E-7648-9A44-510A6E23993C}" srcOrd="0" destOrd="0" presId="urn:microsoft.com/office/officeart/2005/8/layout/vList5"/>
    <dgm:cxn modelId="{9714B748-06EA-4AF1-8410-574BC024464E}" srcId="{D2A107D3-1D11-400C-8290-FF1E285355DD}" destId="{D837A122-AD96-4236-A418-447A644C945F}" srcOrd="3" destOrd="0" parTransId="{F23A3280-A6E8-43AC-A86A-E63ABCE78930}" sibTransId="{D225B031-EB9F-441A-86D1-1DA81576158E}"/>
    <dgm:cxn modelId="{A3944E84-0B2E-1F4D-998B-78FCB9B7FFC2}" type="presOf" srcId="{161BB674-8A6E-43C3-B28E-AD000F67D257}" destId="{58936BB9-0706-734D-9FF7-9C6E81EFFA1B}" srcOrd="0" destOrd="0" presId="urn:microsoft.com/office/officeart/2005/8/layout/vList5"/>
    <dgm:cxn modelId="{1FB3BA84-B0E2-7342-BF62-019084D97721}" type="presOf" srcId="{D837A122-AD96-4236-A418-447A644C945F}" destId="{F5BA3EA7-8C08-2349-B954-C142C7AA4A8E}" srcOrd="0" destOrd="0" presId="urn:microsoft.com/office/officeart/2005/8/layout/vList5"/>
    <dgm:cxn modelId="{1193BE97-F624-174B-A95A-AC015D956C74}" type="presOf" srcId="{03C37D71-ED42-41E7-B694-804A47DF86BB}" destId="{ACCC29D8-C3B9-0F4F-8422-5B3D5A27C4BF}" srcOrd="0" destOrd="0" presId="urn:microsoft.com/office/officeart/2005/8/layout/vList5"/>
    <dgm:cxn modelId="{4992F6A6-D166-48BB-B52C-E57E2A77D7CC}" srcId="{D2A107D3-1D11-400C-8290-FF1E285355DD}" destId="{8C2A3A32-1002-4B4E-858E-00A0138C698A}" srcOrd="0" destOrd="0" parTransId="{276CDB5F-1A35-43D0-8A10-6EBF8425ED8D}" sibTransId="{E77031D6-2DB5-4569-B72B-5A4A4C75D4B1}"/>
    <dgm:cxn modelId="{66B1D9C2-BAB9-994D-A879-787A9E9A1004}" type="presOf" srcId="{8C2A3A32-1002-4B4E-858E-00A0138C698A}" destId="{B681941D-31D3-D64E-A4CD-F076EF128293}" srcOrd="0" destOrd="0" presId="urn:microsoft.com/office/officeart/2005/8/layout/vList5"/>
    <dgm:cxn modelId="{C299D8C5-DD3B-6B49-A931-1021CE995EC4}" type="presOf" srcId="{CE4897B3-A3C7-4E42-BE52-183C6441366F}" destId="{E467D648-18FF-4549-8F2E-17DDA101030E}" srcOrd="0" destOrd="0" presId="urn:microsoft.com/office/officeart/2005/8/layout/vList5"/>
    <dgm:cxn modelId="{A00756CD-5482-498B-93D0-3CA062ECE96C}" srcId="{D2A107D3-1D11-400C-8290-FF1E285355DD}" destId="{CE4897B3-A3C7-4E42-BE52-183C6441366F}" srcOrd="4" destOrd="0" parTransId="{89113A11-4916-477E-8028-34FF784BFCF5}" sibTransId="{593F2101-06D8-4C08-B555-8E304CE88ED8}"/>
    <dgm:cxn modelId="{05619453-C233-AE4C-8502-DA1BFE5C3F4A}" type="presParOf" srcId="{DE26E126-020E-7648-9A44-510A6E23993C}" destId="{F2486866-4818-AD45-AEEF-3EBEDB46676D}" srcOrd="0" destOrd="0" presId="urn:microsoft.com/office/officeart/2005/8/layout/vList5"/>
    <dgm:cxn modelId="{E54BBC1D-9B82-5049-B4A3-7D177D74BE57}" type="presParOf" srcId="{F2486866-4818-AD45-AEEF-3EBEDB46676D}" destId="{B681941D-31D3-D64E-A4CD-F076EF128293}" srcOrd="0" destOrd="0" presId="urn:microsoft.com/office/officeart/2005/8/layout/vList5"/>
    <dgm:cxn modelId="{528AEA4A-8EF0-6840-B2AF-7B61C6D7E020}" type="presParOf" srcId="{DE26E126-020E-7648-9A44-510A6E23993C}" destId="{70F08132-DFDD-8D4D-A41D-B304D78CC231}" srcOrd="1" destOrd="0" presId="urn:microsoft.com/office/officeart/2005/8/layout/vList5"/>
    <dgm:cxn modelId="{ADC2D52E-2496-E842-A0E4-4229B96F3FB0}" type="presParOf" srcId="{DE26E126-020E-7648-9A44-510A6E23993C}" destId="{35BBA6D2-AAAF-F74E-A6EA-5D276976963E}" srcOrd="2" destOrd="0" presId="urn:microsoft.com/office/officeart/2005/8/layout/vList5"/>
    <dgm:cxn modelId="{89AC3EA0-FAEA-9544-8B8E-641C3BBA662F}" type="presParOf" srcId="{35BBA6D2-AAAF-F74E-A6EA-5D276976963E}" destId="{ACCC29D8-C3B9-0F4F-8422-5B3D5A27C4BF}" srcOrd="0" destOrd="0" presId="urn:microsoft.com/office/officeart/2005/8/layout/vList5"/>
    <dgm:cxn modelId="{606E4EF9-C68F-5D42-9216-0F141D7B231C}" type="presParOf" srcId="{DE26E126-020E-7648-9A44-510A6E23993C}" destId="{2D536C57-3533-8541-B86C-B6D1D383BCCA}" srcOrd="3" destOrd="0" presId="urn:microsoft.com/office/officeart/2005/8/layout/vList5"/>
    <dgm:cxn modelId="{714CB6C0-CCA7-0943-85F9-D65240B91B7E}" type="presParOf" srcId="{DE26E126-020E-7648-9A44-510A6E23993C}" destId="{BF5D69B2-243A-994E-BD3C-E00248B3F2F9}" srcOrd="4" destOrd="0" presId="urn:microsoft.com/office/officeart/2005/8/layout/vList5"/>
    <dgm:cxn modelId="{118E1400-6E6C-D041-A587-363F0D15C5E9}" type="presParOf" srcId="{BF5D69B2-243A-994E-BD3C-E00248B3F2F9}" destId="{58936BB9-0706-734D-9FF7-9C6E81EFFA1B}" srcOrd="0" destOrd="0" presId="urn:microsoft.com/office/officeart/2005/8/layout/vList5"/>
    <dgm:cxn modelId="{2FD11B82-9B24-8C4F-8B7D-F86420EA270B}" type="presParOf" srcId="{DE26E126-020E-7648-9A44-510A6E23993C}" destId="{2C3260AA-F1D9-4D4D-8A65-50B3EFF6FB6C}" srcOrd="5" destOrd="0" presId="urn:microsoft.com/office/officeart/2005/8/layout/vList5"/>
    <dgm:cxn modelId="{C4AC49C2-597F-9A42-BB98-395E76C2EC3A}" type="presParOf" srcId="{DE26E126-020E-7648-9A44-510A6E23993C}" destId="{CF28443B-37E6-184E-BE63-AC454537BF48}" srcOrd="6" destOrd="0" presId="urn:microsoft.com/office/officeart/2005/8/layout/vList5"/>
    <dgm:cxn modelId="{81DA4C24-1B29-3242-843A-4CD7F3136C52}" type="presParOf" srcId="{CF28443B-37E6-184E-BE63-AC454537BF48}" destId="{F5BA3EA7-8C08-2349-B954-C142C7AA4A8E}" srcOrd="0" destOrd="0" presId="urn:microsoft.com/office/officeart/2005/8/layout/vList5"/>
    <dgm:cxn modelId="{301077B6-22AB-A440-88E7-9FE7B9A8BB92}" type="presParOf" srcId="{DE26E126-020E-7648-9A44-510A6E23993C}" destId="{B71C79BD-71EB-AB43-AEB0-154DFCD04812}" srcOrd="7" destOrd="0" presId="urn:microsoft.com/office/officeart/2005/8/layout/vList5"/>
    <dgm:cxn modelId="{AF1EFB16-ABA0-A745-BA34-842EB80C4505}" type="presParOf" srcId="{DE26E126-020E-7648-9A44-510A6E23993C}" destId="{CFB43F1F-F58F-B246-8EC4-A3C1ACCFAA2E}" srcOrd="8" destOrd="0" presId="urn:microsoft.com/office/officeart/2005/8/layout/vList5"/>
    <dgm:cxn modelId="{14C3707C-C2C5-9D41-B01D-4F0FC610E58E}" type="presParOf" srcId="{CFB43F1F-F58F-B246-8EC4-A3C1ACCFAA2E}" destId="{E467D648-18FF-4549-8F2E-17DDA101030E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F4ED09-C753-4C0D-BF32-F60C204987B4}" type="doc">
      <dgm:prSet loTypeId="urn:microsoft.com/office/officeart/2005/8/layout/vList2" loCatId="list" qsTypeId="urn:microsoft.com/office/officeart/2005/8/quickstyle/simple1#2418" qsCatId="simple" csTypeId="urn:microsoft.com/office/officeart/2005/8/colors/colorful2#324" csCatId="colorful"/>
      <dgm:spPr/>
      <dgm:t>
        <a:bodyPr/>
        <a:lstStyle/>
        <a:p>
          <a:endParaRPr lang="en-US"/>
        </a:p>
      </dgm:t>
    </dgm:pt>
    <dgm:pt modelId="{72F1D047-6D0A-4B7B-9F0F-7FF21ADAD73C}">
      <dgm:prSet/>
      <dgm:spPr/>
      <dgm:t>
        <a:bodyPr/>
        <a:lstStyle/>
        <a:p>
          <a:r>
            <a:rPr lang="en-GB"/>
            <a:t>Do not ask: Which future is correct?</a:t>
          </a:r>
          <a:endParaRPr lang="en-US"/>
        </a:p>
      </dgm:t>
    </dgm:pt>
    <dgm:pt modelId="{6D8C3453-9B6F-4C9F-9AB1-BE6356C883B0}" type="parTrans" cxnId="{30056463-9756-4257-A6A9-21CC2BEEEB8F}">
      <dgm:prSet/>
      <dgm:spPr/>
      <dgm:t>
        <a:bodyPr/>
        <a:lstStyle/>
        <a:p>
          <a:endParaRPr lang="en-US"/>
        </a:p>
      </dgm:t>
    </dgm:pt>
    <dgm:pt modelId="{C695619A-08A5-4092-A096-4005AB795F6B}" type="sibTrans" cxnId="{30056463-9756-4257-A6A9-21CC2BEEEB8F}">
      <dgm:prSet/>
      <dgm:spPr/>
      <dgm:t>
        <a:bodyPr/>
        <a:lstStyle/>
        <a:p>
          <a:endParaRPr lang="en-US"/>
        </a:p>
      </dgm:t>
    </dgm:pt>
    <dgm:pt modelId="{258F3BA0-6731-441C-A87C-839E8A20214A}">
      <dgm:prSet/>
      <dgm:spPr/>
      <dgm:t>
        <a:bodyPr/>
        <a:lstStyle/>
        <a:p>
          <a:r>
            <a:rPr lang="en-GB"/>
            <a:t>Ask: Why are these futures different?</a:t>
          </a:r>
          <a:endParaRPr lang="en-US"/>
        </a:p>
      </dgm:t>
    </dgm:pt>
    <dgm:pt modelId="{9FB88642-FC6B-45F0-A6B4-D73966575590}" type="parTrans" cxnId="{3F263B2F-3A0A-4948-8D31-CB2A328D73D0}">
      <dgm:prSet/>
      <dgm:spPr/>
      <dgm:t>
        <a:bodyPr/>
        <a:lstStyle/>
        <a:p>
          <a:endParaRPr lang="en-US"/>
        </a:p>
      </dgm:t>
    </dgm:pt>
    <dgm:pt modelId="{034500D4-A012-4B55-9A4F-34EB2D5E800B}" type="sibTrans" cxnId="{3F263B2F-3A0A-4948-8D31-CB2A328D73D0}">
      <dgm:prSet/>
      <dgm:spPr/>
      <dgm:t>
        <a:bodyPr/>
        <a:lstStyle/>
        <a:p>
          <a:endParaRPr lang="en-US"/>
        </a:p>
      </dgm:t>
    </dgm:pt>
    <dgm:pt modelId="{C966BE64-C640-4E4A-B711-7CCDFA73806A}">
      <dgm:prSet/>
      <dgm:spPr/>
      <dgm:t>
        <a:bodyPr/>
        <a:lstStyle/>
        <a:p>
          <a:r>
            <a:rPr lang="en-GB"/>
            <a:t>What assumptions produced each one?</a:t>
          </a:r>
          <a:endParaRPr lang="en-US"/>
        </a:p>
      </dgm:t>
    </dgm:pt>
    <dgm:pt modelId="{5C198F29-30E2-472A-BA1C-C6E2BFA420D2}" type="parTrans" cxnId="{3D282FDE-2BE8-4E1E-88E0-57976A0E8417}">
      <dgm:prSet/>
      <dgm:spPr/>
      <dgm:t>
        <a:bodyPr/>
        <a:lstStyle/>
        <a:p>
          <a:endParaRPr lang="en-US"/>
        </a:p>
      </dgm:t>
    </dgm:pt>
    <dgm:pt modelId="{7A5E6622-CFA5-48D5-B6B6-3624B29432AB}" type="sibTrans" cxnId="{3D282FDE-2BE8-4E1E-88E0-57976A0E8417}">
      <dgm:prSet/>
      <dgm:spPr/>
      <dgm:t>
        <a:bodyPr/>
        <a:lstStyle/>
        <a:p>
          <a:endParaRPr lang="en-US"/>
        </a:p>
      </dgm:t>
    </dgm:pt>
    <dgm:pt modelId="{0137AA65-40F1-4E3C-93B8-08FFD2DE7F0D}">
      <dgm:prSet/>
      <dgm:spPr/>
      <dgm:t>
        <a:bodyPr/>
        <a:lstStyle/>
        <a:p>
          <a:r>
            <a:rPr lang="en-GB"/>
            <a:t>What values does each future reveal?</a:t>
          </a:r>
          <a:endParaRPr lang="en-US"/>
        </a:p>
      </dgm:t>
    </dgm:pt>
    <dgm:pt modelId="{334FFD9E-4023-4FC4-97DC-EEE46262674F}" type="parTrans" cxnId="{C762918B-C601-4BDE-95D3-D1C78B604FE3}">
      <dgm:prSet/>
      <dgm:spPr/>
      <dgm:t>
        <a:bodyPr/>
        <a:lstStyle/>
        <a:p>
          <a:endParaRPr lang="en-US"/>
        </a:p>
      </dgm:t>
    </dgm:pt>
    <dgm:pt modelId="{F426272C-C3EF-4255-B103-698E82D6CFD6}" type="sibTrans" cxnId="{C762918B-C601-4BDE-95D3-D1C78B604FE3}">
      <dgm:prSet/>
      <dgm:spPr/>
      <dgm:t>
        <a:bodyPr/>
        <a:lstStyle/>
        <a:p>
          <a:endParaRPr lang="en-US"/>
        </a:p>
      </dgm:t>
    </dgm:pt>
    <dgm:pt modelId="{F5BC945D-8266-434C-8F33-87DB277ABC59}">
      <dgm:prSet/>
      <dgm:spPr/>
      <dgm:t>
        <a:bodyPr/>
        <a:lstStyle/>
        <a:p>
          <a:r>
            <a:rPr lang="en-GB"/>
            <a:t>What questions does the contradiction create?</a:t>
          </a:r>
          <a:endParaRPr lang="en-US"/>
        </a:p>
      </dgm:t>
    </dgm:pt>
    <dgm:pt modelId="{AF7264E7-D745-46AE-99A0-004C6EC47023}" type="parTrans" cxnId="{B367FCB3-FBE6-4274-B157-8BADB48EB8DE}">
      <dgm:prSet/>
      <dgm:spPr/>
      <dgm:t>
        <a:bodyPr/>
        <a:lstStyle/>
        <a:p>
          <a:endParaRPr lang="en-US"/>
        </a:p>
      </dgm:t>
    </dgm:pt>
    <dgm:pt modelId="{9DBDC289-8F95-4A2A-98E5-539EE2D2F832}" type="sibTrans" cxnId="{B367FCB3-FBE6-4274-B157-8BADB48EB8DE}">
      <dgm:prSet/>
      <dgm:spPr/>
      <dgm:t>
        <a:bodyPr/>
        <a:lstStyle/>
        <a:p>
          <a:endParaRPr lang="en-US"/>
        </a:p>
      </dgm:t>
    </dgm:pt>
    <dgm:pt modelId="{F9D38F11-16B9-BC48-ACD9-0BA75D0FCB39}" type="pres">
      <dgm:prSet presAssocID="{B9F4ED09-C753-4C0D-BF32-F60C204987B4}" presName="linear" presStyleCnt="0">
        <dgm:presLayoutVars>
          <dgm:animLvl val="lvl"/>
          <dgm:resizeHandles val="exact"/>
        </dgm:presLayoutVars>
      </dgm:prSet>
      <dgm:spPr/>
    </dgm:pt>
    <dgm:pt modelId="{C910E5EB-922D-2549-960E-BA0007C146AA}" type="pres">
      <dgm:prSet presAssocID="{72F1D047-6D0A-4B7B-9F0F-7FF21ADAD73C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99384626-6DF3-1047-ABAB-7FB3AA839A59}" type="pres">
      <dgm:prSet presAssocID="{C695619A-08A5-4092-A096-4005AB795F6B}" presName="spacer" presStyleCnt="0"/>
      <dgm:spPr/>
    </dgm:pt>
    <dgm:pt modelId="{FF5F5A1B-6F84-3E48-BF97-5659AE180529}" type="pres">
      <dgm:prSet presAssocID="{258F3BA0-6731-441C-A87C-839E8A20214A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16351C99-6574-B94F-BF2B-FD68CDE46A68}" type="pres">
      <dgm:prSet presAssocID="{034500D4-A012-4B55-9A4F-34EB2D5E800B}" presName="spacer" presStyleCnt="0"/>
      <dgm:spPr/>
    </dgm:pt>
    <dgm:pt modelId="{8334D0AF-C6F0-B845-B0E4-9E0D75DE7F6A}" type="pres">
      <dgm:prSet presAssocID="{C966BE64-C640-4E4A-B711-7CCDFA73806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08288A4-E834-4444-8F35-542919D7CA58}" type="pres">
      <dgm:prSet presAssocID="{7A5E6622-CFA5-48D5-B6B6-3624B29432AB}" presName="spacer" presStyleCnt="0"/>
      <dgm:spPr/>
    </dgm:pt>
    <dgm:pt modelId="{0CA16ECB-37D0-7046-B6DF-C4B385913E11}" type="pres">
      <dgm:prSet presAssocID="{0137AA65-40F1-4E3C-93B8-08FFD2DE7F0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748B9BE-7855-8247-93EF-EA5B819757F2}" type="pres">
      <dgm:prSet presAssocID="{F426272C-C3EF-4255-B103-698E82D6CFD6}" presName="spacer" presStyleCnt="0"/>
      <dgm:spPr/>
    </dgm:pt>
    <dgm:pt modelId="{F8393760-41AC-3F41-AFF2-74E0BFAE2E3F}" type="pres">
      <dgm:prSet presAssocID="{F5BC945D-8266-434C-8F33-87DB277ABC59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67A9508-3B6A-B841-BDC9-E9EE0C1D4C07}" type="presOf" srcId="{C966BE64-C640-4E4A-B711-7CCDFA73806A}" destId="{8334D0AF-C6F0-B845-B0E4-9E0D75DE7F6A}" srcOrd="0" destOrd="0" presId="urn:microsoft.com/office/officeart/2005/8/layout/vList2"/>
    <dgm:cxn modelId="{1561F023-1E5D-D840-B5E6-1D0DD19B89FC}" type="presOf" srcId="{258F3BA0-6731-441C-A87C-839E8A20214A}" destId="{FF5F5A1B-6F84-3E48-BF97-5659AE180529}" srcOrd="0" destOrd="0" presId="urn:microsoft.com/office/officeart/2005/8/layout/vList2"/>
    <dgm:cxn modelId="{287B022A-4599-174E-90B6-F3165DD90CC3}" type="presOf" srcId="{F5BC945D-8266-434C-8F33-87DB277ABC59}" destId="{F8393760-41AC-3F41-AFF2-74E0BFAE2E3F}" srcOrd="0" destOrd="0" presId="urn:microsoft.com/office/officeart/2005/8/layout/vList2"/>
    <dgm:cxn modelId="{3F263B2F-3A0A-4948-8D31-CB2A328D73D0}" srcId="{B9F4ED09-C753-4C0D-BF32-F60C204987B4}" destId="{258F3BA0-6731-441C-A87C-839E8A20214A}" srcOrd="1" destOrd="0" parTransId="{9FB88642-FC6B-45F0-A6B4-D73966575590}" sibTransId="{034500D4-A012-4B55-9A4F-34EB2D5E800B}"/>
    <dgm:cxn modelId="{76D8872F-CE06-AC40-BC38-63061CA384C4}" type="presOf" srcId="{72F1D047-6D0A-4B7B-9F0F-7FF21ADAD73C}" destId="{C910E5EB-922D-2549-960E-BA0007C146AA}" srcOrd="0" destOrd="0" presId="urn:microsoft.com/office/officeart/2005/8/layout/vList2"/>
    <dgm:cxn modelId="{30056463-9756-4257-A6A9-21CC2BEEEB8F}" srcId="{B9F4ED09-C753-4C0D-BF32-F60C204987B4}" destId="{72F1D047-6D0A-4B7B-9F0F-7FF21ADAD73C}" srcOrd="0" destOrd="0" parTransId="{6D8C3453-9B6F-4C9F-9AB1-BE6356C883B0}" sibTransId="{C695619A-08A5-4092-A096-4005AB795F6B}"/>
    <dgm:cxn modelId="{C762918B-C601-4BDE-95D3-D1C78B604FE3}" srcId="{B9F4ED09-C753-4C0D-BF32-F60C204987B4}" destId="{0137AA65-40F1-4E3C-93B8-08FFD2DE7F0D}" srcOrd="3" destOrd="0" parTransId="{334FFD9E-4023-4FC4-97DC-EEE46262674F}" sibTransId="{F426272C-C3EF-4255-B103-698E82D6CFD6}"/>
    <dgm:cxn modelId="{B367FCB3-FBE6-4274-B157-8BADB48EB8DE}" srcId="{B9F4ED09-C753-4C0D-BF32-F60C204987B4}" destId="{F5BC945D-8266-434C-8F33-87DB277ABC59}" srcOrd="4" destOrd="0" parTransId="{AF7264E7-D745-46AE-99A0-004C6EC47023}" sibTransId="{9DBDC289-8F95-4A2A-98E5-539EE2D2F832}"/>
    <dgm:cxn modelId="{3D282FDE-2BE8-4E1E-88E0-57976A0E8417}" srcId="{B9F4ED09-C753-4C0D-BF32-F60C204987B4}" destId="{C966BE64-C640-4E4A-B711-7CCDFA73806A}" srcOrd="2" destOrd="0" parTransId="{5C198F29-30E2-472A-BA1C-C6E2BFA420D2}" sibTransId="{7A5E6622-CFA5-48D5-B6B6-3624B29432AB}"/>
    <dgm:cxn modelId="{233932DE-CBE7-3D41-BF9B-7A0D60AC6D8F}" type="presOf" srcId="{B9F4ED09-C753-4C0D-BF32-F60C204987B4}" destId="{F9D38F11-16B9-BC48-ACD9-0BA75D0FCB39}" srcOrd="0" destOrd="0" presId="urn:microsoft.com/office/officeart/2005/8/layout/vList2"/>
    <dgm:cxn modelId="{539F02E8-D529-C14D-9CD2-1CA9DABB9745}" type="presOf" srcId="{0137AA65-40F1-4E3C-93B8-08FFD2DE7F0D}" destId="{0CA16ECB-37D0-7046-B6DF-C4B385913E11}" srcOrd="0" destOrd="0" presId="urn:microsoft.com/office/officeart/2005/8/layout/vList2"/>
    <dgm:cxn modelId="{E287EECE-F1EA-C54F-98CC-004A85DA5BEB}" type="presParOf" srcId="{F9D38F11-16B9-BC48-ACD9-0BA75D0FCB39}" destId="{C910E5EB-922D-2549-960E-BA0007C146AA}" srcOrd="0" destOrd="0" presId="urn:microsoft.com/office/officeart/2005/8/layout/vList2"/>
    <dgm:cxn modelId="{215A1425-AA94-B641-B47E-A23BBD5BD6F3}" type="presParOf" srcId="{F9D38F11-16B9-BC48-ACD9-0BA75D0FCB39}" destId="{99384626-6DF3-1047-ABAB-7FB3AA839A59}" srcOrd="1" destOrd="0" presId="urn:microsoft.com/office/officeart/2005/8/layout/vList2"/>
    <dgm:cxn modelId="{557F6B9A-C6C3-4643-8340-7C278A8AA4FE}" type="presParOf" srcId="{F9D38F11-16B9-BC48-ACD9-0BA75D0FCB39}" destId="{FF5F5A1B-6F84-3E48-BF97-5659AE180529}" srcOrd="2" destOrd="0" presId="urn:microsoft.com/office/officeart/2005/8/layout/vList2"/>
    <dgm:cxn modelId="{06FBA444-3B99-D446-A9E9-A6788E9A2884}" type="presParOf" srcId="{F9D38F11-16B9-BC48-ACD9-0BA75D0FCB39}" destId="{16351C99-6574-B94F-BF2B-FD68CDE46A68}" srcOrd="3" destOrd="0" presId="urn:microsoft.com/office/officeart/2005/8/layout/vList2"/>
    <dgm:cxn modelId="{78E758EF-2BEF-B14D-8DED-1A1936B2541F}" type="presParOf" srcId="{F9D38F11-16B9-BC48-ACD9-0BA75D0FCB39}" destId="{8334D0AF-C6F0-B845-B0E4-9E0D75DE7F6A}" srcOrd="4" destOrd="0" presId="urn:microsoft.com/office/officeart/2005/8/layout/vList2"/>
    <dgm:cxn modelId="{4C463DD2-3625-4143-BDD6-6224A80167FF}" type="presParOf" srcId="{F9D38F11-16B9-BC48-ACD9-0BA75D0FCB39}" destId="{308288A4-E834-4444-8F35-542919D7CA58}" srcOrd="5" destOrd="0" presId="urn:microsoft.com/office/officeart/2005/8/layout/vList2"/>
    <dgm:cxn modelId="{EDE3AE03-99A5-2442-A162-61731A5AED20}" type="presParOf" srcId="{F9D38F11-16B9-BC48-ACD9-0BA75D0FCB39}" destId="{0CA16ECB-37D0-7046-B6DF-C4B385913E11}" srcOrd="6" destOrd="0" presId="urn:microsoft.com/office/officeart/2005/8/layout/vList2"/>
    <dgm:cxn modelId="{65C61DF9-ED2A-8144-9096-C046EF0E1FDC}" type="presParOf" srcId="{F9D38F11-16B9-BC48-ACD9-0BA75D0FCB39}" destId="{9748B9BE-7855-8247-93EF-EA5B819757F2}" srcOrd="7" destOrd="0" presId="urn:microsoft.com/office/officeart/2005/8/layout/vList2"/>
    <dgm:cxn modelId="{54674190-FECE-B445-AB6B-E1D0711F0EE0}" type="presParOf" srcId="{F9D38F11-16B9-BC48-ACD9-0BA75D0FCB39}" destId="{F8393760-41AC-3F41-AFF2-74E0BFAE2E3F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81941D-31D3-D64E-A4CD-F076EF128293}">
      <dsp:nvSpPr>
        <dsp:cNvPr id="0" name=""/>
        <dsp:cNvSpPr/>
      </dsp:nvSpPr>
      <dsp:spPr>
        <a:xfrm>
          <a:off x="3364992" y="1912"/>
          <a:ext cx="3785616" cy="8360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What is speculative design?</a:t>
          </a:r>
          <a:endParaRPr lang="en-US" sz="2200" kern="1200"/>
        </a:p>
      </dsp:txBody>
      <dsp:txXfrm>
        <a:off x="3405805" y="42725"/>
        <a:ext cx="3703990" cy="754434"/>
      </dsp:txXfrm>
    </dsp:sp>
    <dsp:sp modelId="{ACCC29D8-C3B9-0F4F-8422-5B3D5A27C4BF}">
      <dsp:nvSpPr>
        <dsp:cNvPr id="0" name=""/>
        <dsp:cNvSpPr/>
      </dsp:nvSpPr>
      <dsp:spPr>
        <a:xfrm>
          <a:off x="3364992" y="879775"/>
          <a:ext cx="3785616" cy="8360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How is it different from conventional design?</a:t>
          </a:r>
          <a:endParaRPr lang="en-US" sz="2200" kern="1200"/>
        </a:p>
      </dsp:txBody>
      <dsp:txXfrm>
        <a:off x="3405805" y="920588"/>
        <a:ext cx="3703990" cy="754434"/>
      </dsp:txXfrm>
    </dsp:sp>
    <dsp:sp modelId="{58936BB9-0706-734D-9FF7-9C6E81EFFA1B}">
      <dsp:nvSpPr>
        <dsp:cNvPr id="0" name=""/>
        <dsp:cNvSpPr/>
      </dsp:nvSpPr>
      <dsp:spPr>
        <a:xfrm>
          <a:off x="3364992" y="1757638"/>
          <a:ext cx="3785616" cy="8360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How can imagined futures help us question the present?</a:t>
          </a:r>
          <a:endParaRPr lang="en-US" sz="2200" kern="1200"/>
        </a:p>
      </dsp:txBody>
      <dsp:txXfrm>
        <a:off x="3405805" y="1798451"/>
        <a:ext cx="3703990" cy="754434"/>
      </dsp:txXfrm>
    </dsp:sp>
    <dsp:sp modelId="{F5BA3EA7-8C08-2349-B954-C142C7AA4A8E}">
      <dsp:nvSpPr>
        <dsp:cNvPr id="0" name=""/>
        <dsp:cNvSpPr/>
      </dsp:nvSpPr>
      <dsp:spPr>
        <a:xfrm>
          <a:off x="3364992" y="2635502"/>
          <a:ext cx="3785616" cy="8360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What can science fiction teach us about possible worlds?</a:t>
          </a:r>
          <a:endParaRPr lang="en-US" sz="2200" kern="1200"/>
        </a:p>
      </dsp:txBody>
      <dsp:txXfrm>
        <a:off x="3405805" y="2676315"/>
        <a:ext cx="3703990" cy="754434"/>
      </dsp:txXfrm>
    </dsp:sp>
    <dsp:sp modelId="{E467D648-18FF-4549-8F2E-17DDA101030E}">
      <dsp:nvSpPr>
        <dsp:cNvPr id="0" name=""/>
        <dsp:cNvSpPr/>
      </dsp:nvSpPr>
      <dsp:spPr>
        <a:xfrm>
          <a:off x="3364992" y="3513365"/>
          <a:ext cx="3785616" cy="83606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How will you begin creating your own speculative futures?</a:t>
          </a:r>
          <a:endParaRPr lang="en-US" sz="2200" kern="1200"/>
        </a:p>
      </dsp:txBody>
      <dsp:txXfrm>
        <a:off x="3405805" y="3554178"/>
        <a:ext cx="3703990" cy="7544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10E5EB-922D-2549-960E-BA0007C146AA}">
      <dsp:nvSpPr>
        <dsp:cNvPr id="0" name=""/>
        <dsp:cNvSpPr/>
      </dsp:nvSpPr>
      <dsp:spPr>
        <a:xfrm>
          <a:off x="0" y="62778"/>
          <a:ext cx="6245265" cy="103285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Do not ask: Which future is correct?</a:t>
          </a:r>
          <a:endParaRPr lang="en-US" sz="2600" kern="1200"/>
        </a:p>
      </dsp:txBody>
      <dsp:txXfrm>
        <a:off x="50420" y="113198"/>
        <a:ext cx="6144425" cy="932014"/>
      </dsp:txXfrm>
    </dsp:sp>
    <dsp:sp modelId="{FF5F5A1B-6F84-3E48-BF97-5659AE180529}">
      <dsp:nvSpPr>
        <dsp:cNvPr id="0" name=""/>
        <dsp:cNvSpPr/>
      </dsp:nvSpPr>
      <dsp:spPr>
        <a:xfrm>
          <a:off x="0" y="1170512"/>
          <a:ext cx="6245265" cy="1032854"/>
        </a:xfrm>
        <a:prstGeom prst="roundRect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Ask: Why are these futures different?</a:t>
          </a:r>
          <a:endParaRPr lang="en-US" sz="2600" kern="1200"/>
        </a:p>
      </dsp:txBody>
      <dsp:txXfrm>
        <a:off x="50420" y="1220932"/>
        <a:ext cx="6144425" cy="932014"/>
      </dsp:txXfrm>
    </dsp:sp>
    <dsp:sp modelId="{8334D0AF-C6F0-B845-B0E4-9E0D75DE7F6A}">
      <dsp:nvSpPr>
        <dsp:cNvPr id="0" name=""/>
        <dsp:cNvSpPr/>
      </dsp:nvSpPr>
      <dsp:spPr>
        <a:xfrm>
          <a:off x="0" y="2278246"/>
          <a:ext cx="6245265" cy="1032854"/>
        </a:xfrm>
        <a:prstGeom prst="roundRect">
          <a:avLst/>
        </a:prstGeom>
        <a:solidFill>
          <a:schemeClr val="accent2">
            <a:hueOff val="2340760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What assumptions produced each one?</a:t>
          </a:r>
          <a:endParaRPr lang="en-US" sz="2600" kern="1200"/>
        </a:p>
      </dsp:txBody>
      <dsp:txXfrm>
        <a:off x="50420" y="2328666"/>
        <a:ext cx="6144425" cy="932014"/>
      </dsp:txXfrm>
    </dsp:sp>
    <dsp:sp modelId="{0CA16ECB-37D0-7046-B6DF-C4B385913E11}">
      <dsp:nvSpPr>
        <dsp:cNvPr id="0" name=""/>
        <dsp:cNvSpPr/>
      </dsp:nvSpPr>
      <dsp:spPr>
        <a:xfrm>
          <a:off x="0" y="3385980"/>
          <a:ext cx="6245265" cy="1032854"/>
        </a:xfrm>
        <a:prstGeom prst="roundRect">
          <a:avLst/>
        </a:prstGeom>
        <a:solidFill>
          <a:schemeClr val="accent2">
            <a:hueOff val="3511140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What values does each future reveal?</a:t>
          </a:r>
          <a:endParaRPr lang="en-US" sz="2600" kern="1200"/>
        </a:p>
      </dsp:txBody>
      <dsp:txXfrm>
        <a:off x="50420" y="3436400"/>
        <a:ext cx="6144425" cy="932014"/>
      </dsp:txXfrm>
    </dsp:sp>
    <dsp:sp modelId="{F8393760-41AC-3F41-AFF2-74E0BFAE2E3F}">
      <dsp:nvSpPr>
        <dsp:cNvPr id="0" name=""/>
        <dsp:cNvSpPr/>
      </dsp:nvSpPr>
      <dsp:spPr>
        <a:xfrm>
          <a:off x="0" y="4493714"/>
          <a:ext cx="6245265" cy="1032854"/>
        </a:xfrm>
        <a:prstGeom prst="roundRect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What questions does the contradiction create?</a:t>
          </a:r>
          <a:endParaRPr lang="en-US" sz="2600" kern="1200"/>
        </a:p>
      </dsp:txBody>
      <dsp:txXfrm>
        <a:off x="50420" y="4544134"/>
        <a:ext cx="6144425" cy="9320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19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41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6B4B40-294C-EF42-90E6-3548A4598C00}" type="datetimeFigureOut">
              <a:rPr lang="en-US" smtClean="0"/>
              <a:t>9/26/26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3A5C57-A0FB-A340-A9B2-952DF12A42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498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3A5C57-A0FB-A340-A9B2-952DF12A427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5862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3A5C57-A0FB-A340-A9B2-952DF12A427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225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3A5C57-A0FB-A340-A9B2-952DF12A427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901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3A5C57-A0FB-A340-A9B2-952DF12A427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1131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3A5C57-A0FB-A340-A9B2-952DF12A427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42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3A5C57-A0FB-A340-A9B2-952DF12A427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2281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3A5C57-A0FB-A340-A9B2-952DF12A427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9662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3A5C57-A0FB-A340-A9B2-952DF12A427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108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3A5C57-A0FB-A340-A9B2-952DF12A427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6121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3A5C57-A0FB-A340-A9B2-952DF12A427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5980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3A5C57-A0FB-A340-A9B2-952DF12A427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4694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3A5C57-A0FB-A340-A9B2-952DF12A427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921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3A5C57-A0FB-A340-A9B2-952DF12A427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3865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AB123-7200-3844-A595-A01514929642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0597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3A5C57-A0FB-A340-A9B2-952DF12A427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0749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AB123-7200-3844-A595-A01514929642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222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YJg02ivYzSs?feature=oembed" TargetMode="Externa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jpeg"/><Relationship Id="rId15" Type="http://schemas.openxmlformats.org/officeDocument/2006/relationships/image" Target="../media/image51.png"/><Relationship Id="rId10" Type="http://schemas.openxmlformats.org/officeDocument/2006/relationships/image" Target="../media/image46.png"/><Relationship Id="rId4" Type="http://schemas.openxmlformats.org/officeDocument/2006/relationships/image" Target="../media/image40.jpeg"/><Relationship Id="rId9" Type="http://schemas.openxmlformats.org/officeDocument/2006/relationships/image" Target="../media/image45.png"/><Relationship Id="rId14" Type="http://schemas.openxmlformats.org/officeDocument/2006/relationships/image" Target="../media/image50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497725C-6431-496A-B11C-691354780D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3810" y="3023754"/>
            <a:ext cx="4900144" cy="2736965"/>
          </a:xfrm>
        </p:spPr>
        <p:txBody>
          <a:bodyPr anchor="t">
            <a:normAutofit/>
          </a:bodyPr>
          <a:lstStyle/>
          <a:p>
            <a:pPr algn="l"/>
            <a:r>
              <a:rPr lang="en-GB" sz="4000" dirty="0"/>
              <a:t>Session 1 </a:t>
            </a:r>
            <a:r>
              <a:rPr lang="en-GB" sz="5400" dirty="0"/>
              <a:t>Speculative Design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3809" y="1016076"/>
            <a:ext cx="4900143" cy="1709849"/>
          </a:xfrm>
        </p:spPr>
        <p:txBody>
          <a:bodyPr anchor="b">
            <a:normAutofit/>
          </a:bodyPr>
          <a:lstStyle/>
          <a:p>
            <a:pPr algn="l"/>
            <a:r>
              <a:rPr lang="en-GB" sz="2000" dirty="0"/>
              <a:t>Week 1 </a:t>
            </a:r>
          </a:p>
          <a:p>
            <a:pPr algn="l"/>
            <a:r>
              <a:rPr lang="en-GB" sz="2000" dirty="0"/>
              <a:t>What if design is not about solving problems, but about asking questions?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048031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089A89A-1E9C-4761-9DFF-53C275FBF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0" y="257770"/>
            <a:ext cx="4837176" cy="29799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3D0087-8CEB-9FF3-D8B3-C3B0033614A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674" r="-2" b="-2"/>
          <a:stretch>
            <a:fillRect/>
          </a:stretch>
        </p:blipFill>
        <p:spPr>
          <a:xfrm>
            <a:off x="7114162" y="471748"/>
            <a:ext cx="4324849" cy="2552007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0" y="3462252"/>
            <a:ext cx="4837176" cy="29799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80A6EB3-DD0B-B946-0025-944C744202B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674" r="-2" b="-2"/>
          <a:stretch>
            <a:fillRect/>
          </a:stretch>
        </p:blipFill>
        <p:spPr>
          <a:xfrm>
            <a:off x="7114162" y="3676230"/>
            <a:ext cx="4324849" cy="25520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B39E77B-4008-E3B1-1240-1F7E51394E85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3476" b="9732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/>
              <a:t>Today’s focus</a:t>
            </a:r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1025A556-C43B-1BC6-0535-FD70F1B5BB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9045788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familiar model 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826347" y="1556809"/>
            <a:ext cx="10789920" cy="48397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100"/>
            </a:pPr>
            <a:r>
              <a:rPr lang="en-GB" sz="2000" b="1" dirty="0"/>
              <a:t>Design </a:t>
            </a:r>
          </a:p>
          <a:p>
            <a:pPr marL="342900" indent="-342900">
              <a:buFont typeface="Arial" panose="020B0604020202020204" pitchFamily="34" charset="0"/>
              <a:buChar char="•"/>
              <a:defRPr sz="2100"/>
            </a:pPr>
            <a:r>
              <a:rPr lang="en-GB" sz="2000" dirty="0"/>
              <a:t>Identify a problem</a:t>
            </a:r>
          </a:p>
          <a:p>
            <a:pPr marL="342900" indent="-342900">
              <a:buFont typeface="Arial" panose="020B0604020202020204" pitchFamily="34" charset="0"/>
              <a:buChar char="•"/>
              <a:defRPr sz="2100"/>
            </a:pPr>
            <a:r>
              <a:rPr lang="en-GB" sz="2000" dirty="0"/>
              <a:t>Understand the user</a:t>
            </a:r>
          </a:p>
          <a:p>
            <a:pPr marL="342900" indent="-342900">
              <a:buFont typeface="Arial" panose="020B0604020202020204" pitchFamily="34" charset="0"/>
              <a:buChar char="•"/>
              <a:defRPr sz="2100"/>
            </a:pPr>
            <a:r>
              <a:rPr lang="en-GB" sz="2000" dirty="0"/>
              <a:t>Generate solutions</a:t>
            </a:r>
          </a:p>
          <a:p>
            <a:pPr marL="342900" indent="-342900">
              <a:buFont typeface="Arial" panose="020B0604020202020204" pitchFamily="34" charset="0"/>
              <a:buChar char="•"/>
              <a:defRPr sz="2100"/>
            </a:pPr>
            <a:r>
              <a:rPr lang="en-GB" sz="2000" dirty="0"/>
              <a:t>Make and test</a:t>
            </a:r>
          </a:p>
          <a:p>
            <a:pPr marL="342900" indent="-342900">
              <a:buFont typeface="Arial" panose="020B0604020202020204" pitchFamily="34" charset="0"/>
              <a:buChar char="•"/>
              <a:defRPr sz="2100"/>
            </a:pPr>
            <a:r>
              <a:rPr lang="en-GB" sz="2000" dirty="0"/>
              <a:t>Improve the design</a:t>
            </a:r>
          </a:p>
          <a:p>
            <a:pPr marL="342900" indent="-342900">
              <a:buFont typeface="Arial" panose="020B0604020202020204" pitchFamily="34" charset="0"/>
              <a:buChar char="•"/>
              <a:defRPr sz="2100"/>
            </a:pPr>
            <a:r>
              <a:rPr lang="en-GB" sz="2000" dirty="0"/>
              <a:t>The aim is usually to make something work better.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endParaRPr lang="en-GB" sz="2000" dirty="0"/>
          </a:p>
          <a:p>
            <a:r>
              <a:rPr lang="en-GB" sz="2000" b="1" dirty="0"/>
              <a:t>Art / Creative Practice</a:t>
            </a:r>
            <a:endParaRPr lang="en-GB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000" dirty="0"/>
              <a:t>Identify an idea, subject or concern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000" dirty="0"/>
              <a:t>Explore through making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000" dirty="0"/>
              <a:t>Develop and refine the work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000" dirty="0"/>
              <a:t>Communicate an idea, experience or position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000" dirty="0"/>
              <a:t>Present the work to an audience</a:t>
            </a:r>
          </a:p>
          <a:p>
            <a:pPr>
              <a:spcAft>
                <a:spcPts val="900"/>
              </a:spcAft>
              <a:defRPr sz="2100"/>
            </a:pPr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BC18F0-92A9-193E-2AF5-38769B62B74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778" r="17661"/>
          <a:stretch>
            <a:fillRect/>
          </a:stretch>
        </p:blipFill>
        <p:spPr>
          <a:xfrm>
            <a:off x="7764379" y="0"/>
            <a:ext cx="442762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4000"/>
              <a:t>A different model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9864" y="2032534"/>
            <a:ext cx="6359711" cy="37290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endParaRPr lang="en-US" sz="2000" dirty="0"/>
          </a:p>
          <a:p>
            <a:pPr defTabSz="914400">
              <a:lnSpc>
                <a:spcPct val="90000"/>
              </a:lnSpc>
              <a:spcAft>
                <a:spcPts val="900"/>
              </a:spcAft>
              <a:defRPr sz="2100"/>
            </a:pPr>
            <a:r>
              <a:rPr lang="en-US" sz="2400" dirty="0"/>
              <a:t>A model of </a:t>
            </a:r>
            <a:r>
              <a:rPr lang="en-US" sz="2400" b="1" dirty="0"/>
              <a:t>making to ask questions</a:t>
            </a:r>
          </a:p>
          <a:p>
            <a:pPr indent="-228600" defTabSz="914400">
              <a:lnSpc>
                <a:spcPct val="90000"/>
              </a:lnSpc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endParaRPr lang="en-US" sz="2400" dirty="0"/>
          </a:p>
          <a:p>
            <a:pPr lvl="0"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Start with a </a:t>
            </a:r>
            <a:r>
              <a:rPr lang="en-US" sz="2400" b="1" dirty="0"/>
              <a:t>question</a:t>
            </a:r>
            <a:r>
              <a:rPr lang="en-US" sz="2400" dirty="0"/>
              <a:t>, or </a:t>
            </a:r>
            <a:r>
              <a:rPr lang="en-US" sz="2400" b="1" dirty="0"/>
              <a:t>condition</a:t>
            </a:r>
            <a:endParaRPr lang="en-US" sz="2400" dirty="0"/>
          </a:p>
          <a:p>
            <a:pPr lvl="0"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Ask </a:t>
            </a:r>
            <a:r>
              <a:rPr lang="en-US" sz="2400" b="1" dirty="0"/>
              <a:t>“What if?”</a:t>
            </a:r>
            <a:r>
              <a:rPr lang="en-US" sz="2400" dirty="0"/>
              <a:t> </a:t>
            </a:r>
          </a:p>
          <a:p>
            <a:pPr lvl="0"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Imagine alternatives </a:t>
            </a:r>
          </a:p>
          <a:p>
            <a:pPr lvl="0"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Make</a:t>
            </a:r>
            <a:r>
              <a:rPr lang="en-US" sz="2400" dirty="0"/>
              <a:t> the possibility tangible </a:t>
            </a:r>
          </a:p>
          <a:p>
            <a:pPr lvl="0"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the </a:t>
            </a:r>
            <a:r>
              <a:rPr lang="en-US" sz="2400" b="1" dirty="0"/>
              <a:t>work</a:t>
            </a:r>
            <a:r>
              <a:rPr lang="en-US" sz="2400" dirty="0"/>
              <a:t> to explore and </a:t>
            </a:r>
            <a:r>
              <a:rPr lang="en-US" sz="2400" b="1" dirty="0"/>
              <a:t>provoke questions</a:t>
            </a:r>
          </a:p>
          <a:p>
            <a:pPr defTabSz="914400">
              <a:lnSpc>
                <a:spcPct val="90000"/>
              </a:lnSpc>
              <a:spcAft>
                <a:spcPts val="900"/>
              </a:spcAft>
              <a:defRPr sz="2100"/>
            </a:pPr>
            <a:endParaRPr lang="en-US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E4C794-7D74-9FDC-F6F4-30B496D56D7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522" r="4032"/>
          <a:stretch>
            <a:fillRect/>
          </a:stretch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57D9D7-4BA0-65B6-9AF5-0784E0E112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7957" y="507656"/>
            <a:ext cx="4578042" cy="273538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B82A13-64A6-CBD7-4E1B-7DC5D783C1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7865" y="3428999"/>
            <a:ext cx="3057978" cy="305797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DB0E9E9-353A-CD6F-83B4-16834B87513D}"/>
              </a:ext>
            </a:extLst>
          </p:cNvPr>
          <p:cNvSpPr/>
          <p:nvPr/>
        </p:nvSpPr>
        <p:spPr>
          <a:xfrm>
            <a:off x="643467" y="3428999"/>
            <a:ext cx="6062133" cy="319193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FB85F0-F670-CF84-5937-313DCB5DBDF6}"/>
              </a:ext>
            </a:extLst>
          </p:cNvPr>
          <p:cNvSpPr txBox="1"/>
          <p:nvPr/>
        </p:nvSpPr>
        <p:spPr>
          <a:xfrm>
            <a:off x="654356" y="507656"/>
            <a:ext cx="5952666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In this module you will be…</a:t>
            </a:r>
          </a:p>
          <a:p>
            <a:endParaRPr lang="en-US" sz="2000" dirty="0"/>
          </a:p>
          <a:p>
            <a:pPr marL="342900" indent="-342900">
              <a:buAutoNum type="arabicPeriod"/>
            </a:pPr>
            <a:r>
              <a:rPr lang="en-GB" sz="2000" b="1" dirty="0"/>
              <a:t>Scenario Building. </a:t>
            </a:r>
            <a:r>
              <a:rPr lang="en-GB" sz="2000" dirty="0"/>
              <a:t> </a:t>
            </a:r>
            <a:r>
              <a:rPr lang="en-GB" sz="2000" b="1" dirty="0"/>
              <a:t>Identifying current </a:t>
            </a:r>
            <a:r>
              <a:rPr lang="en-GB" sz="2000" dirty="0"/>
              <a:t>trends, practices and emerging technologies, and expand upon them.</a:t>
            </a:r>
          </a:p>
          <a:p>
            <a:pPr marL="342900" indent="-342900">
              <a:buAutoNum type="arabicPeriod"/>
            </a:pPr>
            <a:r>
              <a:rPr lang="en-GB" sz="2000" b="1" dirty="0"/>
              <a:t>Artifacts from the Future.  Making objects, or 'artifacts</a:t>
            </a:r>
            <a:r>
              <a:rPr lang="en-GB" sz="2000" dirty="0"/>
              <a:t>', that might exist in speculative futures. These artifacts serve as tangible representations of ideas.</a:t>
            </a:r>
          </a:p>
          <a:p>
            <a:pPr marL="342900" indent="-342900">
              <a:buAutoNum type="arabicPeriod"/>
            </a:pPr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</a:rPr>
              <a:t>Storytelling is integral to Speculative Design.  </a:t>
            </a:r>
            <a:r>
              <a:rPr lang="en-GB" sz="2000" dirty="0">
                <a:solidFill>
                  <a:schemeClr val="bg1"/>
                </a:solidFill>
              </a:rPr>
              <a:t>(Through narratives, designers communicate complex ideas and speculative futures in a way that is accessible and engaging to the viewer. )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</a:rPr>
              <a:t>Interdisciplinary Approach</a:t>
            </a:r>
            <a:r>
              <a:rPr lang="en-GB" sz="2000" dirty="0">
                <a:solidFill>
                  <a:schemeClr val="bg1"/>
                </a:solidFill>
              </a:rPr>
              <a:t>: Speculative Design often involves a cross-disciplinary approach, merging design with fields like sociology, politics, philosophy, and science.</a:t>
            </a:r>
          </a:p>
          <a:p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4553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could come from your practice?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575110" y="1828800"/>
            <a:ext cx="10789920" cy="39241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Fashion or textiles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Objects or artefacts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Graphic or editorial design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Film or animation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Architecture or environments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Games or digital experiences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Photography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Performance or installation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Sound or communication systems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9D06764-7CDF-5D8B-2B13-BD8B70D121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8401" y="1515556"/>
            <a:ext cx="3572464" cy="214949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DF6CBDC-C636-5672-0B07-AD4D859181A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6259"/>
          <a:stretch>
            <a:fillRect/>
          </a:stretch>
        </p:blipFill>
        <p:spPr>
          <a:xfrm>
            <a:off x="7416332" y="3341179"/>
            <a:ext cx="3694228" cy="28229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D05FA72-E69C-0580-9244-A19BCE0A87F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23210"/>
          <a:stretch>
            <a:fillRect/>
          </a:stretch>
        </p:blipFill>
        <p:spPr>
          <a:xfrm>
            <a:off x="9163050" y="918050"/>
            <a:ext cx="2571750" cy="263313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829733" y="325438"/>
            <a:ext cx="8229600" cy="1143000"/>
          </a:xfrm>
        </p:spPr>
        <p:txBody>
          <a:bodyPr/>
          <a:lstStyle/>
          <a:p>
            <a:r>
              <a:rPr lang="en-GB" dirty="0"/>
              <a:t>Speculative design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714586" y="1652841"/>
            <a:ext cx="5737013" cy="47320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sz="2400" dirty="0"/>
              <a:t>Speculative design uses </a:t>
            </a:r>
            <a:r>
              <a:rPr lang="en-GB" sz="2400" b="1" dirty="0"/>
              <a:t>possible futures to question</a:t>
            </a:r>
            <a:r>
              <a:rPr lang="en-GB" sz="2400" dirty="0"/>
              <a:t> the present.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sz="2400" dirty="0"/>
              <a:t>It can </a:t>
            </a:r>
            <a:r>
              <a:rPr lang="en-GB" sz="2400" b="1" dirty="0"/>
              <a:t>imagine what might happen</a:t>
            </a:r>
            <a:r>
              <a:rPr lang="en-GB" sz="2400" dirty="0"/>
              <a:t>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sz="2400" dirty="0"/>
              <a:t>It can </a:t>
            </a:r>
            <a:r>
              <a:rPr lang="en-GB" sz="2400" b="1" dirty="0"/>
              <a:t>question what should happen.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sz="2400" dirty="0"/>
              <a:t>It can </a:t>
            </a:r>
            <a:r>
              <a:rPr lang="en-GB" sz="2400" b="1" dirty="0"/>
              <a:t>expose assumptions </a:t>
            </a:r>
            <a:r>
              <a:rPr lang="en-GB" sz="2400" dirty="0"/>
              <a:t>about what we consider normal, desirable or possible.</a:t>
            </a:r>
          </a:p>
          <a:p>
            <a:pPr>
              <a:spcAft>
                <a:spcPts val="900"/>
              </a:spcAft>
              <a:defRPr sz="2100"/>
            </a:pPr>
            <a:endParaRPr lang="en-GB" sz="2400" dirty="0"/>
          </a:p>
          <a:p>
            <a:pPr>
              <a:spcAft>
                <a:spcPts val="900"/>
              </a:spcAft>
              <a:defRPr sz="2100"/>
            </a:pPr>
            <a:r>
              <a:rPr lang="en-GB" sz="2400" i="1" dirty="0"/>
              <a:t>This model of thinking equips future designers with a broad range of skills and instils a mindset of critical thinking and ethical consideration. </a:t>
            </a:r>
            <a:endParaRPr sz="2400" i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B0B674-ACBC-FDCA-B113-C088C89AD3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5600" y="0"/>
            <a:ext cx="54864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Speculation is not prediction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701040" y="1417638"/>
            <a:ext cx="10789920" cy="1869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sz="2400" dirty="0"/>
              <a:t>A prediction asks: What is </a:t>
            </a:r>
            <a:r>
              <a:rPr lang="en-GB" sz="2400" b="1" dirty="0"/>
              <a:t>likely to happen</a:t>
            </a:r>
            <a:r>
              <a:rPr lang="en-GB" sz="2400" dirty="0"/>
              <a:t>?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sz="2400" dirty="0"/>
              <a:t>A speculative design asks: </a:t>
            </a:r>
            <a:r>
              <a:rPr lang="en-GB" sz="2400" b="1" dirty="0"/>
              <a:t>What could happen</a:t>
            </a:r>
            <a:r>
              <a:rPr lang="en-GB" sz="2400" dirty="0"/>
              <a:t>?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sz="2400" dirty="0"/>
              <a:t>A critical speculative design asks: </a:t>
            </a:r>
            <a:r>
              <a:rPr lang="en-GB" sz="2400" b="1" dirty="0"/>
              <a:t>What would that future reveal</a:t>
            </a:r>
            <a:r>
              <a:rPr lang="en-GB" sz="2400" dirty="0"/>
              <a:t>?</a:t>
            </a:r>
          </a:p>
          <a:p>
            <a:pPr>
              <a:spcAft>
                <a:spcPts val="900"/>
              </a:spcAft>
              <a:defRPr sz="2100"/>
            </a:pP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1F9BC8B-98DB-A7D8-C7C0-30615AB3D85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431" t="12420" r="10948" b="10456"/>
          <a:stretch>
            <a:fillRect/>
          </a:stretch>
        </p:blipFill>
        <p:spPr>
          <a:xfrm>
            <a:off x="5901267" y="3059971"/>
            <a:ext cx="5833533" cy="350308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70792-72F1-5BFB-CA90-6392B71235BB}"/>
              </a:ext>
            </a:extLst>
          </p:cNvPr>
          <p:cNvSpPr txBox="1">
            <a:spLocks/>
          </p:cNvSpPr>
          <p:nvPr/>
        </p:nvSpPr>
        <p:spPr>
          <a:xfrm>
            <a:off x="-355600" y="306630"/>
            <a:ext cx="6451600" cy="114300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Example </a:t>
            </a:r>
          </a:p>
          <a:p>
            <a:r>
              <a:rPr lang="en-GB" sz="3600" dirty="0">
                <a:solidFill>
                  <a:schemeClr val="bg1">
                    <a:lumMod val="65000"/>
                  </a:schemeClr>
                </a:solidFill>
              </a:rPr>
              <a:t>Immersive Art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7B1702-CE9E-E891-93E6-90BC8C9CDBEF}"/>
              </a:ext>
            </a:extLst>
          </p:cNvPr>
          <p:cNvSpPr txBox="1"/>
          <p:nvPr/>
        </p:nvSpPr>
        <p:spPr>
          <a:xfrm>
            <a:off x="503844" y="1796222"/>
            <a:ext cx="6000557" cy="47551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/>
              <a:t>Prediction:</a:t>
            </a:r>
            <a:endParaRPr lang="en-GB" sz="2400" dirty="0"/>
          </a:p>
          <a:p>
            <a:r>
              <a:rPr lang="en-GB" sz="2400" b="1" dirty="0"/>
              <a:t>Immersive art </a:t>
            </a:r>
            <a:r>
              <a:rPr lang="en-GB" sz="2400" dirty="0"/>
              <a:t>will become </a:t>
            </a:r>
            <a:r>
              <a:rPr lang="en-GB" sz="2400" b="1" dirty="0"/>
              <a:t>increasingly common</a:t>
            </a:r>
            <a:r>
              <a:rPr lang="en-GB" sz="2400" dirty="0"/>
              <a:t> in galleries.</a:t>
            </a:r>
          </a:p>
          <a:p>
            <a:pPr>
              <a:spcAft>
                <a:spcPts val="900"/>
              </a:spcAft>
              <a:defRPr sz="2100"/>
            </a:pPr>
            <a:endParaRPr lang="en-GB" sz="2400" dirty="0"/>
          </a:p>
          <a:p>
            <a:r>
              <a:rPr lang="en-GB" sz="2400" b="1" dirty="0"/>
              <a:t>Speculation:</a:t>
            </a:r>
            <a:endParaRPr lang="en-GB" sz="2400" dirty="0"/>
          </a:p>
          <a:p>
            <a:r>
              <a:rPr lang="en-GB" sz="2400" dirty="0"/>
              <a:t>What if </a:t>
            </a:r>
            <a:r>
              <a:rPr lang="en-GB" sz="2400" b="1" dirty="0"/>
              <a:t>galleries became entirely immersive</a:t>
            </a:r>
            <a:r>
              <a:rPr lang="en-GB" sz="2400" dirty="0"/>
              <a:t>, with no physical artworks?</a:t>
            </a:r>
          </a:p>
          <a:p>
            <a:pPr>
              <a:spcAft>
                <a:spcPts val="900"/>
              </a:spcAft>
              <a:defRPr sz="2100"/>
            </a:pPr>
            <a:endParaRPr lang="en-GB" sz="2400" dirty="0"/>
          </a:p>
          <a:p>
            <a:r>
              <a:rPr lang="en-GB" sz="2400" b="1" dirty="0"/>
              <a:t>Critical speculation:</a:t>
            </a:r>
            <a:endParaRPr lang="en-GB" sz="2400" dirty="0"/>
          </a:p>
          <a:p>
            <a:r>
              <a:rPr lang="en-GB" sz="2400" dirty="0"/>
              <a:t>What would this future reveal about </a:t>
            </a:r>
            <a:r>
              <a:rPr lang="en-GB" sz="2400" b="1" dirty="0"/>
              <a:t>what we think art is?</a:t>
            </a:r>
            <a:endParaRPr lang="en-GB" sz="2400" dirty="0"/>
          </a:p>
          <a:p>
            <a:pPr>
              <a:spcAft>
                <a:spcPts val="900"/>
              </a:spcAft>
              <a:defRPr sz="2100"/>
            </a:pPr>
            <a:r>
              <a:rPr lang="en-GB" sz="2400" dirty="0"/>
              <a:t> 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DED323F-9614-11F6-BE7D-2F36CDFCC00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133" r="12667" b="18325"/>
          <a:stretch>
            <a:fillRect/>
          </a:stretch>
        </p:blipFill>
        <p:spPr>
          <a:xfrm>
            <a:off x="7162800" y="1756260"/>
            <a:ext cx="5029200" cy="51863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F0F8CC-BB3B-E879-4EC5-2B26C7A14CA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1168" b="13450"/>
          <a:stretch>
            <a:fillRect/>
          </a:stretch>
        </p:blipFill>
        <p:spPr>
          <a:xfrm>
            <a:off x="5846003" y="0"/>
            <a:ext cx="3636664" cy="2537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6161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4000"/>
              <a:t>Three useful questions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6680" y="2405067"/>
            <a:ext cx="6002110" cy="37290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800" dirty="0"/>
              <a:t>What if this </a:t>
            </a:r>
            <a:r>
              <a:rPr lang="en-US" sz="2800" b="1" dirty="0"/>
              <a:t>continued</a:t>
            </a:r>
            <a:r>
              <a:rPr lang="en-US" sz="2800" dirty="0"/>
              <a:t>?</a:t>
            </a:r>
          </a:p>
          <a:p>
            <a:pPr indent="-228600" defTabSz="914400">
              <a:lnSpc>
                <a:spcPct val="90000"/>
              </a:lnSpc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800" dirty="0"/>
              <a:t>What if this </a:t>
            </a:r>
            <a:r>
              <a:rPr lang="en-US" sz="2800" b="1" dirty="0"/>
              <a:t>changed</a:t>
            </a:r>
            <a:r>
              <a:rPr lang="en-US" sz="2800" dirty="0"/>
              <a:t>?</a:t>
            </a:r>
          </a:p>
          <a:p>
            <a:pPr indent="-228600" defTabSz="914400">
              <a:lnSpc>
                <a:spcPct val="90000"/>
              </a:lnSpc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800" dirty="0"/>
              <a:t>What if the </a:t>
            </a:r>
            <a:r>
              <a:rPr lang="en-US" sz="2800" b="1" dirty="0"/>
              <a:t>opposite</a:t>
            </a:r>
            <a:r>
              <a:rPr lang="en-US" sz="2800" dirty="0"/>
              <a:t> happened? </a:t>
            </a:r>
          </a:p>
          <a:p>
            <a:pPr indent="-228600" defTabSz="914400">
              <a:lnSpc>
                <a:spcPct val="90000"/>
              </a:lnSpc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endParaRPr lang="en-US" sz="2800" dirty="0"/>
          </a:p>
          <a:p>
            <a:pPr algn="ctr" defTabSz="914400">
              <a:lnSpc>
                <a:spcPct val="90000"/>
              </a:lnSpc>
              <a:spcAft>
                <a:spcPts val="900"/>
              </a:spcAft>
              <a:defRPr sz="2100"/>
            </a:pPr>
            <a:r>
              <a:rPr lang="en-US" sz="2800" b="1" dirty="0"/>
              <a:t>Small changes in assumptions can produce very different worlds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DE4757-44A7-39A4-BE24-631865B728B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0928" r="17021"/>
          <a:stretch>
            <a:fillRect/>
          </a:stretch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D50BC49-64FF-C092-46FE-8FC6D7D09F95}"/>
              </a:ext>
            </a:extLst>
          </p:cNvPr>
          <p:cNvSpPr txBox="1"/>
          <p:nvPr/>
        </p:nvSpPr>
        <p:spPr>
          <a:xfrm>
            <a:off x="795867" y="445168"/>
            <a:ext cx="411480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You’ve just began to thinking like a speculative designer…</a:t>
            </a:r>
          </a:p>
          <a:p>
            <a:endParaRPr lang="en-GB" sz="2800" b="1" dirty="0"/>
          </a:p>
          <a:p>
            <a:pPr marL="342900" indent="-342900">
              <a:buAutoNum type="arabicPeriod"/>
            </a:pPr>
            <a:r>
              <a:rPr lang="en-GB" sz="2800" dirty="0"/>
              <a:t>Questioning the Present.</a:t>
            </a:r>
          </a:p>
          <a:p>
            <a:r>
              <a:rPr lang="en-GB" sz="2800" dirty="0"/>
              <a:t>2. Exploring Future Possibilities.</a:t>
            </a:r>
          </a:p>
          <a:p>
            <a:r>
              <a:rPr lang="en-GB" sz="2800" dirty="0"/>
              <a:t>3. Sparking Debate.</a:t>
            </a:r>
          </a:p>
          <a:p>
            <a:r>
              <a:rPr lang="en-GB" sz="2800" dirty="0"/>
              <a:t>4. Ethical Considerations and Responsibility.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DC124B-6AFA-C7DB-1B43-7A308C17BDD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133" r="12667" b="18325"/>
          <a:stretch>
            <a:fillRect/>
          </a:stretch>
        </p:blipFill>
        <p:spPr>
          <a:xfrm>
            <a:off x="5459760" y="0"/>
            <a:ext cx="6732240" cy="6942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5394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184" y="1002771"/>
            <a:ext cx="58928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Science fiction as a way of thinking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731520" y="2480734"/>
            <a:ext cx="4991947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Science fiction does not simply show us the future.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It creates imagined worlds in which </a:t>
            </a:r>
            <a:r>
              <a:rPr lang="en-GB" b="1" dirty="0"/>
              <a:t>different ideas </a:t>
            </a:r>
            <a:r>
              <a:rPr lang="en-GB" dirty="0"/>
              <a:t>about humanity, technology and society can be </a:t>
            </a:r>
            <a:r>
              <a:rPr lang="en-GB" b="1" dirty="0"/>
              <a:t>tested.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The </a:t>
            </a:r>
            <a:r>
              <a:rPr lang="en-GB" b="1" dirty="0"/>
              <a:t>world</a:t>
            </a:r>
            <a:r>
              <a:rPr lang="en-GB" dirty="0"/>
              <a:t> </a:t>
            </a:r>
            <a:r>
              <a:rPr lang="en-GB" b="1" dirty="0"/>
              <a:t>may be fictional,</a:t>
            </a:r>
            <a:r>
              <a:rPr lang="en-GB" dirty="0"/>
              <a:t> but the </a:t>
            </a:r>
            <a:r>
              <a:rPr lang="en-GB" b="1" dirty="0"/>
              <a:t>questions can be real</a:t>
            </a:r>
            <a:r>
              <a:rPr lang="en-GB" dirty="0"/>
              <a:t>.</a:t>
            </a:r>
            <a:endParaRPr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4A2D4B-D23C-17FA-20CD-97EBB155C2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Example: Her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457199" y="1417638"/>
            <a:ext cx="6925734" cy="27007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2100"/>
            </a:pPr>
            <a:r>
              <a:rPr lang="en-GB" b="1" dirty="0"/>
              <a:t>A future in which an AI operating system becomes an intimate companion.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The interesting question is not simply: Could this technology exist?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Instead: What would friendship, intimacy and personhood mean if it did?</a:t>
            </a:r>
          </a:p>
          <a:p>
            <a:pPr algn="ctr">
              <a:spcAft>
                <a:spcPts val="900"/>
              </a:spcAft>
              <a:defRPr sz="2100"/>
            </a:pPr>
            <a:r>
              <a:rPr lang="en-GB" b="1" dirty="0"/>
              <a:t>What counts as a relationship?</a:t>
            </a:r>
            <a:endParaRPr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E3D481-8999-5D15-69DA-2DA24F184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462" y="0"/>
            <a:ext cx="4636538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B80D206-A49C-8448-5B8D-361FD6EF65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4933" y="4297362"/>
            <a:ext cx="4064000" cy="2286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54000" y="173041"/>
            <a:ext cx="8229600" cy="1143000"/>
          </a:xfrm>
        </p:spPr>
        <p:txBody>
          <a:bodyPr/>
          <a:lstStyle/>
          <a:p>
            <a:r>
              <a:rPr lang="en-GB" dirty="0"/>
              <a:t>Example: Blade Runner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731519" y="1143000"/>
            <a:ext cx="7430347" cy="23775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2100"/>
            </a:pPr>
            <a:r>
              <a:rPr lang="en-GB" b="1" dirty="0"/>
              <a:t>A future populated by humans and manufactured beings.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The film complicates the boundary between human and non-human.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The speculative world allows us to question identity, memory and personhood</a:t>
            </a:r>
          </a:p>
          <a:p>
            <a:pPr algn="ctr">
              <a:spcAft>
                <a:spcPts val="900"/>
              </a:spcAft>
              <a:defRPr sz="2100"/>
            </a:pPr>
            <a:r>
              <a:rPr lang="en-GB" b="1" dirty="0"/>
              <a:t>What counts as human?</a:t>
            </a:r>
            <a:endParaRPr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EB324A-1514-610A-B7BB-E25614B8E2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5600" y="0"/>
            <a:ext cx="4216400" cy="4216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67624E0-56D7-8494-15FE-3FA8A2A453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3467" y="3595157"/>
            <a:ext cx="5215466" cy="29337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89560" y="492983"/>
            <a:ext cx="8229600" cy="1143000"/>
          </a:xfrm>
        </p:spPr>
        <p:txBody>
          <a:bodyPr/>
          <a:lstStyle/>
          <a:p>
            <a:r>
              <a:rPr lang="en-GB" dirty="0"/>
              <a:t>Example: Arrival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558800" y="1769534"/>
            <a:ext cx="6532880" cy="27007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2100"/>
            </a:pPr>
            <a:r>
              <a:rPr lang="en-GB" b="1" dirty="0"/>
              <a:t>An encounter with an unfamiliar form of intelligence. 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Language becomes more than communication, it changes how the world is understood.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The film asks us to consider whether different ways of knowing can produce different realities. </a:t>
            </a:r>
          </a:p>
          <a:p>
            <a:pPr algn="ctr">
              <a:spcAft>
                <a:spcPts val="900"/>
              </a:spcAft>
              <a:defRPr sz="2100"/>
            </a:pPr>
            <a:r>
              <a:rPr lang="en-GB" b="1" dirty="0"/>
              <a:t>Can the way we know the world change the world we experience?</a:t>
            </a:r>
            <a:endParaRPr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1911EB-A86D-38D0-F967-857772CC06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2050" y="0"/>
            <a:ext cx="484995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EF0B1C-9202-A3F9-FAE4-3FA358FCB0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896" y="4737375"/>
            <a:ext cx="2967567" cy="166979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401488" y="-56128"/>
            <a:ext cx="10137563" cy="1143000"/>
          </a:xfrm>
        </p:spPr>
        <p:txBody>
          <a:bodyPr>
            <a:normAutofit/>
          </a:bodyPr>
          <a:lstStyle/>
          <a:p>
            <a:r>
              <a:rPr lang="en-GB" sz="3600" dirty="0"/>
              <a:t>Look at this world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43522" y="3833382"/>
            <a:ext cx="10789920" cy="2608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2100"/>
            </a:pPr>
            <a:r>
              <a:rPr lang="en-GB" sz="2000" dirty="0"/>
              <a:t>What does this future assume about humans?</a:t>
            </a:r>
          </a:p>
          <a:p>
            <a:pPr>
              <a:spcAft>
                <a:spcPts val="900"/>
              </a:spcAft>
              <a:defRPr sz="2100"/>
            </a:pPr>
            <a:r>
              <a:rPr lang="en-GB" sz="2000" dirty="0"/>
              <a:t>What does it assume about technology?</a:t>
            </a:r>
          </a:p>
          <a:p>
            <a:pPr>
              <a:spcAft>
                <a:spcPts val="900"/>
              </a:spcAft>
              <a:defRPr sz="2100"/>
            </a:pPr>
            <a:r>
              <a:rPr lang="en-GB" sz="2000" dirty="0"/>
              <a:t>What does it assume about society?</a:t>
            </a:r>
          </a:p>
          <a:p>
            <a:pPr>
              <a:spcAft>
                <a:spcPts val="900"/>
              </a:spcAft>
              <a:defRPr sz="2100"/>
            </a:pPr>
            <a:r>
              <a:rPr lang="en-GB" sz="2000" dirty="0"/>
              <a:t>What has changed?</a:t>
            </a:r>
          </a:p>
          <a:p>
            <a:pPr>
              <a:spcAft>
                <a:spcPts val="900"/>
              </a:spcAft>
              <a:defRPr sz="2100"/>
            </a:pPr>
            <a:r>
              <a:rPr lang="en-GB" sz="2000" dirty="0"/>
              <a:t>What has stayed the same?</a:t>
            </a:r>
          </a:p>
          <a:p>
            <a:pPr>
              <a:spcAft>
                <a:spcPts val="900"/>
              </a:spcAft>
              <a:defRPr sz="2100"/>
            </a:pPr>
            <a:r>
              <a:rPr lang="en-GB" sz="2000" dirty="0"/>
              <a:t>Who benefits from this future?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E9D5C9-376C-FAB3-4B81-F2A5444741D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915" t="6467" r="9841" b="3576"/>
          <a:stretch>
            <a:fillRect/>
          </a:stretch>
        </p:blipFill>
        <p:spPr>
          <a:xfrm>
            <a:off x="1264704" y="821520"/>
            <a:ext cx="4831296" cy="28434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FE4AE2E-3007-A0FE-E615-75B6E73FBD2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057" r="3740"/>
          <a:stretch>
            <a:fillRect/>
          </a:stretch>
        </p:blipFill>
        <p:spPr>
          <a:xfrm>
            <a:off x="7740778" y="2861681"/>
            <a:ext cx="4432171" cy="221846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C1AFA50-3EA0-419F-DDAC-1D2978A4EB7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8955"/>
          <a:stretch>
            <a:fillRect/>
          </a:stretch>
        </p:blipFill>
        <p:spPr>
          <a:xfrm>
            <a:off x="7740778" y="-35428"/>
            <a:ext cx="4432171" cy="28764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1FAA129-BC12-D053-9CA4-AB0AD28AF6A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6744"/>
          <a:stretch>
            <a:fillRect/>
          </a:stretch>
        </p:blipFill>
        <p:spPr>
          <a:xfrm>
            <a:off x="10491055" y="5151646"/>
            <a:ext cx="1681895" cy="172194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09E8599-55E2-6D85-7EA1-4D948534A42D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r="21024"/>
          <a:stretch>
            <a:fillRect/>
          </a:stretch>
        </p:blipFill>
        <p:spPr>
          <a:xfrm>
            <a:off x="7720414" y="5137585"/>
            <a:ext cx="2719842" cy="172194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1039" y="899002"/>
            <a:ext cx="4717627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From science fiction to speculative design</a:t>
            </a:r>
            <a:endParaRPr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82868E7-F3B0-6C0E-FA63-F9853D0AC626}"/>
              </a:ext>
            </a:extLst>
          </p:cNvPr>
          <p:cNvSpPr/>
          <p:nvPr/>
        </p:nvSpPr>
        <p:spPr>
          <a:xfrm>
            <a:off x="881149" y="5353396"/>
            <a:ext cx="4479945" cy="108065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701039" y="2395941"/>
            <a:ext cx="4717627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b="1" dirty="0"/>
              <a:t>Science fiction </a:t>
            </a:r>
            <a:r>
              <a:rPr lang="en-GB" dirty="0"/>
              <a:t>often builds a narrative around an </a:t>
            </a:r>
            <a:r>
              <a:rPr lang="en-GB" b="1" dirty="0"/>
              <a:t>imagined world.</a:t>
            </a:r>
          </a:p>
          <a:p>
            <a:pPr>
              <a:spcAft>
                <a:spcPts val="900"/>
              </a:spcAft>
              <a:defRPr sz="2100"/>
            </a:pPr>
            <a:endParaRPr lang="en-GB" b="1" dirty="0"/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b="1" dirty="0"/>
              <a:t>Speculative design </a:t>
            </a:r>
            <a:r>
              <a:rPr lang="en-GB" dirty="0"/>
              <a:t>can </a:t>
            </a:r>
            <a:r>
              <a:rPr lang="en-GB" b="1" dirty="0"/>
              <a:t>make </a:t>
            </a:r>
            <a:r>
              <a:rPr lang="en-GB" dirty="0"/>
              <a:t>that world tangible through </a:t>
            </a:r>
            <a:r>
              <a:rPr lang="en-GB" b="1" dirty="0"/>
              <a:t>objects, images, spaces, clothing, interfaces, services</a:t>
            </a:r>
            <a:r>
              <a:rPr lang="en-GB" dirty="0"/>
              <a:t> and </a:t>
            </a:r>
            <a:r>
              <a:rPr lang="en-GB" b="1" dirty="0"/>
              <a:t>other designed forms.</a:t>
            </a:r>
          </a:p>
          <a:p>
            <a:pPr>
              <a:spcAft>
                <a:spcPts val="900"/>
              </a:spcAft>
              <a:defRPr sz="2100"/>
            </a:pPr>
            <a:endParaRPr lang="en-GB" b="1" dirty="0"/>
          </a:p>
          <a:p>
            <a:pPr algn="ctr">
              <a:spcAft>
                <a:spcPts val="900"/>
              </a:spcAft>
              <a:defRPr sz="2100"/>
            </a:pPr>
            <a:r>
              <a:rPr lang="en-GB" sz="2400" dirty="0">
                <a:solidFill>
                  <a:schemeClr val="bg1"/>
                </a:solidFill>
              </a:rPr>
              <a:t>The </a:t>
            </a:r>
            <a:r>
              <a:rPr lang="en-GB" sz="2400" b="1" dirty="0">
                <a:solidFill>
                  <a:schemeClr val="bg1"/>
                </a:solidFill>
              </a:rPr>
              <a:t>artefact/practice </a:t>
            </a:r>
            <a:r>
              <a:rPr lang="en-GB" sz="2400" dirty="0">
                <a:solidFill>
                  <a:schemeClr val="bg1"/>
                </a:solidFill>
              </a:rPr>
              <a:t>becomes a way of </a:t>
            </a:r>
            <a:r>
              <a:rPr lang="en-GB" sz="2400" b="1" dirty="0">
                <a:solidFill>
                  <a:schemeClr val="bg1"/>
                </a:solidFill>
              </a:rPr>
              <a:t>asking questions.</a:t>
            </a:r>
            <a:endParaRPr sz="2400" b="1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422A79-898B-8ACA-BCAF-AB92F333D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8795" y="3408534"/>
            <a:ext cx="5795657" cy="28229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41AE5A9-5777-14FB-39CC-5FB570356A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0187" y="758832"/>
            <a:ext cx="5774266" cy="256634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30381" y="365521"/>
            <a:ext cx="8229600" cy="1143000"/>
          </a:xfrm>
        </p:spPr>
        <p:txBody>
          <a:bodyPr/>
          <a:lstStyle/>
          <a:p>
            <a:r>
              <a:rPr lang="en-GB" dirty="0"/>
              <a:t>Design fiction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7315199" y="755187"/>
            <a:ext cx="4213013" cy="55861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sz="2400" dirty="0"/>
              <a:t>A designed </a:t>
            </a:r>
            <a:r>
              <a:rPr lang="en-GB" sz="2400" b="1" dirty="0"/>
              <a:t>object</a:t>
            </a:r>
            <a:r>
              <a:rPr lang="en-GB" sz="2400" dirty="0"/>
              <a:t> or </a:t>
            </a:r>
            <a:r>
              <a:rPr lang="en-GB" sz="2400" b="1" dirty="0"/>
              <a:t>communication</a:t>
            </a:r>
            <a:r>
              <a:rPr lang="en-GB" sz="2400" dirty="0"/>
              <a:t> from an </a:t>
            </a:r>
            <a:r>
              <a:rPr lang="en-GB" sz="2400" b="1" dirty="0"/>
              <a:t>imagined world</a:t>
            </a:r>
            <a:r>
              <a:rPr lang="en-GB" sz="2400" dirty="0"/>
              <a:t>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endParaRPr lang="en-GB" sz="2400" dirty="0"/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sz="2400" dirty="0"/>
              <a:t>It might look like something that </a:t>
            </a:r>
            <a:r>
              <a:rPr lang="en-GB" sz="2400" b="1" dirty="0"/>
              <a:t>already exists</a:t>
            </a:r>
            <a:r>
              <a:rPr lang="en-GB" sz="2400" dirty="0"/>
              <a:t>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endParaRPr lang="en-GB" sz="2400" dirty="0"/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sz="2400" dirty="0"/>
              <a:t>But it belongs to a </a:t>
            </a:r>
            <a:r>
              <a:rPr lang="en-GB" sz="2400" b="1" dirty="0"/>
              <a:t>different future.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endParaRPr lang="en-GB" sz="2400" dirty="0"/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sz="2400" dirty="0"/>
              <a:t>Its purpose is to make the future feel </a:t>
            </a:r>
            <a:r>
              <a:rPr lang="en-GB" sz="2400" b="1" dirty="0"/>
              <a:t>tangible</a:t>
            </a:r>
            <a:r>
              <a:rPr lang="en-GB" sz="2400" dirty="0"/>
              <a:t>, and to make us </a:t>
            </a:r>
            <a:r>
              <a:rPr lang="en-GB" sz="2400" b="1" dirty="0"/>
              <a:t>question it.</a:t>
            </a:r>
            <a:endParaRPr sz="2400" b="1" dirty="0"/>
          </a:p>
        </p:txBody>
      </p:sp>
      <p:pic>
        <p:nvPicPr>
          <p:cNvPr id="5" name="Online Media 2" descr="HYPER-REALITY">
            <a:hlinkClick r:id="" action="ppaction://media"/>
            <a:extLst>
              <a:ext uri="{FF2B5EF4-FFF2-40B4-BE49-F238E27FC236}">
                <a16:creationId xmlns:a16="http://schemas.microsoft.com/office/drawing/2014/main" id="{4FE03A76-4A26-8275-0546-23FB40BCE8D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44704" y="1750959"/>
            <a:ext cx="6479429" cy="36608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A90342E-1BB1-E23A-66F6-E975BCEAA95C}"/>
              </a:ext>
            </a:extLst>
          </p:cNvPr>
          <p:cNvSpPr txBox="1"/>
          <p:nvPr/>
        </p:nvSpPr>
        <p:spPr>
          <a:xfrm>
            <a:off x="1473199" y="5591917"/>
            <a:ext cx="50073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=YJg02ivYzSs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8801" y="459202"/>
            <a:ext cx="5008255" cy="1143000"/>
          </a:xfrm>
        </p:spPr>
        <p:txBody>
          <a:bodyPr>
            <a:noAutofit/>
          </a:bodyPr>
          <a:lstStyle/>
          <a:p>
            <a:r>
              <a:rPr lang="en-GB" sz="3600" dirty="0"/>
              <a:t>Studio exercise: Communication of the Future</a:t>
            </a:r>
            <a:endParaRPr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701040" y="2050986"/>
            <a:ext cx="10789920" cy="2608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2100"/>
            </a:pPr>
            <a:r>
              <a:rPr lang="en-GB" dirty="0"/>
              <a:t>Imagine it in 2176 (150 years from now).</a:t>
            </a:r>
          </a:p>
          <a:p>
            <a:pPr>
              <a:spcAft>
                <a:spcPts val="900"/>
              </a:spcAft>
              <a:defRPr sz="2100"/>
            </a:pPr>
            <a:r>
              <a:rPr lang="en-GB" dirty="0"/>
              <a:t>What has changed?</a:t>
            </a:r>
          </a:p>
          <a:p>
            <a:pPr>
              <a:spcAft>
                <a:spcPts val="900"/>
              </a:spcAft>
              <a:defRPr sz="2100"/>
            </a:pPr>
            <a:r>
              <a:rPr lang="en-GB" dirty="0"/>
              <a:t>What has disappeared?</a:t>
            </a:r>
          </a:p>
          <a:p>
            <a:pPr>
              <a:spcAft>
                <a:spcPts val="900"/>
              </a:spcAft>
              <a:defRPr sz="2100"/>
            </a:pPr>
            <a:r>
              <a:rPr lang="en-GB" dirty="0"/>
              <a:t>Who/what remains?</a:t>
            </a:r>
          </a:p>
          <a:p>
            <a:pPr>
              <a:spcAft>
                <a:spcPts val="900"/>
              </a:spcAft>
              <a:defRPr sz="2100"/>
            </a:pPr>
            <a:endParaRPr lang="en-GB" dirty="0"/>
          </a:p>
          <a:p>
            <a:pPr>
              <a:spcAft>
                <a:spcPts val="900"/>
              </a:spcAft>
              <a:defRPr sz="2100"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4EBE546-3A2C-ECE8-CC4E-3D40A25E4E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4459" y="1359972"/>
            <a:ext cx="4211701" cy="30166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5DB8C3D-D354-B313-9A5B-BAECDF82BF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8401" y="205363"/>
            <a:ext cx="3127828" cy="230921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F2A9090-4C6E-DB3E-2CB0-295CD20612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5723" y="647266"/>
            <a:ext cx="2544011" cy="190987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1A66250-C4D4-7970-0800-CD34976287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52705" y="4300861"/>
            <a:ext cx="3443508" cy="205749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1C33A9B-5624-F061-F4ED-9FDB592FA7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28101" y="4150287"/>
            <a:ext cx="2327893" cy="232789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6203559-8BC7-FFD8-AC1A-496E4ACB6C2A}"/>
              </a:ext>
            </a:extLst>
          </p:cNvPr>
          <p:cNvSpPr/>
          <p:nvPr/>
        </p:nvSpPr>
        <p:spPr>
          <a:xfrm>
            <a:off x="701040" y="3987384"/>
            <a:ext cx="4126396" cy="249079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4A9265B-1BD3-3A9C-484D-6EF52FA2A54B}"/>
              </a:ext>
            </a:extLst>
          </p:cNvPr>
          <p:cNvSpPr txBox="1"/>
          <p:nvPr/>
        </p:nvSpPr>
        <p:spPr>
          <a:xfrm>
            <a:off x="872467" y="4208371"/>
            <a:ext cx="37744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The Scenario</a:t>
            </a:r>
          </a:p>
          <a:p>
            <a:r>
              <a:rPr lang="en-GB" dirty="0">
                <a:solidFill>
                  <a:schemeClr val="bg1"/>
                </a:solidFill>
              </a:rPr>
              <a:t>Imagine a future where there is little to no direct human-to-human communication. We predominantly communicate with AIs, avatars, and through technology</a:t>
            </a:r>
            <a:r>
              <a:rPr lang="en-GB" dirty="0"/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D22CF2-6647-7CCC-5018-F05DA43A6442}"/>
              </a:ext>
            </a:extLst>
          </p:cNvPr>
          <p:cNvSpPr txBox="1"/>
          <p:nvPr/>
        </p:nvSpPr>
        <p:spPr>
          <a:xfrm>
            <a:off x="3820886" y="196552"/>
            <a:ext cx="788329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endParaRPr lang="en-GB" b="1" i="0" u="none" strike="noStrike" dirty="0">
              <a:solidFill>
                <a:srgbClr val="000000"/>
              </a:solidFill>
              <a:effectLst/>
            </a:endParaRPr>
          </a:p>
          <a:p>
            <a:pPr algn="l">
              <a:buNone/>
            </a:pPr>
            <a:r>
              <a:rPr lang="en-GB" b="1" dirty="0">
                <a:solidFill>
                  <a:srgbClr val="000000"/>
                </a:solidFill>
              </a:rPr>
              <a:t>‘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What If…’ prompts to spark ideas:</a:t>
            </a:r>
          </a:p>
          <a:p>
            <a:pPr algn="l">
              <a:buNone/>
            </a:pPr>
            <a:endParaRPr lang="en-GB" b="0" i="0" u="none" strike="noStrike" dirty="0">
              <a:solidFill>
                <a:srgbClr val="000000"/>
              </a:solidFill>
              <a:effectLst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What if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humans lost the ability to speak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What if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emotions were the only language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What if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a conscious AI wanted to be human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What if </a:t>
            </a:r>
            <a:r>
              <a:rPr lang="en-GB" b="1" dirty="0">
                <a:solidFill>
                  <a:srgbClr val="000000"/>
                </a:solidFill>
              </a:rPr>
              <a:t>9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0% of your audience or relationships were AIs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What if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communication was only visual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 (no text, no sound)?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What if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you could send a feeling instead of a message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?</a:t>
            </a:r>
            <a:endParaRPr lang="en-GB" dirty="0"/>
          </a:p>
          <a:p>
            <a:pPr lvl="1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C26976-706D-AA13-DBD3-6AAF9735A71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625" r="22054" b="17333"/>
          <a:stretch>
            <a:fillRect/>
          </a:stretch>
        </p:blipFill>
        <p:spPr>
          <a:xfrm>
            <a:off x="0" y="0"/>
            <a:ext cx="3494314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2E3ADE2-8433-FD2F-85A3-D40E8FE4B3E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3898" b="2"/>
          <a:stretch>
            <a:fillRect/>
          </a:stretch>
        </p:blipFill>
        <p:spPr>
          <a:xfrm>
            <a:off x="8364511" y="2877955"/>
            <a:ext cx="3827489" cy="397845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6B3D799-E5A3-B5F8-4DDE-F0B87D7CE90F}"/>
              </a:ext>
            </a:extLst>
          </p:cNvPr>
          <p:cNvSpPr txBox="1"/>
          <p:nvPr/>
        </p:nvSpPr>
        <p:spPr>
          <a:xfrm>
            <a:off x="3820886" y="3168184"/>
            <a:ext cx="4693527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700" b="1" dirty="0"/>
              <a:t>Consider how a speculative future could be expressed in designs such as…</a:t>
            </a:r>
          </a:p>
          <a:p>
            <a:pPr marL="342900" indent="-342900">
              <a:buFont typeface="Arial" panose="020B0604020202020204" pitchFamily="34" charset="0"/>
              <a:buChar char="•"/>
              <a:defRPr sz="2100"/>
            </a:pPr>
            <a:r>
              <a:rPr lang="en-GB" sz="1700" dirty="0"/>
              <a:t>Media / Social media experiences</a:t>
            </a:r>
          </a:p>
          <a:p>
            <a:pPr marL="342900" indent="-342900">
              <a:buFont typeface="Arial" panose="020B0604020202020204" pitchFamily="34" charset="0"/>
              <a:buChar char="•"/>
              <a:defRPr sz="2100"/>
            </a:pPr>
            <a:r>
              <a:rPr lang="en-GB" sz="1700" dirty="0"/>
              <a:t>Fashion or textiles</a:t>
            </a:r>
          </a:p>
          <a:p>
            <a:pPr marL="342900" indent="-342900">
              <a:buFont typeface="Arial" panose="020B0604020202020204" pitchFamily="34" charset="0"/>
              <a:buChar char="•"/>
              <a:defRPr sz="2100"/>
            </a:pPr>
            <a:r>
              <a:rPr lang="en-GB" sz="1700" dirty="0"/>
              <a:t>Objects, products or artifacts</a:t>
            </a:r>
          </a:p>
          <a:p>
            <a:pPr marL="342900" indent="-342900">
              <a:buFont typeface="Arial" panose="020B0604020202020204" pitchFamily="34" charset="0"/>
              <a:buChar char="•"/>
              <a:defRPr sz="2100"/>
            </a:pPr>
            <a:r>
              <a:rPr lang="en-GB" sz="1700" dirty="0"/>
              <a:t>Graphic or advertisements designs</a:t>
            </a:r>
          </a:p>
          <a:p>
            <a:pPr marL="342900" indent="-342900">
              <a:buFont typeface="Arial" panose="020B0604020202020204" pitchFamily="34" charset="0"/>
              <a:buChar char="•"/>
              <a:defRPr sz="2100"/>
            </a:pPr>
            <a:r>
              <a:rPr lang="en-GB" sz="1700" dirty="0"/>
              <a:t>Architecture or environments designs</a:t>
            </a:r>
          </a:p>
          <a:p>
            <a:pPr marL="342900" indent="-342900">
              <a:buFont typeface="Arial" panose="020B0604020202020204" pitchFamily="34" charset="0"/>
              <a:buChar char="•"/>
              <a:defRPr sz="2100"/>
            </a:pPr>
            <a:r>
              <a:rPr lang="en-GB" sz="1700" dirty="0"/>
              <a:t>Games or digital experiences</a:t>
            </a:r>
          </a:p>
          <a:p>
            <a:pPr marL="342900" indent="-342900">
              <a:buFont typeface="Arial" panose="020B0604020202020204" pitchFamily="34" charset="0"/>
              <a:buChar char="•"/>
              <a:defRPr sz="2100"/>
            </a:pPr>
            <a:r>
              <a:rPr lang="en-GB" sz="1700" dirty="0"/>
              <a:t>Performance or art installation</a:t>
            </a:r>
          </a:p>
          <a:p>
            <a:pPr marL="342900" indent="-342900">
              <a:buFont typeface="Arial" panose="020B0604020202020204" pitchFamily="34" charset="0"/>
              <a:buChar char="•"/>
              <a:defRPr sz="2100"/>
            </a:pPr>
            <a:r>
              <a:rPr lang="en-GB" sz="1700" dirty="0"/>
              <a:t>Sound or communication systems</a:t>
            </a:r>
          </a:p>
          <a:p>
            <a:pPr marL="342900" indent="-342900">
              <a:buFont typeface="Arial" panose="020B0604020202020204" pitchFamily="34" charset="0"/>
              <a:buChar char="•"/>
              <a:defRPr sz="2100"/>
            </a:pPr>
            <a:r>
              <a:rPr lang="en-GB" sz="1700" dirty="0"/>
              <a:t>Photographs </a:t>
            </a:r>
          </a:p>
          <a:p>
            <a:pPr marL="342900" indent="-342900">
              <a:buFont typeface="Arial" panose="020B0604020202020204" pitchFamily="34" charset="0"/>
              <a:buChar char="•"/>
              <a:defRPr sz="2100"/>
            </a:pPr>
            <a:r>
              <a:rPr lang="en-GB" sz="1700" dirty="0"/>
              <a:t>Service designs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162532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Now make it contradictory</a:t>
            </a:r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D18F9E-04F0-9AAA-C9BC-248FAE21F46A}"/>
              </a:ext>
            </a:extLst>
          </p:cNvPr>
          <p:cNvSpPr/>
          <p:nvPr/>
        </p:nvSpPr>
        <p:spPr>
          <a:xfrm>
            <a:off x="701039" y="4106908"/>
            <a:ext cx="4456201" cy="191913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701040" y="1937084"/>
            <a:ext cx="10789920" cy="4829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Keep the same starting point.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Create a second future.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Change a key assumption.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GB" dirty="0"/>
              <a:t>Make the two futures meaningfully different.</a:t>
            </a:r>
          </a:p>
          <a:p>
            <a:pPr>
              <a:spcAft>
                <a:spcPts val="900"/>
              </a:spcAft>
              <a:defRPr sz="2100"/>
            </a:pPr>
            <a:endParaRPr lang="en-GB" dirty="0"/>
          </a:p>
          <a:p>
            <a:pPr>
              <a:spcAft>
                <a:spcPts val="900"/>
              </a:spcAft>
              <a:defRPr sz="2100"/>
            </a:pPr>
            <a:r>
              <a:rPr lang="en-GB" dirty="0">
                <a:solidFill>
                  <a:schemeClr val="bg1"/>
                </a:solidFill>
              </a:rPr>
              <a:t>Ask: </a:t>
            </a:r>
          </a:p>
          <a:p>
            <a:pPr indent="-228600" defTabSz="914400">
              <a:lnSpc>
                <a:spcPct val="90000"/>
              </a:lnSpc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>
                <a:solidFill>
                  <a:schemeClr val="bg1"/>
                </a:solidFill>
              </a:rPr>
              <a:t>What if this </a:t>
            </a:r>
            <a:r>
              <a:rPr lang="en-US" sz="2400" b="1" dirty="0">
                <a:solidFill>
                  <a:schemeClr val="bg1"/>
                </a:solidFill>
              </a:rPr>
              <a:t>continued</a:t>
            </a:r>
            <a:r>
              <a:rPr lang="en-US" sz="2400" dirty="0">
                <a:solidFill>
                  <a:schemeClr val="bg1"/>
                </a:solidFill>
              </a:rPr>
              <a:t>?</a:t>
            </a:r>
          </a:p>
          <a:p>
            <a:pPr indent="-228600" defTabSz="914400">
              <a:lnSpc>
                <a:spcPct val="90000"/>
              </a:lnSpc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>
                <a:solidFill>
                  <a:schemeClr val="bg1"/>
                </a:solidFill>
              </a:rPr>
              <a:t>What if this </a:t>
            </a:r>
            <a:r>
              <a:rPr lang="en-US" sz="2400" b="1" dirty="0">
                <a:solidFill>
                  <a:schemeClr val="bg1"/>
                </a:solidFill>
              </a:rPr>
              <a:t>changed</a:t>
            </a:r>
            <a:r>
              <a:rPr lang="en-US" sz="2400" dirty="0">
                <a:solidFill>
                  <a:schemeClr val="bg1"/>
                </a:solidFill>
              </a:rPr>
              <a:t>?</a:t>
            </a:r>
          </a:p>
          <a:p>
            <a:pPr indent="-228600" defTabSz="914400">
              <a:lnSpc>
                <a:spcPct val="90000"/>
              </a:lnSpc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>
                <a:solidFill>
                  <a:schemeClr val="bg1"/>
                </a:solidFill>
              </a:rPr>
              <a:t>What if the </a:t>
            </a:r>
            <a:r>
              <a:rPr lang="en-US" sz="2400" b="1" dirty="0">
                <a:solidFill>
                  <a:schemeClr val="bg1"/>
                </a:solidFill>
              </a:rPr>
              <a:t>opposite</a:t>
            </a:r>
            <a:r>
              <a:rPr lang="en-US" sz="2400" dirty="0">
                <a:solidFill>
                  <a:schemeClr val="bg1"/>
                </a:solidFill>
              </a:rPr>
              <a:t> happened? </a:t>
            </a:r>
          </a:p>
          <a:p>
            <a:pPr>
              <a:spcAft>
                <a:spcPts val="900"/>
              </a:spcAft>
              <a:defRPr sz="2100"/>
            </a:pPr>
            <a:endParaRPr lang="en-GB" dirty="0"/>
          </a:p>
          <a:p>
            <a:pPr>
              <a:spcAft>
                <a:spcPts val="900"/>
              </a:spcAft>
              <a:defRPr sz="2100"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9D5C69-264C-76B6-426B-836D802333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3852" y="1417638"/>
            <a:ext cx="4407108" cy="24789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6CDB4F-148D-CB98-51D9-BC5F4162EA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3852" y="4106908"/>
            <a:ext cx="4456202" cy="1919137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Example: Fashion </a:t>
            </a:r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1727617"/>
            <a:ext cx="5778708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Question: What is fashion in 2176? </a:t>
            </a:r>
          </a:p>
          <a:p>
            <a:r>
              <a:rPr lang="en-GB" sz="2000" b="1" dirty="0"/>
              <a:t>(150 years from now) </a:t>
            </a:r>
          </a:p>
          <a:p>
            <a:endParaRPr lang="en-GB" sz="2000" b="1" dirty="0"/>
          </a:p>
          <a:p>
            <a:r>
              <a:rPr lang="en-GB" sz="2000" b="1" dirty="0"/>
              <a:t>Future A:</a:t>
            </a:r>
            <a:br>
              <a:rPr lang="en-GB" sz="2000" dirty="0"/>
            </a:br>
            <a:r>
              <a:rPr lang="en-GB" sz="2000" dirty="0"/>
              <a:t>Fashion becomes entirely digital, with people changing their appearance through virtual and augmented clothing.</a:t>
            </a:r>
          </a:p>
          <a:p>
            <a:endParaRPr lang="en-GB" sz="2000" dirty="0"/>
          </a:p>
          <a:p>
            <a:r>
              <a:rPr lang="en-GB" sz="2000" b="1" dirty="0"/>
              <a:t>Future B:</a:t>
            </a:r>
            <a:br>
              <a:rPr lang="en-GB" sz="2000" dirty="0"/>
            </a:br>
            <a:r>
              <a:rPr lang="en-GB" sz="2000" dirty="0"/>
              <a:t>Fashion becomes entirely physical, with clothing designed to last, be repaired and reused.</a:t>
            </a:r>
            <a:endParaRPr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EC3594-D5AA-8079-5E6F-FAF912DEED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3898" b="2"/>
          <a:stretch>
            <a:fillRect/>
          </a:stretch>
        </p:blipFill>
        <p:spPr>
          <a:xfrm>
            <a:off x="7553546" y="405228"/>
            <a:ext cx="3827489" cy="39784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06AD789-AA9B-BCD7-EDC9-1C163BB151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5908" y="2009437"/>
            <a:ext cx="1637429" cy="29142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1128603-3CB2-5DB3-E086-484C7D2C9CE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945"/>
          <a:stretch>
            <a:fillRect/>
          </a:stretch>
        </p:blipFill>
        <p:spPr>
          <a:xfrm>
            <a:off x="9713626" y="3845764"/>
            <a:ext cx="2252797" cy="28136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7F9EBD-1501-1A86-87E5-B964744855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58542" y="4172738"/>
            <a:ext cx="2856317" cy="19042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18F6E8B-15ED-43C7-94BA-91549A651C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1B127D2-52C8-7FFC-B8F5-D70D763074D3}"/>
              </a:ext>
            </a:extLst>
          </p:cNvPr>
          <p:cNvSpPr txBox="1"/>
          <p:nvPr/>
        </p:nvSpPr>
        <p:spPr>
          <a:xfrm>
            <a:off x="1093130" y="2300747"/>
            <a:ext cx="5208524" cy="41414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dirty="0">
                <a:latin typeface="+mj-lt"/>
                <a:ea typeface="+mj-ea"/>
                <a:cs typeface="+mj-cs"/>
              </a:rPr>
              <a:t>What </a:t>
            </a:r>
            <a:r>
              <a:rPr lang="en-US" sz="3400" b="1" dirty="0"/>
              <a:t>assumptions</a:t>
            </a:r>
            <a:r>
              <a:rPr lang="en-US" sz="3400" dirty="0">
                <a:latin typeface="+mj-lt"/>
                <a:ea typeface="+mj-ea"/>
                <a:cs typeface="+mj-cs"/>
              </a:rPr>
              <a:t> does your design </a:t>
            </a:r>
            <a:r>
              <a:rPr lang="en-US" sz="3400" b="1" dirty="0">
                <a:latin typeface="+mj-lt"/>
                <a:ea typeface="+mj-ea"/>
                <a:cs typeface="+mj-cs"/>
              </a:rPr>
              <a:t>expose? 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400" b="1" dirty="0">
              <a:latin typeface="+mj-lt"/>
              <a:ea typeface="+mj-ea"/>
              <a:cs typeface="+mj-cs"/>
            </a:endParaRPr>
          </a:p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+mj-lt"/>
                <a:ea typeface="+mj-ea"/>
                <a:cs typeface="+mj-cs"/>
              </a:rPr>
              <a:t>(what you consider normal, desirable or possible).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400" dirty="0">
              <a:latin typeface="+mj-lt"/>
              <a:ea typeface="+mj-ea"/>
              <a:cs typeface="+mj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048031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089A89A-1E9C-4761-9DFF-53C275FBF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0" y="257770"/>
            <a:ext cx="4837176" cy="29799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336CF4-F80A-5EEF-18C3-D10D2A76A5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4162" y="531388"/>
            <a:ext cx="4324849" cy="2432727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0" y="3462252"/>
            <a:ext cx="4837176" cy="29799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B57949-77AA-6812-C7A5-3E785706A8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4162" y="4022391"/>
            <a:ext cx="4324849" cy="1859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2004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 defTabSz="914400">
              <a:lnSpc>
                <a:spcPct val="90000"/>
              </a:lnSpc>
            </a:pPr>
            <a:r>
              <a:rPr lang="en-US" sz="6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point is not to choose the better future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84670691-71B8-DCDE-FDCA-5E02210FE44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5706904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40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Your starting point – Self directed study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55548" y="2217343"/>
            <a:ext cx="9880893" cy="39596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Find </a:t>
            </a:r>
            <a:r>
              <a:rPr lang="en-US" sz="2400" b="1" dirty="0"/>
              <a:t>something happening now </a:t>
            </a:r>
            <a:r>
              <a:rPr lang="en-US" sz="2400" dirty="0"/>
              <a:t>that interests you.</a:t>
            </a:r>
          </a:p>
          <a:p>
            <a:pPr indent="-228600" defTabSz="914400">
              <a:lnSpc>
                <a:spcPct val="90000"/>
              </a:lnSpc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It might </a:t>
            </a:r>
            <a:r>
              <a:rPr lang="en-US" sz="2400" b="1" dirty="0"/>
              <a:t>be technological, social, cultural, environmental </a:t>
            </a:r>
            <a:r>
              <a:rPr lang="en-US" sz="2400" dirty="0"/>
              <a:t>or personal to your practice.</a:t>
            </a:r>
          </a:p>
          <a:p>
            <a:pPr indent="-228600" defTabSz="914400">
              <a:lnSpc>
                <a:spcPct val="90000"/>
              </a:lnSpc>
              <a:spcAft>
                <a:spcPts val="900"/>
              </a:spcAft>
              <a:buFont typeface="Arial" panose="020B0604020202020204" pitchFamily="34" charset="0"/>
              <a:buChar char="•"/>
              <a:defRPr sz="2100"/>
            </a:pPr>
            <a:r>
              <a:rPr lang="en-US" sz="2400" dirty="0"/>
              <a:t>Turn it into a </a:t>
            </a:r>
            <a:r>
              <a:rPr lang="en-US" sz="2400" b="1" dirty="0"/>
              <a:t>question</a:t>
            </a:r>
            <a:r>
              <a:rPr lang="en-US" sz="2400" dirty="0"/>
              <a:t> about a </a:t>
            </a:r>
            <a:r>
              <a:rPr lang="en-US" sz="2400" b="1" dirty="0"/>
              <a:t>possible future</a:t>
            </a:r>
            <a:r>
              <a:rPr lang="en-US" sz="2400" dirty="0"/>
              <a:t>.</a:t>
            </a:r>
          </a:p>
          <a:p>
            <a:pPr defTabSz="914400">
              <a:lnSpc>
                <a:spcPct val="90000"/>
              </a:lnSpc>
              <a:spcAft>
                <a:spcPts val="900"/>
              </a:spcAft>
              <a:defRPr sz="2100"/>
            </a:pPr>
            <a:endParaRPr lang="en-US" sz="2400" dirty="0"/>
          </a:p>
          <a:p>
            <a:pPr algn="ctr" defTabSz="914400">
              <a:lnSpc>
                <a:spcPct val="90000"/>
              </a:lnSpc>
              <a:spcAft>
                <a:spcPts val="900"/>
              </a:spcAft>
              <a:defRPr sz="2100"/>
            </a:pPr>
            <a:r>
              <a:rPr lang="en-US" sz="2400" b="1" dirty="0"/>
              <a:t>Then ask: What could this become?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2D17C0-1BD3-57B3-919E-86AE641B30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1746" y="3832672"/>
            <a:ext cx="4143050" cy="29670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2141B2-B8E0-AD84-6238-1A2EE44E95E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6451" b="25300"/>
          <a:stretch/>
        </p:blipFill>
        <p:spPr>
          <a:xfrm>
            <a:off x="1941116" y="48007"/>
            <a:ext cx="4968251" cy="1512077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AD98CC-65B5-C187-6545-9DDDEE0D40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44244" y="3468112"/>
            <a:ext cx="2228276" cy="22282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F736AC5-7786-6E54-A3F5-213B75D243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80056" y="1395524"/>
            <a:ext cx="3612160" cy="24111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C7D23BF-7AC0-F12D-3B4C-618BD610FF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42212" y="58301"/>
            <a:ext cx="2884451" cy="1938992"/>
          </a:xfrm>
          <a:prstGeom prst="rect">
            <a:avLst/>
          </a:prstGeom>
        </p:spPr>
      </p:pic>
      <p:pic>
        <p:nvPicPr>
          <p:cNvPr id="4" name="Picture 3" descr="A person with a mannequin&#10;&#10;Description automatically generated">
            <a:extLst>
              <a:ext uri="{FF2B5EF4-FFF2-40B4-BE49-F238E27FC236}">
                <a16:creationId xmlns:a16="http://schemas.microsoft.com/office/drawing/2014/main" id="{9B762029-B64F-A754-34D5-9EB6F6F27219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0835" r="15341" b="7982"/>
          <a:stretch>
            <a:fillRect/>
          </a:stretch>
        </p:blipFill>
        <p:spPr>
          <a:xfrm>
            <a:off x="19480" y="5133969"/>
            <a:ext cx="1933116" cy="155238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A550A78-A26B-F353-3BAE-BBEDB725DFF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209680"/>
            <a:ext cx="3909653" cy="2606435"/>
          </a:xfrm>
          <a:prstGeom prst="rect">
            <a:avLst/>
          </a:prstGeom>
        </p:spPr>
      </p:pic>
      <p:pic>
        <p:nvPicPr>
          <p:cNvPr id="10" name="Picture 9" descr="A logo with letters and numbers&#10;&#10;AI-generated content may be incorrect.">
            <a:extLst>
              <a:ext uri="{FF2B5EF4-FFF2-40B4-BE49-F238E27FC236}">
                <a16:creationId xmlns:a16="http://schemas.microsoft.com/office/drawing/2014/main" id="{5237B600-0EF6-7AC1-E73D-873C065814E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" y="50350"/>
            <a:ext cx="2234740" cy="1236583"/>
          </a:xfrm>
          <a:prstGeom prst="rect">
            <a:avLst/>
          </a:prstGeom>
        </p:spPr>
      </p:pic>
      <p:pic>
        <p:nvPicPr>
          <p:cNvPr id="11" name="Picture 10" descr="A church with people sitting in chairs&#10;&#10;AI-generated content may be incorrect.">
            <a:extLst>
              <a:ext uri="{FF2B5EF4-FFF2-40B4-BE49-F238E27FC236}">
                <a16:creationId xmlns:a16="http://schemas.microsoft.com/office/drawing/2014/main" id="{51745098-1AC4-A646-F308-092427405D9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59507" y="35187"/>
            <a:ext cx="3347787" cy="1863903"/>
          </a:xfrm>
          <a:prstGeom prst="rect">
            <a:avLst/>
          </a:prstGeom>
        </p:spPr>
      </p:pic>
      <p:pic>
        <p:nvPicPr>
          <p:cNvPr id="12" name="Picture 1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13EFEEF-25EE-1212-B7DD-559E0C1C02E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16211" y="3380978"/>
            <a:ext cx="3207957" cy="193520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6C2E89E-57EC-C3C1-F5C0-71A42774871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149637" y="1915730"/>
            <a:ext cx="2069842" cy="155238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CE5747B-56B5-EDD0-39B7-52E2E10B7671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t="6238" r="-4" b="-4"/>
          <a:stretch/>
        </p:blipFill>
        <p:spPr>
          <a:xfrm>
            <a:off x="1866047" y="5316185"/>
            <a:ext cx="2049348" cy="124899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63B3212-02FB-B251-B5F1-34DDF7948C62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 l="4011" r="3023" b="3"/>
          <a:stretch/>
        </p:blipFill>
        <p:spPr>
          <a:xfrm>
            <a:off x="7355563" y="4990490"/>
            <a:ext cx="2970390" cy="17972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5E978CA-6BFC-8534-6DA9-EB9F2FEFA42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602031" y="1899090"/>
            <a:ext cx="2342213" cy="3122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5924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6DABDBB-9897-4609-C618-806726AC47CF}"/>
              </a:ext>
            </a:extLst>
          </p:cNvPr>
          <p:cNvSpPr txBox="1"/>
          <p:nvPr/>
        </p:nvSpPr>
        <p:spPr>
          <a:xfrm>
            <a:off x="849114" y="1705451"/>
            <a:ext cx="5551686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Before you leave</a:t>
            </a:r>
          </a:p>
          <a:p>
            <a:endParaRPr lang="en-GB" dirty="0"/>
          </a:p>
          <a:p>
            <a:r>
              <a:rPr lang="en-GB" sz="2800" dirty="0"/>
              <a:t>Speculative design does not ask us to predict the future</a:t>
            </a:r>
          </a:p>
          <a:p>
            <a:endParaRPr lang="en-GB" sz="2800" dirty="0"/>
          </a:p>
          <a:p>
            <a:r>
              <a:rPr lang="en-GB" sz="2800" dirty="0"/>
              <a:t>It asks us to imagine </a:t>
            </a:r>
            <a:r>
              <a:rPr lang="en-GB" sz="2800" b="1" dirty="0"/>
              <a:t>what could be</a:t>
            </a:r>
            <a:r>
              <a:rPr lang="en-GB" sz="2800" dirty="0"/>
              <a:t>, and </a:t>
            </a:r>
            <a:r>
              <a:rPr lang="en-GB" sz="2800" b="1" dirty="0"/>
              <a:t>question</a:t>
            </a:r>
            <a:r>
              <a:rPr lang="en-GB" sz="2800" dirty="0"/>
              <a:t> what that reveals about the present.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EAB9B8-55EA-E5F5-3C88-A26ED55424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5488" y="2094876"/>
            <a:ext cx="4842932" cy="2913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19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1607</TotalTime>
  <Words>1290</Words>
  <Application>Microsoft Macintosh PowerPoint</Application>
  <PresentationFormat>Widescreen</PresentationFormat>
  <Paragraphs>207</Paragraphs>
  <Slides>27</Slides>
  <Notes>16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Aptos</vt:lpstr>
      <vt:lpstr>Arial</vt:lpstr>
      <vt:lpstr>Calibri</vt:lpstr>
      <vt:lpstr>Office Theme</vt:lpstr>
      <vt:lpstr>Session 1 Speculative Design</vt:lpstr>
      <vt:lpstr>Today’s focus</vt:lpstr>
      <vt:lpstr>A familiar model </vt:lpstr>
      <vt:lpstr>A different model</vt:lpstr>
      <vt:lpstr>PowerPoint Presentation</vt:lpstr>
      <vt:lpstr>What could come from your practice?</vt:lpstr>
      <vt:lpstr>Speculative design</vt:lpstr>
      <vt:lpstr>Speculation is not prediction</vt:lpstr>
      <vt:lpstr>PowerPoint Presentation</vt:lpstr>
      <vt:lpstr>Three useful questions</vt:lpstr>
      <vt:lpstr>PowerPoint Presentation</vt:lpstr>
      <vt:lpstr>Science fiction as a way of thinking</vt:lpstr>
      <vt:lpstr>Example: Her</vt:lpstr>
      <vt:lpstr>Example: Blade Runner</vt:lpstr>
      <vt:lpstr>Example: Arrival</vt:lpstr>
      <vt:lpstr>Look at this world</vt:lpstr>
      <vt:lpstr>From science fiction to speculative design</vt:lpstr>
      <vt:lpstr>Design fiction</vt:lpstr>
      <vt:lpstr>Studio exercise: Communication of the Future</vt:lpstr>
      <vt:lpstr>PowerPoint Presentation</vt:lpstr>
      <vt:lpstr>Now make it contradictory</vt:lpstr>
      <vt:lpstr>Example: Fashion </vt:lpstr>
      <vt:lpstr>PowerPoint Presentation</vt:lpstr>
      <vt:lpstr>The point is not to choose the better future</vt:lpstr>
      <vt:lpstr>Your starting point – Self directed study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Kylie Boon</cp:lastModifiedBy>
  <cp:revision>21</cp:revision>
  <dcterms:created xsi:type="dcterms:W3CDTF">2013-01-27T09:14:16Z</dcterms:created>
  <dcterms:modified xsi:type="dcterms:W3CDTF">2026-09-26T10:41:47Z</dcterms:modified>
  <cp:category/>
</cp:coreProperties>
</file>