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4"/>
  </p:sldMasterIdLst>
  <p:notesMasterIdLst>
    <p:notesMasterId r:id="rId13"/>
  </p:notesMasterIdLst>
  <p:sldIdLst>
    <p:sldId id="256" r:id="rId5"/>
    <p:sldId id="258" r:id="rId6"/>
    <p:sldId id="259" r:id="rId7"/>
    <p:sldId id="260" r:id="rId8"/>
    <p:sldId id="261" r:id="rId9"/>
    <p:sldId id="262" r:id="rId10"/>
    <p:sldId id="257" r:id="rId11"/>
    <p:sldId id="263"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C99A79-B8F6-4291-9B7C-3F16FFCB7B59}" v="1" dt="2025-07-24T15:01:23.1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060" autoAdjust="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WLER James 18008" userId="aa666bf8-e4c4-4583-95df-69a91e0a456e" providerId="ADAL" clId="{D0C99A79-B8F6-4291-9B7C-3F16FFCB7B59}"/>
    <pc:docChg chg="modSld">
      <pc:chgData name="DOWLER James 18008" userId="aa666bf8-e4c4-4583-95df-69a91e0a456e" providerId="ADAL" clId="{D0C99A79-B8F6-4291-9B7C-3F16FFCB7B59}" dt="2025-07-24T15:01:23.175" v="0"/>
      <pc:docMkLst>
        <pc:docMk/>
      </pc:docMkLst>
      <pc:sldChg chg="delSp modTransition modAnim">
        <pc:chgData name="DOWLER James 18008" userId="aa666bf8-e4c4-4583-95df-69a91e0a456e" providerId="ADAL" clId="{D0C99A79-B8F6-4291-9B7C-3F16FFCB7B59}" dt="2025-07-24T15:01:23.175" v="0"/>
        <pc:sldMkLst>
          <pc:docMk/>
          <pc:sldMk cId="2841256831" sldId="256"/>
        </pc:sldMkLst>
        <pc:picChg chg="del">
          <ac:chgData name="DOWLER James 18008" userId="aa666bf8-e4c4-4583-95df-69a91e0a456e" providerId="ADAL" clId="{D0C99A79-B8F6-4291-9B7C-3F16FFCB7B59}" dt="2025-07-24T15:01:23.175" v="0"/>
          <ac:picMkLst>
            <pc:docMk/>
            <pc:sldMk cId="2841256831" sldId="256"/>
            <ac:picMk id="13" creationId="{EE93A4C2-0AAC-F13E-D7DB-CEAD08575199}"/>
          </ac:picMkLst>
        </pc:picChg>
        <pc:picChg chg="del">
          <ac:chgData name="DOWLER James 18008" userId="aa666bf8-e4c4-4583-95df-69a91e0a456e" providerId="ADAL" clId="{D0C99A79-B8F6-4291-9B7C-3F16FFCB7B59}" dt="2025-07-24T15:01:23.175" v="0"/>
          <ac:picMkLst>
            <pc:docMk/>
            <pc:sldMk cId="2841256831" sldId="256"/>
            <ac:picMk id="14" creationId="{F29B9E09-46A3-2770-B8A7-068A59AF2A73}"/>
          </ac:picMkLst>
        </pc:picChg>
      </pc:sldChg>
      <pc:sldChg chg="delSp modTransition modAnim">
        <pc:chgData name="DOWLER James 18008" userId="aa666bf8-e4c4-4583-95df-69a91e0a456e" providerId="ADAL" clId="{D0C99A79-B8F6-4291-9B7C-3F16FFCB7B59}" dt="2025-07-24T15:01:23.175" v="0"/>
        <pc:sldMkLst>
          <pc:docMk/>
          <pc:sldMk cId="3763740674" sldId="257"/>
        </pc:sldMkLst>
        <pc:picChg chg="del">
          <ac:chgData name="DOWLER James 18008" userId="aa666bf8-e4c4-4583-95df-69a91e0a456e" providerId="ADAL" clId="{D0C99A79-B8F6-4291-9B7C-3F16FFCB7B59}" dt="2025-07-24T15:01:23.175" v="0"/>
          <ac:picMkLst>
            <pc:docMk/>
            <pc:sldMk cId="3763740674" sldId="257"/>
            <ac:picMk id="13" creationId="{62E8E65B-E5F4-CC4F-0F58-285E0A927BA9}"/>
          </ac:picMkLst>
        </pc:picChg>
      </pc:sldChg>
      <pc:sldChg chg="delSp modTransition modAnim">
        <pc:chgData name="DOWLER James 18008" userId="aa666bf8-e4c4-4583-95df-69a91e0a456e" providerId="ADAL" clId="{D0C99A79-B8F6-4291-9B7C-3F16FFCB7B59}" dt="2025-07-24T15:01:23.175" v="0"/>
        <pc:sldMkLst>
          <pc:docMk/>
          <pc:sldMk cId="3740195144" sldId="258"/>
        </pc:sldMkLst>
        <pc:picChg chg="del">
          <ac:chgData name="DOWLER James 18008" userId="aa666bf8-e4c4-4583-95df-69a91e0a456e" providerId="ADAL" clId="{D0C99A79-B8F6-4291-9B7C-3F16FFCB7B59}" dt="2025-07-24T15:01:23.175" v="0"/>
          <ac:picMkLst>
            <pc:docMk/>
            <pc:sldMk cId="3740195144" sldId="258"/>
            <ac:picMk id="10" creationId="{E37CF258-40A5-65A8-BCBD-FF9266DBAE19}"/>
          </ac:picMkLst>
        </pc:picChg>
      </pc:sldChg>
      <pc:sldChg chg="delSp modTransition modAnim">
        <pc:chgData name="DOWLER James 18008" userId="aa666bf8-e4c4-4583-95df-69a91e0a456e" providerId="ADAL" clId="{D0C99A79-B8F6-4291-9B7C-3F16FFCB7B59}" dt="2025-07-24T15:01:23.175" v="0"/>
        <pc:sldMkLst>
          <pc:docMk/>
          <pc:sldMk cId="4015987154" sldId="259"/>
        </pc:sldMkLst>
        <pc:picChg chg="del">
          <ac:chgData name="DOWLER James 18008" userId="aa666bf8-e4c4-4583-95df-69a91e0a456e" providerId="ADAL" clId="{D0C99A79-B8F6-4291-9B7C-3F16FFCB7B59}" dt="2025-07-24T15:01:23.175" v="0"/>
          <ac:picMkLst>
            <pc:docMk/>
            <pc:sldMk cId="4015987154" sldId="259"/>
            <ac:picMk id="6" creationId="{D084697A-B545-19DB-F50D-0AC12E6033C3}"/>
          </ac:picMkLst>
        </pc:picChg>
      </pc:sldChg>
      <pc:sldChg chg="delSp modTransition modAnim">
        <pc:chgData name="DOWLER James 18008" userId="aa666bf8-e4c4-4583-95df-69a91e0a456e" providerId="ADAL" clId="{D0C99A79-B8F6-4291-9B7C-3F16FFCB7B59}" dt="2025-07-24T15:01:23.175" v="0"/>
        <pc:sldMkLst>
          <pc:docMk/>
          <pc:sldMk cId="1866305718" sldId="260"/>
        </pc:sldMkLst>
        <pc:picChg chg="del">
          <ac:chgData name="DOWLER James 18008" userId="aa666bf8-e4c4-4583-95df-69a91e0a456e" providerId="ADAL" clId="{D0C99A79-B8F6-4291-9B7C-3F16FFCB7B59}" dt="2025-07-24T15:01:23.175" v="0"/>
          <ac:picMkLst>
            <pc:docMk/>
            <pc:sldMk cId="1866305718" sldId="260"/>
            <ac:picMk id="6" creationId="{5F187276-C090-646D-A850-3A09B80974CB}"/>
          </ac:picMkLst>
        </pc:picChg>
      </pc:sldChg>
      <pc:sldChg chg="delSp modTransition modAnim">
        <pc:chgData name="DOWLER James 18008" userId="aa666bf8-e4c4-4583-95df-69a91e0a456e" providerId="ADAL" clId="{D0C99A79-B8F6-4291-9B7C-3F16FFCB7B59}" dt="2025-07-24T15:01:23.175" v="0"/>
        <pc:sldMkLst>
          <pc:docMk/>
          <pc:sldMk cId="1351901267" sldId="261"/>
        </pc:sldMkLst>
        <pc:picChg chg="del">
          <ac:chgData name="DOWLER James 18008" userId="aa666bf8-e4c4-4583-95df-69a91e0a456e" providerId="ADAL" clId="{D0C99A79-B8F6-4291-9B7C-3F16FFCB7B59}" dt="2025-07-24T15:01:23.175" v="0"/>
          <ac:picMkLst>
            <pc:docMk/>
            <pc:sldMk cId="1351901267" sldId="261"/>
            <ac:picMk id="8" creationId="{14BF762C-B5F3-2841-C3A4-47768212F91D}"/>
          </ac:picMkLst>
        </pc:picChg>
      </pc:sldChg>
      <pc:sldChg chg="delSp modTransition modAnim">
        <pc:chgData name="DOWLER James 18008" userId="aa666bf8-e4c4-4583-95df-69a91e0a456e" providerId="ADAL" clId="{D0C99A79-B8F6-4291-9B7C-3F16FFCB7B59}" dt="2025-07-24T15:01:23.175" v="0"/>
        <pc:sldMkLst>
          <pc:docMk/>
          <pc:sldMk cId="3504639370" sldId="262"/>
        </pc:sldMkLst>
        <pc:picChg chg="del">
          <ac:chgData name="DOWLER James 18008" userId="aa666bf8-e4c4-4583-95df-69a91e0a456e" providerId="ADAL" clId="{D0C99A79-B8F6-4291-9B7C-3F16FFCB7B59}" dt="2025-07-24T15:01:23.175" v="0"/>
          <ac:picMkLst>
            <pc:docMk/>
            <pc:sldMk cId="3504639370" sldId="262"/>
            <ac:picMk id="6" creationId="{F1C1FE99-77CB-17D1-89BC-637C6F85880A}"/>
          </ac:picMkLst>
        </pc:picChg>
      </pc:sldChg>
      <pc:sldChg chg="delSp modTransition modAnim">
        <pc:chgData name="DOWLER James 18008" userId="aa666bf8-e4c4-4583-95df-69a91e0a456e" providerId="ADAL" clId="{D0C99A79-B8F6-4291-9B7C-3F16FFCB7B59}" dt="2025-07-24T15:01:23.175" v="0"/>
        <pc:sldMkLst>
          <pc:docMk/>
          <pc:sldMk cId="2202713562" sldId="263"/>
        </pc:sldMkLst>
        <pc:picChg chg="del">
          <ac:chgData name="DOWLER James 18008" userId="aa666bf8-e4c4-4583-95df-69a91e0a456e" providerId="ADAL" clId="{D0C99A79-B8F6-4291-9B7C-3F16FFCB7B59}" dt="2025-07-24T15:01:23.175" v="0"/>
          <ac:picMkLst>
            <pc:docMk/>
            <pc:sldMk cId="2202713562" sldId="263"/>
            <ac:picMk id="7" creationId="{9AB227CC-2435-D036-51CD-A40B73B9F5C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11B97B5-16B1-45B6-9921-889E00A67536}" type="datetimeFigureOut">
              <a:rPr lang="en-GB" smtClean="0"/>
              <a:t>24/07/2025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049B28B-2DF1-49F3-B2D8-CF9C060844C3}" type="slidenum">
              <a:rPr lang="en-GB" smtClean="0"/>
              <a:t>‹#›</a:t>
            </a:fld>
            <a:endParaRPr lang="en-GB"/>
          </a:p>
        </p:txBody>
      </p:sp>
    </p:spTree>
    <p:extLst>
      <p:ext uri="{BB962C8B-B14F-4D97-AF65-F5344CB8AC3E}">
        <p14:creationId xmlns:p14="http://schemas.microsoft.com/office/powerpoint/2010/main" val="451828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Will deliver a presentation based on report</a:t>
            </a:r>
          </a:p>
          <a:p>
            <a:pPr marL="228600" indent="-228600">
              <a:buAutoNum type="arabicPeriod"/>
            </a:pPr>
            <a:r>
              <a:rPr lang="en-GB" dirty="0"/>
              <a:t>Will touch upon policing governance and tripartite arrangement</a:t>
            </a:r>
          </a:p>
          <a:p>
            <a:pPr marL="0" indent="0">
              <a:buNone/>
            </a:pPr>
            <a:r>
              <a:rPr lang="en-GB" dirty="0"/>
              <a:t>Background of political influence on national/local level, policing priorities and public engagement</a:t>
            </a:r>
          </a:p>
          <a:p>
            <a:pPr marL="0" indent="0">
              <a:buNone/>
            </a:pPr>
            <a:r>
              <a:rPr lang="en-GB" dirty="0"/>
              <a:t>2. Interplay between police and politics</a:t>
            </a:r>
          </a:p>
          <a:p>
            <a:pPr marL="0" indent="0">
              <a:buNone/>
            </a:pPr>
            <a:r>
              <a:rPr lang="en-GB" dirty="0"/>
              <a:t>3. Populist national decisions and how play out locally in policing</a:t>
            </a:r>
          </a:p>
          <a:p>
            <a:pPr marL="0" indent="0">
              <a:buNone/>
            </a:pPr>
            <a:r>
              <a:rPr lang="en-GB" dirty="0"/>
              <a:t>4. Diversity in policing and politics</a:t>
            </a:r>
          </a:p>
          <a:p>
            <a:pPr marL="0" indent="0">
              <a:buNone/>
            </a:pPr>
            <a:r>
              <a:rPr lang="en-GB" dirty="0"/>
              <a:t>5. National policies vs strategic intent</a:t>
            </a:r>
          </a:p>
          <a:p>
            <a:pPr marL="0" indent="0">
              <a:buNone/>
            </a:pPr>
            <a:endParaRPr lang="en-GB" dirty="0"/>
          </a:p>
          <a:p>
            <a:pPr marL="0" indent="0">
              <a:buNone/>
            </a:pPr>
            <a:r>
              <a:rPr lang="en-GB" dirty="0"/>
              <a:t>Policing is political – funding, national direction etc.  But shouldn’t be politicised</a:t>
            </a:r>
          </a:p>
          <a:p>
            <a:pPr marL="0" indent="0">
              <a:buNone/>
            </a:pPr>
            <a:endParaRPr lang="en-GB" dirty="0"/>
          </a:p>
        </p:txBody>
      </p:sp>
      <p:sp>
        <p:nvSpPr>
          <p:cNvPr id="4" name="Slide Number Placeholder 3"/>
          <p:cNvSpPr>
            <a:spLocks noGrp="1"/>
          </p:cNvSpPr>
          <p:nvPr>
            <p:ph type="sldNum" sz="quarter" idx="5"/>
          </p:nvPr>
        </p:nvSpPr>
        <p:spPr/>
        <p:txBody>
          <a:bodyPr/>
          <a:lstStyle/>
          <a:p>
            <a:fld id="{4049B28B-2DF1-49F3-B2D8-CF9C060844C3}" type="slidenum">
              <a:rPr lang="en-GB" smtClean="0"/>
              <a:t>1</a:t>
            </a:fld>
            <a:endParaRPr lang="en-GB"/>
          </a:p>
        </p:txBody>
      </p:sp>
    </p:spTree>
    <p:extLst>
      <p:ext uri="{BB962C8B-B14F-4D97-AF65-F5344CB8AC3E}">
        <p14:creationId xmlns:p14="http://schemas.microsoft.com/office/powerpoint/2010/main" val="2464227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Confusing structure – tripartite</a:t>
            </a:r>
          </a:p>
          <a:p>
            <a:pPr marL="171450" indent="-171450">
              <a:buFont typeface="Arial" panose="020B0604020202020204" pitchFamily="34" charset="0"/>
              <a:buChar char="•"/>
            </a:pPr>
            <a:r>
              <a:rPr lang="en-GB" dirty="0"/>
              <a:t>HO  broad strategic priorities</a:t>
            </a:r>
          </a:p>
          <a:p>
            <a:pPr marL="171450" indent="-171450">
              <a:buFont typeface="Arial" panose="020B0604020202020204" pitchFamily="34" charset="0"/>
              <a:buChar char="•"/>
            </a:pPr>
            <a:r>
              <a:rPr lang="en-GB" dirty="0"/>
              <a:t>PCC – hold CC to account</a:t>
            </a:r>
          </a:p>
          <a:p>
            <a:pPr marL="171450" indent="-171450">
              <a:buFont typeface="Arial" panose="020B0604020202020204" pitchFamily="34" charset="0"/>
              <a:buChar char="•"/>
            </a:pPr>
            <a:r>
              <a:rPr lang="en-GB" dirty="0"/>
              <a:t>CC – operational </a:t>
            </a:r>
            <a:r>
              <a:rPr lang="en-GB" dirty="0" err="1"/>
              <a:t>delibery</a:t>
            </a:r>
            <a:endParaRPr lang="en-GB" dirty="0"/>
          </a:p>
          <a:p>
            <a:pPr marL="171450" indent="-171450">
              <a:buFont typeface="Arial" panose="020B0604020202020204" pitchFamily="34" charset="0"/>
              <a:buChar char="•"/>
            </a:pPr>
            <a:r>
              <a:rPr lang="en-GB" dirty="0"/>
              <a:t>Then, influence of public, council, police </a:t>
            </a:r>
            <a:r>
              <a:rPr lang="en-GB" dirty="0" err="1"/>
              <a:t>authotoeos</a:t>
            </a:r>
            <a:r>
              <a:rPr lang="en-GB" dirty="0"/>
              <a:t>, HMICFS, etc</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sz="1200" kern="1200" dirty="0">
                <a:solidFill>
                  <a:schemeClr val="tx1"/>
                </a:solidFill>
                <a:effectLst/>
                <a:latin typeface="+mn-lt"/>
                <a:ea typeface="+mn-ea"/>
                <a:cs typeface="+mn-cs"/>
              </a:rPr>
              <a:t>Policing within the United Kingdom is subject to a tripartite system of governance: locally elected Police and Crime Commissioners (PCC’s) or Mayors set the strategic direction of an individual police force and hold the Chief Constable to account; Chief Constables have responsibility for the day-to-day operation of the police and the central Government, via the Home Secretary, has a broad range of powers on a national level, setting national strategic direction (Joyce &amp; Wain, 2012).  The 43 Home Office forces in England and Wales each exist within a set geographical boundary and are therefore subject to the influence of locally elected councillors and councils, potentially leading to conflicting political interest and priority (</a:t>
            </a:r>
            <a:r>
              <a:rPr lang="en-GB" sz="1200" kern="1200" dirty="0" err="1">
                <a:solidFill>
                  <a:schemeClr val="tx1"/>
                </a:solidFill>
                <a:effectLst/>
                <a:latin typeface="+mn-lt"/>
                <a:ea typeface="+mn-ea"/>
                <a:cs typeface="+mn-cs"/>
              </a:rPr>
              <a:t>Mughan</a:t>
            </a:r>
            <a:r>
              <a:rPr lang="en-GB" sz="1200" kern="1200" dirty="0">
                <a:solidFill>
                  <a:schemeClr val="tx1"/>
                </a:solidFill>
                <a:effectLst/>
                <a:latin typeface="+mn-lt"/>
                <a:ea typeface="+mn-ea"/>
                <a:cs typeface="+mn-cs"/>
              </a:rPr>
              <a:t> &amp; Overstreet, 2023). </a:t>
            </a:r>
            <a:endParaRPr lang="en-GB" dirty="0"/>
          </a:p>
        </p:txBody>
      </p:sp>
      <p:sp>
        <p:nvSpPr>
          <p:cNvPr id="4" name="Slide Number Placeholder 3"/>
          <p:cNvSpPr>
            <a:spLocks noGrp="1"/>
          </p:cNvSpPr>
          <p:nvPr>
            <p:ph type="sldNum" sz="quarter" idx="5"/>
          </p:nvPr>
        </p:nvSpPr>
        <p:spPr/>
        <p:txBody>
          <a:bodyPr/>
          <a:lstStyle/>
          <a:p>
            <a:fld id="{4049B28B-2DF1-49F3-B2D8-CF9C060844C3}" type="slidenum">
              <a:rPr lang="en-GB" smtClean="0"/>
              <a:t>2</a:t>
            </a:fld>
            <a:endParaRPr lang="en-GB"/>
          </a:p>
        </p:txBody>
      </p:sp>
    </p:spTree>
    <p:extLst>
      <p:ext uri="{BB962C8B-B14F-4D97-AF65-F5344CB8AC3E}">
        <p14:creationId xmlns:p14="http://schemas.microsoft.com/office/powerpoint/2010/main" val="304667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Police evolve but do decisions necessarily prioritise this</a:t>
            </a:r>
          </a:p>
          <a:p>
            <a:r>
              <a:rPr lang="en-GB" dirty="0"/>
              <a:t>Police ask for change too – not all one way</a:t>
            </a:r>
          </a:p>
          <a:p>
            <a:r>
              <a:rPr lang="en-GB" sz="1200" kern="1200" dirty="0">
                <a:solidFill>
                  <a:schemeClr val="tx1"/>
                </a:solidFill>
                <a:effectLst/>
                <a:latin typeface="+mn-lt"/>
                <a:ea typeface="+mn-ea"/>
                <a:cs typeface="+mn-cs"/>
              </a:rPr>
              <a:t>His Majesty’s Inspectorate of Constabulary and Fire and Rescue Services (HMICFRS) reported that “most” Chief Constables reported “improper pressure or interference from significant political figures” (HMICFRS, 2024).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One of the more significant changes was the Police Act (1964) which significantly reduced the number of police forces in England and Wales from 117 down to 47 (and down to 20 in Scotland) and gave greater central oversight to the Home Secretary to scrutinise forces (Lexis Nexis, 2025).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distinction between policing and politics remains blurred and naturally, there is clearly cross over between the two: as an example, the current Metropolitan Police Commissioner has recently advocated for the reduction in the number of police forces in England and Wales from 43 to as few as 12 (The Guardian, 2025). </a:t>
            </a:r>
            <a:endParaRPr lang="en-GB" dirty="0"/>
          </a:p>
        </p:txBody>
      </p:sp>
      <p:sp>
        <p:nvSpPr>
          <p:cNvPr id="4" name="Slide Number Placeholder 3"/>
          <p:cNvSpPr>
            <a:spLocks noGrp="1"/>
          </p:cNvSpPr>
          <p:nvPr>
            <p:ph type="sldNum" sz="quarter" idx="5"/>
          </p:nvPr>
        </p:nvSpPr>
        <p:spPr/>
        <p:txBody>
          <a:bodyPr/>
          <a:lstStyle/>
          <a:p>
            <a:fld id="{4049B28B-2DF1-49F3-B2D8-CF9C060844C3}" type="slidenum">
              <a:rPr lang="en-GB" smtClean="0"/>
              <a:t>3</a:t>
            </a:fld>
            <a:endParaRPr lang="en-GB"/>
          </a:p>
        </p:txBody>
      </p:sp>
    </p:spTree>
    <p:extLst>
      <p:ext uri="{BB962C8B-B14F-4D97-AF65-F5344CB8AC3E}">
        <p14:creationId xmlns:p14="http://schemas.microsoft.com/office/powerpoint/2010/main" val="1234002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PA disruption body</a:t>
            </a:r>
          </a:p>
          <a:p>
            <a:pPr marL="171450" indent="-171450">
              <a:buFont typeface="Arial" panose="020B0604020202020204" pitchFamily="34" charset="0"/>
              <a:buChar char="•"/>
            </a:pPr>
            <a:r>
              <a:rPr lang="en-GB" dirty="0"/>
              <a:t>Paint on RAF aircraft etc</a:t>
            </a:r>
          </a:p>
          <a:p>
            <a:pPr marL="171450" indent="-171450">
              <a:buFont typeface="Arial" panose="020B0604020202020204" pitchFamily="34" charset="0"/>
              <a:buChar char="•"/>
            </a:pPr>
            <a:r>
              <a:rPr lang="en-GB" dirty="0"/>
              <a:t>New </a:t>
            </a:r>
            <a:r>
              <a:rPr lang="en-GB" dirty="0" err="1"/>
              <a:t>dieection</a:t>
            </a:r>
            <a:r>
              <a:rPr lang="en-GB" dirty="0"/>
              <a:t> by home sec – protest groups as terrorism</a:t>
            </a:r>
          </a:p>
          <a:p>
            <a:pPr marL="171450" indent="-171450">
              <a:buFont typeface="Arial" panose="020B0604020202020204" pitchFamily="34" charset="0"/>
              <a:buChar char="•"/>
            </a:pPr>
            <a:r>
              <a:rPr lang="en-GB" dirty="0"/>
              <a:t>Hinges on serious criminal damage – previously not taken this into account (Home sec points to £1million damage and </a:t>
            </a:r>
            <a:r>
              <a:rPr lang="en-GB" dirty="0" err="1"/>
              <a:t>indepdentn</a:t>
            </a:r>
            <a:r>
              <a:rPr lang="en-GB" dirty="0"/>
              <a:t> review)</a:t>
            </a:r>
          </a:p>
          <a:p>
            <a:pPr marL="171450" indent="-171450">
              <a:buFont typeface="Arial" panose="020B0604020202020204" pitchFamily="34" charset="0"/>
              <a:buChar char="•"/>
            </a:pPr>
            <a:r>
              <a:rPr lang="en-GB" dirty="0"/>
              <a:t>UN experts and others point to over policing of this – Just Stop Oil not terrorism</a:t>
            </a:r>
          </a:p>
          <a:p>
            <a:pPr marL="171450" indent="-171450">
              <a:buFont typeface="Arial" panose="020B0604020202020204" pitchFamily="34" charset="0"/>
              <a:buChar char="•"/>
            </a:pPr>
            <a:r>
              <a:rPr lang="en-GB" dirty="0"/>
              <a:t>This is important – right wing commentators pushing for </a:t>
            </a:r>
            <a:r>
              <a:rPr lang="en-GB" dirty="0" err="1"/>
              <a:t>greate</a:t>
            </a:r>
            <a:r>
              <a:rPr lang="en-GB" dirty="0"/>
              <a:t> policing</a:t>
            </a:r>
          </a:p>
          <a:p>
            <a:pPr marL="171450" indent="-171450">
              <a:buFont typeface="Arial" panose="020B0604020202020204" pitchFamily="34" charset="0"/>
              <a:buChar char="•"/>
            </a:pPr>
            <a:r>
              <a:rPr lang="en-GB" dirty="0"/>
              <a:t>This then has impact – </a:t>
            </a:r>
            <a:r>
              <a:rPr lang="en-GB" dirty="0" err="1"/>
              <a:t>protets</a:t>
            </a:r>
            <a:r>
              <a:rPr lang="en-GB" dirty="0"/>
              <a:t> at weekend arrest over 100</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Populism – Tony Blair institute “political approach </a:t>
            </a:r>
            <a:r>
              <a:rPr lang="en-GB" dirty="0" err="1"/>
              <a:t>appeasl</a:t>
            </a:r>
            <a:r>
              <a:rPr lang="en-GB" dirty="0"/>
              <a:t> to ordinary people who feel concerns disregarded by established elite, right wing populism </a:t>
            </a:r>
            <a:r>
              <a:rPr lang="en-GB" dirty="0" err="1"/>
              <a:t>empahises</a:t>
            </a:r>
            <a:r>
              <a:rPr lang="en-GB" dirty="0"/>
              <a:t> national </a:t>
            </a:r>
            <a:r>
              <a:rPr lang="en-GB" dirty="0" err="1"/>
              <a:t>identitya</a:t>
            </a:r>
            <a:r>
              <a:rPr lang="en-GB" dirty="0"/>
              <a:t> </a:t>
            </a:r>
            <a:r>
              <a:rPr lang="en-GB" dirty="0" err="1"/>
              <a:t>nd</a:t>
            </a:r>
            <a:r>
              <a:rPr lang="en-GB" dirty="0"/>
              <a:t> cultural preservation”</a:t>
            </a:r>
          </a:p>
          <a:p>
            <a:pPr marL="171450" indent="-171450">
              <a:buFont typeface="Arial" panose="020B0604020202020204" pitchFamily="34" charset="0"/>
              <a:buChar char="•"/>
            </a:pPr>
            <a:r>
              <a:rPr lang="en-GB" dirty="0"/>
              <a:t>Trump, Macron, Farage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 answer could be political and based on taking a strong stance to the public (Haidar, 2025).   UK </a:t>
            </a:r>
            <a:r>
              <a:rPr lang="en-GB" sz="1200" kern="1200" dirty="0" err="1">
                <a:solidFill>
                  <a:schemeClr val="tx1"/>
                </a:solidFill>
                <a:effectLst/>
                <a:latin typeface="+mn-lt"/>
                <a:ea typeface="+mn-ea"/>
                <a:cs typeface="+mn-cs"/>
              </a:rPr>
              <a:t>Consititutional</a:t>
            </a:r>
            <a:r>
              <a:rPr lang="en-GB" sz="1200" kern="1200" dirty="0">
                <a:solidFill>
                  <a:schemeClr val="tx1"/>
                </a:solidFill>
                <a:effectLst/>
                <a:latin typeface="+mn-lt"/>
                <a:ea typeface="+mn-ea"/>
                <a:cs typeface="+mn-cs"/>
              </a:rPr>
              <a:t> Law association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4049B28B-2DF1-49F3-B2D8-CF9C060844C3}" type="slidenum">
              <a:rPr lang="en-GB" smtClean="0"/>
              <a:t>4</a:t>
            </a:fld>
            <a:endParaRPr lang="en-GB"/>
          </a:p>
        </p:txBody>
      </p:sp>
    </p:spTree>
    <p:extLst>
      <p:ext uri="{BB962C8B-B14F-4D97-AF65-F5344CB8AC3E}">
        <p14:creationId xmlns:p14="http://schemas.microsoft.com/office/powerpoint/2010/main" val="3589234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Police traditionally don’t </a:t>
            </a:r>
            <a:r>
              <a:rPr lang="en-GB" dirty="0" err="1"/>
              <a:t>relfct</a:t>
            </a:r>
            <a:r>
              <a:rPr lang="en-GB" dirty="0"/>
              <a:t> communities</a:t>
            </a:r>
          </a:p>
          <a:p>
            <a:r>
              <a:rPr lang="en-GB" dirty="0"/>
              <a:t>Stephen Lawrence</a:t>
            </a:r>
          </a:p>
          <a:p>
            <a:r>
              <a:rPr lang="en-GB" dirty="0"/>
              <a:t>\Focus on better justice </a:t>
            </a:r>
            <a:r>
              <a:rPr lang="en-GB" dirty="0" err="1"/>
              <a:t>fro</a:t>
            </a:r>
            <a:r>
              <a:rPr lang="en-GB" dirty="0"/>
              <a:t> </a:t>
            </a:r>
            <a:r>
              <a:rPr lang="en-GB" dirty="0" err="1"/>
              <a:t>dioverse</a:t>
            </a:r>
            <a:r>
              <a:rPr lang="en-GB" dirty="0"/>
              <a:t> groups and better representation</a:t>
            </a:r>
          </a:p>
          <a:p>
            <a:r>
              <a:rPr lang="en-GB" dirty="0"/>
              <a:t>But what about diversity of thought?</a:t>
            </a:r>
          </a:p>
          <a:p>
            <a:r>
              <a:rPr lang="en-GB" dirty="0"/>
              <a:t>If most </a:t>
            </a:r>
            <a:r>
              <a:rPr lang="en-GB" dirty="0" err="1"/>
              <a:t>politiians</a:t>
            </a:r>
            <a:r>
              <a:rPr lang="en-GB" dirty="0"/>
              <a:t> white, male and Oxbridge is </a:t>
            </a:r>
            <a:r>
              <a:rPr lang="en-GB" dirty="0" err="1"/>
              <a:t>persptive</a:t>
            </a:r>
            <a:r>
              <a:rPr lang="en-GB" dirty="0"/>
              <a:t> enough to ID future threats?</a:t>
            </a:r>
          </a:p>
          <a:p>
            <a:r>
              <a:rPr lang="en-GB" dirty="0"/>
              <a:t>Matthew Sayeed – FBI fail to spot terrorist threat from Osama Bin Laden </a:t>
            </a:r>
          </a:p>
        </p:txBody>
      </p:sp>
      <p:sp>
        <p:nvSpPr>
          <p:cNvPr id="4" name="Slide Number Placeholder 3"/>
          <p:cNvSpPr>
            <a:spLocks noGrp="1"/>
          </p:cNvSpPr>
          <p:nvPr>
            <p:ph type="sldNum" sz="quarter" idx="5"/>
          </p:nvPr>
        </p:nvSpPr>
        <p:spPr/>
        <p:txBody>
          <a:bodyPr/>
          <a:lstStyle/>
          <a:p>
            <a:fld id="{4049B28B-2DF1-49F3-B2D8-CF9C060844C3}" type="slidenum">
              <a:rPr lang="en-GB" smtClean="0"/>
              <a:t>5</a:t>
            </a:fld>
            <a:endParaRPr lang="en-GB"/>
          </a:p>
        </p:txBody>
      </p:sp>
    </p:spTree>
    <p:extLst>
      <p:ext uri="{BB962C8B-B14F-4D97-AF65-F5344CB8AC3E}">
        <p14:creationId xmlns:p14="http://schemas.microsoft.com/office/powerpoint/2010/main" val="141988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Stratgic</a:t>
            </a:r>
            <a:r>
              <a:rPr lang="en-GB" dirty="0"/>
              <a:t> policing requirement </a:t>
            </a:r>
          </a:p>
          <a:p>
            <a:r>
              <a:rPr lang="en-GB" dirty="0"/>
              <a:t>Vs </a:t>
            </a:r>
          </a:p>
          <a:p>
            <a:r>
              <a:rPr lang="en-GB" dirty="0"/>
              <a:t>Populist policies and looking </a:t>
            </a:r>
            <a:r>
              <a:rPr lang="en-GB"/>
              <a:t>for votes – tough on crime</a:t>
            </a:r>
          </a:p>
        </p:txBody>
      </p:sp>
      <p:sp>
        <p:nvSpPr>
          <p:cNvPr id="4" name="Slide Number Placeholder 3"/>
          <p:cNvSpPr>
            <a:spLocks noGrp="1"/>
          </p:cNvSpPr>
          <p:nvPr>
            <p:ph type="sldNum" sz="quarter" idx="5"/>
          </p:nvPr>
        </p:nvSpPr>
        <p:spPr/>
        <p:txBody>
          <a:bodyPr/>
          <a:lstStyle/>
          <a:p>
            <a:fld id="{4049B28B-2DF1-49F3-B2D8-CF9C060844C3}" type="slidenum">
              <a:rPr lang="en-GB" smtClean="0"/>
              <a:t>6</a:t>
            </a:fld>
            <a:endParaRPr lang="en-GB"/>
          </a:p>
        </p:txBody>
      </p:sp>
    </p:spTree>
    <p:extLst>
      <p:ext uri="{BB962C8B-B14F-4D97-AF65-F5344CB8AC3E}">
        <p14:creationId xmlns:p14="http://schemas.microsoft.com/office/powerpoint/2010/main" val="3309272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049B28B-2DF1-49F3-B2D8-CF9C060844C3}" type="slidenum">
              <a:rPr lang="en-GB" smtClean="0"/>
              <a:t>7</a:t>
            </a:fld>
            <a:endParaRPr lang="en-GB"/>
          </a:p>
        </p:txBody>
      </p:sp>
    </p:spTree>
    <p:extLst>
      <p:ext uri="{BB962C8B-B14F-4D97-AF65-F5344CB8AC3E}">
        <p14:creationId xmlns:p14="http://schemas.microsoft.com/office/powerpoint/2010/main" val="3236332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049B28B-2DF1-49F3-B2D8-CF9C060844C3}" type="slidenum">
              <a:rPr lang="en-GB" smtClean="0"/>
              <a:t>8</a:t>
            </a:fld>
            <a:endParaRPr lang="en-GB"/>
          </a:p>
        </p:txBody>
      </p:sp>
    </p:spTree>
    <p:extLst>
      <p:ext uri="{BB962C8B-B14F-4D97-AF65-F5344CB8AC3E}">
        <p14:creationId xmlns:p14="http://schemas.microsoft.com/office/powerpoint/2010/main" val="2441302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7/24/2025</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585785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7/24/2025</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30078109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institute.global/insights/politics-and-governance/high-tide-populism-power-1990-2020"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n abstract genetic concept">
            <a:extLst>
              <a:ext uri="{FF2B5EF4-FFF2-40B4-BE49-F238E27FC236}">
                <a16:creationId xmlns:a16="http://schemas.microsoft.com/office/drawing/2014/main" id="{DCAC77C5-20EA-D325-C046-CE30A704A2BF}"/>
              </a:ext>
            </a:extLst>
          </p:cNvPr>
          <p:cNvPicPr>
            <a:picLocks noChangeAspect="1"/>
          </p:cNvPicPr>
          <p:nvPr/>
        </p:nvPicPr>
        <p:blipFill>
          <a:blip r:embed="rId3"/>
          <a:srcRect t="24459" b="19291"/>
          <a:stretch>
            <a:fillRect/>
          </a:stretch>
        </p:blipFill>
        <p:spPr>
          <a:xfrm>
            <a:off x="20" y="10"/>
            <a:ext cx="12191980" cy="6857990"/>
          </a:xfrm>
          <a:prstGeom prst="rect">
            <a:avLst/>
          </a:prstGeom>
        </p:spPr>
      </p:pic>
      <p:sp>
        <p:nvSpPr>
          <p:cNvPr id="34" name="Rectangle 33">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alpha val="30000"/>
                </a:schemeClr>
              </a:gs>
              <a:gs pos="33000">
                <a:schemeClr val="tx1">
                  <a:alpha val="20000"/>
                </a:schemeClr>
              </a:gs>
              <a:gs pos="0">
                <a:schemeClr val="tx1">
                  <a:alpha val="0"/>
                </a:schemeClr>
              </a:gs>
              <a:gs pos="100000">
                <a:schemeClr val="tx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027EF1-0B08-DF8C-DB31-9EC25878A273}"/>
              </a:ext>
            </a:extLst>
          </p:cNvPr>
          <p:cNvSpPr>
            <a:spLocks noGrp="1"/>
          </p:cNvSpPr>
          <p:nvPr>
            <p:ph type="ctrTitle"/>
          </p:nvPr>
        </p:nvSpPr>
        <p:spPr>
          <a:xfrm>
            <a:off x="477981" y="1122363"/>
            <a:ext cx="4023360" cy="3204134"/>
          </a:xfrm>
        </p:spPr>
        <p:txBody>
          <a:bodyPr anchor="b">
            <a:normAutofit/>
          </a:bodyPr>
          <a:lstStyle/>
          <a:p>
            <a:r>
              <a:rPr lang="en-GB" sz="4100">
                <a:solidFill>
                  <a:schemeClr val="bg1"/>
                </a:solidFill>
              </a:rPr>
              <a:t>Political Influence, Policing Priority and Public Engagement </a:t>
            </a:r>
          </a:p>
        </p:txBody>
      </p:sp>
      <p:sp>
        <p:nvSpPr>
          <p:cNvPr id="3" name="Subtitle 2">
            <a:extLst>
              <a:ext uri="{FF2B5EF4-FFF2-40B4-BE49-F238E27FC236}">
                <a16:creationId xmlns:a16="http://schemas.microsoft.com/office/drawing/2014/main" id="{CE11F66C-3921-40AE-2EA5-F30B68ED12F6}"/>
              </a:ext>
            </a:extLst>
          </p:cNvPr>
          <p:cNvSpPr>
            <a:spLocks noGrp="1"/>
          </p:cNvSpPr>
          <p:nvPr>
            <p:ph type="subTitle" idx="1"/>
          </p:nvPr>
        </p:nvSpPr>
        <p:spPr>
          <a:xfrm>
            <a:off x="477980" y="4872922"/>
            <a:ext cx="4023359" cy="1208141"/>
          </a:xfrm>
        </p:spPr>
        <p:txBody>
          <a:bodyPr>
            <a:normAutofit/>
          </a:bodyPr>
          <a:lstStyle/>
          <a:p>
            <a:r>
              <a:rPr lang="en-GB" sz="2000" dirty="0">
                <a:solidFill>
                  <a:schemeClr val="bg1"/>
                </a:solidFill>
              </a:rPr>
              <a:t>Module BMPO7003D</a:t>
            </a:r>
          </a:p>
          <a:p>
            <a:r>
              <a:rPr lang="en-GB" sz="2000" dirty="0">
                <a:solidFill>
                  <a:schemeClr val="bg1"/>
                </a:solidFill>
              </a:rPr>
              <a:t>James Dowler - 2317969</a:t>
            </a:r>
          </a:p>
        </p:txBody>
      </p:sp>
      <p:sp>
        <p:nvSpPr>
          <p:cNvPr id="35" name="Rectangle 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1256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33" name="Freeform: Shape 1032">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5" name="Freeform: Shape 1034">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2D1741C-22E2-F421-44A6-97FC341E14F5}"/>
              </a:ext>
            </a:extLst>
          </p:cNvPr>
          <p:cNvSpPr>
            <a:spLocks noGrp="1"/>
          </p:cNvSpPr>
          <p:nvPr>
            <p:ph type="ctrTitle"/>
          </p:nvPr>
        </p:nvSpPr>
        <p:spPr>
          <a:xfrm>
            <a:off x="477981" y="1122363"/>
            <a:ext cx="4023360" cy="3204134"/>
          </a:xfrm>
        </p:spPr>
        <p:txBody>
          <a:bodyPr anchor="b">
            <a:normAutofit/>
          </a:bodyPr>
          <a:lstStyle/>
          <a:p>
            <a:r>
              <a:rPr lang="en-GB" sz="4800"/>
              <a:t>Tripartite Arrangement </a:t>
            </a:r>
          </a:p>
        </p:txBody>
      </p:sp>
      <p:sp>
        <p:nvSpPr>
          <p:cNvPr id="1037" name="Rectangle 103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9" name="Rectangle 103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95EB0EDC-6402-E1A8-CDAA-5DFB26A9AE52}"/>
              </a:ext>
            </a:extLst>
          </p:cNvPr>
          <p:cNvGrpSpPr/>
          <p:nvPr/>
        </p:nvGrpSpPr>
        <p:grpSpPr>
          <a:xfrm>
            <a:off x="4862557" y="625683"/>
            <a:ext cx="7246834" cy="5382010"/>
            <a:chOff x="5414356" y="1122363"/>
            <a:chExt cx="6408836" cy="4421187"/>
          </a:xfrm>
        </p:grpSpPr>
        <p:grpSp>
          <p:nvGrpSpPr>
            <p:cNvPr id="5" name="Group 4">
              <a:extLst>
                <a:ext uri="{FF2B5EF4-FFF2-40B4-BE49-F238E27FC236}">
                  <a16:creationId xmlns:a16="http://schemas.microsoft.com/office/drawing/2014/main" id="{A8A8D3F8-077D-A120-576B-B575E4CB2C4F}"/>
                </a:ext>
              </a:extLst>
            </p:cNvPr>
            <p:cNvGrpSpPr/>
            <p:nvPr/>
          </p:nvGrpSpPr>
          <p:grpSpPr>
            <a:xfrm>
              <a:off x="5414356" y="1122363"/>
              <a:ext cx="6408836" cy="4421187"/>
              <a:chOff x="5414356" y="1122363"/>
              <a:chExt cx="6408836" cy="4421187"/>
            </a:xfrm>
            <a:solidFill>
              <a:schemeClr val="bg1"/>
            </a:solidFill>
          </p:grpSpPr>
          <p:pic>
            <p:nvPicPr>
              <p:cNvPr id="1026" name="Picture 2" descr="Post 2012 PCC accountability model (adapted from Raine, 2015: 99). |  Download Scientific Diagram">
                <a:extLst>
                  <a:ext uri="{FF2B5EF4-FFF2-40B4-BE49-F238E27FC236}">
                    <a16:creationId xmlns:a16="http://schemas.microsoft.com/office/drawing/2014/main" id="{27D5F4C9-514E-9216-F25E-40358C5C4C9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14356" y="1122363"/>
                <a:ext cx="6408836" cy="4421187"/>
              </a:xfrm>
              <a:prstGeom prst="rect">
                <a:avLst/>
              </a:prstGeom>
              <a:grpFill/>
            </p:spPr>
          </p:pic>
          <p:sp>
            <p:nvSpPr>
              <p:cNvPr id="4" name="Rectangle 3">
                <a:extLst>
                  <a:ext uri="{FF2B5EF4-FFF2-40B4-BE49-F238E27FC236}">
                    <a16:creationId xmlns:a16="http://schemas.microsoft.com/office/drawing/2014/main" id="{BFF5B039-2023-5843-D01A-36E2B218A944}"/>
                  </a:ext>
                </a:extLst>
              </p:cNvPr>
              <p:cNvSpPr/>
              <p:nvPr/>
            </p:nvSpPr>
            <p:spPr>
              <a:xfrm>
                <a:off x="9305925" y="1122363"/>
                <a:ext cx="1733550" cy="725487"/>
              </a:xfrm>
              <a:prstGeom prst="rect">
                <a:avLst/>
              </a:prstGeom>
              <a:grp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Rectangle 5">
              <a:extLst>
                <a:ext uri="{FF2B5EF4-FFF2-40B4-BE49-F238E27FC236}">
                  <a16:creationId xmlns:a16="http://schemas.microsoft.com/office/drawing/2014/main" id="{A5A1DD8E-4DCD-3EF3-DA44-414F3A5E6BED}"/>
                </a:ext>
              </a:extLst>
            </p:cNvPr>
            <p:cNvSpPr/>
            <p:nvPr/>
          </p:nvSpPr>
          <p:spPr>
            <a:xfrm>
              <a:off x="7383566" y="5281301"/>
              <a:ext cx="2914116" cy="247828"/>
            </a:xfrm>
            <a:prstGeom prst="rect">
              <a:avLst/>
            </a:prstGeom>
            <a:solidFill>
              <a:schemeClr val="bg1"/>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40195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A2703A-8484-3D6B-F34A-B059F782400D}"/>
            </a:ext>
          </a:extLst>
        </p:cNvPr>
        <p:cNvGrpSpPr/>
        <p:nvPr/>
      </p:nvGrpSpPr>
      <p:grpSpPr>
        <a:xfrm>
          <a:off x="0" y="0"/>
          <a:ext cx="0" cy="0"/>
          <a:chOff x="0" y="0"/>
          <a:chExt cx="0" cy="0"/>
        </a:xfrm>
      </p:grpSpPr>
      <p:sp useBgFill="1">
        <p:nvSpPr>
          <p:cNvPr id="3090" name="Rectangle 3089">
            <a:extLst>
              <a:ext uri="{FF2B5EF4-FFF2-40B4-BE49-F238E27FC236}">
                <a16:creationId xmlns:a16="http://schemas.microsoft.com/office/drawing/2014/main" id="{6057E0BB-58EB-465F-AD1E-92692B4B6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71E3BD-ECED-156F-5FEC-FA9749092925}"/>
              </a:ext>
            </a:extLst>
          </p:cNvPr>
          <p:cNvSpPr>
            <a:spLocks noGrp="1"/>
          </p:cNvSpPr>
          <p:nvPr>
            <p:ph type="ctrTitle"/>
          </p:nvPr>
        </p:nvSpPr>
        <p:spPr>
          <a:xfrm>
            <a:off x="838200" y="4283925"/>
            <a:ext cx="10515600" cy="1092050"/>
          </a:xfrm>
        </p:spPr>
        <p:txBody>
          <a:bodyPr>
            <a:normAutofit/>
          </a:bodyPr>
          <a:lstStyle/>
          <a:p>
            <a:pPr algn="ctr"/>
            <a:r>
              <a:rPr lang="en-GB" sz="5200"/>
              <a:t>Police Reform</a:t>
            </a:r>
          </a:p>
        </p:txBody>
      </p:sp>
      <p:sp useBgFill="1">
        <p:nvSpPr>
          <p:cNvPr id="3092" name="Rectangle 3091">
            <a:extLst>
              <a:ext uri="{FF2B5EF4-FFF2-40B4-BE49-F238E27FC236}">
                <a16:creationId xmlns:a16="http://schemas.microsoft.com/office/drawing/2014/main" id="{284A8429-F65A-490D-96E4-1158D3E8A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5453947"/>
            <a:ext cx="10515599"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78" name="Picture 6" descr="Police reform QUOTE">
            <a:extLst>
              <a:ext uri="{FF2B5EF4-FFF2-40B4-BE49-F238E27FC236}">
                <a16:creationId xmlns:a16="http://schemas.microsoft.com/office/drawing/2014/main" id="{F038B23D-B471-5ECA-0385-43AF89CAC6F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8199" y="751452"/>
            <a:ext cx="5140661" cy="289162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olice Professional | Map is redrawn">
            <a:extLst>
              <a:ext uri="{FF2B5EF4-FFF2-40B4-BE49-F238E27FC236}">
                <a16:creationId xmlns:a16="http://schemas.microsoft.com/office/drawing/2014/main" id="{52135300-BF44-A0E7-BCE3-E0C60ACB780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954192" y="257324"/>
            <a:ext cx="3658556" cy="3879878"/>
          </a:xfrm>
          <a:prstGeom prst="rect">
            <a:avLst/>
          </a:prstGeom>
          <a:noFill/>
          <a:extLst>
            <a:ext uri="{909E8E84-426E-40DD-AFC4-6F175D3DCCD1}">
              <a14:hiddenFill xmlns:a14="http://schemas.microsoft.com/office/drawing/2010/main">
                <a:solidFill>
                  <a:srgbClr val="FFFFFF"/>
                </a:solidFill>
              </a14:hiddenFill>
            </a:ext>
          </a:extLst>
        </p:spPr>
      </p:pic>
      <p:sp>
        <p:nvSpPr>
          <p:cNvPr id="3094" name="Rectangle 3093">
            <a:extLst>
              <a:ext uri="{FF2B5EF4-FFF2-40B4-BE49-F238E27FC236}">
                <a16:creationId xmlns:a16="http://schemas.microsoft.com/office/drawing/2014/main" id="{0F022291-A82B-4D23-A1E0-5F9BD6846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41136" y="5917696"/>
            <a:ext cx="109728"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598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413627-B337-C6FD-1EEE-2E64B40D3FBC}"/>
            </a:ext>
          </a:extLst>
        </p:cNvPr>
        <p:cNvGrpSpPr/>
        <p:nvPr/>
      </p:nvGrpSpPr>
      <p:grpSpPr>
        <a:xfrm>
          <a:off x="0" y="0"/>
          <a:ext cx="0" cy="0"/>
          <a:chOff x="0" y="0"/>
          <a:chExt cx="0" cy="0"/>
        </a:xfrm>
      </p:grpSpPr>
      <p:sp useBgFill="1">
        <p:nvSpPr>
          <p:cNvPr id="4121" name="Rectangle 4120">
            <a:extLst>
              <a:ext uri="{FF2B5EF4-FFF2-40B4-BE49-F238E27FC236}">
                <a16:creationId xmlns:a16="http://schemas.microsoft.com/office/drawing/2014/main" id="{16F48AD3-C8B3-4F74-B546-F12937F7D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8153CF-78B0-D241-617B-D22E6BFD1209}"/>
              </a:ext>
            </a:extLst>
          </p:cNvPr>
          <p:cNvSpPr>
            <a:spLocks noGrp="1"/>
          </p:cNvSpPr>
          <p:nvPr>
            <p:ph type="ctrTitle"/>
          </p:nvPr>
        </p:nvSpPr>
        <p:spPr>
          <a:xfrm>
            <a:off x="7848600" y="1122363"/>
            <a:ext cx="4023360" cy="3204134"/>
          </a:xfrm>
        </p:spPr>
        <p:txBody>
          <a:bodyPr anchor="b">
            <a:normAutofit/>
          </a:bodyPr>
          <a:lstStyle/>
          <a:p>
            <a:r>
              <a:rPr lang="en-GB" sz="4800" dirty="0"/>
              <a:t>Palestinian Action and populism </a:t>
            </a:r>
          </a:p>
        </p:txBody>
      </p:sp>
      <p:pic>
        <p:nvPicPr>
          <p:cNvPr id="4098" name="Picture 2" descr="UK's Palestine Action loses bid to pause ban as terrorist group | Reuters">
            <a:extLst>
              <a:ext uri="{FF2B5EF4-FFF2-40B4-BE49-F238E27FC236}">
                <a16:creationId xmlns:a16="http://schemas.microsoft.com/office/drawing/2014/main" id="{E7E5F37E-6305-75A6-9DE2-4ABDF9E1CE6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6992" y="1005872"/>
            <a:ext cx="7053626" cy="4693867"/>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41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25" name="Rectangle 41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630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59D26D-A4A2-E8B6-F5EA-2B91219DCACA}"/>
            </a:ext>
          </a:extLst>
        </p:cNvPr>
        <p:cNvGrpSpPr/>
        <p:nvPr/>
      </p:nvGrpSpPr>
      <p:grpSpPr>
        <a:xfrm>
          <a:off x="0" y="0"/>
          <a:ext cx="0" cy="0"/>
          <a:chOff x="0" y="0"/>
          <a:chExt cx="0" cy="0"/>
        </a:xfrm>
      </p:grpSpPr>
      <p:sp useBgFill="1">
        <p:nvSpPr>
          <p:cNvPr id="5138" name="Rectangle 5137">
            <a:extLst>
              <a:ext uri="{FF2B5EF4-FFF2-40B4-BE49-F238E27FC236}">
                <a16:creationId xmlns:a16="http://schemas.microsoft.com/office/drawing/2014/main" id="{6234BCC6-39B9-47D9-8BF8-C665401A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6" name="Picture 6" descr="Police ethnic diversity record 'shocking', MPs warn - BBC News">
            <a:extLst>
              <a:ext uri="{FF2B5EF4-FFF2-40B4-BE49-F238E27FC236}">
                <a16:creationId xmlns:a16="http://schemas.microsoft.com/office/drawing/2014/main" id="{A6052BAE-05A3-2D3F-07EC-DA7375D28B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 b="18151"/>
          <a:stretch>
            <a:fillRect/>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3373562-FF3B-6532-DAE6-4E9583B346B7}"/>
              </a:ext>
            </a:extLst>
          </p:cNvPr>
          <p:cNvPicPr>
            <a:picLocks noChangeAspect="1"/>
          </p:cNvPicPr>
          <p:nvPr/>
        </p:nvPicPr>
        <p:blipFill>
          <a:blip r:embed="rId4"/>
          <a:srcRect t="1716" r="-2" b="29051"/>
          <a:stretch>
            <a:fillRect/>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5140" name="Freeform: Shape 5139">
            <a:extLst>
              <a:ext uri="{FF2B5EF4-FFF2-40B4-BE49-F238E27FC236}">
                <a16:creationId xmlns:a16="http://schemas.microsoft.com/office/drawing/2014/main" id="{72A9CE9D-DAC3-40AF-B504-78A64A90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141" name="Freeform: Shape 5140">
            <a:extLst>
              <a:ext uri="{FF2B5EF4-FFF2-40B4-BE49-F238E27FC236}">
                <a16:creationId xmlns:a16="http://schemas.microsoft.com/office/drawing/2014/main" id="{506D7452-6CDE-4381-86CE-07B2459383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4704BDC-06A4-57E2-509B-1B6387ABD733}"/>
              </a:ext>
            </a:extLst>
          </p:cNvPr>
          <p:cNvSpPr>
            <a:spLocks noGrp="1"/>
          </p:cNvSpPr>
          <p:nvPr>
            <p:ph type="ctrTitle"/>
          </p:nvPr>
        </p:nvSpPr>
        <p:spPr>
          <a:xfrm>
            <a:off x="438912" y="1524659"/>
            <a:ext cx="5019074" cy="2774088"/>
          </a:xfrm>
        </p:spPr>
        <p:txBody>
          <a:bodyPr>
            <a:normAutofit/>
          </a:bodyPr>
          <a:lstStyle/>
          <a:p>
            <a:r>
              <a:rPr lang="en-GB" sz="5400"/>
              <a:t>Diversity in politics and policing </a:t>
            </a:r>
          </a:p>
        </p:txBody>
      </p:sp>
      <p:sp>
        <p:nvSpPr>
          <p:cNvPr id="5137" name="Rectangle 5136">
            <a:extLst>
              <a:ext uri="{FF2B5EF4-FFF2-40B4-BE49-F238E27FC236}">
                <a16:creationId xmlns:a16="http://schemas.microsoft.com/office/drawing/2014/main" id="{762DA937-8B55-4317-BD32-98D7AF30E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39" name="Rectangle 5138">
            <a:extLst>
              <a:ext uri="{FF2B5EF4-FFF2-40B4-BE49-F238E27FC236}">
                <a16:creationId xmlns:a16="http://schemas.microsoft.com/office/drawing/2014/main" id="{C52EE5A8-045B-4D39-8ED1-51333408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AutoShape 4" descr="Nearly two-thirds of Rishi Sunak's new Cabinet attended private school,  analysis reveals - The Mirror">
            <a:extLst>
              <a:ext uri="{FF2B5EF4-FFF2-40B4-BE49-F238E27FC236}">
                <a16:creationId xmlns:a16="http://schemas.microsoft.com/office/drawing/2014/main" id="{C62142F6-ECDA-8CAB-AFFA-5D5A460BAAA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351901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AE5822C-F4BE-62EE-06B9-A9BA2531700F}"/>
            </a:ext>
          </a:extLst>
        </p:cNvPr>
        <p:cNvGrpSpPr/>
        <p:nvPr/>
      </p:nvGrpSpPr>
      <p:grpSpPr>
        <a:xfrm>
          <a:off x="0" y="0"/>
          <a:ext cx="0" cy="0"/>
          <a:chOff x="0" y="0"/>
          <a:chExt cx="0" cy="0"/>
        </a:xfrm>
      </p:grpSpPr>
      <p:sp useBgFill="1">
        <p:nvSpPr>
          <p:cNvPr id="6156" name="Rectangle 6155">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158" name="Freeform: Shape 6157">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6155" name="Freeform: Shape 6154">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EED077-1BFF-1F39-21FC-A6A208632C2E}"/>
              </a:ext>
            </a:extLst>
          </p:cNvPr>
          <p:cNvSpPr>
            <a:spLocks noGrp="1"/>
          </p:cNvSpPr>
          <p:nvPr>
            <p:ph type="ctrTitle"/>
          </p:nvPr>
        </p:nvSpPr>
        <p:spPr>
          <a:xfrm>
            <a:off x="477981" y="1122363"/>
            <a:ext cx="4023360" cy="3204134"/>
          </a:xfrm>
        </p:spPr>
        <p:txBody>
          <a:bodyPr anchor="b">
            <a:normAutofit/>
          </a:bodyPr>
          <a:lstStyle/>
          <a:p>
            <a:r>
              <a:rPr lang="en-GB" sz="4800" dirty="0"/>
              <a:t>National police vs local delivery </a:t>
            </a:r>
          </a:p>
        </p:txBody>
      </p:sp>
      <p:sp>
        <p:nvSpPr>
          <p:cNvPr id="6157" name="Rectangle 615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59" name="Rectangle 615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146" name="Picture 2" descr="No photo description available.">
            <a:extLst>
              <a:ext uri="{FF2B5EF4-FFF2-40B4-BE49-F238E27FC236}">
                <a16:creationId xmlns:a16="http://schemas.microsoft.com/office/drawing/2014/main" id="{DE19F777-CC55-F015-2C1F-1FB6B52CD6C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91084" y="625684"/>
            <a:ext cx="5455380" cy="5455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63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15">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8" name="Freeform: Shape 17">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3357F78-C84B-A392-0222-4CD0DE19A9CC}"/>
              </a:ext>
            </a:extLst>
          </p:cNvPr>
          <p:cNvSpPr>
            <a:spLocks noGrp="1"/>
          </p:cNvSpPr>
          <p:nvPr>
            <p:ph type="ctrTitle"/>
          </p:nvPr>
        </p:nvSpPr>
        <p:spPr>
          <a:xfrm>
            <a:off x="838200" y="253397"/>
            <a:ext cx="10515600" cy="1273233"/>
          </a:xfrm>
        </p:spPr>
        <p:txBody>
          <a:bodyPr vert="horz" lIns="91440" tIns="45720" rIns="91440" bIns="45720" rtlCol="0" anchor="ctr">
            <a:normAutofit/>
          </a:bodyPr>
          <a:lstStyle/>
          <a:p>
            <a:r>
              <a:rPr lang="en-US" sz="4000" dirty="0"/>
              <a:t>References</a:t>
            </a:r>
          </a:p>
        </p:txBody>
      </p:sp>
      <p:sp>
        <p:nvSpPr>
          <p:cNvPr id="20" name="Rectangle 19">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20F8C781-47B1-CF58-C98B-936A2059D2F0}"/>
              </a:ext>
            </a:extLst>
          </p:cNvPr>
          <p:cNvSpPr>
            <a:spLocks noGrp="1"/>
          </p:cNvSpPr>
          <p:nvPr>
            <p:ph type="subTitle" idx="1"/>
          </p:nvPr>
        </p:nvSpPr>
        <p:spPr>
          <a:xfrm>
            <a:off x="498834" y="1899601"/>
            <a:ext cx="10515600" cy="3694176"/>
          </a:xfrm>
        </p:spPr>
        <p:txBody>
          <a:bodyPr vert="horz" lIns="91440" tIns="45720" rIns="91440" bIns="45720" rtlCol="0">
            <a:normAutofit fontScale="25000" lnSpcReduction="20000"/>
          </a:bodyPr>
          <a:lstStyle/>
          <a:p>
            <a:pPr indent="-228600">
              <a:buFont typeface="Arial" panose="020B0604020202020204" pitchFamily="34" charset="0"/>
              <a:buChar char="•"/>
            </a:pPr>
            <a:r>
              <a:rPr lang="en-US" sz="3600" dirty="0">
                <a:latin typeface="Arial" panose="020B0604020202020204" pitchFamily="34" charset="0"/>
                <a:cs typeface="Arial" panose="020B0604020202020204" pitchFamily="34" charset="0"/>
              </a:rPr>
              <a:t>Slide 2 – Tripartite arrangement diagram</a:t>
            </a:r>
          </a:p>
          <a:p>
            <a:r>
              <a:rPr lang="en-US" sz="3600" dirty="0">
                <a:latin typeface="Arial" panose="020B0604020202020204" pitchFamily="34" charset="0"/>
                <a:cs typeface="Arial" panose="020B0604020202020204" pitchFamily="34" charset="0"/>
              </a:rPr>
              <a:t>Eckersley, P., Murphy, P. &amp; Ferry , L., 2016. Accountability and transparency: Police forces in England and Wales. [Online] </a:t>
            </a:r>
          </a:p>
          <a:p>
            <a:r>
              <a:rPr lang="en-US" sz="3600" dirty="0">
                <a:latin typeface="Arial" panose="020B0604020202020204" pitchFamily="34" charset="0"/>
                <a:cs typeface="Arial" panose="020B0604020202020204" pitchFamily="34" charset="0"/>
              </a:rPr>
              <a:t>Available at: https://www.researchgate.net/publication/308898608_Accountability_and_transparency_Police_forces_in_England_and_Wales</a:t>
            </a:r>
          </a:p>
          <a:p>
            <a:r>
              <a:rPr lang="en-US" sz="3600" dirty="0">
                <a:latin typeface="Arial" panose="020B0604020202020204" pitchFamily="34" charset="0"/>
                <a:cs typeface="Arial" panose="020B0604020202020204" pitchFamily="34" charset="0"/>
              </a:rPr>
              <a:t>[Accessed 17 July 2025].</a:t>
            </a:r>
          </a:p>
          <a:p>
            <a:pPr marL="342900" indent="-342900">
              <a:buFont typeface="Arial" panose="020B0604020202020204" pitchFamily="34" charset="0"/>
              <a:buChar char="•"/>
            </a:pPr>
            <a:r>
              <a:rPr lang="en-US" sz="3600" dirty="0">
                <a:latin typeface="Arial" panose="020B0604020202020204" pitchFamily="34" charset="0"/>
                <a:cs typeface="Arial" panose="020B0604020202020204" pitchFamily="34" charset="0"/>
              </a:rPr>
              <a:t>Slide 3 images</a:t>
            </a:r>
          </a:p>
          <a:p>
            <a:r>
              <a:rPr lang="en-GB" sz="3600" dirty="0">
                <a:latin typeface="Arial" panose="020B0604020202020204" pitchFamily="34" charset="0"/>
                <a:cs typeface="Arial" panose="020B0604020202020204" pitchFamily="34" charset="0"/>
              </a:rPr>
              <a:t>Police Professional, 2006. </a:t>
            </a:r>
            <a:r>
              <a:rPr lang="en-GB" sz="3600" i="1" dirty="0">
                <a:latin typeface="Arial" panose="020B0604020202020204" pitchFamily="34" charset="0"/>
                <a:cs typeface="Arial" panose="020B0604020202020204" pitchFamily="34" charset="0"/>
              </a:rPr>
              <a:t>Map is redrawn. </a:t>
            </a:r>
            <a:r>
              <a:rPr lang="en-GB" sz="3600" dirty="0">
                <a:latin typeface="Arial" panose="020B0604020202020204" pitchFamily="34" charset="0"/>
                <a:cs typeface="Arial" panose="020B0604020202020204" pitchFamily="34" charset="0"/>
              </a:rPr>
              <a:t>[Online]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Available at: </a:t>
            </a:r>
            <a:r>
              <a:rPr lang="en-GB" sz="3600" u="sng" dirty="0">
                <a:latin typeface="Arial" panose="020B0604020202020204" pitchFamily="34" charset="0"/>
                <a:cs typeface="Arial" panose="020B0604020202020204" pitchFamily="34" charset="0"/>
              </a:rPr>
              <a:t>https://policeprofessional.com/news/map-is-redrawn/</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[Accessed 17 July 2025].</a:t>
            </a:r>
          </a:p>
          <a:p>
            <a:r>
              <a:rPr lang="en-GB" sz="3600" dirty="0">
                <a:latin typeface="Arial" panose="020B0604020202020204" pitchFamily="34" charset="0"/>
                <a:cs typeface="Arial" panose="020B0604020202020204" pitchFamily="34" charset="0"/>
              </a:rPr>
              <a:t>Public Sector Executive, 2024. </a:t>
            </a:r>
            <a:r>
              <a:rPr lang="en-GB" sz="3600" i="1" dirty="0">
                <a:latin typeface="Arial" panose="020B0604020202020204" pitchFamily="34" charset="0"/>
                <a:cs typeface="Arial" panose="020B0604020202020204" pitchFamily="34" charset="0"/>
              </a:rPr>
              <a:t>Policing reform to drive confidence among public. </a:t>
            </a:r>
            <a:r>
              <a:rPr lang="en-GB" sz="3600" dirty="0">
                <a:latin typeface="Arial" panose="020B0604020202020204" pitchFamily="34" charset="0"/>
                <a:cs typeface="Arial" panose="020B0604020202020204" pitchFamily="34" charset="0"/>
              </a:rPr>
              <a:t>[Online]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Available at: </a:t>
            </a:r>
            <a:r>
              <a:rPr lang="en-GB" sz="3600" u="sng" dirty="0">
                <a:latin typeface="Arial" panose="020B0604020202020204" pitchFamily="34" charset="0"/>
                <a:cs typeface="Arial" panose="020B0604020202020204" pitchFamily="34" charset="0"/>
              </a:rPr>
              <a:t>https://www.publicsectorexecutive.com/articles/policing-reform-drive-confidence-among-public</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[Accessed 18 November 2025]</a:t>
            </a:r>
          </a:p>
          <a:p>
            <a:pPr marL="285750" indent="-285750">
              <a:buFont typeface="Arial" panose="020B0604020202020204" pitchFamily="34" charset="0"/>
              <a:buChar char="•"/>
            </a:pPr>
            <a:r>
              <a:rPr lang="en-GB" sz="3600" dirty="0">
                <a:latin typeface="Arial" panose="020B0604020202020204" pitchFamily="34" charset="0"/>
                <a:cs typeface="Arial" panose="020B0604020202020204" pitchFamily="34" charset="0"/>
              </a:rPr>
              <a:t>Slide 4 image:</a:t>
            </a:r>
          </a:p>
          <a:p>
            <a:r>
              <a:rPr lang="en-GB" sz="3600" dirty="0">
                <a:latin typeface="Arial" panose="020B0604020202020204" pitchFamily="34" charset="0"/>
                <a:cs typeface="Arial" panose="020B0604020202020204" pitchFamily="34" charset="0"/>
              </a:rPr>
              <a:t>Reuters, 2025. </a:t>
            </a:r>
            <a:r>
              <a:rPr lang="en-GB" sz="3600" i="1" dirty="0">
                <a:latin typeface="Arial" panose="020B0604020202020204" pitchFamily="34" charset="0"/>
                <a:cs typeface="Arial" panose="020B0604020202020204" pitchFamily="34" charset="0"/>
              </a:rPr>
              <a:t>UK's Palestine Action loses bid to pause ban as terrorist group. </a:t>
            </a:r>
            <a:r>
              <a:rPr lang="en-GB" sz="3600" dirty="0">
                <a:latin typeface="Arial" panose="020B0604020202020204" pitchFamily="34" charset="0"/>
                <a:cs typeface="Arial" panose="020B0604020202020204" pitchFamily="34" charset="0"/>
              </a:rPr>
              <a:t>[Online]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Available at: </a:t>
            </a:r>
            <a:r>
              <a:rPr lang="en-GB" sz="3600" u="sng" dirty="0">
                <a:latin typeface="Arial" panose="020B0604020202020204" pitchFamily="34" charset="0"/>
                <a:cs typeface="Arial" panose="020B0604020202020204" pitchFamily="34" charset="0"/>
              </a:rPr>
              <a:t>https://www.reuters.com/world/uk/uks-palestine-action-bids-pause-government-ban-2025-07-04/</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[Accessed 7 July 2025].</a:t>
            </a:r>
          </a:p>
          <a:p>
            <a:pPr marL="285750" indent="-285750">
              <a:buFont typeface="Arial" panose="020B0604020202020204" pitchFamily="34" charset="0"/>
              <a:buChar char="•"/>
            </a:pPr>
            <a:r>
              <a:rPr lang="en-GB" sz="3600" dirty="0">
                <a:latin typeface="Arial" panose="020B0604020202020204" pitchFamily="34" charset="0"/>
                <a:cs typeface="Arial" panose="020B0604020202020204" pitchFamily="34" charset="0"/>
              </a:rPr>
              <a:t>Slide 4 quote:</a:t>
            </a:r>
          </a:p>
          <a:p>
            <a:r>
              <a:rPr lang="en-GB" sz="3600" dirty="0">
                <a:latin typeface="Arial" panose="020B0604020202020204" pitchFamily="34" charset="0"/>
                <a:cs typeface="Arial" panose="020B0604020202020204" pitchFamily="34" charset="0"/>
              </a:rPr>
              <a:t>Tony Blair Institute for Global Change, 2020. High Tide? Populism in Power, 1990-2020. [Online] </a:t>
            </a:r>
          </a:p>
          <a:p>
            <a:r>
              <a:rPr lang="en-GB" sz="3600" dirty="0">
                <a:latin typeface="Arial" panose="020B0604020202020204" pitchFamily="34" charset="0"/>
                <a:cs typeface="Arial" panose="020B0604020202020204" pitchFamily="34" charset="0"/>
              </a:rPr>
              <a:t>Available at: </a:t>
            </a:r>
            <a:r>
              <a:rPr lang="en-GB" sz="3600" dirty="0">
                <a:latin typeface="Arial" panose="020B0604020202020204" pitchFamily="34" charset="0"/>
                <a:cs typeface="Arial" panose="020B0604020202020204" pitchFamily="34" charset="0"/>
                <a:hlinkClick r:id="rId3"/>
              </a:rPr>
              <a:t>https://institute.global/insights/politics-and-governance/high-tide-populism-power-1990-2020</a:t>
            </a:r>
            <a:r>
              <a:rPr lang="en-GB" sz="3600" dirty="0">
                <a:latin typeface="Arial" panose="020B0604020202020204" pitchFamily="34" charset="0"/>
                <a:cs typeface="Arial" panose="020B0604020202020204" pitchFamily="34" charset="0"/>
              </a:rPr>
              <a:t> </a:t>
            </a:r>
          </a:p>
          <a:p>
            <a:r>
              <a:rPr lang="en-GB" sz="3600" dirty="0">
                <a:latin typeface="Arial" panose="020B0604020202020204" pitchFamily="34" charset="0"/>
                <a:cs typeface="Arial" panose="020B0604020202020204" pitchFamily="34" charset="0"/>
              </a:rPr>
              <a:t>Haidar, N., 2025. </a:t>
            </a:r>
            <a:r>
              <a:rPr lang="en-GB" sz="3600" i="1" dirty="0">
                <a:latin typeface="Arial" panose="020B0604020202020204" pitchFamily="34" charset="0"/>
                <a:cs typeface="Arial" panose="020B0604020202020204" pitchFamily="34" charset="0"/>
              </a:rPr>
              <a:t>UK Constitutional Law Association. </a:t>
            </a:r>
            <a:r>
              <a:rPr lang="en-GB" sz="3600" dirty="0">
                <a:latin typeface="Arial" panose="020B0604020202020204" pitchFamily="34" charset="0"/>
                <a:cs typeface="Arial" panose="020B0604020202020204" pitchFamily="34" charset="0"/>
              </a:rPr>
              <a:t>[Online]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Available at: </a:t>
            </a:r>
            <a:r>
              <a:rPr lang="en-GB" sz="3600" u="sng" dirty="0">
                <a:latin typeface="Arial" panose="020B0604020202020204" pitchFamily="34" charset="0"/>
                <a:cs typeface="Arial" panose="020B0604020202020204" pitchFamily="34" charset="0"/>
              </a:rPr>
              <a:t>https://ukconstitutionallaw.org/2025/07/08/nour-haidar-home-secretary-vs-palestine-action-the-constitutional-implications-of-widening-the-legal-understanding-of-terrorism/</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[Accessed 14 July 2025].</a:t>
            </a:r>
          </a:p>
          <a:p>
            <a:endParaRPr lang="en-GB" sz="3600" dirty="0"/>
          </a:p>
          <a:p>
            <a:endParaRPr lang="en-GB" sz="3600" dirty="0"/>
          </a:p>
          <a:p>
            <a:endParaRPr lang="en-GB" sz="3600" dirty="0"/>
          </a:p>
          <a:p>
            <a:endParaRPr lang="en-GB" sz="3600" dirty="0"/>
          </a:p>
          <a:p>
            <a:endParaRPr lang="en-GB" sz="4400" dirty="0"/>
          </a:p>
          <a:p>
            <a:endParaRPr lang="en-GB" sz="1600" dirty="0"/>
          </a:p>
          <a:p>
            <a:endParaRPr lang="en-GB" sz="1400" dirty="0"/>
          </a:p>
          <a:p>
            <a:pPr marL="342900" indent="-342900">
              <a:buFont typeface="Arial" panose="020B0604020202020204" pitchFamily="34" charset="0"/>
              <a:buChar char="•"/>
            </a:pPr>
            <a:endParaRPr lang="en-US" sz="2200" dirty="0"/>
          </a:p>
          <a:p>
            <a:pPr indent="-228600">
              <a:buFont typeface="Arial" panose="020B0604020202020204" pitchFamily="34" charset="0"/>
              <a:buChar char="•"/>
            </a:pPr>
            <a:endParaRPr lang="en-US" sz="2200" dirty="0"/>
          </a:p>
          <a:p>
            <a:pPr indent="-228600">
              <a:buFont typeface="Arial" panose="020B0604020202020204" pitchFamily="34" charset="0"/>
              <a:buChar char="•"/>
            </a:pPr>
            <a:endParaRPr lang="en-US" sz="2200" dirty="0"/>
          </a:p>
        </p:txBody>
      </p:sp>
      <p:sp>
        <p:nvSpPr>
          <p:cNvPr id="6" name="Rectangle 3">
            <a:extLst>
              <a:ext uri="{FF2B5EF4-FFF2-40B4-BE49-F238E27FC236}">
                <a16:creationId xmlns:a16="http://schemas.microsoft.com/office/drawing/2014/main" id="{58E74E24-8EBF-86B7-B41E-4ABA50A6F1C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Tony Blair Institute for Global Change, 2020. </a:t>
            </a:r>
            <a:r>
              <a:rPr kumimoji="0" lang="en-GB" altLang="en-US" sz="1100" b="0" i="1" u="none" strike="noStrike" cap="none" normalizeH="0" baseline="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High Tide? Populism in Power, 1990-2020. </a:t>
            </a:r>
            <a:r>
              <a:rPr kumimoji="0" lang="en-GB" altLang="en-US" sz="1100" b="0" i="0" u="none" strike="noStrike" cap="none" normalizeH="0" baseline="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[Online] </a:t>
            </a:r>
            <a:br>
              <a:rPr kumimoji="0" lang="en-GB" altLang="en-US" sz="1100" b="0" i="0" u="none" strike="noStrike" cap="none" normalizeH="0" baseline="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br>
            <a:r>
              <a:rPr kumimoji="0" lang="en-GB" altLang="en-US" sz="1100" b="0" i="0" u="none" strike="noStrike" cap="none" normalizeH="0" baseline="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Available at: </a:t>
            </a:r>
            <a:r>
              <a:rPr kumimoji="0" lang="en-GB" altLang="en-US" sz="1100" b="0" i="0" u="sng" strike="noStrike" cap="none" normalizeH="0" baseline="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https://institute.global/insights/politics-and-governance/high-tide-populism-power-1990-2020</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63740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9D4EC32-9BAF-4D83-BB15-06E725A5E29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0746666-4A1B-95EE-1CFE-495838786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1CD78639-C8C6-D0F5-3CC1-6DE9E1DB38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BA284B9-E17F-2FDE-DB2D-268C8F3E8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64AF8E10-7568-232C-0A95-90830F7905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15">
            <a:extLst>
              <a:ext uri="{FF2B5EF4-FFF2-40B4-BE49-F238E27FC236}">
                <a16:creationId xmlns:a16="http://schemas.microsoft.com/office/drawing/2014/main" id="{56E714E5-B148-90B5-0946-5DAF22AE0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8" name="Freeform: Shape 17">
            <a:extLst>
              <a:ext uri="{FF2B5EF4-FFF2-40B4-BE49-F238E27FC236}">
                <a16:creationId xmlns:a16="http://schemas.microsoft.com/office/drawing/2014/main" id="{F611D631-3D82-2279-0927-55FDF8843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0F6861F-589F-A93E-FB8D-95E33F1EEAA1}"/>
              </a:ext>
            </a:extLst>
          </p:cNvPr>
          <p:cNvSpPr>
            <a:spLocks noGrp="1"/>
          </p:cNvSpPr>
          <p:nvPr>
            <p:ph type="ctrTitle"/>
          </p:nvPr>
        </p:nvSpPr>
        <p:spPr>
          <a:xfrm>
            <a:off x="838200" y="253397"/>
            <a:ext cx="10515600" cy="1273233"/>
          </a:xfrm>
        </p:spPr>
        <p:txBody>
          <a:bodyPr vert="horz" lIns="91440" tIns="45720" rIns="91440" bIns="45720" rtlCol="0" anchor="ctr">
            <a:normAutofit/>
          </a:bodyPr>
          <a:lstStyle/>
          <a:p>
            <a:r>
              <a:rPr lang="en-US" sz="4000" dirty="0"/>
              <a:t>References</a:t>
            </a:r>
          </a:p>
        </p:txBody>
      </p:sp>
      <p:sp>
        <p:nvSpPr>
          <p:cNvPr id="20" name="Rectangle 19">
            <a:extLst>
              <a:ext uri="{FF2B5EF4-FFF2-40B4-BE49-F238E27FC236}">
                <a16:creationId xmlns:a16="http://schemas.microsoft.com/office/drawing/2014/main" id="{774691C2-52C5-DD63-C2FA-1969CF2E6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0B29CB89-4A3B-693F-0706-9046DA70DE95}"/>
              </a:ext>
            </a:extLst>
          </p:cNvPr>
          <p:cNvSpPr>
            <a:spLocks noGrp="1"/>
          </p:cNvSpPr>
          <p:nvPr>
            <p:ph type="subTitle" idx="1"/>
          </p:nvPr>
        </p:nvSpPr>
        <p:spPr>
          <a:xfrm>
            <a:off x="498834" y="1899601"/>
            <a:ext cx="10515600" cy="3694176"/>
          </a:xfrm>
        </p:spPr>
        <p:txBody>
          <a:bodyPr vert="horz" lIns="91440" tIns="45720" rIns="91440" bIns="45720" rtlCol="0">
            <a:normAutofit fontScale="55000" lnSpcReduction="20000"/>
          </a:bodyPr>
          <a:lstStyle/>
          <a:p>
            <a:pPr marL="285750" indent="-285750">
              <a:buFont typeface="Arial" panose="020B0604020202020204" pitchFamily="34" charset="0"/>
              <a:buChar char="•"/>
            </a:pPr>
            <a:r>
              <a:rPr lang="en-GB" sz="2500" dirty="0">
                <a:latin typeface="Arial" panose="020B0604020202020204" pitchFamily="34" charset="0"/>
                <a:cs typeface="Arial" panose="020B0604020202020204" pitchFamily="34" charset="0"/>
              </a:rPr>
              <a:t>Slide 5 :</a:t>
            </a:r>
          </a:p>
          <a:p>
            <a:r>
              <a:rPr lang="en-GB" sz="2500" dirty="0">
                <a:latin typeface="Arial" panose="020B0604020202020204" pitchFamily="34" charset="0"/>
                <a:cs typeface="Arial" panose="020B0604020202020204" pitchFamily="34" charset="0"/>
              </a:rPr>
              <a:t>BBC, 2016. </a:t>
            </a:r>
            <a:r>
              <a:rPr lang="en-GB" sz="2500" i="1" dirty="0">
                <a:latin typeface="Arial" panose="020B0604020202020204" pitchFamily="34" charset="0"/>
                <a:cs typeface="Arial" panose="020B0604020202020204" pitchFamily="34" charset="0"/>
              </a:rPr>
              <a:t>Police ethnic diversity record 'shocking', MPs warn. </a:t>
            </a:r>
            <a:r>
              <a:rPr lang="en-GB" sz="2500" dirty="0">
                <a:latin typeface="Arial" panose="020B0604020202020204" pitchFamily="34" charset="0"/>
                <a:cs typeface="Arial" panose="020B0604020202020204" pitchFamily="34" charset="0"/>
              </a:rPr>
              <a:t>[Online] </a:t>
            </a:r>
            <a:br>
              <a:rPr lang="en-GB" sz="2500" dirty="0">
                <a:latin typeface="Arial" panose="020B0604020202020204" pitchFamily="34" charset="0"/>
                <a:cs typeface="Arial" panose="020B0604020202020204" pitchFamily="34" charset="0"/>
              </a:rPr>
            </a:br>
            <a:r>
              <a:rPr lang="en-GB" sz="2500" dirty="0">
                <a:latin typeface="Arial" panose="020B0604020202020204" pitchFamily="34" charset="0"/>
                <a:cs typeface="Arial" panose="020B0604020202020204" pitchFamily="34" charset="0"/>
              </a:rPr>
              <a:t>Available at: </a:t>
            </a:r>
            <a:r>
              <a:rPr lang="en-GB" sz="2500" u="sng" dirty="0">
                <a:latin typeface="Arial" panose="020B0604020202020204" pitchFamily="34" charset="0"/>
                <a:cs typeface="Arial" panose="020B0604020202020204" pitchFamily="34" charset="0"/>
              </a:rPr>
              <a:t>https://www.bbc.co.uk/news/uk-36348750</a:t>
            </a:r>
            <a:br>
              <a:rPr lang="en-GB" sz="2500" dirty="0">
                <a:latin typeface="Arial" panose="020B0604020202020204" pitchFamily="34" charset="0"/>
                <a:cs typeface="Arial" panose="020B0604020202020204" pitchFamily="34" charset="0"/>
              </a:rPr>
            </a:br>
            <a:r>
              <a:rPr lang="en-GB" sz="2500" dirty="0">
                <a:latin typeface="Arial" panose="020B0604020202020204" pitchFamily="34" charset="0"/>
                <a:cs typeface="Arial" panose="020B0604020202020204" pitchFamily="34" charset="0"/>
              </a:rPr>
              <a:t>[Accessed 17 July 2025].</a:t>
            </a:r>
          </a:p>
          <a:p>
            <a:r>
              <a:rPr lang="en-GB" sz="2500" dirty="0">
                <a:latin typeface="Arial" panose="020B0604020202020204" pitchFamily="34" charset="0"/>
                <a:cs typeface="Arial" panose="020B0604020202020204" pitchFamily="34" charset="0"/>
              </a:rPr>
              <a:t>The Mirror, 2022. </a:t>
            </a:r>
            <a:r>
              <a:rPr lang="en-GB" sz="2500" i="1" dirty="0">
                <a:latin typeface="Arial" panose="020B0604020202020204" pitchFamily="34" charset="0"/>
                <a:cs typeface="Arial" panose="020B0604020202020204" pitchFamily="34" charset="0"/>
              </a:rPr>
              <a:t>Nearly two-thirds of Rishi Sunak's new Cabinet attended private school, analysis reveals. </a:t>
            </a:r>
            <a:r>
              <a:rPr lang="en-GB" sz="2500" dirty="0">
                <a:latin typeface="Arial" panose="020B0604020202020204" pitchFamily="34" charset="0"/>
                <a:cs typeface="Arial" panose="020B0604020202020204" pitchFamily="34" charset="0"/>
              </a:rPr>
              <a:t>[Online] </a:t>
            </a:r>
            <a:br>
              <a:rPr lang="en-GB" sz="2500" dirty="0">
                <a:latin typeface="Arial" panose="020B0604020202020204" pitchFamily="34" charset="0"/>
                <a:cs typeface="Arial" panose="020B0604020202020204" pitchFamily="34" charset="0"/>
              </a:rPr>
            </a:br>
            <a:r>
              <a:rPr lang="en-GB" sz="2500" dirty="0">
                <a:latin typeface="Arial" panose="020B0604020202020204" pitchFamily="34" charset="0"/>
                <a:cs typeface="Arial" panose="020B0604020202020204" pitchFamily="34" charset="0"/>
              </a:rPr>
              <a:t>Available at: </a:t>
            </a:r>
            <a:r>
              <a:rPr lang="en-GB" sz="2500" u="sng" dirty="0">
                <a:latin typeface="Arial" panose="020B0604020202020204" pitchFamily="34" charset="0"/>
                <a:cs typeface="Arial" panose="020B0604020202020204" pitchFamily="34" charset="0"/>
              </a:rPr>
              <a:t>https://www.mirror.co.uk/news/politics/nearly-two-thirds-rishi-sunaks-28333940</a:t>
            </a:r>
            <a:br>
              <a:rPr lang="en-GB" sz="2500" dirty="0">
                <a:latin typeface="Arial" panose="020B0604020202020204" pitchFamily="34" charset="0"/>
                <a:cs typeface="Arial" panose="020B0604020202020204" pitchFamily="34" charset="0"/>
              </a:rPr>
            </a:br>
            <a:r>
              <a:rPr lang="en-GB" sz="2500" dirty="0">
                <a:latin typeface="Arial" panose="020B0604020202020204" pitchFamily="34" charset="0"/>
                <a:cs typeface="Arial" panose="020B0604020202020204" pitchFamily="34" charset="0"/>
              </a:rPr>
              <a:t>[Accessed 17 July 2025].</a:t>
            </a:r>
          </a:p>
          <a:p>
            <a:pPr marL="571500" indent="-571500">
              <a:buFont typeface="Arial" panose="020B0604020202020204" pitchFamily="34" charset="0"/>
              <a:buChar char="•"/>
            </a:pPr>
            <a:r>
              <a:rPr lang="en-GB" sz="2500" dirty="0">
                <a:latin typeface="Arial" panose="020B0604020202020204" pitchFamily="34" charset="0"/>
                <a:cs typeface="Arial" panose="020B0604020202020204" pitchFamily="34" charset="0"/>
              </a:rPr>
              <a:t>Slide 5 quote</a:t>
            </a:r>
          </a:p>
          <a:p>
            <a:r>
              <a:rPr lang="en-GB" sz="2500" dirty="0">
                <a:latin typeface="Arial" panose="020B0604020202020204" pitchFamily="34" charset="0"/>
                <a:cs typeface="Arial" panose="020B0604020202020204" pitchFamily="34" charset="0"/>
              </a:rPr>
              <a:t>Syed, M., 2019. </a:t>
            </a:r>
            <a:r>
              <a:rPr lang="en-GB" sz="2500" i="1" dirty="0">
                <a:latin typeface="Arial" panose="020B0604020202020204" pitchFamily="34" charset="0"/>
                <a:cs typeface="Arial" panose="020B0604020202020204" pitchFamily="34" charset="0"/>
              </a:rPr>
              <a:t>Rebel Ideas - The Power of Diverse Thinking. </a:t>
            </a:r>
            <a:r>
              <a:rPr lang="en-GB" sz="2500" dirty="0">
                <a:latin typeface="Arial" panose="020B0604020202020204" pitchFamily="34" charset="0"/>
                <a:cs typeface="Arial" panose="020B0604020202020204" pitchFamily="34" charset="0"/>
              </a:rPr>
              <a:t>1st ed. London: John Murray Press.</a:t>
            </a:r>
          </a:p>
          <a:p>
            <a:endParaRPr lang="en-GB" sz="25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2500" dirty="0">
                <a:latin typeface="Arial" panose="020B0604020202020204" pitchFamily="34" charset="0"/>
                <a:cs typeface="Arial" panose="020B0604020202020204" pitchFamily="34" charset="0"/>
              </a:rPr>
              <a:t>Slide 6 image: </a:t>
            </a:r>
          </a:p>
          <a:p>
            <a:r>
              <a:rPr lang="en-GB" sz="2500" dirty="0">
                <a:latin typeface="Arial" panose="020B0604020202020204" pitchFamily="34" charset="0"/>
                <a:cs typeface="Arial" panose="020B0604020202020204" pitchFamily="34" charset="0"/>
              </a:rPr>
              <a:t>UK Prime Minister, 2025. </a:t>
            </a:r>
            <a:r>
              <a:rPr lang="en-GB" sz="2500" i="1" dirty="0">
                <a:latin typeface="Arial" panose="020B0604020202020204" pitchFamily="34" charset="0"/>
                <a:cs typeface="Arial" panose="020B0604020202020204" pitchFamily="34" charset="0"/>
              </a:rPr>
              <a:t>Facebook. </a:t>
            </a:r>
            <a:r>
              <a:rPr lang="en-GB" sz="2500" dirty="0">
                <a:latin typeface="Arial" panose="020B0604020202020204" pitchFamily="34" charset="0"/>
                <a:cs typeface="Arial" panose="020B0604020202020204" pitchFamily="34" charset="0"/>
              </a:rPr>
              <a:t>[Online] </a:t>
            </a:r>
            <a:br>
              <a:rPr lang="en-GB" sz="2500" dirty="0">
                <a:latin typeface="Arial" panose="020B0604020202020204" pitchFamily="34" charset="0"/>
                <a:cs typeface="Arial" panose="020B0604020202020204" pitchFamily="34" charset="0"/>
              </a:rPr>
            </a:br>
            <a:r>
              <a:rPr lang="en-GB" sz="2500" dirty="0">
                <a:latin typeface="Arial" panose="020B0604020202020204" pitchFamily="34" charset="0"/>
                <a:cs typeface="Arial" panose="020B0604020202020204" pitchFamily="34" charset="0"/>
              </a:rPr>
              <a:t>Available at: </a:t>
            </a:r>
            <a:r>
              <a:rPr lang="en-GB" sz="2500" u="sng" dirty="0">
                <a:latin typeface="Arial" panose="020B0604020202020204" pitchFamily="34" charset="0"/>
                <a:cs typeface="Arial" panose="020B0604020202020204" pitchFamily="34" charset="0"/>
              </a:rPr>
              <a:t>https://www.facebook.com/photo.php?fbid=991036019882396&amp;id=100069280206756&amp;set=a.249774874008518</a:t>
            </a:r>
            <a:br>
              <a:rPr lang="en-GB" sz="2500" dirty="0">
                <a:latin typeface="Arial" panose="020B0604020202020204" pitchFamily="34" charset="0"/>
                <a:cs typeface="Arial" panose="020B0604020202020204" pitchFamily="34" charset="0"/>
              </a:rPr>
            </a:br>
            <a:r>
              <a:rPr lang="en-GB" sz="2500" dirty="0">
                <a:latin typeface="Arial" panose="020B0604020202020204" pitchFamily="34" charset="0"/>
                <a:cs typeface="Arial" panose="020B0604020202020204" pitchFamily="34" charset="0"/>
              </a:rPr>
              <a:t>[Accessed 17 July 2025].</a:t>
            </a:r>
          </a:p>
          <a:p>
            <a:endParaRPr lang="en-GB" sz="4400" dirty="0"/>
          </a:p>
          <a:p>
            <a:endParaRPr lang="en-GB" sz="1600" dirty="0"/>
          </a:p>
          <a:p>
            <a:endParaRPr lang="en-GB" sz="1400" dirty="0"/>
          </a:p>
          <a:p>
            <a:pPr marL="342900" indent="-342900">
              <a:buFont typeface="Arial" panose="020B0604020202020204" pitchFamily="34" charset="0"/>
              <a:buChar char="•"/>
            </a:pPr>
            <a:endParaRPr lang="en-US" sz="2200" dirty="0"/>
          </a:p>
          <a:p>
            <a:pPr indent="-228600">
              <a:buFont typeface="Arial" panose="020B0604020202020204" pitchFamily="34" charset="0"/>
              <a:buChar char="•"/>
            </a:pPr>
            <a:endParaRPr lang="en-US" sz="2200" dirty="0"/>
          </a:p>
          <a:p>
            <a:pPr indent="-228600">
              <a:buFont typeface="Arial" panose="020B0604020202020204" pitchFamily="34" charset="0"/>
              <a:buChar char="•"/>
            </a:pPr>
            <a:endParaRPr lang="en-US" sz="2200" dirty="0"/>
          </a:p>
        </p:txBody>
      </p:sp>
    </p:spTree>
    <p:extLst>
      <p:ext uri="{BB962C8B-B14F-4D97-AF65-F5344CB8AC3E}">
        <p14:creationId xmlns:p14="http://schemas.microsoft.com/office/powerpoint/2010/main" val="2202713562"/>
      </p:ext>
    </p:extLst>
  </p:cSld>
  <p:clrMapOvr>
    <a:masterClrMapping/>
  </p:clrMapOvr>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21409C2E7DC74DBBBDD8000CE0B6EF" ma:contentTypeVersion="5" ma:contentTypeDescription="Create a new document." ma:contentTypeScope="" ma:versionID="a88ef00d3900953f6f56ed3d315f9d37">
  <xsd:schema xmlns:xsd="http://www.w3.org/2001/XMLSchema" xmlns:xs="http://www.w3.org/2001/XMLSchema" xmlns:p="http://schemas.microsoft.com/office/2006/metadata/properties" xmlns:ns3="b1a19f8b-b677-40f2-999b-6b2f48ca3bc4" targetNamespace="http://schemas.microsoft.com/office/2006/metadata/properties" ma:root="true" ma:fieldsID="1f1fbb1e6a7cbbf3e68d3a6836202645" ns3:_="">
    <xsd:import namespace="b1a19f8b-b677-40f2-999b-6b2f48ca3bc4"/>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a19f8b-b677-40f2-999b-6b2f48ca3b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0EC0605-FF01-4292-9510-949D6840F8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a19f8b-b677-40f2-999b-6b2f48ca3b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B5AD775-4EF0-4E50-B012-C58C0AD70CB5}">
  <ds:schemaRefs>
    <ds:schemaRef ds:uri="http://schemas.microsoft.com/sharepoint/v3/contenttype/forms"/>
  </ds:schemaRefs>
</ds:datastoreItem>
</file>

<file path=customXml/itemProps3.xml><?xml version="1.0" encoding="utf-8"?>
<ds:datastoreItem xmlns:ds="http://schemas.openxmlformats.org/officeDocument/2006/customXml" ds:itemID="{C25EA3F3-9657-4116-A056-1974AD712032}">
  <ds:schemaRefs>
    <ds:schemaRef ds:uri="http://schemas.microsoft.com/office/infopath/2007/PartnerControl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openxmlformats.org/package/2006/metadata/core-properties"/>
    <ds:schemaRef ds:uri="b1a19f8b-b677-40f2-999b-6b2f48ca3bc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TM03457510[[fn=Savon]]</Template>
  <TotalTime>409</TotalTime>
  <Words>1132</Words>
  <Application>Microsoft Office PowerPoint</Application>
  <PresentationFormat>Widescreen</PresentationFormat>
  <Paragraphs>97</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Arial</vt:lpstr>
      <vt:lpstr>Avenir Next LT Pro</vt:lpstr>
      <vt:lpstr>Calibri</vt:lpstr>
      <vt:lpstr>AccentBoxVTI</vt:lpstr>
      <vt:lpstr>Political Influence, Policing Priority and Public Engagement </vt:lpstr>
      <vt:lpstr>Tripartite Arrangement </vt:lpstr>
      <vt:lpstr>Police Reform</vt:lpstr>
      <vt:lpstr>Palestinian Action and populism </vt:lpstr>
      <vt:lpstr>Diversity in politics and policing </vt:lpstr>
      <vt:lpstr>National police vs local delivery </vt:lpstr>
      <vt:lpstr>References</vt:lpstr>
      <vt:lpstr>References</vt:lpstr>
    </vt:vector>
  </TitlesOfParts>
  <Company>Devon and Cornwall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DOWLER James 18008</dc:creator>
  <cp:lastModifiedBy>DOWLER James 18008</cp:lastModifiedBy>
  <cp:revision>4</cp:revision>
  <cp:lastPrinted>2025-07-24T13:50:45Z</cp:lastPrinted>
  <dcterms:created xsi:type="dcterms:W3CDTF">2025-07-17T14:14:08Z</dcterms:created>
  <dcterms:modified xsi:type="dcterms:W3CDTF">2025-07-24T15:01:36Z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cbfa385-8296-4297-a9ac-837a1833737a_Enabled">
    <vt:lpwstr>true</vt:lpwstr>
  </property>
  <property fmtid="{D5CDD505-2E9C-101B-9397-08002B2CF9AE}" pid="3" name="MSIP_Label_ccbfa385-8296-4297-a9ac-837a1833737a_SetDate">
    <vt:lpwstr>2025-07-17T15:28:59Z</vt:lpwstr>
  </property>
  <property fmtid="{D5CDD505-2E9C-101B-9397-08002B2CF9AE}" pid="4" name="MSIP_Label_ccbfa385-8296-4297-a9ac-837a1833737a_Method">
    <vt:lpwstr>Standard</vt:lpwstr>
  </property>
  <property fmtid="{D5CDD505-2E9C-101B-9397-08002B2CF9AE}" pid="5" name="MSIP_Label_ccbfa385-8296-4297-a9ac-837a1833737a_Name">
    <vt:lpwstr>ccbfa385-8296-4297-a9ac-837a1833737a</vt:lpwstr>
  </property>
  <property fmtid="{D5CDD505-2E9C-101B-9397-08002B2CF9AE}" pid="6" name="MSIP_Label_ccbfa385-8296-4297-a9ac-837a1833737a_SiteId">
    <vt:lpwstr>4515d0c5-b418-4cfa-9741-222da68a18d7</vt:lpwstr>
  </property>
  <property fmtid="{D5CDD505-2E9C-101B-9397-08002B2CF9AE}" pid="7" name="MSIP_Label_ccbfa385-8296-4297-a9ac-837a1833737a_ActionId">
    <vt:lpwstr>c0e7dad6-ce88-47a8-a098-d33d2bf53ec6</vt:lpwstr>
  </property>
  <property fmtid="{D5CDD505-2E9C-101B-9397-08002B2CF9AE}" pid="8" name="MSIP_Label_ccbfa385-8296-4297-a9ac-837a1833737a_ContentBits">
    <vt:lpwstr>0</vt:lpwstr>
  </property>
  <property fmtid="{D5CDD505-2E9C-101B-9397-08002B2CF9AE}" pid="9" name="MSIP_Label_ccbfa385-8296-4297-a9ac-837a1833737a_Tag">
    <vt:lpwstr>10, 3, 0, 1</vt:lpwstr>
  </property>
  <property fmtid="{D5CDD505-2E9C-101B-9397-08002B2CF9AE}" pid="10" name="ContentTypeId">
    <vt:lpwstr>0x010100FD21409C2E7DC74DBBBDD8000CE0B6EF</vt:lpwstr>
  </property>
</Properties>
</file>