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4660"/>
  </p:normalViewPr>
  <p:slideViewPr>
    <p:cSldViewPr snapToGrid="0">
      <p:cViewPr>
        <p:scale>
          <a:sx n="60" d="100"/>
          <a:sy n="60" d="100"/>
        </p:scale>
        <p:origin x="1050" y="1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40CEB-7998-2C83-2C03-7ABEB17D414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08950B-DCE0-1B57-2EA8-71E381A3C0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37C404A-40B6-EB75-7FBF-F50BB054C5D0}"/>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5" name="Footer Placeholder 4">
            <a:extLst>
              <a:ext uri="{FF2B5EF4-FFF2-40B4-BE49-F238E27FC236}">
                <a16:creationId xmlns:a16="http://schemas.microsoft.com/office/drawing/2014/main" id="{E9A796A1-EAD0-8524-E678-43B226F45C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62455F-7232-6C12-2580-384A30E78287}"/>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4068116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EE2BA-4FAD-BFA6-E30D-C105516741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410351-65A4-5D67-A726-4E0B26707F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29D8DE-062F-CA86-BE92-64C713999D28}"/>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5" name="Footer Placeholder 4">
            <a:extLst>
              <a:ext uri="{FF2B5EF4-FFF2-40B4-BE49-F238E27FC236}">
                <a16:creationId xmlns:a16="http://schemas.microsoft.com/office/drawing/2014/main" id="{9F14C914-781D-9572-B4D8-3D32770995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C59530-2369-03BA-A1F4-F59323D37980}"/>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1568305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805E5-5941-A840-6087-4FE193092B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1F175F6-AE5E-A90E-E6CF-7B11D6D278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F868BF-2178-27B5-2FC5-E42FABD16579}"/>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5" name="Footer Placeholder 4">
            <a:extLst>
              <a:ext uri="{FF2B5EF4-FFF2-40B4-BE49-F238E27FC236}">
                <a16:creationId xmlns:a16="http://schemas.microsoft.com/office/drawing/2014/main" id="{B54229E2-504A-5E74-5071-40D85D840A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EE1C5-6CF8-267A-967A-593AD6E95FFD}"/>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1148014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4672F-C257-95DF-84BC-65F9FB7301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9D7912-D22C-BFBC-BE19-231B1B4D33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98355BB-03CD-DA6C-ADF5-98F6139489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3DD03E1-7209-ABA5-BD9D-C23AF0036F98}"/>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6" name="Footer Placeholder 5">
            <a:extLst>
              <a:ext uri="{FF2B5EF4-FFF2-40B4-BE49-F238E27FC236}">
                <a16:creationId xmlns:a16="http://schemas.microsoft.com/office/drawing/2014/main" id="{A79D358E-243E-12D5-221D-8A291CAB85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A839E2-1899-776E-8ED5-59A30CA29DC8}"/>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58387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9F84-9391-7ADF-761E-CA55C107B93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11669B2-7021-65A2-A63F-F28079CE9B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AE50F3-CD25-9DA0-4849-85DAA00E2C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C43067B-2EEB-1FBB-ECA3-8894C9882D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491CE2-F948-1236-50DB-92CF06FB94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0A24A57-B17A-4004-703A-42DF09BA790C}"/>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8" name="Footer Placeholder 7">
            <a:extLst>
              <a:ext uri="{FF2B5EF4-FFF2-40B4-BE49-F238E27FC236}">
                <a16:creationId xmlns:a16="http://schemas.microsoft.com/office/drawing/2014/main" id="{88E804B4-ECBA-78F3-BDF5-C0B2B1F2C8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744CCA9-389C-C4C0-1D90-0101E69336D3}"/>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1081375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720DE-5739-19B1-C0F3-BDD76F3FF79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E922D24-4A67-4F16-C2B2-F196CE494800}"/>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4" name="Footer Placeholder 3">
            <a:extLst>
              <a:ext uri="{FF2B5EF4-FFF2-40B4-BE49-F238E27FC236}">
                <a16:creationId xmlns:a16="http://schemas.microsoft.com/office/drawing/2014/main" id="{DE1FEA41-7F32-9918-F5A9-C1C18808FA8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78CF45-3CF0-3CDA-578F-BD95A90D59F8}"/>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2175832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D693F2-433B-5564-9DC8-5BD05651F08B}"/>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3" name="Footer Placeholder 2">
            <a:extLst>
              <a:ext uri="{FF2B5EF4-FFF2-40B4-BE49-F238E27FC236}">
                <a16:creationId xmlns:a16="http://schemas.microsoft.com/office/drawing/2014/main" id="{0FB73BD2-654E-E499-95C9-80FFE7DA4A4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F0CBCBE-8194-18A2-AA45-26AFACBFA48C}"/>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193780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94F5B-67FA-959D-DCE3-673680DEF8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BA1AE4F-B581-A0FA-F3E8-5334BAA8FD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462F780-FE88-841B-F255-350EC41399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8EDB67-91D4-49A6-0809-1F7423634B71}"/>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6" name="Footer Placeholder 5">
            <a:extLst>
              <a:ext uri="{FF2B5EF4-FFF2-40B4-BE49-F238E27FC236}">
                <a16:creationId xmlns:a16="http://schemas.microsoft.com/office/drawing/2014/main" id="{631ADF42-029C-73A4-A442-1E07474E6E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BAF87C-D078-92B8-74D2-DE12BB29BEC9}"/>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2771450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F4513-BEF7-7EE5-2B20-EB682311BD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E40806F-C3E2-29FC-FB3B-C6DA4362F2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0EFA2D6-6A39-5935-F7FB-C609761478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DD139F-EC72-542E-F193-049B26D270AD}"/>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6" name="Footer Placeholder 5">
            <a:extLst>
              <a:ext uri="{FF2B5EF4-FFF2-40B4-BE49-F238E27FC236}">
                <a16:creationId xmlns:a16="http://schemas.microsoft.com/office/drawing/2014/main" id="{CA9711DF-61F0-E8EF-F1C7-E323FFEC7B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B9C37E-5941-85D0-E484-797260F2E8B1}"/>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4229262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AE082-24D2-21A1-EC39-B7859328EF0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7618B3-17F6-19A3-FB06-C3E49C004D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BDFBE2-AC6C-1E59-C284-E071935C9E7D}"/>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5" name="Footer Placeholder 4">
            <a:extLst>
              <a:ext uri="{FF2B5EF4-FFF2-40B4-BE49-F238E27FC236}">
                <a16:creationId xmlns:a16="http://schemas.microsoft.com/office/drawing/2014/main" id="{788744C6-7BAE-CF10-0533-08F1D92D7A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E091A8-35F5-4495-2059-9347F0391017}"/>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448927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270DD7-FD2E-06FF-6271-A6AB1F40F68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A19350B-0559-270F-AEF5-1EC56FDBDB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7C0B0C-D4D0-D243-86BC-5E6C7C1F37D6}"/>
              </a:ext>
            </a:extLst>
          </p:cNvPr>
          <p:cNvSpPr>
            <a:spLocks noGrp="1"/>
          </p:cNvSpPr>
          <p:nvPr>
            <p:ph type="dt" sz="half" idx="10"/>
          </p:nvPr>
        </p:nvSpPr>
        <p:spPr/>
        <p:txBody>
          <a:bodyPr/>
          <a:lstStyle/>
          <a:p>
            <a:fld id="{3F67916D-C189-4F0D-914F-8CB9F7944E32}" type="datetimeFigureOut">
              <a:rPr lang="en-US" smtClean="0"/>
              <a:t>4/17/2023</a:t>
            </a:fld>
            <a:endParaRPr lang="en-US"/>
          </a:p>
        </p:txBody>
      </p:sp>
      <p:sp>
        <p:nvSpPr>
          <p:cNvPr id="5" name="Footer Placeholder 4">
            <a:extLst>
              <a:ext uri="{FF2B5EF4-FFF2-40B4-BE49-F238E27FC236}">
                <a16:creationId xmlns:a16="http://schemas.microsoft.com/office/drawing/2014/main" id="{10E0EB75-9FEE-B24F-0657-3D6E6E4C45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DB2F79-8F00-F906-A835-2C8A969AA18B}"/>
              </a:ext>
            </a:extLst>
          </p:cNvPr>
          <p:cNvSpPr>
            <a:spLocks noGrp="1"/>
          </p:cNvSpPr>
          <p:nvPr>
            <p:ph type="sldNum" sz="quarter" idx="12"/>
          </p:nvPr>
        </p:nvSpPr>
        <p:spPr/>
        <p:txBody>
          <a:bodyPr/>
          <a:lstStyle/>
          <a:p>
            <a:fld id="{2191FA4A-E4F1-4B9E-8D8E-3C5260430CDD}" type="slidenum">
              <a:rPr lang="en-US" smtClean="0"/>
              <a:t>‹#›</a:t>
            </a:fld>
            <a:endParaRPr lang="en-US"/>
          </a:p>
        </p:txBody>
      </p:sp>
    </p:spTree>
    <p:extLst>
      <p:ext uri="{BB962C8B-B14F-4D97-AF65-F5344CB8AC3E}">
        <p14:creationId xmlns:p14="http://schemas.microsoft.com/office/powerpoint/2010/main" val="1523858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6AB854-837C-4994-41FB-597490D451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CFD9B5D-0C28-8AF2-FAAF-21BF8C06D5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654E8D-94BF-92F3-8B3D-E9CEBFA61A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67916D-C189-4F0D-914F-8CB9F7944E32}" type="datetimeFigureOut">
              <a:rPr lang="en-US" smtClean="0"/>
              <a:t>4/17/2023</a:t>
            </a:fld>
            <a:endParaRPr lang="en-US"/>
          </a:p>
        </p:txBody>
      </p:sp>
      <p:sp>
        <p:nvSpPr>
          <p:cNvPr id="5" name="Footer Placeholder 4">
            <a:extLst>
              <a:ext uri="{FF2B5EF4-FFF2-40B4-BE49-F238E27FC236}">
                <a16:creationId xmlns:a16="http://schemas.microsoft.com/office/drawing/2014/main" id="{A2CAE70F-95E6-72F8-7CBB-7CD20E3317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18DC372-A320-2C6A-6D56-51581906FD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91FA4A-E4F1-4B9E-8D8E-3C5260430CDD}" type="slidenum">
              <a:rPr lang="en-US" smtClean="0"/>
              <a:t>‹#›</a:t>
            </a:fld>
            <a:endParaRPr lang="en-US"/>
          </a:p>
        </p:txBody>
      </p:sp>
    </p:spTree>
    <p:extLst>
      <p:ext uri="{BB962C8B-B14F-4D97-AF65-F5344CB8AC3E}">
        <p14:creationId xmlns:p14="http://schemas.microsoft.com/office/powerpoint/2010/main" val="30410776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s://www.bamboohr.com/blog/benefits-of-internal-recruiting"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626F34-33E2-623C-AFB4-69DB359FCF67}"/>
              </a:ext>
            </a:extLst>
          </p:cNvPr>
          <p:cNvSpPr txBox="1"/>
          <p:nvPr/>
        </p:nvSpPr>
        <p:spPr>
          <a:xfrm>
            <a:off x="821635" y="742122"/>
            <a:ext cx="11092069" cy="4524315"/>
          </a:xfrm>
          <a:prstGeom prst="rect">
            <a:avLst/>
          </a:prstGeom>
          <a:noFill/>
        </p:spPr>
        <p:txBody>
          <a:bodyPr wrap="square">
            <a:spAutoFit/>
          </a:bodyPr>
          <a:lstStyle/>
          <a:p>
            <a:r>
              <a:rPr lang="en-US" sz="7200" b="1" i="0" dirty="0">
                <a:solidFill>
                  <a:srgbClr val="000000"/>
                </a:solidFill>
                <a:effectLst/>
                <a:latin typeface="Forte" panose="03060902040502070203" pitchFamily="66" charset="0"/>
              </a:rPr>
              <a:t>Internal Source of Staffing</a:t>
            </a:r>
          </a:p>
          <a:p>
            <a:endParaRPr lang="en-US" sz="7200" b="1" dirty="0">
              <a:solidFill>
                <a:srgbClr val="000000"/>
              </a:solidFill>
              <a:latin typeface="Forte" panose="03060902040502070203" pitchFamily="66" charset="0"/>
            </a:endParaRPr>
          </a:p>
          <a:p>
            <a:endParaRPr lang="en-US" sz="7200" b="1" dirty="0">
              <a:solidFill>
                <a:srgbClr val="000000"/>
              </a:solidFill>
              <a:latin typeface="Forte" panose="03060902040502070203" pitchFamily="66" charset="0"/>
            </a:endParaRPr>
          </a:p>
          <a:p>
            <a:endParaRPr lang="en-US" sz="7200" b="1" dirty="0">
              <a:latin typeface="Forte" panose="03060902040502070203" pitchFamily="66" charset="0"/>
            </a:endParaRPr>
          </a:p>
        </p:txBody>
      </p:sp>
      <p:pic>
        <p:nvPicPr>
          <p:cNvPr id="9" name="Picture 8">
            <a:extLst>
              <a:ext uri="{FF2B5EF4-FFF2-40B4-BE49-F238E27FC236}">
                <a16:creationId xmlns:a16="http://schemas.microsoft.com/office/drawing/2014/main" id="{347531D7-E269-9F31-F4B1-0568E5FFFF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8499" y="2405062"/>
            <a:ext cx="6456645" cy="2968604"/>
          </a:xfrm>
          <a:prstGeom prst="rect">
            <a:avLst/>
          </a:prstGeom>
        </p:spPr>
      </p:pic>
    </p:spTree>
    <p:extLst>
      <p:ext uri="{BB962C8B-B14F-4D97-AF65-F5344CB8AC3E}">
        <p14:creationId xmlns:p14="http://schemas.microsoft.com/office/powerpoint/2010/main" val="1875476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88877B-51C3-FC00-82E7-135284B1861C}"/>
              </a:ext>
            </a:extLst>
          </p:cNvPr>
          <p:cNvSpPr txBox="1"/>
          <p:nvPr/>
        </p:nvSpPr>
        <p:spPr>
          <a:xfrm>
            <a:off x="1630016" y="469973"/>
            <a:ext cx="8931965" cy="7171194"/>
          </a:xfrm>
          <a:prstGeom prst="rect">
            <a:avLst/>
          </a:prstGeom>
          <a:noFill/>
        </p:spPr>
        <p:txBody>
          <a:bodyPr wrap="square">
            <a:spAutoFit/>
          </a:bodyPr>
          <a:lstStyle/>
          <a:p>
            <a:pPr algn="just" fontAlgn="base"/>
            <a:r>
              <a:rPr lang="en-US" sz="4000" b="0" i="0" dirty="0">
                <a:solidFill>
                  <a:srgbClr val="000000"/>
                </a:solidFill>
                <a:effectLst/>
                <a:latin typeface="Adobe Devanagari" panose="02040503050201020203" pitchFamily="18" charset="0"/>
                <a:cs typeface="Adobe Devanagari" panose="02040503050201020203" pitchFamily="18" charset="0"/>
              </a:rPr>
              <a:t>What is Internal Source of Staffing?</a:t>
            </a:r>
          </a:p>
          <a:p>
            <a:pPr algn="just" fontAlgn="base"/>
            <a:endParaRPr lang="en-US" sz="4000" b="0" i="0" dirty="0">
              <a:solidFill>
                <a:srgbClr val="000000"/>
              </a:solidFill>
              <a:effectLst/>
              <a:latin typeface="Adobe Devanagari" panose="02040503050201020203" pitchFamily="18" charset="0"/>
              <a:cs typeface="Adobe Devanagari" panose="02040503050201020203" pitchFamily="18" charset="0"/>
            </a:endParaRPr>
          </a:p>
          <a:p>
            <a:pPr marL="342900" indent="-342900" algn="just" fontAlgn="base">
              <a:buFont typeface="Wingdings" panose="05000000000000000000" pitchFamily="2" charset="2"/>
              <a:buChar char="§"/>
            </a:pPr>
            <a:r>
              <a:rPr lang="en-US" sz="2400" b="0" i="0" dirty="0">
                <a:solidFill>
                  <a:srgbClr val="000000"/>
                </a:solidFill>
                <a:effectLst/>
                <a:latin typeface="Adobe Devanagari" panose="02040503050201020203" pitchFamily="18" charset="0"/>
                <a:cs typeface="Adobe Devanagari" panose="02040503050201020203" pitchFamily="18" charset="0"/>
              </a:rPr>
              <a:t>It me</a:t>
            </a:r>
            <a:r>
              <a:rPr lang="en-US" sz="2400" dirty="0">
                <a:solidFill>
                  <a:srgbClr val="000000"/>
                </a:solidFill>
                <a:latin typeface="Adobe Devanagari" panose="02040503050201020203" pitchFamily="18" charset="0"/>
                <a:cs typeface="Adobe Devanagari" panose="02040503050201020203" pitchFamily="18" charset="0"/>
              </a:rPr>
              <a:t>ans hiring people from within or inside the organization.</a:t>
            </a:r>
          </a:p>
          <a:p>
            <a:pPr algn="just" fontAlgn="base"/>
            <a:endParaRPr lang="en-US" sz="2400" dirty="0">
              <a:solidFill>
                <a:srgbClr val="000000"/>
              </a:solidFill>
              <a:latin typeface="Adobe Devanagari" panose="02040503050201020203" pitchFamily="18" charset="0"/>
              <a:cs typeface="Adobe Devanagari" panose="02040503050201020203" pitchFamily="18" charset="0"/>
            </a:endParaRPr>
          </a:p>
          <a:p>
            <a:pPr marL="342900" indent="-342900" algn="just" fontAlgn="base">
              <a:buFont typeface="Wingdings" panose="05000000000000000000" pitchFamily="2" charset="2"/>
              <a:buChar char="§"/>
            </a:pPr>
            <a:r>
              <a:rPr lang="en-US" sz="2400" b="0" i="0" dirty="0">
                <a:solidFill>
                  <a:srgbClr val="000000"/>
                </a:solidFill>
                <a:effectLst/>
                <a:latin typeface="Adobe Devanagari" panose="02040503050201020203" pitchFamily="18" charset="0"/>
                <a:cs typeface="Adobe Devanagari" panose="02040503050201020203" pitchFamily="18" charset="0"/>
              </a:rPr>
              <a:t>Seeking applicants for the job positions from those who are currently employed within the firm and no outsiders are permitted in the internal sources.</a:t>
            </a:r>
          </a:p>
          <a:p>
            <a:pPr algn="just" fontAlgn="base"/>
            <a:endParaRPr lang="en-US" sz="2400" dirty="0">
              <a:solidFill>
                <a:srgbClr val="000000"/>
              </a:solidFill>
              <a:latin typeface="Adobe Devanagari" panose="02040503050201020203" pitchFamily="18" charset="0"/>
              <a:cs typeface="Adobe Devanagari" panose="02040503050201020203" pitchFamily="18" charset="0"/>
            </a:endParaRPr>
          </a:p>
          <a:p>
            <a:pPr marL="342900" indent="-342900" algn="just" fontAlgn="base">
              <a:buFont typeface="Wingdings" panose="05000000000000000000" pitchFamily="2" charset="2"/>
              <a:buChar char="§"/>
            </a:pPr>
            <a:r>
              <a:rPr lang="en-US" sz="2400" b="0" i="0" dirty="0">
                <a:solidFill>
                  <a:srgbClr val="000000"/>
                </a:solidFill>
                <a:effectLst/>
                <a:latin typeface="Adobe Devanagari" panose="02040503050201020203" pitchFamily="18" charset="0"/>
                <a:cs typeface="Adobe Devanagari" panose="02040503050201020203" pitchFamily="18" charset="0"/>
              </a:rPr>
              <a:t>Vacancies at higher maybe filled up by promoting persons from lower levels also depending upon their job standards and responsibilities.</a:t>
            </a:r>
          </a:p>
          <a:p>
            <a:pPr algn="just" fontAlgn="base"/>
            <a:endParaRPr lang="en-US" sz="4000" b="0" i="0" dirty="0">
              <a:solidFill>
                <a:srgbClr val="000000"/>
              </a:solidFill>
              <a:effectLst/>
              <a:latin typeface="Adobe Devanagari" panose="02040503050201020203" pitchFamily="18" charset="0"/>
              <a:cs typeface="Adobe Devanagari" panose="02040503050201020203" pitchFamily="18" charset="0"/>
            </a:endParaRPr>
          </a:p>
          <a:p>
            <a:pPr algn="just" fontAlgn="base"/>
            <a:endParaRPr lang="en-US" sz="4000" b="0" i="0" dirty="0">
              <a:solidFill>
                <a:srgbClr val="000000"/>
              </a:solidFill>
              <a:effectLst/>
              <a:latin typeface="Adobe Devanagari" panose="02040503050201020203" pitchFamily="18" charset="0"/>
              <a:cs typeface="Adobe Devanagari" panose="02040503050201020203" pitchFamily="18" charset="0"/>
            </a:endParaRPr>
          </a:p>
          <a:p>
            <a:pPr algn="just" fontAlgn="base"/>
            <a:endParaRPr lang="en-US" sz="2800" i="0" dirty="0">
              <a:solidFill>
                <a:srgbClr val="555555"/>
              </a:solidFill>
              <a:effectLst/>
              <a:latin typeface="Adobe Devanagari" panose="02040503050201020203" pitchFamily="18" charset="0"/>
              <a:cs typeface="Adobe Devanagari" panose="02040503050201020203" pitchFamily="18" charset="0"/>
            </a:endParaRPr>
          </a:p>
          <a:p>
            <a:pPr algn="just" fontAlgn="base"/>
            <a:endParaRPr lang="en-US" sz="4000" dirty="0">
              <a:solidFill>
                <a:srgbClr val="555555"/>
              </a:solidFill>
              <a:latin typeface="Adobe Devanagari" panose="02040503050201020203" pitchFamily="18" charset="0"/>
              <a:cs typeface="Adobe Devanagari" panose="02040503050201020203" pitchFamily="18" charset="0"/>
            </a:endParaRPr>
          </a:p>
          <a:p>
            <a:pPr algn="just" fontAlgn="base"/>
            <a:endParaRPr lang="en-US" sz="4000" b="0" i="0" dirty="0">
              <a:solidFill>
                <a:srgbClr val="555555"/>
              </a:solidFill>
              <a:effectLst/>
              <a:latin typeface="Adobe Devanagari" panose="02040503050201020203" pitchFamily="18" charset="0"/>
              <a:cs typeface="Adobe Devanagari" panose="02040503050201020203" pitchFamily="18" charset="0"/>
            </a:endParaRPr>
          </a:p>
        </p:txBody>
      </p:sp>
      <p:pic>
        <p:nvPicPr>
          <p:cNvPr id="5" name="Picture 4">
            <a:extLst>
              <a:ext uri="{FF2B5EF4-FFF2-40B4-BE49-F238E27FC236}">
                <a16:creationId xmlns:a16="http://schemas.microsoft.com/office/drawing/2014/main" id="{22A3906D-B4D0-DF08-FF58-0376D04E01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1754" y="4653419"/>
            <a:ext cx="2760423" cy="2204581"/>
          </a:xfrm>
          <a:prstGeom prst="rect">
            <a:avLst/>
          </a:prstGeom>
        </p:spPr>
      </p:pic>
      <p:sp>
        <p:nvSpPr>
          <p:cNvPr id="6" name="Rectangle 1">
            <a:extLst>
              <a:ext uri="{FF2B5EF4-FFF2-40B4-BE49-F238E27FC236}">
                <a16:creationId xmlns:a16="http://schemas.microsoft.com/office/drawing/2014/main" id="{863EA38E-CF81-8A69-FBA2-EB6EF6591E35}"/>
              </a:ext>
            </a:extLst>
          </p:cNvPr>
          <p:cNvSpPr>
            <a:spLocks noChangeArrowheads="1"/>
          </p:cNvSpPr>
          <p:nvPr/>
        </p:nvSpPr>
        <p:spPr bwMode="auto">
          <a:xfrm>
            <a:off x="6003634" y="-183266"/>
            <a:ext cx="18473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br>
              <a:rPr kumimoji="0" lang="en-US" altLang="en-US" sz="1300" b="0" i="0" u="none" strike="noStrike" cap="none" normalizeH="0" baseline="0" dirty="0">
                <a:ln>
                  <a:noFill/>
                </a:ln>
                <a:solidFill>
                  <a:srgbClr val="222222"/>
                </a:solidFill>
                <a:effectLst/>
                <a:latin typeface="Rubik"/>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37746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7AACFE-D552-896B-DD52-63123F5FC0CC}"/>
              </a:ext>
            </a:extLst>
          </p:cNvPr>
          <p:cNvSpPr txBox="1"/>
          <p:nvPr/>
        </p:nvSpPr>
        <p:spPr>
          <a:xfrm>
            <a:off x="821635" y="397565"/>
            <a:ext cx="10588487" cy="10759997"/>
          </a:xfrm>
          <a:prstGeom prst="rect">
            <a:avLst/>
          </a:prstGeom>
          <a:noFill/>
        </p:spPr>
        <p:txBody>
          <a:bodyPr wrap="square">
            <a:spAutoFit/>
          </a:bodyPr>
          <a:lstStyle/>
          <a:p>
            <a:pPr algn="just" fontAlgn="base">
              <a:lnSpc>
                <a:spcPct val="150000"/>
              </a:lnSpc>
            </a:pPr>
            <a:r>
              <a:rPr lang="en-US" sz="2000" b="1" i="0" dirty="0">
                <a:solidFill>
                  <a:srgbClr val="000000"/>
                </a:solidFill>
                <a:effectLst/>
                <a:latin typeface="Adobe Devanagari" panose="02040503050201020203" pitchFamily="18" charset="0"/>
                <a:cs typeface="Adobe Devanagari" panose="02040503050201020203" pitchFamily="18" charset="0"/>
              </a:rPr>
              <a:t>Benefits of Internal Sources of Staffing</a:t>
            </a:r>
          </a:p>
          <a:p>
            <a:pPr marL="342900" indent="-342900" algn="just" fontAlgn="base">
              <a:lnSpc>
                <a:spcPct val="150000"/>
              </a:lnSpc>
              <a:buFont typeface="Wingdings" panose="05000000000000000000" pitchFamily="2" charset="2"/>
              <a:buChar char="§"/>
            </a:pPr>
            <a:r>
              <a:rPr lang="en-US" sz="2000" dirty="0">
                <a:solidFill>
                  <a:srgbClr val="000000"/>
                </a:solidFill>
                <a:latin typeface="Adobe Devanagari" panose="02040503050201020203" pitchFamily="18" charset="0"/>
                <a:cs typeface="Adobe Devanagari" panose="02040503050201020203" pitchFamily="18" charset="0"/>
              </a:rPr>
              <a:t>It is the most practical and affordable way to fill open roles in an organization.</a:t>
            </a:r>
          </a:p>
          <a:p>
            <a:pPr marL="342900" indent="-342900" algn="just" fontAlgn="base">
              <a:lnSpc>
                <a:spcPct val="150000"/>
              </a:lnSpc>
              <a:buFont typeface="Wingdings" panose="05000000000000000000" pitchFamily="2" charset="2"/>
              <a:buChar char="§"/>
            </a:pPr>
            <a:r>
              <a:rPr lang="en-US" sz="2000" dirty="0">
                <a:solidFill>
                  <a:srgbClr val="000000"/>
                </a:solidFill>
                <a:latin typeface="Adobe Devanagari" panose="02040503050201020203" pitchFamily="18" charset="0"/>
                <a:cs typeface="Adobe Devanagari" panose="02040503050201020203" pitchFamily="18" charset="0"/>
              </a:rPr>
              <a:t>It ought to be the ideal strategy for inspiring current workers.</a:t>
            </a:r>
          </a:p>
          <a:p>
            <a:pPr marL="342900" indent="-342900" algn="just" fontAlgn="base">
              <a:lnSpc>
                <a:spcPct val="150000"/>
              </a:lnSpc>
              <a:buFont typeface="Wingdings" panose="05000000000000000000" pitchFamily="2" charset="2"/>
              <a:buChar char="§"/>
            </a:pPr>
            <a:r>
              <a:rPr lang="en-US" sz="2000" dirty="0">
                <a:solidFill>
                  <a:srgbClr val="000000"/>
                </a:solidFill>
                <a:latin typeface="Adobe Devanagari" panose="02040503050201020203" pitchFamily="18" charset="0"/>
                <a:cs typeface="Adobe Devanagari" panose="02040503050201020203" pitchFamily="18" charset="0"/>
              </a:rPr>
              <a:t>Enhance overall responsibility and demonstrate workers' finest work.</a:t>
            </a:r>
          </a:p>
          <a:p>
            <a:pPr marL="342900" indent="-342900" algn="just" fontAlgn="base">
              <a:lnSpc>
                <a:spcPct val="150000"/>
              </a:lnSpc>
              <a:buFont typeface="Wingdings" panose="05000000000000000000" pitchFamily="2" charset="2"/>
              <a:buChar char="§"/>
            </a:pPr>
            <a:r>
              <a:rPr lang="en-US" sz="2000" dirty="0">
                <a:solidFill>
                  <a:srgbClr val="000000"/>
                </a:solidFill>
                <a:latin typeface="Adobe Devanagari" panose="02040503050201020203" pitchFamily="18" charset="0"/>
                <a:cs typeface="Adobe Devanagari" panose="02040503050201020203" pitchFamily="18" charset="0"/>
              </a:rPr>
              <a:t>Additionally, because they are obtaining job rotations in their working lives, it allows the employees readily train for better jobs.</a:t>
            </a:r>
          </a:p>
          <a:p>
            <a:pPr algn="just" fontAlgn="base">
              <a:lnSpc>
                <a:spcPct val="150000"/>
              </a:lnSpc>
            </a:pPr>
            <a:r>
              <a:rPr lang="en-US" sz="2000" b="1" dirty="0">
                <a:solidFill>
                  <a:srgbClr val="000000"/>
                </a:solidFill>
                <a:latin typeface="Adobe Devanagari" panose="02040503050201020203" pitchFamily="18" charset="0"/>
                <a:cs typeface="Adobe Devanagari" panose="02040503050201020203" pitchFamily="18" charset="0"/>
              </a:rPr>
              <a:t>Demerits</a:t>
            </a:r>
            <a:r>
              <a:rPr lang="en-US" sz="2000" b="1" i="0" dirty="0">
                <a:solidFill>
                  <a:srgbClr val="000000"/>
                </a:solidFill>
                <a:effectLst/>
                <a:latin typeface="Adobe Devanagari" panose="02040503050201020203" pitchFamily="18" charset="0"/>
                <a:cs typeface="Adobe Devanagari" panose="02040503050201020203" pitchFamily="18" charset="0"/>
              </a:rPr>
              <a:t> of </a:t>
            </a:r>
            <a:r>
              <a:rPr lang="en-US" sz="2000" b="1" dirty="0">
                <a:solidFill>
                  <a:srgbClr val="000000"/>
                </a:solidFill>
                <a:latin typeface="Adobe Devanagari" panose="02040503050201020203" pitchFamily="18" charset="0"/>
                <a:cs typeface="Adobe Devanagari" panose="02040503050201020203" pitchFamily="18" charset="0"/>
              </a:rPr>
              <a:t>External Recruitments</a:t>
            </a:r>
          </a:p>
          <a:p>
            <a:pPr marL="285750" indent="-285750" algn="l">
              <a:lnSpc>
                <a:spcPct val="150000"/>
              </a:lnSpc>
              <a:buFont typeface="Wingdings" panose="05000000000000000000" pitchFamily="2" charset="2"/>
              <a:buChar char="§"/>
            </a:pPr>
            <a:r>
              <a:rPr lang="en-US" sz="2000" b="0" i="0" dirty="0">
                <a:solidFill>
                  <a:srgbClr val="222222"/>
                </a:solidFill>
                <a:effectLst/>
                <a:latin typeface="Adobe Devanagari" panose="02040503050201020203" pitchFamily="18" charset="0"/>
                <a:cs typeface="Adobe Devanagari" panose="02040503050201020203" pitchFamily="18" charset="0"/>
              </a:rPr>
              <a:t>Frustration among present employees because when a new member is added the existing employees who aspire for promotion fail to get the same and naturally takes time to get adjusted with nature and system of the organization.</a:t>
            </a:r>
          </a:p>
          <a:p>
            <a:pPr marL="285750" indent="-285750" algn="l">
              <a:lnSpc>
                <a:spcPct val="150000"/>
              </a:lnSpc>
              <a:buFont typeface="Wingdings" panose="05000000000000000000" pitchFamily="2" charset="2"/>
              <a:buChar char="§"/>
            </a:pPr>
            <a:r>
              <a:rPr lang="en-US" sz="2000" dirty="0">
                <a:solidFill>
                  <a:srgbClr val="222222"/>
                </a:solidFill>
                <a:latin typeface="Adobe Devanagari" panose="02040503050201020203" pitchFamily="18" charset="0"/>
                <a:cs typeface="Adobe Devanagari" panose="02040503050201020203" pitchFamily="18" charset="0"/>
              </a:rPr>
              <a:t>Also are expensive method where the costs are incurred in advertising job vacancies, holding tests and interviews.</a:t>
            </a:r>
          </a:p>
          <a:p>
            <a:pPr marL="285750" indent="-285750" algn="l">
              <a:lnSpc>
                <a:spcPct val="150000"/>
              </a:lnSpc>
              <a:buFont typeface="Wingdings" panose="05000000000000000000" pitchFamily="2" charset="2"/>
              <a:buChar char="§"/>
            </a:pPr>
            <a:r>
              <a:rPr lang="en-US" sz="2000" b="0" i="0" dirty="0">
                <a:solidFill>
                  <a:srgbClr val="222222"/>
                </a:solidFill>
                <a:effectLst/>
                <a:latin typeface="Adobe Devanagari" panose="02040503050201020203" pitchFamily="18" charset="0"/>
                <a:cs typeface="Adobe Devanagari" panose="02040503050201020203" pitchFamily="18" charset="0"/>
              </a:rPr>
              <a:t>A t</a:t>
            </a:r>
            <a:r>
              <a:rPr lang="en-US" sz="2000" dirty="0">
                <a:solidFill>
                  <a:srgbClr val="222222"/>
                </a:solidFill>
                <a:latin typeface="Adobe Devanagari" panose="02040503050201020203" pitchFamily="18" charset="0"/>
                <a:cs typeface="Adobe Devanagari" panose="02040503050201020203" pitchFamily="18" charset="0"/>
              </a:rPr>
              <a:t>ime consuming process.</a:t>
            </a:r>
            <a:endParaRPr lang="en-US" sz="2000" b="0" i="0" dirty="0">
              <a:solidFill>
                <a:srgbClr val="222222"/>
              </a:solidFill>
              <a:effectLst/>
              <a:latin typeface="Adobe Devanagari" panose="02040503050201020203" pitchFamily="18" charset="0"/>
              <a:cs typeface="Adobe Devanagari" panose="02040503050201020203" pitchFamily="18" charset="0"/>
            </a:endParaRPr>
          </a:p>
          <a:p>
            <a:pPr marL="342900" indent="-342900" algn="l">
              <a:lnSpc>
                <a:spcPct val="150000"/>
              </a:lnSpc>
              <a:buFont typeface="Wingdings" panose="05000000000000000000" pitchFamily="2" charset="2"/>
              <a:buChar char="v"/>
            </a:pPr>
            <a:endParaRPr lang="en-US" sz="2000" b="0" i="0" dirty="0">
              <a:solidFill>
                <a:srgbClr val="222222"/>
              </a:solidFill>
              <a:effectLst/>
              <a:latin typeface="Adobe Devanagari" panose="02040503050201020203" pitchFamily="18" charset="0"/>
              <a:cs typeface="Adobe Devanagari" panose="02040503050201020203" pitchFamily="18" charset="0"/>
            </a:endParaRPr>
          </a:p>
          <a:p>
            <a:pPr algn="just" fontAlgn="base">
              <a:lnSpc>
                <a:spcPct val="150000"/>
              </a:lnSpc>
            </a:pPr>
            <a:endParaRPr lang="en-US" sz="2000" dirty="0">
              <a:solidFill>
                <a:srgbClr val="222222"/>
              </a:solidFill>
              <a:latin typeface="Adobe Devanagari" panose="02040503050201020203" pitchFamily="18" charset="0"/>
              <a:cs typeface="Adobe Devanagari" panose="02040503050201020203" pitchFamily="18" charset="0"/>
            </a:endParaRPr>
          </a:p>
          <a:p>
            <a:pPr algn="just" fontAlgn="base">
              <a:lnSpc>
                <a:spcPct val="150000"/>
              </a:lnSpc>
            </a:pPr>
            <a:endParaRPr lang="en-US" sz="2000" b="0" i="0" dirty="0">
              <a:solidFill>
                <a:srgbClr val="000000"/>
              </a:solidFill>
              <a:effectLst/>
              <a:latin typeface="Adobe Devanagari" panose="02040503050201020203" pitchFamily="18" charset="0"/>
              <a:cs typeface="Adobe Devanagari" panose="02040503050201020203" pitchFamily="18" charset="0"/>
            </a:endParaRPr>
          </a:p>
          <a:p>
            <a:pPr algn="just" fontAlgn="base">
              <a:lnSpc>
                <a:spcPct val="150000"/>
              </a:lnSpc>
            </a:pPr>
            <a:endParaRPr lang="en-US" sz="3600" dirty="0">
              <a:solidFill>
                <a:srgbClr val="000000"/>
              </a:solidFill>
              <a:latin typeface="Bree Serif"/>
            </a:endParaRPr>
          </a:p>
          <a:p>
            <a:pPr algn="just" fontAlgn="base">
              <a:lnSpc>
                <a:spcPct val="150000"/>
              </a:lnSpc>
            </a:pPr>
            <a:endParaRPr lang="en-US" b="0" i="0" dirty="0">
              <a:solidFill>
                <a:srgbClr val="555555"/>
              </a:solidFill>
              <a:effectLst/>
              <a:latin typeface="Georgia, serif"/>
            </a:endParaRPr>
          </a:p>
          <a:p>
            <a:pPr algn="just" fontAlgn="base">
              <a:lnSpc>
                <a:spcPct val="150000"/>
              </a:lnSpc>
            </a:pPr>
            <a:endParaRPr lang="en-US" b="0" i="0" dirty="0">
              <a:solidFill>
                <a:srgbClr val="555555"/>
              </a:solidFill>
              <a:effectLst/>
              <a:latin typeface="Georgia, serif"/>
            </a:endParaRPr>
          </a:p>
          <a:p>
            <a:pPr algn="just" fontAlgn="base">
              <a:lnSpc>
                <a:spcPct val="150000"/>
              </a:lnSpc>
            </a:pPr>
            <a:endParaRPr lang="en-US" b="0" i="0" dirty="0">
              <a:solidFill>
                <a:srgbClr val="555555"/>
              </a:solidFill>
              <a:effectLst/>
              <a:latin typeface="Georgia, serif"/>
            </a:endParaRPr>
          </a:p>
          <a:p>
            <a:pPr algn="just" fontAlgn="base">
              <a:lnSpc>
                <a:spcPct val="150000"/>
              </a:lnSpc>
            </a:pPr>
            <a:endParaRPr lang="en-US" b="0" i="0" dirty="0">
              <a:solidFill>
                <a:srgbClr val="000000"/>
              </a:solidFill>
              <a:effectLst/>
              <a:latin typeface="Bree Serif"/>
            </a:endParaRPr>
          </a:p>
          <a:p>
            <a:pPr>
              <a:lnSpc>
                <a:spcPct val="150000"/>
              </a:lnSpc>
            </a:pPr>
            <a:br>
              <a:rPr lang="en-US" dirty="0"/>
            </a:br>
            <a:endParaRPr lang="en-US" dirty="0"/>
          </a:p>
        </p:txBody>
      </p:sp>
    </p:spTree>
    <p:extLst>
      <p:ext uri="{BB962C8B-B14F-4D97-AF65-F5344CB8AC3E}">
        <p14:creationId xmlns:p14="http://schemas.microsoft.com/office/powerpoint/2010/main" val="2961107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7C4A37-6945-232F-8C13-D65063C30443}"/>
              </a:ext>
            </a:extLst>
          </p:cNvPr>
          <p:cNvSpPr txBox="1"/>
          <p:nvPr/>
        </p:nvSpPr>
        <p:spPr>
          <a:xfrm>
            <a:off x="208547" y="-336884"/>
            <a:ext cx="9871773" cy="11539951"/>
          </a:xfrm>
          <a:prstGeom prst="rect">
            <a:avLst/>
          </a:prstGeom>
          <a:noFill/>
        </p:spPr>
        <p:txBody>
          <a:bodyPr wrap="square">
            <a:spAutoFit/>
          </a:bodyPr>
          <a:lstStyle/>
          <a:p>
            <a:pPr algn="l"/>
            <a:endParaRPr lang="en-US" b="1" i="0" dirty="0">
              <a:solidFill>
                <a:srgbClr val="222222"/>
              </a:solidFill>
              <a:effectLst/>
              <a:latin typeface="Open Sans" panose="020B0604020202020204" pitchFamily="34" charset="0"/>
            </a:endParaRPr>
          </a:p>
          <a:p>
            <a:pPr algn="l"/>
            <a:endParaRPr lang="en-US" b="1" dirty="0">
              <a:solidFill>
                <a:srgbClr val="222222"/>
              </a:solidFill>
              <a:latin typeface="Open Sans" panose="020B0604020202020204" pitchFamily="34" charset="0"/>
            </a:endParaRPr>
          </a:p>
          <a:p>
            <a:pPr algn="l"/>
            <a:r>
              <a:rPr lang="en-US" sz="2800" b="1" i="0" dirty="0">
                <a:solidFill>
                  <a:srgbClr val="222222"/>
                </a:solidFill>
                <a:effectLst/>
                <a:latin typeface="Adobe Devanagari" panose="02040503050201020203" pitchFamily="18" charset="0"/>
                <a:cs typeface="Adobe Devanagari" panose="02040503050201020203" pitchFamily="18" charset="0"/>
              </a:rPr>
              <a:t>Sources and methods of Internal Recruitment    </a:t>
            </a:r>
          </a:p>
          <a:p>
            <a:pPr algn="l"/>
            <a:endParaRPr lang="en-US" sz="2000" b="1" dirty="0">
              <a:solidFill>
                <a:srgbClr val="222222"/>
              </a:solidFill>
              <a:latin typeface="Adobe Devanagari" panose="02040503050201020203" pitchFamily="18" charset="0"/>
              <a:cs typeface="Adobe Devanagari" panose="02040503050201020203" pitchFamily="18" charset="0"/>
            </a:endParaRPr>
          </a:p>
          <a:p>
            <a:pPr algn="l"/>
            <a:endParaRPr lang="en-US" sz="2000" b="1" dirty="0">
              <a:solidFill>
                <a:srgbClr val="222222"/>
              </a:solidFill>
              <a:latin typeface="Adobe Devanagari" panose="02040503050201020203" pitchFamily="18" charset="0"/>
              <a:cs typeface="Adobe Devanagari" panose="02040503050201020203" pitchFamily="18" charset="0"/>
            </a:endParaRPr>
          </a:p>
          <a:p>
            <a:pPr algn="l"/>
            <a:r>
              <a:rPr lang="en-US" sz="2400" b="1" dirty="0">
                <a:solidFill>
                  <a:srgbClr val="222222"/>
                </a:solidFill>
                <a:latin typeface="Adobe Devanagari" panose="02040503050201020203" pitchFamily="18" charset="0"/>
                <a:cs typeface="Adobe Devanagari" panose="02040503050201020203" pitchFamily="18" charset="0"/>
              </a:rPr>
              <a:t>Transfer :</a:t>
            </a:r>
            <a:r>
              <a:rPr lang="en-US" sz="2400" dirty="0">
                <a:solidFill>
                  <a:srgbClr val="222222"/>
                </a:solidFill>
                <a:latin typeface="Adobe Devanagari" panose="02040503050201020203" pitchFamily="18" charset="0"/>
                <a:cs typeface="Adobe Devanagari" panose="02040503050201020203" pitchFamily="18" charset="0"/>
              </a:rPr>
              <a:t> Employees are transferred when they go from one employment position to another while maintaining the same degree of responsibility and status.</a:t>
            </a:r>
          </a:p>
          <a:p>
            <a:pPr algn="l"/>
            <a:endParaRPr lang="en-US" sz="2400" dirty="0">
              <a:solidFill>
                <a:srgbClr val="222222"/>
              </a:solidFill>
              <a:latin typeface="Adobe Devanagari" panose="02040503050201020203" pitchFamily="18" charset="0"/>
              <a:cs typeface="Adobe Devanagari" panose="02040503050201020203" pitchFamily="18" charset="0"/>
            </a:endParaRPr>
          </a:p>
          <a:p>
            <a:pPr algn="l"/>
            <a:r>
              <a:rPr lang="en-US" sz="2400" b="1" dirty="0">
                <a:solidFill>
                  <a:srgbClr val="222222"/>
                </a:solidFill>
                <a:latin typeface="Adobe Devanagari" panose="02040503050201020203" pitchFamily="18" charset="0"/>
                <a:cs typeface="Adobe Devanagari" panose="02040503050201020203" pitchFamily="18" charset="0"/>
              </a:rPr>
              <a:t>Promotion</a:t>
            </a:r>
            <a:r>
              <a:rPr lang="en-US" sz="2400" dirty="0">
                <a:solidFill>
                  <a:srgbClr val="222222"/>
                </a:solidFill>
                <a:latin typeface="Adobe Devanagari" panose="02040503050201020203" pitchFamily="18" charset="0"/>
                <a:cs typeface="Adobe Devanagari" panose="02040503050201020203" pitchFamily="18" charset="0"/>
              </a:rPr>
              <a:t>: This is when a person moves from one position to another with more responsibility.</a:t>
            </a:r>
          </a:p>
          <a:p>
            <a:pPr algn="l"/>
            <a:endParaRPr lang="en-US" sz="2400" dirty="0">
              <a:solidFill>
                <a:srgbClr val="222222"/>
              </a:solidFill>
              <a:latin typeface="Adobe Devanagari" panose="02040503050201020203" pitchFamily="18" charset="0"/>
              <a:cs typeface="Adobe Devanagari" panose="02040503050201020203" pitchFamily="18" charset="0"/>
            </a:endParaRPr>
          </a:p>
          <a:p>
            <a:pPr algn="l"/>
            <a:r>
              <a:rPr lang="en-US" sz="2400" b="1" dirty="0">
                <a:solidFill>
                  <a:srgbClr val="222222"/>
                </a:solidFill>
                <a:latin typeface="Adobe Devanagari" panose="02040503050201020203" pitchFamily="18" charset="0"/>
                <a:cs typeface="Adobe Devanagari" panose="02040503050201020203" pitchFamily="18" charset="0"/>
              </a:rPr>
              <a:t>Employee Referrals</a:t>
            </a:r>
            <a:r>
              <a:rPr lang="en-US" sz="2400" dirty="0">
                <a:solidFill>
                  <a:srgbClr val="222222"/>
                </a:solidFill>
                <a:latin typeface="Adobe Devanagari" panose="02040503050201020203" pitchFamily="18" charset="0"/>
                <a:cs typeface="Adobe Devanagari" panose="02040503050201020203" pitchFamily="18" charset="0"/>
              </a:rPr>
              <a:t>: With this approach, a current employee can recommend a member of their family or a person they know personally for open positions inside the company. The best example is the NHS, where nurses are free to change hospitals as they see fit, depending on their preferences for locations or departments, as long as there are openings.</a:t>
            </a:r>
          </a:p>
          <a:p>
            <a:pPr algn="l"/>
            <a:endParaRPr lang="en-US" sz="2400" dirty="0">
              <a:solidFill>
                <a:srgbClr val="222222"/>
              </a:solidFill>
              <a:latin typeface="Adobe Devanagari" panose="02040503050201020203" pitchFamily="18" charset="0"/>
              <a:cs typeface="Adobe Devanagari" panose="02040503050201020203" pitchFamily="18" charset="0"/>
            </a:endParaRPr>
          </a:p>
          <a:p>
            <a:pPr algn="l"/>
            <a:r>
              <a:rPr lang="en-US" sz="2400" b="1" dirty="0">
                <a:solidFill>
                  <a:srgbClr val="222222"/>
                </a:solidFill>
                <a:latin typeface="Adobe Devanagari" panose="02040503050201020203" pitchFamily="18" charset="0"/>
                <a:cs typeface="Adobe Devanagari" panose="02040503050201020203" pitchFamily="18" charset="0"/>
              </a:rPr>
              <a:t>Former Employees</a:t>
            </a:r>
            <a:r>
              <a:rPr lang="en-US" sz="2400" dirty="0">
                <a:solidFill>
                  <a:srgbClr val="222222"/>
                </a:solidFill>
                <a:latin typeface="Adobe Devanagari" panose="02040503050201020203" pitchFamily="18" charset="0"/>
                <a:cs typeface="Adobe Devanagari" panose="02040503050201020203" pitchFamily="18" charset="0"/>
              </a:rPr>
              <a:t>: Hiring retired individuals or individuals with extensive expertise in the role they had can also be referred to as internal sources of recruiting. The crucial element is the knowledge and experience about their past working life.</a:t>
            </a:r>
          </a:p>
          <a:p>
            <a:pPr algn="l"/>
            <a:endParaRPr lang="en-US" sz="2400" b="1" i="0" dirty="0">
              <a:solidFill>
                <a:srgbClr val="222222"/>
              </a:solidFill>
              <a:effectLst/>
              <a:latin typeface="Open Sans" panose="020B0604020202020204" pitchFamily="34" charset="0"/>
            </a:endParaRPr>
          </a:p>
          <a:p>
            <a:pPr algn="l"/>
            <a:endParaRPr lang="en-US" b="1" dirty="0">
              <a:solidFill>
                <a:srgbClr val="222222"/>
              </a:solidFill>
              <a:latin typeface="Open Sans" panose="020B0604020202020204" pitchFamily="34" charset="0"/>
            </a:endParaRPr>
          </a:p>
          <a:p>
            <a:pPr algn="l"/>
            <a:endParaRPr lang="en-US" b="1" i="0" dirty="0">
              <a:solidFill>
                <a:srgbClr val="222222"/>
              </a:solidFill>
              <a:effectLst/>
              <a:latin typeface="Open Sans" panose="020B0604020202020204" pitchFamily="34" charset="0"/>
            </a:endParaRPr>
          </a:p>
          <a:p>
            <a:pPr algn="l"/>
            <a:endParaRPr lang="en-US" b="1" dirty="0">
              <a:solidFill>
                <a:srgbClr val="222222"/>
              </a:solidFill>
              <a:latin typeface="Open Sans" panose="020B0604020202020204" pitchFamily="34" charset="0"/>
            </a:endParaRPr>
          </a:p>
          <a:p>
            <a:pPr algn="l"/>
            <a:endParaRPr lang="en-US" b="1" i="0" dirty="0">
              <a:solidFill>
                <a:srgbClr val="222222"/>
              </a:solidFill>
              <a:effectLst/>
              <a:latin typeface="Open Sans" panose="020B0604020202020204" pitchFamily="34" charset="0"/>
            </a:endParaRPr>
          </a:p>
          <a:p>
            <a:pPr algn="l"/>
            <a:endParaRPr lang="en-US" b="1" dirty="0">
              <a:solidFill>
                <a:srgbClr val="222222"/>
              </a:solidFill>
              <a:latin typeface="Open Sans" panose="020B0604020202020204" pitchFamily="34" charset="0"/>
            </a:endParaRPr>
          </a:p>
          <a:p>
            <a:pPr algn="l"/>
            <a:endParaRPr lang="en-US" b="1" i="0" dirty="0">
              <a:solidFill>
                <a:srgbClr val="222222"/>
              </a:solidFill>
              <a:effectLst/>
              <a:latin typeface="Open Sans" panose="020B0604020202020204" pitchFamily="34" charset="0"/>
            </a:endParaRPr>
          </a:p>
          <a:p>
            <a:pPr algn="l"/>
            <a:endParaRPr lang="en-US" b="1" dirty="0">
              <a:solidFill>
                <a:srgbClr val="222222"/>
              </a:solidFill>
              <a:latin typeface="Open Sans" panose="020B0604020202020204" pitchFamily="34" charset="0"/>
            </a:endParaRPr>
          </a:p>
          <a:p>
            <a:pPr algn="l"/>
            <a:endParaRPr lang="en-US" b="1" i="0" dirty="0">
              <a:solidFill>
                <a:srgbClr val="222222"/>
              </a:solidFill>
              <a:effectLst/>
              <a:latin typeface="Open Sans" panose="020B0604020202020204" pitchFamily="34" charset="0"/>
            </a:endParaRPr>
          </a:p>
          <a:p>
            <a:pPr algn="l"/>
            <a:endParaRPr lang="en-US" b="1" dirty="0">
              <a:solidFill>
                <a:srgbClr val="222222"/>
              </a:solidFill>
              <a:latin typeface="Open Sans" panose="020B0604020202020204" pitchFamily="34" charset="0"/>
            </a:endParaRPr>
          </a:p>
          <a:p>
            <a:pPr algn="l"/>
            <a:endParaRPr lang="en-US" b="1" i="0" dirty="0">
              <a:solidFill>
                <a:srgbClr val="222222"/>
              </a:solidFill>
              <a:effectLst/>
              <a:latin typeface="Open Sans" panose="020B0604020202020204" pitchFamily="34" charset="0"/>
            </a:endParaRPr>
          </a:p>
          <a:p>
            <a:pPr algn="l"/>
            <a:endParaRPr lang="en-US" b="1" dirty="0">
              <a:solidFill>
                <a:srgbClr val="222222"/>
              </a:solidFill>
              <a:latin typeface="Open Sans" panose="020B0604020202020204" pitchFamily="34" charset="0"/>
            </a:endParaRPr>
          </a:p>
          <a:p>
            <a:pPr algn="l"/>
            <a:endParaRPr lang="en-US" b="1" i="0" dirty="0">
              <a:solidFill>
                <a:srgbClr val="222222"/>
              </a:solidFill>
              <a:effectLst/>
              <a:latin typeface="Open Sans" panose="020B0604020202020204" pitchFamily="34" charset="0"/>
            </a:endParaRPr>
          </a:p>
          <a:p>
            <a:pPr algn="l"/>
            <a:endParaRPr lang="en-US" b="1" i="0" dirty="0">
              <a:solidFill>
                <a:srgbClr val="222222"/>
              </a:solidFill>
              <a:effectLst/>
              <a:latin typeface="Open Sans" panose="020B0604020202020204" pitchFamily="34" charset="0"/>
            </a:endParaRPr>
          </a:p>
        </p:txBody>
      </p:sp>
    </p:spTree>
    <p:extLst>
      <p:ext uri="{BB962C8B-B14F-4D97-AF65-F5344CB8AC3E}">
        <p14:creationId xmlns:p14="http://schemas.microsoft.com/office/powerpoint/2010/main" val="506810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AED3A0-AAEA-D3D1-ED92-70EF46A4A045}"/>
              </a:ext>
            </a:extLst>
          </p:cNvPr>
          <p:cNvSpPr txBox="1"/>
          <p:nvPr/>
        </p:nvSpPr>
        <p:spPr>
          <a:xfrm>
            <a:off x="508001" y="116114"/>
            <a:ext cx="8636000" cy="8002191"/>
          </a:xfrm>
          <a:prstGeom prst="rect">
            <a:avLst/>
          </a:prstGeom>
          <a:noFill/>
        </p:spPr>
        <p:txBody>
          <a:bodyPr wrap="square">
            <a:spAutoFit/>
          </a:bodyPr>
          <a:lstStyle/>
          <a:p>
            <a:r>
              <a:rPr lang="en-US" sz="2800" dirty="0">
                <a:latin typeface="Adobe Devanagari" panose="02040503050201020203" pitchFamily="18" charset="0"/>
                <a:cs typeface="Adobe Devanagari" panose="02040503050201020203" pitchFamily="18" charset="0"/>
              </a:rPr>
              <a:t>Internal Staffing and its effectiveness</a:t>
            </a:r>
            <a:br>
              <a:rPr lang="en-US" sz="2800" dirty="0">
                <a:latin typeface="Adobe Devanagari" panose="02040503050201020203" pitchFamily="18" charset="0"/>
                <a:cs typeface="Adobe Devanagari" panose="02040503050201020203" pitchFamily="18" charset="0"/>
              </a:rPr>
            </a:br>
            <a:endParaRPr lang="en-US" sz="2000" dirty="0">
              <a:latin typeface="Adobe Devanagari" panose="02040503050201020203" pitchFamily="18" charset="0"/>
              <a:cs typeface="Adobe Devanagari" panose="02040503050201020203" pitchFamily="18" charset="0"/>
            </a:endParaRPr>
          </a:p>
          <a:p>
            <a:pPr marL="342900" indent="-342900">
              <a:buFont typeface="Wingdings" panose="05000000000000000000" pitchFamily="2" charset="2"/>
              <a:buChar char="Ø"/>
            </a:pPr>
            <a:r>
              <a:rPr lang="en-US" sz="2000" b="0" i="0" dirty="0">
                <a:solidFill>
                  <a:srgbClr val="494949"/>
                </a:solidFill>
                <a:effectLst/>
                <a:latin typeface="Adobe Devanagari" panose="02040503050201020203" pitchFamily="18" charset="0"/>
                <a:cs typeface="Adobe Devanagari" panose="02040503050201020203" pitchFamily="18" charset="0"/>
              </a:rPr>
              <a:t>The simplest way internal applicants </a:t>
            </a:r>
            <a:r>
              <a:rPr lang="en-US" sz="2000" dirty="0">
                <a:solidFill>
                  <a:srgbClr val="494949"/>
                </a:solidFill>
                <a:latin typeface="Adobe Devanagari" panose="02040503050201020203" pitchFamily="18" charset="0"/>
                <a:cs typeface="Adobe Devanagari" panose="02040503050201020203" pitchFamily="18" charset="0"/>
              </a:rPr>
              <a:t>can be motivated and promoted is internal recruitment. Through this the managers can identify the most qualified candidates, formal techniques also ensure that employees have an equal opportunities to find out about openings and apply for them a job posting system.</a:t>
            </a:r>
          </a:p>
          <a:p>
            <a:endParaRPr lang="en-US" sz="2000" b="0" i="0" dirty="0">
              <a:solidFill>
                <a:srgbClr val="494949"/>
              </a:solidFill>
              <a:effectLst/>
              <a:latin typeface="Adobe Devanagari" panose="02040503050201020203" pitchFamily="18" charset="0"/>
              <a:cs typeface="Adobe Devanagari" panose="02040503050201020203" pitchFamily="18" charset="0"/>
            </a:endParaRPr>
          </a:p>
          <a:p>
            <a:pPr marL="342900" indent="-342900">
              <a:buFont typeface="Wingdings" panose="05000000000000000000" pitchFamily="2" charset="2"/>
              <a:buChar char="Ø"/>
            </a:pPr>
            <a:r>
              <a:rPr lang="en-US" sz="2000" b="0" i="0" dirty="0">
                <a:solidFill>
                  <a:srgbClr val="494949"/>
                </a:solidFill>
                <a:effectLst/>
                <a:latin typeface="Adobe Devanagari" panose="02040503050201020203" pitchFamily="18" charset="0"/>
                <a:cs typeface="Adobe Devanagari" panose="02040503050201020203" pitchFamily="18" charset="0"/>
              </a:rPr>
              <a:t>Management finds this method </a:t>
            </a:r>
            <a:r>
              <a:rPr lang="en-US" sz="2000" dirty="0">
                <a:solidFill>
                  <a:srgbClr val="494949"/>
                </a:solidFill>
                <a:latin typeface="Adobe Devanagari" panose="02040503050201020203" pitchFamily="18" charset="0"/>
                <a:cs typeface="Adobe Devanagari" panose="02040503050201020203" pitchFamily="18" charset="0"/>
              </a:rPr>
              <a:t>most cost effective than running ads or engaging in external recruiting.</a:t>
            </a:r>
          </a:p>
          <a:p>
            <a:endParaRPr lang="en-US" sz="2000" dirty="0">
              <a:solidFill>
                <a:srgbClr val="494949"/>
              </a:solidFill>
              <a:latin typeface="Adobe Devanagari" panose="02040503050201020203" pitchFamily="18" charset="0"/>
              <a:cs typeface="Adobe Devanagari" panose="02040503050201020203" pitchFamily="18" charset="0"/>
            </a:endParaRPr>
          </a:p>
          <a:p>
            <a:pPr marL="342900" indent="-342900">
              <a:buFont typeface="Wingdings" panose="05000000000000000000" pitchFamily="2" charset="2"/>
              <a:buChar char="Ø"/>
            </a:pPr>
            <a:r>
              <a:rPr lang="en-US" sz="2000" dirty="0">
                <a:solidFill>
                  <a:srgbClr val="494949"/>
                </a:solidFill>
                <a:latin typeface="Adobe Devanagari" panose="02040503050201020203" pitchFamily="18" charset="0"/>
                <a:cs typeface="Adobe Devanagari" panose="02040503050201020203" pitchFamily="18" charset="0"/>
              </a:rPr>
              <a:t>So when there  are vacancies available for certain positions in an organization, the management decides whether the priority should be given to internal staffing or external. If an appropriate candidate is found suitable and eligible for the required post, the management takes necessary steps by providing a way to accomplish the plan.</a:t>
            </a:r>
          </a:p>
          <a:p>
            <a:endParaRPr lang="en-US" sz="2000" dirty="0">
              <a:solidFill>
                <a:srgbClr val="494949"/>
              </a:solidFill>
              <a:latin typeface="Adobe Devanagari" panose="02040503050201020203" pitchFamily="18" charset="0"/>
              <a:cs typeface="Adobe Devanagari" panose="02040503050201020203" pitchFamily="18" charset="0"/>
            </a:endParaRPr>
          </a:p>
          <a:p>
            <a:pPr marL="342900" indent="-342900">
              <a:buFont typeface="Wingdings" panose="05000000000000000000" pitchFamily="2" charset="2"/>
              <a:buChar char="Ø"/>
            </a:pPr>
            <a:r>
              <a:rPr lang="en-US" sz="2000" dirty="0">
                <a:solidFill>
                  <a:srgbClr val="494949"/>
                </a:solidFill>
                <a:latin typeface="Adobe Devanagari" panose="02040503050201020203" pitchFamily="18" charset="0"/>
                <a:cs typeface="Adobe Devanagari" panose="02040503050201020203" pitchFamily="18" charset="0"/>
              </a:rPr>
              <a:t>Because the existing employee is already used to the company systems and procedures, and policies, also well trained so this makes the task more simpler and in other hand also motivates employees to more responsible and suit for best positions.</a:t>
            </a:r>
          </a:p>
          <a:p>
            <a:endParaRPr lang="en-US" sz="1800" i="0" dirty="0">
              <a:solidFill>
                <a:srgbClr val="202124"/>
              </a:solidFill>
              <a:effectLst/>
              <a:latin typeface="Adobe Devanagari" panose="02040503050201020203" pitchFamily="18" charset="0"/>
              <a:cs typeface="Adobe Devanagari" panose="02040503050201020203" pitchFamily="18" charset="0"/>
            </a:endParaRPr>
          </a:p>
          <a:p>
            <a:endParaRPr lang="en-US" sz="1800" i="0" dirty="0">
              <a:solidFill>
                <a:srgbClr val="202124"/>
              </a:solidFill>
              <a:effectLst/>
              <a:latin typeface="Adobe Devanagari" panose="02040503050201020203" pitchFamily="18" charset="0"/>
              <a:cs typeface="Adobe Devanagari" panose="02040503050201020203" pitchFamily="18" charset="0"/>
            </a:endParaRPr>
          </a:p>
          <a:p>
            <a:endParaRPr lang="en-US" dirty="0">
              <a:solidFill>
                <a:srgbClr val="202124"/>
              </a:solidFill>
              <a:latin typeface="Adobe Devanagari" panose="02040503050201020203" pitchFamily="18" charset="0"/>
              <a:cs typeface="Adobe Devanagari" panose="02040503050201020203" pitchFamily="18" charset="0"/>
            </a:endParaRPr>
          </a:p>
          <a:p>
            <a:endParaRPr lang="en-US" sz="1800" i="0" dirty="0">
              <a:solidFill>
                <a:srgbClr val="202124"/>
              </a:solidFill>
              <a:effectLst/>
              <a:latin typeface="Adobe Devanagari" panose="02040503050201020203" pitchFamily="18" charset="0"/>
              <a:cs typeface="Adobe Devanagari" panose="02040503050201020203" pitchFamily="18" charset="0"/>
            </a:endParaRPr>
          </a:p>
          <a:p>
            <a:endParaRPr lang="en-US" dirty="0">
              <a:solidFill>
                <a:srgbClr val="202124"/>
              </a:solidFill>
              <a:latin typeface="Adobe Devanagari" panose="02040503050201020203" pitchFamily="18" charset="0"/>
              <a:cs typeface="Adobe Devanagari" panose="02040503050201020203" pitchFamily="18" charset="0"/>
            </a:endParaRPr>
          </a:p>
          <a:p>
            <a:br>
              <a:rPr lang="en-US" sz="1800" i="0" dirty="0">
                <a:solidFill>
                  <a:srgbClr val="202124"/>
                </a:solidFill>
                <a:effectLst/>
                <a:latin typeface="Adobe Devanagari" panose="02040503050201020203" pitchFamily="18" charset="0"/>
                <a:cs typeface="Adobe Devanagari" panose="02040503050201020203" pitchFamily="18" charset="0"/>
              </a:rPr>
            </a:br>
            <a:endParaRPr lang="en-US" dirty="0">
              <a:latin typeface="Adobe Devanagari" panose="02040503050201020203" pitchFamily="18" charset="0"/>
              <a:cs typeface="Adobe Devanagari" panose="02040503050201020203" pitchFamily="18" charset="0"/>
            </a:endParaRPr>
          </a:p>
        </p:txBody>
      </p:sp>
    </p:spTree>
    <p:extLst>
      <p:ext uri="{BB962C8B-B14F-4D97-AF65-F5344CB8AC3E}">
        <p14:creationId xmlns:p14="http://schemas.microsoft.com/office/powerpoint/2010/main" val="3742280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7BC8A4E7-5B1B-2F69-8F05-1499B38BEB57}"/>
              </a:ext>
            </a:extLst>
          </p:cNvPr>
          <p:cNvSpPr>
            <a:spLocks noGrp="1" noChangeArrowheads="1"/>
          </p:cNvSpPr>
          <p:nvPr>
            <p:ph type="ctrTitle"/>
          </p:nvPr>
        </p:nvSpPr>
        <p:spPr bwMode="auto">
          <a:xfrm>
            <a:off x="124692" y="-1137878"/>
            <a:ext cx="11922166" cy="6709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2800" b="1" i="0" u="none" strike="noStrike" cap="none" normalizeH="0" baseline="0" dirty="0">
                <a:ln>
                  <a:noFill/>
                </a:ln>
                <a:solidFill>
                  <a:srgbClr val="2F5496"/>
                </a:solidFill>
                <a:effectLst/>
                <a:latin typeface="Adobe Devanagari" panose="02040503050201020203" pitchFamily="18" charset="0"/>
                <a:ea typeface="Times New Roman" panose="02020603050405020304" pitchFamily="18" charset="0"/>
                <a:cs typeface="Adobe Devanagari" panose="02040503050201020203" pitchFamily="18" charset="0"/>
              </a:rPr>
            </a:br>
            <a:br>
              <a:rPr kumimoji="0" lang="en-US" altLang="en-US" sz="2800" b="1" i="0" u="none" strike="noStrike" cap="none" normalizeH="0" baseline="0" dirty="0">
                <a:ln>
                  <a:noFill/>
                </a:ln>
                <a:solidFill>
                  <a:srgbClr val="2F5496"/>
                </a:solidFill>
                <a:effectLst/>
                <a:latin typeface="Adobe Devanagari" panose="02040503050201020203" pitchFamily="18" charset="0"/>
                <a:ea typeface="Times New Roman" panose="02020603050405020304" pitchFamily="18" charset="0"/>
                <a:cs typeface="Adobe Devanagari" panose="02040503050201020203" pitchFamily="18" charset="0"/>
              </a:rPr>
            </a:br>
            <a:br>
              <a:rPr kumimoji="0" lang="en-US" altLang="en-US" sz="2800" b="1" i="0" u="none" strike="noStrike" cap="none" normalizeH="0" baseline="0" dirty="0">
                <a:ln>
                  <a:noFill/>
                </a:ln>
                <a:solidFill>
                  <a:srgbClr val="2F5496"/>
                </a:solidFill>
                <a:effectLst/>
                <a:latin typeface="Adobe Devanagari" panose="02040503050201020203" pitchFamily="18" charset="0"/>
                <a:ea typeface="Times New Roman" panose="02020603050405020304" pitchFamily="18" charset="0"/>
                <a:cs typeface="Adobe Devanagari" panose="02040503050201020203" pitchFamily="18" charset="0"/>
              </a:rPr>
            </a:br>
            <a:br>
              <a:rPr kumimoji="0" lang="en-US" altLang="en-US" sz="2800" b="1" i="0" u="none" strike="noStrike" cap="none" normalizeH="0" baseline="0" dirty="0">
                <a:ln>
                  <a:noFill/>
                </a:ln>
                <a:solidFill>
                  <a:srgbClr val="2F5496"/>
                </a:solidFill>
                <a:effectLst/>
                <a:latin typeface="Adobe Devanagari" panose="02040503050201020203" pitchFamily="18" charset="0"/>
                <a:ea typeface="Times New Roman" panose="02020603050405020304" pitchFamily="18" charset="0"/>
                <a:cs typeface="Adobe Devanagari" panose="02040503050201020203" pitchFamily="18" charset="0"/>
              </a:rPr>
            </a:br>
            <a:r>
              <a:rPr kumimoji="0" lang="en-US" altLang="en-US" sz="2800" b="1" i="0" u="none" strike="noStrike" cap="none" normalizeH="0" baseline="0" dirty="0">
                <a:ln>
                  <a:noFill/>
                </a:ln>
                <a:solidFill>
                  <a:srgbClr val="2F5496"/>
                </a:solidFill>
                <a:effectLst/>
                <a:latin typeface="Adobe Devanagari" panose="02040503050201020203" pitchFamily="18" charset="0"/>
                <a:ea typeface="Times New Roman" panose="02020603050405020304" pitchFamily="18" charset="0"/>
                <a:cs typeface="Adobe Devanagari" panose="02040503050201020203" pitchFamily="18" charset="0"/>
              </a:rPr>
              <a:t>References</a:t>
            </a:r>
            <a:br>
              <a:rPr kumimoji="0" lang="en-US" altLang="en-US" sz="2800" b="1" i="0" u="none" strike="noStrike" cap="none" normalizeH="0" baseline="0" dirty="0">
                <a:ln>
                  <a:noFill/>
                </a:ln>
                <a:solidFill>
                  <a:srgbClr val="2F5496"/>
                </a:solidFill>
                <a:effectLst/>
                <a:latin typeface="Adobe Devanagari" panose="02040503050201020203" pitchFamily="18" charset="0"/>
                <a:ea typeface="Times New Roman" panose="02020603050405020304" pitchFamily="18" charset="0"/>
                <a:cs typeface="Adobe Devanagari" panose="02040503050201020203" pitchFamily="18" charset="0"/>
              </a:rPr>
            </a:br>
            <a:endParaRPr kumimoji="0" lang="en-US" altLang="en-US" sz="2800" b="1" i="0" u="none" strike="noStrike" cap="none" normalizeH="0" baseline="0" dirty="0">
              <a:ln>
                <a:noFill/>
              </a:ln>
              <a:solidFill>
                <a:srgbClr val="2F5496"/>
              </a:solidFill>
              <a:effectLst/>
              <a:latin typeface="Adobe Devanagari" panose="02040503050201020203" pitchFamily="18" charset="0"/>
              <a:ea typeface="Times New Roman" panose="02020603050405020304" pitchFamily="18" charset="0"/>
              <a:cs typeface="Adobe Devanagari" panose="02040503050201020203"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err="1">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accountlearning</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 (n.d.). staffing. </a:t>
            </a:r>
            <a:r>
              <a:rPr kumimoji="0" lang="en-US" altLang="en-US" sz="2400" b="0" i="1"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accountlearning.com.</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 management studies.</a:t>
            </a:r>
            <a:b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br>
            <a:endParaRPr kumimoji="0" lang="en-US" altLang="en-US" sz="2400" b="0" i="0" u="none" strike="noStrike" cap="none" normalizeH="0" baseline="0" dirty="0">
              <a:ln>
                <a:noFill/>
              </a:ln>
              <a:solidFill>
                <a:schemeClr val="tx1"/>
              </a:solidFill>
              <a:effectLst/>
              <a:latin typeface="Adobe Devanagari" panose="02040503050201020203" pitchFamily="18" charset="0"/>
              <a:cs typeface="Adobe Devanagari" panose="02040503050201020203"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err="1">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Bika</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 N. (n.d.). </a:t>
            </a:r>
            <a:r>
              <a:rPr kumimoji="0" lang="en-US" altLang="en-US" sz="2400" b="0" i="1"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Resources for employers</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 Retrieved from resouces.workable.com: resources.workable.com/stories-and-insights/advantages-disadvantages-of-internal-recruitment</a:t>
            </a:r>
            <a:b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br>
            <a:endParaRPr kumimoji="0" lang="en-US" altLang="en-US" sz="2400" b="0" i="0" u="none" strike="noStrike" cap="none" normalizeH="0" baseline="0" dirty="0">
              <a:ln>
                <a:noFill/>
              </a:ln>
              <a:solidFill>
                <a:schemeClr val="tx1"/>
              </a:solidFill>
              <a:effectLst/>
              <a:latin typeface="Adobe Devanagari" panose="02040503050201020203" pitchFamily="18" charset="0"/>
              <a:cs typeface="Adobe Devanagari" panose="02040503050201020203"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err="1">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fica</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 t. (2018, Aug 28). </a:t>
            </a:r>
            <a:r>
              <a:rPr kumimoji="0" lang="en-US" altLang="en-US" sz="2400" b="0" i="1" u="none" strike="noStrike" cap="none" normalizeH="0" baseline="0" dirty="0" err="1">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bamboohr</a:t>
            </a:r>
            <a:r>
              <a:rPr kumimoji="0" lang="en-US" altLang="en-US" sz="2400" b="0" i="1"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 Retrieved from </a:t>
            </a:r>
            <a:r>
              <a:rPr kumimoji="0" lang="en-US" altLang="en-US" sz="2400" b="0" i="0" u="none" strike="noStrike" cap="none" normalizeH="0" baseline="0" dirty="0" err="1">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bamboohr</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 blog: </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hlinkClick r:id="rId2"/>
              </a:rPr>
              <a:t>https://www.bamboohr.com/blog/benefits-of-internal-recruiting</a:t>
            </a:r>
            <a:b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br>
            <a:endParaRPr kumimoji="0" lang="en-US" altLang="en-US" sz="2400" b="0" i="0" u="none" strike="noStrike" cap="none" normalizeH="0" baseline="0" dirty="0">
              <a:ln>
                <a:noFill/>
              </a:ln>
              <a:solidFill>
                <a:schemeClr val="tx1"/>
              </a:solidFill>
              <a:effectLst/>
              <a:latin typeface="Adobe Devanagari" panose="02040503050201020203" pitchFamily="18" charset="0"/>
              <a:cs typeface="Adobe Devanagari" panose="02040503050201020203"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2400" b="0" i="1"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humaans.io.</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 (2021, June 03). Retrieved from </a:t>
            </a:r>
            <a:r>
              <a:rPr kumimoji="0" lang="en-US" altLang="en-US" sz="2400" b="0" i="0" u="none" strike="noStrike" cap="none" normalizeH="0" baseline="0" dirty="0" err="1">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humaans</a:t>
            </a:r>
            <a:r>
              <a:rPr kumimoji="0" lang="en-US" altLang="en-US" sz="2400" b="0" i="0" u="none" strike="noStrike" cap="none" normalizeH="0" baseline="0" dirty="0">
                <a:ln>
                  <a:noFill/>
                </a:ln>
                <a:solidFill>
                  <a:schemeClr val="tx1"/>
                </a:solidFill>
                <a:effectLst/>
                <a:latin typeface="Adobe Devanagari" panose="02040503050201020203" pitchFamily="18" charset="0"/>
                <a:ea typeface="Calibri" panose="020F0502020204030204" pitchFamily="34" charset="0"/>
                <a:cs typeface="Adobe Devanagari" panose="02040503050201020203" pitchFamily="18" charset="0"/>
              </a:rPr>
              <a:t>: https://humaans.io/blog/the-advantages-and-disadvantages-of-internal-recruitment</a:t>
            </a:r>
            <a:endParaRPr kumimoji="0" lang="en-US" altLang="en-US" sz="2400" b="0" i="0" u="none" strike="noStrike" cap="none" normalizeH="0" baseline="0" dirty="0">
              <a:ln>
                <a:noFill/>
              </a:ln>
              <a:solidFill>
                <a:schemeClr val="tx1"/>
              </a:solidFill>
              <a:effectLst/>
              <a:latin typeface="Adobe Devanagari" panose="02040503050201020203" pitchFamily="18" charset="0"/>
              <a:cs typeface="Adobe Devanagari" panose="02040503050201020203"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900605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1450</TotalTime>
  <Words>633</Words>
  <Application>Microsoft Office PowerPoint</Application>
  <PresentationFormat>Widescreen</PresentationFormat>
  <Paragraphs>75</Paragraphs>
  <Slides>6</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vt:i4>
      </vt:variant>
    </vt:vector>
  </HeadingPairs>
  <TitlesOfParts>
    <vt:vector size="17" baseType="lpstr">
      <vt:lpstr>Adobe Devanagari</vt:lpstr>
      <vt:lpstr>Arial</vt:lpstr>
      <vt:lpstr>Bree Serif</vt:lpstr>
      <vt:lpstr>Calibri</vt:lpstr>
      <vt:lpstr>Calibri Light</vt:lpstr>
      <vt:lpstr>Forte</vt:lpstr>
      <vt:lpstr>Georgia, serif</vt:lpstr>
      <vt:lpstr>Open Sans</vt:lpstr>
      <vt:lpstr>Rubik</vt:lpstr>
      <vt:lpstr>Wingdings</vt:lpstr>
      <vt:lpstr>Office Theme</vt:lpstr>
      <vt:lpstr>PowerPoint Presentation</vt:lpstr>
      <vt:lpstr>PowerPoint Presentation</vt:lpstr>
      <vt:lpstr>PowerPoint Presentation</vt:lpstr>
      <vt:lpstr>PowerPoint Presentation</vt:lpstr>
      <vt:lpstr>PowerPoint Presentation</vt:lpstr>
      <vt:lpstr>    References  accountlearning. (n.d.). staffing. accountlearning.com. management studies.  Bika, N. (n.d.). Resources for employers. Retrieved from resouces.workable.com: resources.workable.com/stories-and-insights/advantages-disadvantages-of-internal-recruitment  fica, t. (2018, Aug 28). bamboohr. Retrieved from bamboohr blog: https://www.bamboohr.com/blog/benefits-of-internal-recruiting  humaans.io. (2021, June 03). Retrieved from humaans: https://humaans.io/blog/the-advantages-and-disadvantages-of-internal-recruitment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8</cp:revision>
  <dcterms:created xsi:type="dcterms:W3CDTF">2023-04-13T14:24:55Z</dcterms:created>
  <dcterms:modified xsi:type="dcterms:W3CDTF">2023-04-17T11:54:00Z</dcterms:modified>
</cp:coreProperties>
</file>