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35D2E-D9CB-366B-FE26-3E6E1A420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A0468F-5F53-3A9F-810C-666EB2BA5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B2551-1856-34F8-51FE-FB2030085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6D3B5-7815-A074-A15F-0166167F6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2BF60-2C3F-930F-C401-0C2B30ED4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855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E6BF8-A540-3076-33D5-3D743542B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4191D-E2CF-33D4-B92C-245CCB41D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197F5-90A7-A995-13AE-187928979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33F9F-D836-1DFC-9345-DAA1CD254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7BF65-9ADF-206A-9CB1-2549D3FAE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77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30461-2705-41BD-CC7E-D6C7F54D1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F4931-EA6A-D54D-4DAD-AA51DDB65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5D2F4-B6BE-A910-C342-CE58A08FB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535E4-7903-DFFD-DCB8-8D0F5A9E3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05C0E-3EE5-EA97-3B76-2F58AEB53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01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309D1-9EA5-71B1-3CB5-EC2F316A7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0BF0D-C4E4-2121-4BC8-377FF1F957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0CFA1-0BEB-00A5-9F04-F1CEE7289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6E47D3-128C-8924-1439-0A7230959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346B92-2EEF-D744-8287-C890693BF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941AF9-BFCA-3084-6B6E-C5A0A94B2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71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6FF7E-2FF2-D08C-93E1-A04BE4CB6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1EE58-61E3-D0C8-65D0-C4CBD649C1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CFD6ED-A61B-8562-85BC-25CC5342E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08309B-F686-B216-0150-3BB3A64F2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DF3575-F6F1-8A85-A6F6-B4C7636342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BB9373-91AB-79AA-DE5F-1A00E4639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2C7361-02EC-87F7-E4F1-A0D6765A3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E58DA3-C00C-44F0-03EC-0484E3EF7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435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F7E1-CDF2-5D31-1167-165EBB7EF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1D9C60-5256-DCE6-2546-FD0628908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8A4480-748C-B288-9FDD-B363ECA6F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9392D-BA68-8DE8-661F-BA08AED2A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467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35513C-6D6D-2806-0A29-F15BF434C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98013-A8A1-6B4C-F6A9-8DC3FAD06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0D5577-A2FA-B867-FFF5-12803AE74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49ED1-79ED-0632-3334-49080662E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D12EB-FA3F-13CB-5CCF-E45FC036C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597AF5-BE4F-7A4C-B61B-DD9D34772C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BA4E4A-936A-BAA3-B140-3FF911B2A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A056A8-8C7D-0985-75FB-272C7B527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D33B33-34C1-2684-E7BC-2CE43E4B2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207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7EFEA-A488-8C54-BD32-5D3577B2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F14BE7-4332-7B33-771E-77B7CBE226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BA383-E134-8543-506C-F52986734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9DA4EB-7A61-C3F6-168D-172F562D0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DAFE23-7BEA-FB29-3D3F-6CD67A9A7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9DD162-D62F-D496-5E04-7816A1C5F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758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C73A6-E98A-AA8A-14ED-31F39726E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A288B-066D-DD98-7C17-67E3A7B974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5A946-7118-6768-8446-927DB540D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A503C-6B78-D8A7-D844-739394DB8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41209-038B-2739-8F4A-56A273638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380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0F556A-636F-BCB9-3517-8436AAD9A6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F0B19-0E60-C098-9E4D-BD64662E8D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0D450-B24A-6D70-227D-AED56A736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59536-9C8E-2427-7460-94290E704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0650A-F232-1422-A6F7-9EC08FDB7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613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831E16-0172-3535-8AE7-946D4A53F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6474A-E6F2-B9FE-2653-88E866F4FD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58699-FCAC-A690-B0A7-072E5DA647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0A10CB-B8F0-0544-B5EC-7395EFF9D998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4924A-0997-8EDC-66F5-A0942E6443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96D6B-9B17-2D92-CB75-95641473E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47EBE8-C1EF-C045-A4BA-83F4D3B644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817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.gov.uk/businesssupport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" TargetMode="External"/><Relationship Id="rId5" Type="http://schemas.openxmlformats.org/officeDocument/2006/relationships/hyperlink" Target="https://www.gov.uk/defra" TargetMode="External"/><Relationship Id="rId4" Type="http://schemas.openxmlformats.org/officeDocument/2006/relationships/hyperlink" Target="https://www.gov.uk/government/organisations/department-for-business-and-tra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E890663-FB8C-34DB-5499-07DB27064348}"/>
              </a:ext>
            </a:extLst>
          </p:cNvPr>
          <p:cNvSpPr txBox="1"/>
          <p:nvPr/>
        </p:nvSpPr>
        <p:spPr>
          <a:xfrm>
            <a:off x="5093291" y="2136338"/>
            <a:ext cx="725819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/>
              <a:t>Programme</a:t>
            </a:r>
            <a:r>
              <a:rPr lang="en-US" dirty="0"/>
              <a:t>: Certificate in Higher Education Business Skills for the Workplace</a:t>
            </a:r>
            <a:endParaRPr lang="en-GB" dirty="0"/>
          </a:p>
          <a:p>
            <a:r>
              <a:rPr lang="en-US" dirty="0"/>
              <a:t>Module: Enterprise and Entrepreneurship </a:t>
            </a:r>
            <a:endParaRPr lang="en-GB" dirty="0"/>
          </a:p>
          <a:p>
            <a:r>
              <a:rPr lang="en-US" dirty="0"/>
              <a:t>Code: LCLM4006</a:t>
            </a:r>
            <a:endParaRPr lang="en-GB" dirty="0"/>
          </a:p>
          <a:p>
            <a:r>
              <a:rPr lang="en-US" dirty="0"/>
              <a:t>Assignment: Individual Presentation PitchBusiness </a:t>
            </a:r>
            <a:endParaRPr lang="en-GB" dirty="0"/>
          </a:p>
          <a:p>
            <a:r>
              <a:rPr lang="en-US" dirty="0"/>
              <a:t>Idea: Ink &amp; Earth Tattoo Studio</a:t>
            </a:r>
            <a:endParaRPr lang="en-GB" dirty="0"/>
          </a:p>
          <a:p>
            <a:r>
              <a:rPr lang="en-US" dirty="0"/>
              <a:t>Student: </a:t>
            </a:r>
            <a:r>
              <a:rPr lang="en-US" dirty="0" err="1"/>
              <a:t>Iacov</a:t>
            </a:r>
            <a:r>
              <a:rPr lang="en-US" dirty="0"/>
              <a:t> </a:t>
            </a:r>
            <a:r>
              <a:rPr lang="en-US" dirty="0" err="1"/>
              <a:t>Izdrael</a:t>
            </a:r>
            <a:r>
              <a:rPr lang="en-US" dirty="0"/>
              <a:t> </a:t>
            </a:r>
            <a:r>
              <a:rPr lang="en-US" dirty="0" err="1"/>
              <a:t>Stoican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/>
              <a:t>Student No</a:t>
            </a:r>
            <a:r>
              <a:rPr lang="en-GB" dirty="0"/>
              <a:t>: </a:t>
            </a:r>
            <a:r>
              <a:rPr lang="en-US" dirty="0"/>
              <a:t>2506768</a:t>
            </a:r>
            <a:endParaRPr lang="en-GB" dirty="0"/>
          </a:p>
          <a:p>
            <a:r>
              <a:rPr lang="en-US" dirty="0"/>
              <a:t>Lecturer: Dr Chung Lai Johnny Wan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21F685-0DBD-09B9-3AF8-F26557EFB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88" y="2136338"/>
            <a:ext cx="4657459" cy="349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759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42CA6-107F-E19B-A78E-08CB25B84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Business 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AC9453-3219-2BD0-6CAD-5E00CB70F8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83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6ACA64-DB8F-508F-5017-BDA836A23AEF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What is Ink &amp; Earth?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Independent tattoo and piercing studio in Digbeth, Birmingham. We provide high‑quality custom body art, with a focus on sustainability and supporting the local community.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Services: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Custom tattoos in all popular 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Safe body piercing with implant‑grade jewellery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Vegan, eco‑friendly aftercare productsUnique Selling Points: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100% vegan and cruelty‑free materials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Strict sustainable and zero‑waste working practices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Monthly discounts for local people, students and key workers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10% of selected sales donated to Birmingham youth and mental health charities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Legal &amp; Management Structure: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Legal format: Sole trader initially; will become a private limited company as we grow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Run by lead owner/artist with 5 years’ industry experience and full health &amp; safety qualifications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• Will employ a part‑time studio assistant at launch; plan to add 1–2 more artists within 12 months</a:t>
            </a:r>
          </a:p>
        </p:txBody>
      </p:sp>
    </p:spTree>
    <p:extLst>
      <p:ext uri="{BB962C8B-B14F-4D97-AF65-F5344CB8AC3E}">
        <p14:creationId xmlns:p14="http://schemas.microsoft.com/office/powerpoint/2010/main" val="2118124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E268F-C948-B9A7-53CD-80855EE5E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Key PESTEL External Factors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AF5D0A-816B-06BF-4A77-734E1F9FCD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45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0006A1-1C3B-B6B8-05F5-730545971116}"/>
              </a:ext>
            </a:extLst>
          </p:cNvPr>
          <p:cNvSpPr txBox="1"/>
          <p:nvPr/>
        </p:nvSpPr>
        <p:spPr>
          <a:xfrm>
            <a:off x="6797004" y="670559"/>
            <a:ext cx="4555782" cy="54450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Social Factors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Around 24% of 18–35 year olds in the UK have at least one tattoo; body art is now widely accepted (ONS, 2024)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78% of UK consumers prefer businesses with clear ethical or environmental values (Dept for Business and Trade, 2024)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Birmingham has a large student and young professional population – our main target group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 Environmental Factors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DEFRA sets strict rules for managing hazardous waste and cutting single‑use plastics (2024)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Our eco‑friendly supplies and licensed waste handling meet these rules and attract environmentally aware customers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Energy‑saving equipment will lower costs and reduce our carbon footprint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3. Political Factors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Birmingham City Council requires all studios to hold a special licence and follow strict hygiene rules – we will comply fully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The council also offers grants and support for businesses that deliver social or environmental benefits, which we may apply for later (Birmingham City Council, 2025)</a:t>
            </a:r>
          </a:p>
        </p:txBody>
      </p:sp>
    </p:spTree>
    <p:extLst>
      <p:ext uri="{BB962C8B-B14F-4D97-AF65-F5344CB8AC3E}">
        <p14:creationId xmlns:p14="http://schemas.microsoft.com/office/powerpoint/2010/main" val="687702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8B3C8-E627-A326-A2E5-CEB84BB80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/>
              <a:t>Marketing Strategy 1: Digital &amp; Social Media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4AF875-4E3F-B93D-ADF5-5DCB7C57F3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4" r="11490" b="-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7F0E75C-0DD7-FA51-95DD-0B79A107067E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Main way to reach our core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Instagram &amp; TikTok: Share photos and videos of finished work, design sketches, and behind‑the‑scenes clips showing our sustainable practices – these platforms are used by most people aged 18–35 (Statista,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Website: 24/7 online booking, clear information about our values, and free aftercare guidance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Referral scheme: 10% discount for anyone who brings a new customer – this builds trust and costs very little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Why this strategy works: Body art is very visual, and showing our work alongside our values helps customers connect with our brand.</a:t>
            </a:r>
          </a:p>
        </p:txBody>
      </p:sp>
    </p:spTree>
    <p:extLst>
      <p:ext uri="{BB962C8B-B14F-4D97-AF65-F5344CB8AC3E}">
        <p14:creationId xmlns:p14="http://schemas.microsoft.com/office/powerpoint/2010/main" val="4057231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56F0CD-B710-8FE4-ED0C-BA2079233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6" b="1741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905D0-74C3-E098-2925-86D8F6601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/>
              <a:t>Marketing Strategy 2: Local Community Engagement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334148-ECE0-F702-609B-98685A7D17C3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Build long‑term links and reputation in Birmingham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"Community Ink" Days: Monthly 20% discount for local residents, students and key workers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Local partnerships: Work with Digbeth coffee shops, record stores and university student unions to promote the studio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Open days &amp; workshops: Run free sessions on studio safety, aftercare and sustainable working in the industry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Why this strategy works: Very few local competitors run regular community or charity activities, so this makes our business stand out and builds strong word‑of‑mouth recommendations.</a:t>
            </a:r>
          </a:p>
        </p:txBody>
      </p:sp>
    </p:spTree>
    <p:extLst>
      <p:ext uri="{BB962C8B-B14F-4D97-AF65-F5344CB8AC3E}">
        <p14:creationId xmlns:p14="http://schemas.microsoft.com/office/powerpoint/2010/main" val="3433873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38BAC-9AAC-2A8C-2E83-1D2569483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Funding Requirements &amp; Allocation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098A16-7715-F62A-CCBE-3033ED779762}"/>
              </a:ext>
            </a:extLst>
          </p:cNvPr>
          <p:cNvSpPr txBox="1"/>
          <p:nvPr/>
        </p:nvSpPr>
        <p:spPr>
          <a:xfrm>
            <a:off x="598081" y="1575502"/>
            <a:ext cx="609895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Total funding needed: £20,000</a:t>
            </a:r>
            <a:endParaRPr lang="en-GB" dirty="0"/>
          </a:p>
          <a:p>
            <a:r>
              <a:rPr lang="en-US" dirty="0"/>
              <a:t>• Investment requested: £16,500</a:t>
            </a:r>
            <a:endParaRPr lang="en-GB" dirty="0"/>
          </a:p>
          <a:p>
            <a:r>
              <a:rPr lang="en-US" dirty="0"/>
              <a:t>• My own personal savings: £3,500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A8DE08-9309-9134-40CF-04B7BA01D453}"/>
              </a:ext>
            </a:extLst>
          </p:cNvPr>
          <p:cNvSpPr txBox="1"/>
          <p:nvPr/>
        </p:nvSpPr>
        <p:spPr>
          <a:xfrm>
            <a:off x="6096000" y="1641771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How the money will be spent: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72C98BE-9113-9EB1-C43B-55946F4F5A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0971170"/>
              </p:ext>
            </p:extLst>
          </p:nvPr>
        </p:nvGraphicFramePr>
        <p:xfrm>
          <a:off x="4365256" y="2037167"/>
          <a:ext cx="7537302" cy="4251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68651">
                  <a:extLst>
                    <a:ext uri="{9D8B030D-6E8A-4147-A177-3AD203B41FA5}">
                      <a16:colId xmlns:a16="http://schemas.microsoft.com/office/drawing/2014/main" val="4130640553"/>
                    </a:ext>
                  </a:extLst>
                </a:gridCol>
                <a:gridCol w="3768651">
                  <a:extLst>
                    <a:ext uri="{9D8B030D-6E8A-4147-A177-3AD203B41FA5}">
                      <a16:colId xmlns:a16="http://schemas.microsoft.com/office/drawing/2014/main" val="2832977658"/>
                    </a:ext>
                  </a:extLst>
                </a:gridCol>
              </a:tblGrid>
              <a:tr h="1848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Item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Cost (£)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126521323"/>
                  </a:ext>
                </a:extLst>
              </a:tr>
              <a:tr h="1848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Premises deposit + first month rent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3,600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592977598"/>
                  </a:ext>
                </a:extLst>
              </a:tr>
              <a:tr h="3295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Studio fit‑out, furniture and safety features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4,000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47477837"/>
                  </a:ext>
                </a:extLst>
              </a:tr>
              <a:tr h="3295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Licences, insurance and legal checks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1,200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86707700"/>
                  </a:ext>
                </a:extLst>
              </a:tr>
              <a:tr h="3295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Tattoo machines, sterilisation and safety equipment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4,500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967213544"/>
                  </a:ext>
                </a:extLst>
              </a:tr>
              <a:tr h="3295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Initial stock: vegan inks, jewellery and eco supplies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2,800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952939692"/>
                  </a:ext>
                </a:extLst>
              </a:tr>
              <a:tr h="3295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Website design and launch marketing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1,400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571715166"/>
                  </a:ext>
                </a:extLst>
              </a:tr>
              <a:tr h="32950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Contingency fund for unexpected costs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2,500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45957577"/>
                  </a:ext>
                </a:extLst>
              </a:tr>
              <a:tr h="1848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Total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20,000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69150507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D2C4056B-0CAE-CC5A-D69D-FB66F20A57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442" y="2996156"/>
            <a:ext cx="3536960" cy="233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257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A2C31E-6AD1-7EED-3DA4-3D5F03FC25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573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DDC7F-0F05-659F-570B-C9DC417EC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Financial Outlook &amp; Investor Returns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0670B9-E5F3-A48F-F9C7-D900BD4FAC3E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Fixed monthly running costs: £2,200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Forecast break‑even point: 10 months after opening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Expected annual return for investors: around 12% from the second year of trading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Full investment should be paid back within 4 years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Future growth: we can take on more artists and extend opening hours to increase income</a:t>
            </a:r>
          </a:p>
        </p:txBody>
      </p:sp>
    </p:spTree>
    <p:extLst>
      <p:ext uri="{BB962C8B-B14F-4D97-AF65-F5344CB8AC3E}">
        <p14:creationId xmlns:p14="http://schemas.microsoft.com/office/powerpoint/2010/main" val="1139131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40F16-A729-5B08-8ADC-E0F681302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 &amp; Closing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C8AABD-CE12-D1CB-0048-0B16C3B7E0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758081"/>
            <a:ext cx="5221625" cy="33418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693961-070B-116F-4644-06797A55C31D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• Ink &amp; Earth fills a gap in the Birmingham market: high‑quality body art with real ethical and environmental values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• Market conditions are positive, and customers actively choose responsible businesses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• We have clear, targeted plans to reach customers and build loyalty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• Funding needs are realistic, and we have solid forecasts for growth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• The business will also bring benefits to local people and communities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880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2E7A8-2956-9585-E036-F9F284E36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1933" y="365125"/>
            <a:ext cx="3952071" cy="55303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/>
              <a:t>Thankyou For Listening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006670-113F-69F0-7DD6-700148B4F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8" r="-2" b="2858"/>
          <a:stretch>
            <a:fillRect/>
          </a:stretch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087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85B7F-9970-9E83-99E3-058283B03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Reference List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4FDB77-1578-0F53-51C6-A0DDE5BF82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22" b="33883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55B4C6-6578-4627-24C7-6A4F07E71AA5}"/>
              </a:ext>
            </a:extLst>
          </p:cNvPr>
          <p:cNvSpPr txBox="1"/>
          <p:nvPr/>
        </p:nvSpPr>
        <p:spPr>
          <a:xfrm>
            <a:off x="4223982" y="3752850"/>
            <a:ext cx="7485413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Birmingham City Council (2025) Small Business Support and Grants. Available at: </a:t>
            </a:r>
            <a:r>
              <a:rPr lang="en-US" sz="1100">
                <a:hlinkClick r:id="rId3"/>
              </a:rPr>
              <a:t>https://www.birmingham.gov.uk/businesssupport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British Tattoo Artists Federation (2024) Industry Benchmark Report: Startup Costs and Trends. London: BTAF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Burns, P. (2022) Entrepreneurship and Small Business: Start‑up, Growth and Maturity. 4th ed. London: Palgrave Macmillan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Department for Business and Trade (2024) Consumer Trends Report: Values‑Driven Spending. Available at: </a:t>
            </a:r>
            <a:r>
              <a:rPr lang="en-US" sz="1100">
                <a:hlinkClick r:id="rId4"/>
              </a:rPr>
              <a:t>https://www.gov.uk/government/organisations/department-for-business-and-trade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Department for Environment, Food and Rural Affairs (2024) Waste Reduction Guidance for Service Businesses. Available at: </a:t>
            </a:r>
            <a:r>
              <a:rPr lang="en-US" sz="1100">
                <a:hlinkClick r:id="rId5"/>
              </a:rPr>
              <a:t>https://www.gov.uk/defra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Office for National Statistics (2024) Lifestyle and Social Attitudes Survey. Available at: </a:t>
            </a:r>
            <a:r>
              <a:rPr lang="en-US" sz="1100">
                <a:hlinkClick r:id="rId6"/>
              </a:rPr>
              <a:t>https://www.ons.gov.uk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• Statista (2025) Value of the Tattoo and Piercing Market in the United Kingdom. Available at: https://www.statista.com</a:t>
            </a:r>
          </a:p>
        </p:txBody>
      </p:sp>
    </p:spTree>
    <p:extLst>
      <p:ext uri="{BB962C8B-B14F-4D97-AF65-F5344CB8AC3E}">
        <p14:creationId xmlns:p14="http://schemas.microsoft.com/office/powerpoint/2010/main" val="470571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Business Overview</vt:lpstr>
      <vt:lpstr>Key PESTEL External Factors</vt:lpstr>
      <vt:lpstr>Marketing Strategy 1: Digital &amp; Social Media</vt:lpstr>
      <vt:lpstr>Marketing Strategy 2: Local Community Engagement</vt:lpstr>
      <vt:lpstr>Funding Requirements &amp; Allocation</vt:lpstr>
      <vt:lpstr>Financial Outlook &amp; Investor Returns</vt:lpstr>
      <vt:lpstr>Summary &amp; Closing</vt:lpstr>
      <vt:lpstr>Thankyou For Listening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Iacov Izdrael Stoican (2506768)</dc:creator>
  <cp:lastModifiedBy>Iacov Izdrael Stoican (2506768)</cp:lastModifiedBy>
  <cp:revision>1</cp:revision>
  <dcterms:created xsi:type="dcterms:W3CDTF">2026-07-12T13:37:28Z</dcterms:created>
  <dcterms:modified xsi:type="dcterms:W3CDTF">2026-07-12T14:09:48Z</dcterms:modified>
</cp:coreProperties>
</file>