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60" r:id="rId4"/>
    <p:sldId id="261" r:id="rId5"/>
    <p:sldId id="258" r:id="rId6"/>
    <p:sldId id="264" r:id="rId7"/>
    <p:sldId id="259" r:id="rId8"/>
    <p:sldId id="266"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4481B1-5BA3-F64B-96AA-EDF70B32691F}" type="datetimeFigureOut">
              <a:rPr lang="en-US" smtClean="0"/>
              <a:t>6/26/21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B5B766-190B-2F41-B19E-01DF93E9BA3A}" type="slidenum">
              <a:rPr lang="en-US" smtClean="0"/>
              <a:t>‹#›</a:t>
            </a:fld>
            <a:endParaRPr lang="en-US"/>
          </a:p>
        </p:txBody>
      </p:sp>
    </p:spTree>
    <p:extLst>
      <p:ext uri="{BB962C8B-B14F-4D97-AF65-F5344CB8AC3E}">
        <p14:creationId xmlns:p14="http://schemas.microsoft.com/office/powerpoint/2010/main" val="25485538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B5B766-190B-2F41-B19E-01DF93E9BA3A}" type="slidenum">
              <a:rPr lang="en-US" smtClean="0"/>
              <a:t>2</a:t>
            </a:fld>
            <a:endParaRPr lang="en-US"/>
          </a:p>
        </p:txBody>
      </p:sp>
    </p:spTree>
    <p:extLst>
      <p:ext uri="{BB962C8B-B14F-4D97-AF65-F5344CB8AC3E}">
        <p14:creationId xmlns:p14="http://schemas.microsoft.com/office/powerpoint/2010/main" val="42467729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verdana" panose="020B0604030504040204" pitchFamily="34" charset="0"/>
              </a:rPr>
              <a:t>Royal College of Nursing . (2021). </a:t>
            </a:r>
            <a:r>
              <a:rPr lang="en-GB" b="0" i="1" u="none" strike="noStrike" dirty="0">
                <a:solidFill>
                  <a:srgbClr val="000000"/>
                </a:solidFill>
                <a:effectLst/>
                <a:latin typeface="verdana" panose="020B0604030504040204" pitchFamily="34" charset="0"/>
              </a:rPr>
              <a:t>Principles of Nursing Practice .</a:t>
            </a:r>
            <a:r>
              <a:rPr lang="en-GB" b="0" i="0" u="none" strike="noStrike" dirty="0">
                <a:solidFill>
                  <a:srgbClr val="000000"/>
                </a:solidFill>
                <a:effectLst/>
                <a:latin typeface="verdana" panose="020B0604030504040204" pitchFamily="34" charset="0"/>
              </a:rPr>
              <a:t>Available: https://</a:t>
            </a:r>
            <a:r>
              <a:rPr lang="en-GB" b="0" i="0" u="none" strike="noStrike" dirty="0" err="1">
                <a:solidFill>
                  <a:srgbClr val="000000"/>
                </a:solidFill>
                <a:effectLst/>
                <a:latin typeface="verdana" panose="020B0604030504040204" pitchFamily="34" charset="0"/>
              </a:rPr>
              <a:t>www.rcn.org.uk</a:t>
            </a:r>
            <a:r>
              <a:rPr lang="en-GB" b="0" i="0" u="none" strike="noStrike" dirty="0">
                <a:solidFill>
                  <a:srgbClr val="000000"/>
                </a:solidFill>
                <a:effectLst/>
                <a:latin typeface="verdana" panose="020B0604030504040204" pitchFamily="34" charset="0"/>
              </a:rPr>
              <a:t>/professional-development/principles-of-nursing-practice. Last accessed 2/5/2021.</a:t>
            </a:r>
          </a:p>
          <a:p>
            <a:endParaRPr lang="en-GB" b="0" i="0" u="none" strike="noStrike" dirty="0">
              <a:solidFill>
                <a:srgbClr val="000000"/>
              </a:solidFill>
              <a:effectLst/>
              <a:latin typeface="verdana" panose="020B0604030504040204" pitchFamily="34" charset="0"/>
            </a:endParaRPr>
          </a:p>
          <a:p>
            <a:endParaRPr lang="en-US" dirty="0"/>
          </a:p>
        </p:txBody>
      </p:sp>
      <p:sp>
        <p:nvSpPr>
          <p:cNvPr id="4" name="Slide Number Placeholder 3"/>
          <p:cNvSpPr>
            <a:spLocks noGrp="1"/>
          </p:cNvSpPr>
          <p:nvPr>
            <p:ph type="sldNum" sz="quarter" idx="5"/>
          </p:nvPr>
        </p:nvSpPr>
        <p:spPr/>
        <p:txBody>
          <a:bodyPr/>
          <a:lstStyle/>
          <a:p>
            <a:fld id="{2CB5B766-190B-2F41-B19E-01DF93E9BA3A}" type="slidenum">
              <a:rPr lang="en-US" smtClean="0"/>
              <a:t>3</a:t>
            </a:fld>
            <a:endParaRPr lang="en-US"/>
          </a:p>
        </p:txBody>
      </p:sp>
    </p:spTree>
    <p:extLst>
      <p:ext uri="{BB962C8B-B14F-4D97-AF65-F5344CB8AC3E}">
        <p14:creationId xmlns:p14="http://schemas.microsoft.com/office/powerpoint/2010/main" val="30404010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2E2E2E"/>
                </a:solidFill>
                <a:effectLst/>
                <a:latin typeface="NexusSerif"/>
              </a:rPr>
              <a:t> </a:t>
            </a:r>
            <a:r>
              <a:rPr lang="en-GB" sz="1200" b="0" i="0" u="none" strike="noStrike" dirty="0">
                <a:solidFill>
                  <a:srgbClr val="000000"/>
                </a:solidFill>
                <a:effectLst/>
                <a:latin typeface="verdana" panose="020B0604030504040204" pitchFamily="34" charset="0"/>
              </a:rPr>
              <a:t>Linda Kelly and Yoni Luxford, (2017). Come walk with me: Homelessness, nursing and engaged care. </a:t>
            </a:r>
            <a:r>
              <a:rPr lang="en-GB" sz="1200" b="0" i="1" u="none" strike="noStrike" dirty="0">
                <a:solidFill>
                  <a:srgbClr val="000000"/>
                </a:solidFill>
                <a:effectLst/>
                <a:latin typeface="verdana" panose="020B0604030504040204" pitchFamily="34" charset="0"/>
              </a:rPr>
              <a:t>Collegian </a:t>
            </a:r>
            <a:r>
              <a:rPr lang="en-GB" sz="1200" b="0" i="0" u="none" strike="noStrike" dirty="0">
                <a:solidFill>
                  <a:srgbClr val="000000"/>
                </a:solidFill>
                <a:effectLst/>
                <a:latin typeface="verdana" panose="020B0604030504040204" pitchFamily="34" charset="0"/>
              </a:rPr>
              <a:t>. 24 (5), 417-420.</a:t>
            </a:r>
          </a:p>
          <a:p>
            <a:endParaRPr lang="en-GB" dirty="0"/>
          </a:p>
          <a:p>
            <a:r>
              <a:rPr lang="en-GB" b="0" i="0" u="none" strike="noStrike" dirty="0">
                <a:solidFill>
                  <a:srgbClr val="000000"/>
                </a:solidFill>
                <a:effectLst/>
                <a:latin typeface="verdana" panose="020B0604030504040204" pitchFamily="34" charset="0"/>
              </a:rPr>
              <a:t>Crisis.org. (2021). </a:t>
            </a:r>
            <a:r>
              <a:rPr lang="en-GB" b="0" i="1" u="none" strike="noStrike" dirty="0">
                <a:solidFill>
                  <a:srgbClr val="000000"/>
                </a:solidFill>
                <a:effectLst/>
                <a:latin typeface="verdana" panose="020B0604030504040204" pitchFamily="34" charset="0"/>
              </a:rPr>
              <a:t>Impact on Homelessness.</a:t>
            </a:r>
            <a:r>
              <a:rPr lang="en-GB" b="0" i="0" u="none" strike="noStrike" dirty="0">
                <a:solidFill>
                  <a:srgbClr val="000000"/>
                </a:solidFill>
                <a:effectLst/>
                <a:latin typeface="verdana" panose="020B0604030504040204" pitchFamily="34" charset="0"/>
              </a:rPr>
              <a:t> Available: https://www.crisis.org.uk/ending-homelessness/health-and-wellbeing/. Last accessed 2/5/2021.</a:t>
            </a:r>
          </a:p>
          <a:p>
            <a:endParaRPr lang="en-GB" b="0" i="0" u="none" strike="noStrike" dirty="0">
              <a:solidFill>
                <a:srgbClr val="000000"/>
              </a:solidFill>
              <a:effectLst/>
              <a:latin typeface="verdana" panose="020B0604030504040204" pitchFamily="34" charset="0"/>
            </a:endParaRPr>
          </a:p>
          <a:p>
            <a:r>
              <a:rPr lang="en-GB" b="0" i="0" u="none" strike="noStrike" dirty="0">
                <a:solidFill>
                  <a:srgbClr val="000000"/>
                </a:solidFill>
                <a:effectLst/>
                <a:latin typeface="verdana" panose="020B0604030504040204" pitchFamily="34" charset="0"/>
              </a:rPr>
              <a:t>Groundswell. (2020). </a:t>
            </a:r>
            <a:r>
              <a:rPr lang="en-GB" b="0" i="1" u="none" strike="noStrike" dirty="0">
                <a:solidFill>
                  <a:srgbClr val="000000"/>
                </a:solidFill>
                <a:effectLst/>
                <a:latin typeface="verdana" panose="020B0604030504040204" pitchFamily="34" charset="0"/>
              </a:rPr>
              <a:t>#HealthNow peer research report: Understanding homeless health inequality in Newcastle.</a:t>
            </a:r>
            <a:r>
              <a:rPr lang="en-GB" b="0" i="0" u="none" strike="noStrike" dirty="0">
                <a:solidFill>
                  <a:srgbClr val="000000"/>
                </a:solidFill>
                <a:effectLst/>
                <a:latin typeface="verdana" panose="020B0604030504040204" pitchFamily="34" charset="0"/>
              </a:rPr>
              <a:t> Available: https://groundswell.org.uk/publications/. Last accessed 3/5/21.</a:t>
            </a:r>
          </a:p>
          <a:p>
            <a:endParaRPr lang="en-GB" b="0" i="0" u="none" strike="noStrike" dirty="0">
              <a:solidFill>
                <a:srgbClr val="000000"/>
              </a:solidFill>
              <a:effectLst/>
              <a:latin typeface="verdana" panose="020B0604030504040204" pitchFamily="34" charset="0"/>
            </a:endParaRPr>
          </a:p>
          <a:p>
            <a:r>
              <a:rPr lang="en-GB" b="0" i="0" u="none" strike="noStrike" dirty="0">
                <a:solidFill>
                  <a:srgbClr val="000000"/>
                </a:solidFill>
                <a:effectLst/>
                <a:latin typeface="verdana" panose="020B0604030504040204" pitchFamily="34" charset="0"/>
              </a:rPr>
              <a:t>May </a:t>
            </a:r>
            <a:r>
              <a:rPr lang="en-GB" b="0" i="0" u="none" strike="noStrike" dirty="0" err="1">
                <a:solidFill>
                  <a:srgbClr val="000000"/>
                </a:solidFill>
                <a:effectLst/>
                <a:latin typeface="verdana" panose="020B0604030504040204" pitchFamily="34" charset="0"/>
              </a:rPr>
              <a:t>Bulman</a:t>
            </a:r>
            <a:r>
              <a:rPr lang="en-GB" b="0" i="0" u="none" strike="noStrike" dirty="0">
                <a:solidFill>
                  <a:srgbClr val="000000"/>
                </a:solidFill>
                <a:effectLst/>
                <a:latin typeface="verdana" panose="020B0604030504040204" pitchFamily="34" charset="0"/>
              </a:rPr>
              <a:t>. (2020). </a:t>
            </a:r>
            <a:r>
              <a:rPr lang="en-GB" b="0" i="1" u="none" strike="noStrike" dirty="0">
                <a:solidFill>
                  <a:srgbClr val="000000"/>
                </a:solidFill>
                <a:effectLst/>
                <a:latin typeface="verdana" panose="020B0604030504040204" pitchFamily="34" charset="0"/>
              </a:rPr>
              <a:t>Number of homeless people admitted to hospital surges 130% in five years.</a:t>
            </a:r>
            <a:r>
              <a:rPr lang="en-GB" b="0" i="0" u="none" strike="noStrike" dirty="0">
                <a:solidFill>
                  <a:srgbClr val="000000"/>
                </a:solidFill>
                <a:effectLst/>
                <a:latin typeface="verdana" panose="020B0604030504040204" pitchFamily="34" charset="0"/>
              </a:rPr>
              <a:t> Available: https://www.independent.co.uk/news/uk/home-news/homelessness-rough-sleepers-hospital-admissions-a9369261.html. Last accessed 1/5/2021</a:t>
            </a:r>
          </a:p>
          <a:p>
            <a:endParaRPr lang="en-GB" b="0" i="0" u="none" strike="noStrike" dirty="0">
              <a:solidFill>
                <a:srgbClr val="000000"/>
              </a:solidFill>
              <a:effectLst/>
              <a:latin typeface="verdana" panose="020B0604030504040204" pitchFamily="34" charset="0"/>
            </a:endParaRPr>
          </a:p>
        </p:txBody>
      </p:sp>
      <p:sp>
        <p:nvSpPr>
          <p:cNvPr id="4" name="Slide Number Placeholder 3"/>
          <p:cNvSpPr>
            <a:spLocks noGrp="1"/>
          </p:cNvSpPr>
          <p:nvPr>
            <p:ph type="sldNum" sz="quarter" idx="5"/>
          </p:nvPr>
        </p:nvSpPr>
        <p:spPr/>
        <p:txBody>
          <a:bodyPr/>
          <a:lstStyle/>
          <a:p>
            <a:fld id="{2CB5B766-190B-2F41-B19E-01DF93E9BA3A}" type="slidenum">
              <a:rPr lang="en-US" smtClean="0"/>
              <a:t>4</a:t>
            </a:fld>
            <a:endParaRPr lang="en-US"/>
          </a:p>
        </p:txBody>
      </p:sp>
    </p:spTree>
    <p:extLst>
      <p:ext uri="{BB962C8B-B14F-4D97-AF65-F5344CB8AC3E}">
        <p14:creationId xmlns:p14="http://schemas.microsoft.com/office/powerpoint/2010/main" val="20783928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b="0" i="0" u="none" strike="noStrike" dirty="0">
              <a:solidFill>
                <a:srgbClr val="000000"/>
              </a:solidFill>
              <a:effectLst/>
              <a:latin typeface="Arial" panose="020B0604020202020204" pitchFamily="34" charset="0"/>
            </a:endParaRPr>
          </a:p>
          <a:p>
            <a:pPr fontAlgn="base"/>
            <a:r>
              <a:rPr lang="en-GB" b="0" i="0" u="none" strike="noStrike" dirty="0">
                <a:solidFill>
                  <a:srgbClr val="000000"/>
                </a:solidFill>
                <a:effectLst/>
                <a:latin typeface="verdana" panose="020B0604030504040204" pitchFamily="34" charset="0"/>
              </a:rPr>
              <a:t>Queens Nursing Institute. (2018). </a:t>
            </a:r>
            <a:r>
              <a:rPr lang="en-GB" b="0" i="1" u="none" strike="noStrike" dirty="0">
                <a:solidFill>
                  <a:srgbClr val="000000"/>
                </a:solidFill>
                <a:effectLst/>
                <a:latin typeface="verdana" panose="020B0604030504040204" pitchFamily="34" charset="0"/>
              </a:rPr>
              <a:t>Nursing care for people experiencing homelessness A Survey of the QNI Homeless Health Network.</a:t>
            </a:r>
            <a:r>
              <a:rPr lang="en-GB" b="0" i="0" u="none" strike="noStrike" dirty="0">
                <a:solidFill>
                  <a:srgbClr val="000000"/>
                </a:solidFill>
                <a:effectLst/>
                <a:latin typeface="verdana" panose="020B0604030504040204" pitchFamily="34" charset="0"/>
              </a:rPr>
              <a:t> Available: https://</a:t>
            </a:r>
            <a:r>
              <a:rPr lang="en-GB" b="0" i="0" u="none" strike="noStrike" dirty="0" err="1">
                <a:solidFill>
                  <a:srgbClr val="000000"/>
                </a:solidFill>
                <a:effectLst/>
                <a:latin typeface="verdana" panose="020B0604030504040204" pitchFamily="34" charset="0"/>
              </a:rPr>
              <a:t>www.qni.org.uk</a:t>
            </a:r>
            <a:r>
              <a:rPr lang="en-GB" b="0" i="0" u="none" strike="noStrike" dirty="0">
                <a:solidFill>
                  <a:srgbClr val="000000"/>
                </a:solidFill>
                <a:effectLst/>
                <a:latin typeface="verdana" panose="020B0604030504040204" pitchFamily="34" charset="0"/>
              </a:rPr>
              <a:t>/</a:t>
            </a:r>
            <a:r>
              <a:rPr lang="en-GB" b="0" i="0" u="none" strike="noStrike" dirty="0" err="1">
                <a:solidFill>
                  <a:srgbClr val="000000"/>
                </a:solidFill>
                <a:effectLst/>
                <a:latin typeface="verdana" panose="020B0604030504040204" pitchFamily="34" charset="0"/>
              </a:rPr>
              <a:t>wp-content</a:t>
            </a:r>
            <a:r>
              <a:rPr lang="en-GB" b="0" i="0" u="none" strike="noStrike" dirty="0">
                <a:solidFill>
                  <a:srgbClr val="000000"/>
                </a:solidFill>
                <a:effectLst/>
                <a:latin typeface="verdana" panose="020B0604030504040204" pitchFamily="34" charset="0"/>
              </a:rPr>
              <a:t>/uploads/2018/11/Nursing-care-for-people-experiencing-homelessness-web.pdf. Last accessed 1/5/2021.</a:t>
            </a:r>
            <a:endParaRPr lang="en-US" b="1" dirty="0"/>
          </a:p>
        </p:txBody>
      </p:sp>
      <p:sp>
        <p:nvSpPr>
          <p:cNvPr id="4" name="Slide Number Placeholder 3"/>
          <p:cNvSpPr>
            <a:spLocks noGrp="1"/>
          </p:cNvSpPr>
          <p:nvPr>
            <p:ph type="sldNum" sz="quarter" idx="5"/>
          </p:nvPr>
        </p:nvSpPr>
        <p:spPr/>
        <p:txBody>
          <a:bodyPr/>
          <a:lstStyle/>
          <a:p>
            <a:fld id="{2CB5B766-190B-2F41-B19E-01DF93E9BA3A}" type="slidenum">
              <a:rPr lang="en-US" smtClean="0"/>
              <a:t>5</a:t>
            </a:fld>
            <a:endParaRPr lang="en-US"/>
          </a:p>
        </p:txBody>
      </p:sp>
    </p:spTree>
    <p:extLst>
      <p:ext uri="{BB962C8B-B14F-4D97-AF65-F5344CB8AC3E}">
        <p14:creationId xmlns:p14="http://schemas.microsoft.com/office/powerpoint/2010/main" val="15632567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303030"/>
                </a:solidFill>
                <a:effectLst/>
                <a:latin typeface="arial" panose="020B0604020202020204" pitchFamily="34" charset="0"/>
              </a:rPr>
              <a:t>Amanda Stafford, and Lisa Wood, (2017). “Tackling Health Disparities for People Who Are Homeless? Start with Social Determinants.” </a:t>
            </a:r>
            <a:r>
              <a:rPr lang="en-GB" b="0" i="1" u="none" strike="noStrike" dirty="0">
                <a:solidFill>
                  <a:srgbClr val="303030"/>
                </a:solidFill>
                <a:effectLst/>
                <a:latin typeface="arial" panose="020B0604020202020204" pitchFamily="34" charset="0"/>
              </a:rPr>
              <a:t>International journal of environmental research and public health</a:t>
            </a:r>
            <a:r>
              <a:rPr lang="en-GB" b="0" i="0" u="none" strike="noStrike" dirty="0">
                <a:solidFill>
                  <a:srgbClr val="303030"/>
                </a:solidFill>
                <a:effectLst/>
                <a:latin typeface="arial" panose="020B0604020202020204" pitchFamily="34" charset="0"/>
              </a:rPr>
              <a:t> vol. 14,12 1535. 8 Dec. 2017, </a:t>
            </a:r>
            <a:r>
              <a:rPr lang="en-GB" b="0" i="0" u="none" strike="noStrike" dirty="0" err="1">
                <a:solidFill>
                  <a:srgbClr val="303030"/>
                </a:solidFill>
                <a:effectLst/>
                <a:latin typeface="arial" panose="020B0604020202020204" pitchFamily="34" charset="0"/>
              </a:rPr>
              <a:t>doi:10.3390</a:t>
            </a:r>
            <a:r>
              <a:rPr lang="en-GB" b="0" i="0" u="none" strike="noStrike" dirty="0">
                <a:solidFill>
                  <a:srgbClr val="303030"/>
                </a:solidFill>
                <a:effectLst/>
                <a:latin typeface="arial" panose="020B0604020202020204" pitchFamily="34" charset="0"/>
              </a:rPr>
              <a:t>/</a:t>
            </a:r>
            <a:r>
              <a:rPr lang="en-GB" b="0" i="0" u="none" strike="noStrike" dirty="0" err="1">
                <a:solidFill>
                  <a:srgbClr val="303030"/>
                </a:solidFill>
                <a:effectLst/>
                <a:latin typeface="arial" panose="020B0604020202020204" pitchFamily="34" charset="0"/>
              </a:rPr>
              <a:t>ijerph14121535</a:t>
            </a:r>
            <a:endParaRPr lang="en-GB" b="0" i="0" u="none" strike="noStrike" dirty="0">
              <a:solidFill>
                <a:srgbClr val="303030"/>
              </a:solidFill>
              <a:effectLst/>
              <a:latin typeface="arial" panose="020B0604020202020204" pitchFamily="34" charset="0"/>
            </a:endParaRPr>
          </a:p>
          <a:p>
            <a:endParaRPr lang="en-GB" b="0" i="0" u="none" strike="noStrike" dirty="0">
              <a:solidFill>
                <a:srgbClr val="303030"/>
              </a:solidFill>
              <a:effectLst/>
              <a:latin typeface="arial" panose="020B0604020202020204" pitchFamily="34" charset="0"/>
            </a:endParaRPr>
          </a:p>
          <a:p>
            <a:r>
              <a:rPr lang="en-GB" b="0" i="0" u="none" strike="noStrike" dirty="0">
                <a:solidFill>
                  <a:srgbClr val="000000"/>
                </a:solidFill>
                <a:effectLst/>
                <a:latin typeface="verdana" panose="020B0604030504040204" pitchFamily="34" charset="0"/>
              </a:rPr>
              <a:t>Jessica N. Walker, Dawn </a:t>
            </a:r>
            <a:r>
              <a:rPr lang="en-GB" b="0" i="0" u="none" strike="noStrike" dirty="0" err="1">
                <a:solidFill>
                  <a:srgbClr val="000000"/>
                </a:solidFill>
                <a:effectLst/>
                <a:latin typeface="verdana" panose="020B0604030504040204" pitchFamily="34" charset="0"/>
              </a:rPr>
              <a:t>Vanderhoef</a:t>
            </a:r>
            <a:r>
              <a:rPr lang="en-GB" b="0" i="0" u="none" strike="noStrike" dirty="0">
                <a:solidFill>
                  <a:srgbClr val="000000"/>
                </a:solidFill>
                <a:effectLst/>
                <a:latin typeface="verdana" panose="020B0604030504040204" pitchFamily="34" charset="0"/>
              </a:rPr>
              <a:t>, Susie M. Adams, Sheryl B. </a:t>
            </a:r>
            <a:r>
              <a:rPr lang="en-GB" b="0" i="0" u="none" strike="noStrike" dirty="0" err="1">
                <a:solidFill>
                  <a:srgbClr val="000000"/>
                </a:solidFill>
                <a:effectLst/>
                <a:latin typeface="verdana" panose="020B0604030504040204" pitchFamily="34" charset="0"/>
              </a:rPr>
              <a:t>Fleisch</a:t>
            </a:r>
            <a:r>
              <a:rPr lang="en-GB" b="0" i="0" u="none" strike="noStrike" dirty="0">
                <a:solidFill>
                  <a:srgbClr val="000000"/>
                </a:solidFill>
                <a:effectLst/>
                <a:latin typeface="verdana" panose="020B0604030504040204" pitchFamily="34" charset="0"/>
              </a:rPr>
              <a:t>. (2021). The Impact of an Educational Intervention on Nursing Staff Attitudes Toward Patients Experiencing Homelessness and Mental Illness. </a:t>
            </a:r>
            <a:r>
              <a:rPr lang="en-GB" b="0" i="1" u="none" strike="noStrike" dirty="0">
                <a:solidFill>
                  <a:srgbClr val="000000"/>
                </a:solidFill>
                <a:effectLst/>
                <a:latin typeface="verdana" panose="020B0604030504040204" pitchFamily="34" charset="0"/>
              </a:rPr>
              <a:t>Journal of the American Psychiatric Nurses Association</a:t>
            </a:r>
            <a:r>
              <a:rPr lang="en-GB" b="0" i="0" u="none" strike="noStrike" dirty="0">
                <a:solidFill>
                  <a:srgbClr val="000000"/>
                </a:solidFill>
                <a:effectLst/>
                <a:latin typeface="verdana" panose="020B0604030504040204" pitchFamily="34" charset="0"/>
              </a:rPr>
              <a:t>. 1 (1), 1-6.</a:t>
            </a:r>
            <a:endParaRPr lang="en-GB" b="0" i="0" u="none" strike="noStrike" dirty="0">
              <a:solidFill>
                <a:srgbClr val="303030"/>
              </a:solidFill>
              <a:effectLst/>
              <a:latin typeface="arial" panose="020B0604020202020204" pitchFamily="34" charset="0"/>
            </a:endParaRPr>
          </a:p>
          <a:p>
            <a:endParaRPr lang="en-GB" b="0" i="0" u="none" strike="noStrike" dirty="0">
              <a:solidFill>
                <a:srgbClr val="303030"/>
              </a:solidFill>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2CB5B766-190B-2F41-B19E-01DF93E9BA3A}" type="slidenum">
              <a:rPr lang="en-US" smtClean="0"/>
              <a:t>6</a:t>
            </a:fld>
            <a:endParaRPr lang="en-US"/>
          </a:p>
        </p:txBody>
      </p:sp>
    </p:spTree>
    <p:extLst>
      <p:ext uri="{BB962C8B-B14F-4D97-AF65-F5344CB8AC3E}">
        <p14:creationId xmlns:p14="http://schemas.microsoft.com/office/powerpoint/2010/main" val="20283691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B5B766-190B-2F41-B19E-01DF93E9BA3A}" type="slidenum">
              <a:rPr lang="en-US" smtClean="0"/>
              <a:t>7</a:t>
            </a:fld>
            <a:endParaRPr lang="en-US"/>
          </a:p>
        </p:txBody>
      </p:sp>
    </p:spTree>
    <p:extLst>
      <p:ext uri="{BB962C8B-B14F-4D97-AF65-F5344CB8AC3E}">
        <p14:creationId xmlns:p14="http://schemas.microsoft.com/office/powerpoint/2010/main" val="5056822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B5B766-190B-2F41-B19E-01DF93E9BA3A}" type="slidenum">
              <a:rPr lang="en-US" smtClean="0"/>
              <a:t>9</a:t>
            </a:fld>
            <a:endParaRPr lang="en-US"/>
          </a:p>
        </p:txBody>
      </p:sp>
    </p:spTree>
    <p:extLst>
      <p:ext uri="{BB962C8B-B14F-4D97-AF65-F5344CB8AC3E}">
        <p14:creationId xmlns:p14="http://schemas.microsoft.com/office/powerpoint/2010/main" val="2537992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E748F-C445-714C-A67B-A8A2EBD51A5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45AA464-7BC8-294D-9D4E-A717DCB462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039F676-05E6-EC44-B6FC-0760DF53067C}"/>
              </a:ext>
            </a:extLst>
          </p:cNvPr>
          <p:cNvSpPr>
            <a:spLocks noGrp="1"/>
          </p:cNvSpPr>
          <p:nvPr>
            <p:ph type="dt" sz="half" idx="10"/>
          </p:nvPr>
        </p:nvSpPr>
        <p:spPr/>
        <p:txBody>
          <a:bodyPr/>
          <a:lstStyle/>
          <a:p>
            <a:fld id="{64C78917-47EB-4248-BB19-C44A5177A088}" type="datetimeFigureOut">
              <a:rPr lang="en-US" smtClean="0"/>
              <a:t>6/26/21</a:t>
            </a:fld>
            <a:endParaRPr lang="en-US"/>
          </a:p>
        </p:txBody>
      </p:sp>
      <p:sp>
        <p:nvSpPr>
          <p:cNvPr id="5" name="Footer Placeholder 4">
            <a:extLst>
              <a:ext uri="{FF2B5EF4-FFF2-40B4-BE49-F238E27FC236}">
                <a16:creationId xmlns:a16="http://schemas.microsoft.com/office/drawing/2014/main" id="{721824F3-D605-054C-B52F-21F8682D2C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614179-206A-CF46-882F-782775B1B077}"/>
              </a:ext>
            </a:extLst>
          </p:cNvPr>
          <p:cNvSpPr>
            <a:spLocks noGrp="1"/>
          </p:cNvSpPr>
          <p:nvPr>
            <p:ph type="sldNum" sz="quarter" idx="12"/>
          </p:nvPr>
        </p:nvSpPr>
        <p:spPr/>
        <p:txBody>
          <a:bodyPr/>
          <a:lstStyle/>
          <a:p>
            <a:fld id="{0135F30D-3E95-2A4D-A87C-6C7A1E197956}" type="slidenum">
              <a:rPr lang="en-US" smtClean="0"/>
              <a:t>‹#›</a:t>
            </a:fld>
            <a:endParaRPr lang="en-US"/>
          </a:p>
        </p:txBody>
      </p:sp>
    </p:spTree>
    <p:extLst>
      <p:ext uri="{BB962C8B-B14F-4D97-AF65-F5344CB8AC3E}">
        <p14:creationId xmlns:p14="http://schemas.microsoft.com/office/powerpoint/2010/main" val="39484273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3195C-D5B5-DB4C-904A-2273910C7FE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AF5DD3B-8285-6D47-8496-02EBFDF81E5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5E9607-437F-5746-844C-2DB0268C63E6}"/>
              </a:ext>
            </a:extLst>
          </p:cNvPr>
          <p:cNvSpPr>
            <a:spLocks noGrp="1"/>
          </p:cNvSpPr>
          <p:nvPr>
            <p:ph type="dt" sz="half" idx="10"/>
          </p:nvPr>
        </p:nvSpPr>
        <p:spPr/>
        <p:txBody>
          <a:bodyPr/>
          <a:lstStyle/>
          <a:p>
            <a:fld id="{64C78917-47EB-4248-BB19-C44A5177A088}" type="datetimeFigureOut">
              <a:rPr lang="en-US" smtClean="0"/>
              <a:t>6/26/21</a:t>
            </a:fld>
            <a:endParaRPr lang="en-US"/>
          </a:p>
        </p:txBody>
      </p:sp>
      <p:sp>
        <p:nvSpPr>
          <p:cNvPr id="5" name="Footer Placeholder 4">
            <a:extLst>
              <a:ext uri="{FF2B5EF4-FFF2-40B4-BE49-F238E27FC236}">
                <a16:creationId xmlns:a16="http://schemas.microsoft.com/office/drawing/2014/main" id="{3257C750-664A-AF44-A0D2-BCD9272ED3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546D0E-7B95-D74C-8ED3-2E277678DD09}"/>
              </a:ext>
            </a:extLst>
          </p:cNvPr>
          <p:cNvSpPr>
            <a:spLocks noGrp="1"/>
          </p:cNvSpPr>
          <p:nvPr>
            <p:ph type="sldNum" sz="quarter" idx="12"/>
          </p:nvPr>
        </p:nvSpPr>
        <p:spPr/>
        <p:txBody>
          <a:bodyPr/>
          <a:lstStyle/>
          <a:p>
            <a:fld id="{0135F30D-3E95-2A4D-A87C-6C7A1E197956}" type="slidenum">
              <a:rPr lang="en-US" smtClean="0"/>
              <a:t>‹#›</a:t>
            </a:fld>
            <a:endParaRPr lang="en-US"/>
          </a:p>
        </p:txBody>
      </p:sp>
    </p:spTree>
    <p:extLst>
      <p:ext uri="{BB962C8B-B14F-4D97-AF65-F5344CB8AC3E}">
        <p14:creationId xmlns:p14="http://schemas.microsoft.com/office/powerpoint/2010/main" val="3351784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EB98A-F926-6741-A3F5-97ED4CD0816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9618C4F-E589-074C-80EA-20B44970D0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7CC3DE0-5771-E149-A6A3-37E8293D0853}"/>
              </a:ext>
            </a:extLst>
          </p:cNvPr>
          <p:cNvSpPr>
            <a:spLocks noGrp="1"/>
          </p:cNvSpPr>
          <p:nvPr>
            <p:ph type="dt" sz="half" idx="10"/>
          </p:nvPr>
        </p:nvSpPr>
        <p:spPr/>
        <p:txBody>
          <a:bodyPr/>
          <a:lstStyle/>
          <a:p>
            <a:fld id="{64C78917-47EB-4248-BB19-C44A5177A088}" type="datetimeFigureOut">
              <a:rPr lang="en-US" smtClean="0"/>
              <a:t>6/26/21</a:t>
            </a:fld>
            <a:endParaRPr lang="en-US"/>
          </a:p>
        </p:txBody>
      </p:sp>
      <p:sp>
        <p:nvSpPr>
          <p:cNvPr id="5" name="Footer Placeholder 4">
            <a:extLst>
              <a:ext uri="{FF2B5EF4-FFF2-40B4-BE49-F238E27FC236}">
                <a16:creationId xmlns:a16="http://schemas.microsoft.com/office/drawing/2014/main" id="{9FE37C2A-C736-0D4D-8A13-D53E1D6294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9B6888-C13E-F74B-BA05-81F9B1B539D5}"/>
              </a:ext>
            </a:extLst>
          </p:cNvPr>
          <p:cNvSpPr>
            <a:spLocks noGrp="1"/>
          </p:cNvSpPr>
          <p:nvPr>
            <p:ph type="sldNum" sz="quarter" idx="12"/>
          </p:nvPr>
        </p:nvSpPr>
        <p:spPr/>
        <p:txBody>
          <a:bodyPr/>
          <a:lstStyle/>
          <a:p>
            <a:fld id="{0135F30D-3E95-2A4D-A87C-6C7A1E197956}" type="slidenum">
              <a:rPr lang="en-US" smtClean="0"/>
              <a:t>‹#›</a:t>
            </a:fld>
            <a:endParaRPr lang="en-US"/>
          </a:p>
        </p:txBody>
      </p:sp>
    </p:spTree>
    <p:extLst>
      <p:ext uri="{BB962C8B-B14F-4D97-AF65-F5344CB8AC3E}">
        <p14:creationId xmlns:p14="http://schemas.microsoft.com/office/powerpoint/2010/main" val="4153670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21A8A-64B4-7F4A-8149-C7729FDFD68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8674516-5B11-364D-BD80-C365B20653E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19C50F-44E6-7A49-B90D-46E82115C6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AFFB731-F3D6-804F-80C1-B164BECB517D}"/>
              </a:ext>
            </a:extLst>
          </p:cNvPr>
          <p:cNvSpPr>
            <a:spLocks noGrp="1"/>
          </p:cNvSpPr>
          <p:nvPr>
            <p:ph type="dt" sz="half" idx="10"/>
          </p:nvPr>
        </p:nvSpPr>
        <p:spPr/>
        <p:txBody>
          <a:bodyPr/>
          <a:lstStyle/>
          <a:p>
            <a:fld id="{64C78917-47EB-4248-BB19-C44A5177A088}" type="datetimeFigureOut">
              <a:rPr lang="en-US" smtClean="0"/>
              <a:t>6/26/21</a:t>
            </a:fld>
            <a:endParaRPr lang="en-US"/>
          </a:p>
        </p:txBody>
      </p:sp>
      <p:sp>
        <p:nvSpPr>
          <p:cNvPr id="6" name="Footer Placeholder 5">
            <a:extLst>
              <a:ext uri="{FF2B5EF4-FFF2-40B4-BE49-F238E27FC236}">
                <a16:creationId xmlns:a16="http://schemas.microsoft.com/office/drawing/2014/main" id="{4C08D7C1-A7DC-0A4E-8984-996ED745EC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03C2C0-7E5D-A341-8079-FE21FB954E1C}"/>
              </a:ext>
            </a:extLst>
          </p:cNvPr>
          <p:cNvSpPr>
            <a:spLocks noGrp="1"/>
          </p:cNvSpPr>
          <p:nvPr>
            <p:ph type="sldNum" sz="quarter" idx="12"/>
          </p:nvPr>
        </p:nvSpPr>
        <p:spPr/>
        <p:txBody>
          <a:bodyPr/>
          <a:lstStyle/>
          <a:p>
            <a:fld id="{0135F30D-3E95-2A4D-A87C-6C7A1E197956}" type="slidenum">
              <a:rPr lang="en-US" smtClean="0"/>
              <a:t>‹#›</a:t>
            </a:fld>
            <a:endParaRPr lang="en-US"/>
          </a:p>
        </p:txBody>
      </p:sp>
    </p:spTree>
    <p:extLst>
      <p:ext uri="{BB962C8B-B14F-4D97-AF65-F5344CB8AC3E}">
        <p14:creationId xmlns:p14="http://schemas.microsoft.com/office/powerpoint/2010/main" val="1295104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1DC85-A3B6-6043-A673-DE417390352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B39D1C-FF04-6D4E-8821-7728FF564D1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5724BB-A170-1F47-81C8-F756B09398D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D8C62EC-3B4A-FB40-9ED3-719689718B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D248E10-C6A2-5D4B-8ED3-098C1166172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CA52DEB-5039-524E-B2AE-FB194B44DE31}"/>
              </a:ext>
            </a:extLst>
          </p:cNvPr>
          <p:cNvSpPr>
            <a:spLocks noGrp="1"/>
          </p:cNvSpPr>
          <p:nvPr>
            <p:ph type="dt" sz="half" idx="10"/>
          </p:nvPr>
        </p:nvSpPr>
        <p:spPr/>
        <p:txBody>
          <a:bodyPr/>
          <a:lstStyle/>
          <a:p>
            <a:fld id="{64C78917-47EB-4248-BB19-C44A5177A088}" type="datetimeFigureOut">
              <a:rPr lang="en-US" smtClean="0"/>
              <a:t>6/26/21</a:t>
            </a:fld>
            <a:endParaRPr lang="en-US"/>
          </a:p>
        </p:txBody>
      </p:sp>
      <p:sp>
        <p:nvSpPr>
          <p:cNvPr id="8" name="Footer Placeholder 7">
            <a:extLst>
              <a:ext uri="{FF2B5EF4-FFF2-40B4-BE49-F238E27FC236}">
                <a16:creationId xmlns:a16="http://schemas.microsoft.com/office/drawing/2014/main" id="{80F6E5C3-CFE0-0348-A1B1-8AC3A04212B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B0EBCC7-1D13-B343-B589-74B8F20DA9D7}"/>
              </a:ext>
            </a:extLst>
          </p:cNvPr>
          <p:cNvSpPr>
            <a:spLocks noGrp="1"/>
          </p:cNvSpPr>
          <p:nvPr>
            <p:ph type="sldNum" sz="quarter" idx="12"/>
          </p:nvPr>
        </p:nvSpPr>
        <p:spPr/>
        <p:txBody>
          <a:bodyPr/>
          <a:lstStyle/>
          <a:p>
            <a:fld id="{0135F30D-3E95-2A4D-A87C-6C7A1E197956}" type="slidenum">
              <a:rPr lang="en-US" smtClean="0"/>
              <a:t>‹#›</a:t>
            </a:fld>
            <a:endParaRPr lang="en-US"/>
          </a:p>
        </p:txBody>
      </p:sp>
    </p:spTree>
    <p:extLst>
      <p:ext uri="{BB962C8B-B14F-4D97-AF65-F5344CB8AC3E}">
        <p14:creationId xmlns:p14="http://schemas.microsoft.com/office/powerpoint/2010/main" val="984533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E67BD-1ABA-E043-A132-AE8B9346B43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CBBF657-BE2B-5C48-9A69-3C57B2D961A6}"/>
              </a:ext>
            </a:extLst>
          </p:cNvPr>
          <p:cNvSpPr>
            <a:spLocks noGrp="1"/>
          </p:cNvSpPr>
          <p:nvPr>
            <p:ph type="dt" sz="half" idx="10"/>
          </p:nvPr>
        </p:nvSpPr>
        <p:spPr/>
        <p:txBody>
          <a:bodyPr/>
          <a:lstStyle/>
          <a:p>
            <a:fld id="{64C78917-47EB-4248-BB19-C44A5177A088}" type="datetimeFigureOut">
              <a:rPr lang="en-US" smtClean="0"/>
              <a:t>6/26/21</a:t>
            </a:fld>
            <a:endParaRPr lang="en-US"/>
          </a:p>
        </p:txBody>
      </p:sp>
      <p:sp>
        <p:nvSpPr>
          <p:cNvPr id="4" name="Footer Placeholder 3">
            <a:extLst>
              <a:ext uri="{FF2B5EF4-FFF2-40B4-BE49-F238E27FC236}">
                <a16:creationId xmlns:a16="http://schemas.microsoft.com/office/drawing/2014/main" id="{10B644EB-781D-4847-98EB-FDBD7329EA4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AC86370-5E80-4A49-BF14-25CC8CFB6762}"/>
              </a:ext>
            </a:extLst>
          </p:cNvPr>
          <p:cNvSpPr>
            <a:spLocks noGrp="1"/>
          </p:cNvSpPr>
          <p:nvPr>
            <p:ph type="sldNum" sz="quarter" idx="12"/>
          </p:nvPr>
        </p:nvSpPr>
        <p:spPr/>
        <p:txBody>
          <a:bodyPr/>
          <a:lstStyle/>
          <a:p>
            <a:fld id="{0135F30D-3E95-2A4D-A87C-6C7A1E197956}" type="slidenum">
              <a:rPr lang="en-US" smtClean="0"/>
              <a:t>‹#›</a:t>
            </a:fld>
            <a:endParaRPr lang="en-US"/>
          </a:p>
        </p:txBody>
      </p:sp>
    </p:spTree>
    <p:extLst>
      <p:ext uri="{BB962C8B-B14F-4D97-AF65-F5344CB8AC3E}">
        <p14:creationId xmlns:p14="http://schemas.microsoft.com/office/powerpoint/2010/main" val="4233863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E9EA55-B0CC-CF49-BEC5-73EFB370DA2D}"/>
              </a:ext>
            </a:extLst>
          </p:cNvPr>
          <p:cNvSpPr>
            <a:spLocks noGrp="1"/>
          </p:cNvSpPr>
          <p:nvPr>
            <p:ph type="dt" sz="half" idx="10"/>
          </p:nvPr>
        </p:nvSpPr>
        <p:spPr/>
        <p:txBody>
          <a:bodyPr/>
          <a:lstStyle/>
          <a:p>
            <a:fld id="{64C78917-47EB-4248-BB19-C44A5177A088}" type="datetimeFigureOut">
              <a:rPr lang="en-US" smtClean="0"/>
              <a:t>6/26/21</a:t>
            </a:fld>
            <a:endParaRPr lang="en-US"/>
          </a:p>
        </p:txBody>
      </p:sp>
      <p:sp>
        <p:nvSpPr>
          <p:cNvPr id="3" name="Footer Placeholder 2">
            <a:extLst>
              <a:ext uri="{FF2B5EF4-FFF2-40B4-BE49-F238E27FC236}">
                <a16:creationId xmlns:a16="http://schemas.microsoft.com/office/drawing/2014/main" id="{3FB13332-0DF7-0A46-825F-84B5E19F1B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4C7BAD5-BBBF-5540-8333-0412D20771BF}"/>
              </a:ext>
            </a:extLst>
          </p:cNvPr>
          <p:cNvSpPr>
            <a:spLocks noGrp="1"/>
          </p:cNvSpPr>
          <p:nvPr>
            <p:ph type="sldNum" sz="quarter" idx="12"/>
          </p:nvPr>
        </p:nvSpPr>
        <p:spPr/>
        <p:txBody>
          <a:bodyPr/>
          <a:lstStyle/>
          <a:p>
            <a:fld id="{0135F30D-3E95-2A4D-A87C-6C7A1E197956}" type="slidenum">
              <a:rPr lang="en-US" smtClean="0"/>
              <a:t>‹#›</a:t>
            </a:fld>
            <a:endParaRPr lang="en-US"/>
          </a:p>
        </p:txBody>
      </p:sp>
    </p:spTree>
    <p:extLst>
      <p:ext uri="{BB962C8B-B14F-4D97-AF65-F5344CB8AC3E}">
        <p14:creationId xmlns:p14="http://schemas.microsoft.com/office/powerpoint/2010/main" val="3081973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E0B05-AC7E-D742-A574-E20CB79B0AC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5CFF666-48E8-044B-A783-231CC3F633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0D97923-5B37-254A-9BAA-D0C2E727C9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BE8A4E6-63E9-FC4F-982F-9FFA85495D43}"/>
              </a:ext>
            </a:extLst>
          </p:cNvPr>
          <p:cNvSpPr>
            <a:spLocks noGrp="1"/>
          </p:cNvSpPr>
          <p:nvPr>
            <p:ph type="dt" sz="half" idx="10"/>
          </p:nvPr>
        </p:nvSpPr>
        <p:spPr/>
        <p:txBody>
          <a:bodyPr/>
          <a:lstStyle/>
          <a:p>
            <a:fld id="{64C78917-47EB-4248-BB19-C44A5177A088}" type="datetimeFigureOut">
              <a:rPr lang="en-US" smtClean="0"/>
              <a:t>6/26/21</a:t>
            </a:fld>
            <a:endParaRPr lang="en-US"/>
          </a:p>
        </p:txBody>
      </p:sp>
      <p:sp>
        <p:nvSpPr>
          <p:cNvPr id="6" name="Footer Placeholder 5">
            <a:extLst>
              <a:ext uri="{FF2B5EF4-FFF2-40B4-BE49-F238E27FC236}">
                <a16:creationId xmlns:a16="http://schemas.microsoft.com/office/drawing/2014/main" id="{82DF46D9-5E3A-9740-82C2-AB4824B6F6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3FFC49-C74C-D74F-825D-B1A5F27351F7}"/>
              </a:ext>
            </a:extLst>
          </p:cNvPr>
          <p:cNvSpPr>
            <a:spLocks noGrp="1"/>
          </p:cNvSpPr>
          <p:nvPr>
            <p:ph type="sldNum" sz="quarter" idx="12"/>
          </p:nvPr>
        </p:nvSpPr>
        <p:spPr/>
        <p:txBody>
          <a:bodyPr/>
          <a:lstStyle/>
          <a:p>
            <a:fld id="{0135F30D-3E95-2A4D-A87C-6C7A1E197956}" type="slidenum">
              <a:rPr lang="en-US" smtClean="0"/>
              <a:t>‹#›</a:t>
            </a:fld>
            <a:endParaRPr lang="en-US"/>
          </a:p>
        </p:txBody>
      </p:sp>
    </p:spTree>
    <p:extLst>
      <p:ext uri="{BB962C8B-B14F-4D97-AF65-F5344CB8AC3E}">
        <p14:creationId xmlns:p14="http://schemas.microsoft.com/office/powerpoint/2010/main" val="2756487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1FB06-8239-384B-934B-0918BBEDC8A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93FD87-937F-7641-814D-C7B6E36A822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E98D7FA-E30F-5049-A1A0-49B4DAE0D6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2E2CD06-67C0-9643-9161-9415EC9A27B3}"/>
              </a:ext>
            </a:extLst>
          </p:cNvPr>
          <p:cNvSpPr>
            <a:spLocks noGrp="1"/>
          </p:cNvSpPr>
          <p:nvPr>
            <p:ph type="dt" sz="half" idx="10"/>
          </p:nvPr>
        </p:nvSpPr>
        <p:spPr/>
        <p:txBody>
          <a:bodyPr/>
          <a:lstStyle/>
          <a:p>
            <a:fld id="{64C78917-47EB-4248-BB19-C44A5177A088}" type="datetimeFigureOut">
              <a:rPr lang="en-US" smtClean="0"/>
              <a:t>6/26/21</a:t>
            </a:fld>
            <a:endParaRPr lang="en-US"/>
          </a:p>
        </p:txBody>
      </p:sp>
      <p:sp>
        <p:nvSpPr>
          <p:cNvPr id="6" name="Footer Placeholder 5">
            <a:extLst>
              <a:ext uri="{FF2B5EF4-FFF2-40B4-BE49-F238E27FC236}">
                <a16:creationId xmlns:a16="http://schemas.microsoft.com/office/drawing/2014/main" id="{9308A3D5-327B-414E-959D-FDA23D358D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A74FA1-3378-4040-9D53-6746D0BE903C}"/>
              </a:ext>
            </a:extLst>
          </p:cNvPr>
          <p:cNvSpPr>
            <a:spLocks noGrp="1"/>
          </p:cNvSpPr>
          <p:nvPr>
            <p:ph type="sldNum" sz="quarter" idx="12"/>
          </p:nvPr>
        </p:nvSpPr>
        <p:spPr/>
        <p:txBody>
          <a:bodyPr/>
          <a:lstStyle/>
          <a:p>
            <a:fld id="{0135F30D-3E95-2A4D-A87C-6C7A1E197956}" type="slidenum">
              <a:rPr lang="en-US" smtClean="0"/>
              <a:t>‹#›</a:t>
            </a:fld>
            <a:endParaRPr lang="en-US"/>
          </a:p>
        </p:txBody>
      </p:sp>
    </p:spTree>
    <p:extLst>
      <p:ext uri="{BB962C8B-B14F-4D97-AF65-F5344CB8AC3E}">
        <p14:creationId xmlns:p14="http://schemas.microsoft.com/office/powerpoint/2010/main" val="1034941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E7FDB-88FD-7F4F-9699-D08AE3F6916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FC87700-1D07-4F4D-AD3D-FFAB9D0FAB8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5809E1C-5A1B-294E-8406-7220D0E51B3E}"/>
              </a:ext>
            </a:extLst>
          </p:cNvPr>
          <p:cNvSpPr>
            <a:spLocks noGrp="1"/>
          </p:cNvSpPr>
          <p:nvPr>
            <p:ph type="dt" sz="half" idx="10"/>
          </p:nvPr>
        </p:nvSpPr>
        <p:spPr/>
        <p:txBody>
          <a:bodyPr/>
          <a:lstStyle/>
          <a:p>
            <a:fld id="{64C78917-47EB-4248-BB19-C44A5177A088}" type="datetimeFigureOut">
              <a:rPr lang="en-US" smtClean="0"/>
              <a:t>6/26/21</a:t>
            </a:fld>
            <a:endParaRPr lang="en-US"/>
          </a:p>
        </p:txBody>
      </p:sp>
      <p:sp>
        <p:nvSpPr>
          <p:cNvPr id="5" name="Footer Placeholder 4">
            <a:extLst>
              <a:ext uri="{FF2B5EF4-FFF2-40B4-BE49-F238E27FC236}">
                <a16:creationId xmlns:a16="http://schemas.microsoft.com/office/drawing/2014/main" id="{8E861E28-E238-BA43-8428-C706B3A29E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CF4365-1CE4-D242-AF67-EB3B9D226B0E}"/>
              </a:ext>
            </a:extLst>
          </p:cNvPr>
          <p:cNvSpPr>
            <a:spLocks noGrp="1"/>
          </p:cNvSpPr>
          <p:nvPr>
            <p:ph type="sldNum" sz="quarter" idx="12"/>
          </p:nvPr>
        </p:nvSpPr>
        <p:spPr/>
        <p:txBody>
          <a:bodyPr/>
          <a:lstStyle/>
          <a:p>
            <a:fld id="{0135F30D-3E95-2A4D-A87C-6C7A1E197956}" type="slidenum">
              <a:rPr lang="en-US" smtClean="0"/>
              <a:t>‹#›</a:t>
            </a:fld>
            <a:endParaRPr lang="en-US"/>
          </a:p>
        </p:txBody>
      </p:sp>
    </p:spTree>
    <p:extLst>
      <p:ext uri="{BB962C8B-B14F-4D97-AF65-F5344CB8AC3E}">
        <p14:creationId xmlns:p14="http://schemas.microsoft.com/office/powerpoint/2010/main" val="4225791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ED3816-7B60-3240-A505-EBE52F54C51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2596785-7A33-0F40-9622-117C1C86AB1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BF20948-A25E-8B46-8A78-B939D740F344}"/>
              </a:ext>
            </a:extLst>
          </p:cNvPr>
          <p:cNvSpPr>
            <a:spLocks noGrp="1"/>
          </p:cNvSpPr>
          <p:nvPr>
            <p:ph type="dt" sz="half" idx="10"/>
          </p:nvPr>
        </p:nvSpPr>
        <p:spPr/>
        <p:txBody>
          <a:bodyPr/>
          <a:lstStyle/>
          <a:p>
            <a:fld id="{64C78917-47EB-4248-BB19-C44A5177A088}" type="datetimeFigureOut">
              <a:rPr lang="en-US" smtClean="0"/>
              <a:t>6/26/21</a:t>
            </a:fld>
            <a:endParaRPr lang="en-US"/>
          </a:p>
        </p:txBody>
      </p:sp>
      <p:sp>
        <p:nvSpPr>
          <p:cNvPr id="5" name="Footer Placeholder 4">
            <a:extLst>
              <a:ext uri="{FF2B5EF4-FFF2-40B4-BE49-F238E27FC236}">
                <a16:creationId xmlns:a16="http://schemas.microsoft.com/office/drawing/2014/main" id="{7D0FC32F-415E-9F4A-AA20-88BC9328C7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19D33-D3E0-B545-B530-EACFAEA7468C}"/>
              </a:ext>
            </a:extLst>
          </p:cNvPr>
          <p:cNvSpPr>
            <a:spLocks noGrp="1"/>
          </p:cNvSpPr>
          <p:nvPr>
            <p:ph type="sldNum" sz="quarter" idx="12"/>
          </p:nvPr>
        </p:nvSpPr>
        <p:spPr/>
        <p:txBody>
          <a:bodyPr/>
          <a:lstStyle/>
          <a:p>
            <a:fld id="{0135F30D-3E95-2A4D-A87C-6C7A1E197956}" type="slidenum">
              <a:rPr lang="en-US" smtClean="0"/>
              <a:t>‹#›</a:t>
            </a:fld>
            <a:endParaRPr lang="en-US"/>
          </a:p>
        </p:txBody>
      </p:sp>
    </p:spTree>
    <p:extLst>
      <p:ext uri="{BB962C8B-B14F-4D97-AF65-F5344CB8AC3E}">
        <p14:creationId xmlns:p14="http://schemas.microsoft.com/office/powerpoint/2010/main" val="2228048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B8DD1C-89AB-5643-8210-66AC1C841D8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A42E333-FA1C-8E43-9680-06FFFB102F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822D0C4-2DF1-0544-8C97-813FF66A84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C78917-47EB-4248-BB19-C44A5177A088}" type="datetimeFigureOut">
              <a:rPr lang="en-US" smtClean="0"/>
              <a:t>6/26/21</a:t>
            </a:fld>
            <a:endParaRPr lang="en-US"/>
          </a:p>
        </p:txBody>
      </p:sp>
      <p:sp>
        <p:nvSpPr>
          <p:cNvPr id="5" name="Footer Placeholder 4">
            <a:extLst>
              <a:ext uri="{FF2B5EF4-FFF2-40B4-BE49-F238E27FC236}">
                <a16:creationId xmlns:a16="http://schemas.microsoft.com/office/drawing/2014/main" id="{E74B3D5D-9029-0946-8AC6-DB8F64C8B3F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35D8D98-FB86-2D43-B9BE-23FFF156F9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35F30D-3E95-2A4D-A87C-6C7A1E197956}" type="slidenum">
              <a:rPr lang="en-US" smtClean="0"/>
              <a:t>‹#›</a:t>
            </a:fld>
            <a:endParaRPr lang="en-US"/>
          </a:p>
        </p:txBody>
      </p:sp>
    </p:spTree>
    <p:extLst>
      <p:ext uri="{BB962C8B-B14F-4D97-AF65-F5344CB8AC3E}">
        <p14:creationId xmlns:p14="http://schemas.microsoft.com/office/powerpoint/2010/main" val="33593356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6669F-A750-704D-AECC-3F5B8F497F37}"/>
              </a:ext>
            </a:extLst>
          </p:cNvPr>
          <p:cNvSpPr>
            <a:spLocks noGrp="1"/>
          </p:cNvSpPr>
          <p:nvPr>
            <p:ph type="ctrTitle"/>
          </p:nvPr>
        </p:nvSpPr>
        <p:spPr/>
        <p:txBody>
          <a:bodyPr>
            <a:normAutofit fontScale="90000"/>
          </a:bodyPr>
          <a:lstStyle/>
          <a:p>
            <a:r>
              <a:rPr lang="en-GB" dirty="0">
                <a:solidFill>
                  <a:schemeClr val="bg1"/>
                </a:solidFill>
              </a:rPr>
              <a:t>How  evidence based research into  homelessness has informed Nursing Practice </a:t>
            </a:r>
            <a:endParaRPr lang="en-US" dirty="0">
              <a:solidFill>
                <a:schemeClr val="bg1"/>
              </a:solidFill>
            </a:endParaRPr>
          </a:p>
        </p:txBody>
      </p:sp>
      <p:sp>
        <p:nvSpPr>
          <p:cNvPr id="3" name="Subtitle 2">
            <a:extLst>
              <a:ext uri="{FF2B5EF4-FFF2-40B4-BE49-F238E27FC236}">
                <a16:creationId xmlns:a16="http://schemas.microsoft.com/office/drawing/2014/main" id="{23ED3043-E9E7-A144-8280-887FA586A5C9}"/>
              </a:ext>
            </a:extLst>
          </p:cNvPr>
          <p:cNvSpPr>
            <a:spLocks noGrp="1"/>
          </p:cNvSpPr>
          <p:nvPr>
            <p:ph type="subTitle" idx="1"/>
          </p:nvPr>
        </p:nvSpPr>
        <p:spPr>
          <a:xfrm>
            <a:off x="1636058" y="6030119"/>
            <a:ext cx="9144000" cy="1655762"/>
          </a:xfrm>
        </p:spPr>
        <p:txBody>
          <a:bodyPr/>
          <a:lstStyle/>
          <a:p>
            <a:r>
              <a:rPr lang="en-GB" dirty="0">
                <a:solidFill>
                  <a:schemeClr val="bg1"/>
                </a:solidFill>
              </a:rPr>
              <a:t>Stephanie feeney - 2008494</a:t>
            </a:r>
            <a:endParaRPr lang="en-US" dirty="0">
              <a:solidFill>
                <a:schemeClr val="bg1"/>
              </a:solidFill>
            </a:endParaRPr>
          </a:p>
        </p:txBody>
      </p:sp>
    </p:spTree>
    <p:extLst>
      <p:ext uri="{BB962C8B-B14F-4D97-AF65-F5344CB8AC3E}">
        <p14:creationId xmlns:p14="http://schemas.microsoft.com/office/powerpoint/2010/main" val="1499220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1E54D-0D7B-9543-8F34-F0CC9CFE7F86}"/>
              </a:ext>
            </a:extLst>
          </p:cNvPr>
          <p:cNvSpPr>
            <a:spLocks noGrp="1"/>
          </p:cNvSpPr>
          <p:nvPr>
            <p:ph type="title"/>
          </p:nvPr>
        </p:nvSpPr>
        <p:spPr>
          <a:xfrm>
            <a:off x="0" y="-276318"/>
            <a:ext cx="10515600" cy="1325563"/>
          </a:xfrm>
        </p:spPr>
        <p:txBody>
          <a:bodyPr/>
          <a:lstStyle/>
          <a:p>
            <a:r>
              <a:rPr lang="en-GB" b="1" dirty="0">
                <a:solidFill>
                  <a:schemeClr val="bg1"/>
                </a:solidFill>
              </a:rPr>
              <a:t>Overview</a:t>
            </a:r>
            <a:r>
              <a:rPr lang="en-GB" dirty="0">
                <a:solidFill>
                  <a:schemeClr val="bg1"/>
                </a:solidFill>
              </a:rPr>
              <a:t> </a:t>
            </a:r>
            <a:endParaRPr lang="en-US" dirty="0">
              <a:solidFill>
                <a:schemeClr val="bg1"/>
              </a:solidFill>
            </a:endParaRPr>
          </a:p>
        </p:txBody>
      </p:sp>
      <p:sp>
        <p:nvSpPr>
          <p:cNvPr id="3" name="Content Placeholder 2">
            <a:extLst>
              <a:ext uri="{FF2B5EF4-FFF2-40B4-BE49-F238E27FC236}">
                <a16:creationId xmlns:a16="http://schemas.microsoft.com/office/drawing/2014/main" id="{7DB25708-37AC-9F49-AEE5-BEA3CDBA7494}"/>
              </a:ext>
            </a:extLst>
          </p:cNvPr>
          <p:cNvSpPr>
            <a:spLocks noGrp="1"/>
          </p:cNvSpPr>
          <p:nvPr>
            <p:ph idx="1"/>
          </p:nvPr>
        </p:nvSpPr>
        <p:spPr>
          <a:xfrm>
            <a:off x="0" y="654384"/>
            <a:ext cx="11609362" cy="5861922"/>
          </a:xfrm>
        </p:spPr>
        <p:txBody>
          <a:bodyPr>
            <a:noAutofit/>
          </a:bodyPr>
          <a:lstStyle/>
          <a:p>
            <a:pPr>
              <a:buFont typeface="Wingdings" pitchFamily="2" charset="2"/>
              <a:buChar char="v"/>
            </a:pPr>
            <a:r>
              <a:rPr lang="en-GB" sz="2100" b="1" dirty="0">
                <a:solidFill>
                  <a:schemeClr val="bg1"/>
                </a:solidFill>
                <a:latin typeface="+mj-lt"/>
              </a:rPr>
              <a:t>This presentation aims to showcase how research into homelessness has informed previous and future  nursing practice</a:t>
            </a:r>
          </a:p>
          <a:p>
            <a:pPr marL="0" indent="0">
              <a:buNone/>
            </a:pPr>
            <a:endParaRPr lang="en-GB" sz="2100" b="1" dirty="0">
              <a:solidFill>
                <a:schemeClr val="bg1"/>
              </a:solidFill>
              <a:latin typeface="+mj-lt"/>
            </a:endParaRPr>
          </a:p>
          <a:p>
            <a:pPr>
              <a:buFont typeface="Wingdings" pitchFamily="2" charset="2"/>
              <a:buChar char="v"/>
            </a:pPr>
            <a:r>
              <a:rPr lang="en-GB" sz="2100" b="1" dirty="0">
                <a:solidFill>
                  <a:schemeClr val="bg1"/>
                </a:solidFill>
                <a:latin typeface="+mj-lt"/>
              </a:rPr>
              <a:t> Homelessness can be defined as a person not having a home or accommodation that they are able to permanently resign in or temporarily occupy to a reasonable degree, for example, due to domestic violence (Government Statistical Service, 2021). </a:t>
            </a:r>
          </a:p>
          <a:p>
            <a:pPr marL="0" indent="0">
              <a:buNone/>
            </a:pPr>
            <a:endParaRPr lang="en-GB" sz="2100" b="1" dirty="0">
              <a:solidFill>
                <a:schemeClr val="bg1"/>
              </a:solidFill>
              <a:latin typeface="+mj-lt"/>
            </a:endParaRPr>
          </a:p>
          <a:p>
            <a:pPr>
              <a:buFont typeface="Wingdings" pitchFamily="2" charset="2"/>
              <a:buChar char="v"/>
            </a:pPr>
            <a:r>
              <a:rPr lang="en-GB" sz="2100" b="1" dirty="0">
                <a:solidFill>
                  <a:schemeClr val="bg1"/>
                </a:solidFill>
                <a:latin typeface="+mj-lt"/>
              </a:rPr>
              <a:t>The principles of nursing practice can aid a nurses understanding as to what a patient, colleague, family of a patient or career can expect from them as a healthcare professional. Vice versa, a patient can also use the principles to evaluate the care they have revived from a professional (RCN,2021). </a:t>
            </a:r>
          </a:p>
          <a:p>
            <a:pPr marL="0" indent="0">
              <a:buNone/>
            </a:pPr>
            <a:endParaRPr lang="en-GB" sz="2100" b="1" dirty="0">
              <a:solidFill>
                <a:schemeClr val="bg1"/>
              </a:solidFill>
              <a:latin typeface="+mj-lt"/>
            </a:endParaRPr>
          </a:p>
          <a:p>
            <a:pPr>
              <a:buFont typeface="Wingdings" pitchFamily="2" charset="2"/>
              <a:buChar char="v"/>
            </a:pPr>
            <a:r>
              <a:rPr lang="en-GB" sz="2100" b="1" i="0" u="none" strike="noStrike" dirty="0" err="1">
                <a:solidFill>
                  <a:schemeClr val="bg1"/>
                </a:solidFill>
                <a:effectLst/>
                <a:latin typeface="+mj-lt"/>
              </a:rPr>
              <a:t>Dorney-Smith</a:t>
            </a:r>
            <a:r>
              <a:rPr lang="en-GB" sz="2100" b="1" i="0" u="none" strike="noStrike" dirty="0">
                <a:solidFill>
                  <a:schemeClr val="bg1"/>
                </a:solidFill>
                <a:effectLst/>
                <a:latin typeface="+mj-lt"/>
              </a:rPr>
              <a:t> et al (2018) states that the homelessness population have more particular healthcare needs and promotional health needs that require more nurse-led intervention. The study contains examples of health promotion projects that have been nurse-led and demonstrates the improvement that a collaborative approach can make to this patient group. </a:t>
            </a:r>
          </a:p>
          <a:p>
            <a:pPr marL="0" indent="0">
              <a:buNone/>
            </a:pPr>
            <a:endParaRPr lang="en-GB" sz="2100" b="1" dirty="0">
              <a:solidFill>
                <a:schemeClr val="bg1"/>
              </a:solidFill>
              <a:latin typeface="+mj-lt"/>
            </a:endParaRPr>
          </a:p>
          <a:p>
            <a:pPr>
              <a:buFont typeface="Wingdings" pitchFamily="2" charset="2"/>
              <a:buChar char="v"/>
            </a:pPr>
            <a:r>
              <a:rPr lang="en-GB" sz="2100" b="1" dirty="0">
                <a:solidFill>
                  <a:schemeClr val="bg1"/>
                </a:solidFill>
                <a:latin typeface="+mj-lt"/>
              </a:rPr>
              <a:t>“</a:t>
            </a:r>
            <a:r>
              <a:rPr lang="en-GB" sz="2100" b="1" i="0" u="none" strike="noStrike" dirty="0">
                <a:solidFill>
                  <a:schemeClr val="bg1"/>
                </a:solidFill>
                <a:effectLst/>
                <a:latin typeface="+mj-lt"/>
              </a:rPr>
              <a:t>Ill health can be both a cause and consequence of homelessness”, (Gov, 2019).</a:t>
            </a:r>
            <a:r>
              <a:rPr lang="en-GB" sz="2000" b="1" i="0" u="none" strike="noStrike" dirty="0">
                <a:solidFill>
                  <a:schemeClr val="bg1"/>
                </a:solidFill>
                <a:effectLst/>
                <a:latin typeface="+mj-lt"/>
              </a:rPr>
              <a:t> </a:t>
            </a:r>
            <a:endParaRPr lang="en-GB" sz="2000" b="1" dirty="0">
              <a:solidFill>
                <a:schemeClr val="bg1"/>
              </a:solidFill>
              <a:latin typeface="+mj-lt"/>
            </a:endParaRPr>
          </a:p>
        </p:txBody>
      </p:sp>
    </p:spTree>
    <p:extLst>
      <p:ext uri="{BB962C8B-B14F-4D97-AF65-F5344CB8AC3E}">
        <p14:creationId xmlns:p14="http://schemas.microsoft.com/office/powerpoint/2010/main" val="378158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296D8-4064-984D-A5B7-6217C074FE64}"/>
              </a:ext>
            </a:extLst>
          </p:cNvPr>
          <p:cNvSpPr>
            <a:spLocks noGrp="1"/>
          </p:cNvSpPr>
          <p:nvPr>
            <p:ph type="title"/>
          </p:nvPr>
        </p:nvSpPr>
        <p:spPr>
          <a:xfrm>
            <a:off x="0" y="-276491"/>
            <a:ext cx="10515600" cy="1325563"/>
          </a:xfrm>
        </p:spPr>
        <p:txBody>
          <a:bodyPr/>
          <a:lstStyle/>
          <a:p>
            <a:r>
              <a:rPr lang="en-GB" b="1" dirty="0">
                <a:solidFill>
                  <a:schemeClr val="bg1"/>
                </a:solidFill>
              </a:rPr>
              <a:t>Principles of Nursing Practice</a:t>
            </a:r>
            <a:endParaRPr lang="en-US" b="1" dirty="0">
              <a:solidFill>
                <a:schemeClr val="bg1"/>
              </a:solidFill>
            </a:endParaRPr>
          </a:p>
        </p:txBody>
      </p:sp>
      <p:sp>
        <p:nvSpPr>
          <p:cNvPr id="6" name="Content Placeholder 5">
            <a:extLst>
              <a:ext uri="{FF2B5EF4-FFF2-40B4-BE49-F238E27FC236}">
                <a16:creationId xmlns:a16="http://schemas.microsoft.com/office/drawing/2014/main" id="{DDAB832F-3AAE-644D-9476-56110C406B49}"/>
              </a:ext>
            </a:extLst>
          </p:cNvPr>
          <p:cNvSpPr>
            <a:spLocks noGrp="1"/>
          </p:cNvSpPr>
          <p:nvPr>
            <p:ph idx="1"/>
          </p:nvPr>
        </p:nvSpPr>
        <p:spPr>
          <a:xfrm>
            <a:off x="608069" y="862308"/>
            <a:ext cx="8344186" cy="5786516"/>
          </a:xfrm>
        </p:spPr>
        <p:txBody>
          <a:bodyPr>
            <a:normAutofit fontScale="25000" lnSpcReduction="20000"/>
          </a:bodyPr>
          <a:lstStyle/>
          <a:p>
            <a:pPr marL="0" indent="0">
              <a:buNone/>
            </a:pPr>
            <a:r>
              <a:rPr lang="en-GB" sz="8000" b="1" dirty="0">
                <a:solidFill>
                  <a:schemeClr val="bg1"/>
                </a:solidFill>
              </a:rPr>
              <a:t>What a Patient can expect from nursing staff:</a:t>
            </a:r>
          </a:p>
          <a:p>
            <a:pPr marL="0" indent="0">
              <a:buNone/>
            </a:pPr>
            <a:endParaRPr lang="en-GB" sz="6400" b="1" dirty="0">
              <a:solidFill>
                <a:schemeClr val="bg1"/>
              </a:solidFill>
            </a:endParaRPr>
          </a:p>
          <a:p>
            <a:pPr algn="l">
              <a:buFont typeface="Wingdings" pitchFamily="2" charset="2"/>
              <a:buChar char="v"/>
            </a:pPr>
            <a:r>
              <a:rPr lang="en-GB" sz="6400" b="1" dirty="0">
                <a:solidFill>
                  <a:schemeClr val="bg1"/>
                </a:solidFill>
              </a:rPr>
              <a:t>To be treated as an individual with dignity and respect. To be shown compassion and sensitivity and to be cared for in a way that respects all people equally. </a:t>
            </a:r>
          </a:p>
          <a:p>
            <a:pPr algn="l">
              <a:buFont typeface="Wingdings" pitchFamily="2" charset="2"/>
              <a:buChar char="v"/>
            </a:pPr>
            <a:endParaRPr lang="en-GB" sz="6400" b="1" dirty="0">
              <a:solidFill>
                <a:schemeClr val="bg1"/>
              </a:solidFill>
            </a:endParaRPr>
          </a:p>
          <a:p>
            <a:pPr algn="l">
              <a:buFont typeface="Wingdings" pitchFamily="2" charset="2"/>
              <a:buChar char="v"/>
            </a:pPr>
            <a:r>
              <a:rPr lang="en-GB" sz="6400" b="1" dirty="0">
                <a:solidFill>
                  <a:schemeClr val="bg1"/>
                </a:solidFill>
              </a:rPr>
              <a:t>To be informed and part of their care and to be treated appropriately and lawfully.</a:t>
            </a:r>
          </a:p>
          <a:p>
            <a:pPr algn="l">
              <a:buFont typeface="Wingdings" pitchFamily="2" charset="2"/>
              <a:buChar char="v"/>
            </a:pPr>
            <a:endParaRPr lang="en-GB" sz="6400" b="1" dirty="0">
              <a:solidFill>
                <a:schemeClr val="bg1"/>
              </a:solidFill>
            </a:endParaRPr>
          </a:p>
          <a:p>
            <a:pPr algn="l">
              <a:buFont typeface="Wingdings" pitchFamily="2" charset="2"/>
              <a:buChar char="v"/>
            </a:pPr>
            <a:r>
              <a:rPr lang="en-GB" sz="6400" b="1" dirty="0">
                <a:solidFill>
                  <a:schemeClr val="bg1"/>
                </a:solidFill>
              </a:rPr>
              <a:t>To be kept safe when receiving treatment.</a:t>
            </a:r>
          </a:p>
          <a:p>
            <a:pPr algn="l">
              <a:buFont typeface="Wingdings" pitchFamily="2" charset="2"/>
              <a:buChar char="v"/>
            </a:pPr>
            <a:endParaRPr lang="en-GB" sz="6400" b="1" dirty="0">
              <a:solidFill>
                <a:schemeClr val="bg1"/>
              </a:solidFill>
            </a:endParaRPr>
          </a:p>
          <a:p>
            <a:pPr algn="l">
              <a:buFont typeface="Wingdings" pitchFamily="2" charset="2"/>
              <a:buChar char="v"/>
            </a:pPr>
            <a:r>
              <a:rPr lang="en-GB" sz="6400" b="1" dirty="0">
                <a:solidFill>
                  <a:schemeClr val="bg1"/>
                </a:solidFill>
              </a:rPr>
              <a:t>To be at the centre of decisions decided about their care and treatment. Nursing staff have a duty to promote and provide care that involves patients families and their carers. </a:t>
            </a:r>
          </a:p>
          <a:p>
            <a:pPr algn="l">
              <a:buFont typeface="Wingdings" pitchFamily="2" charset="2"/>
              <a:buChar char="v"/>
            </a:pPr>
            <a:endParaRPr lang="en-GB" sz="6400" b="1" dirty="0">
              <a:solidFill>
                <a:schemeClr val="bg1"/>
              </a:solidFill>
            </a:endParaRPr>
          </a:p>
          <a:p>
            <a:pPr algn="l">
              <a:buFont typeface="Wingdings" pitchFamily="2" charset="2"/>
              <a:buChar char="v"/>
            </a:pPr>
            <a:r>
              <a:rPr lang="en-GB" sz="6400" b="1" dirty="0">
                <a:solidFill>
                  <a:schemeClr val="bg1"/>
                </a:solidFill>
              </a:rPr>
              <a:t>To be assessed and any information about their care to be reported and recorded. To have their personal information handled sensitively and confidentially. </a:t>
            </a:r>
          </a:p>
          <a:p>
            <a:pPr algn="l">
              <a:buFont typeface="Wingdings" pitchFamily="2" charset="2"/>
              <a:buChar char="v"/>
            </a:pPr>
            <a:endParaRPr lang="en-GB" sz="6400" b="1" dirty="0">
              <a:solidFill>
                <a:schemeClr val="bg1"/>
              </a:solidFill>
            </a:endParaRPr>
          </a:p>
          <a:p>
            <a:pPr algn="l">
              <a:buFont typeface="Wingdings" pitchFamily="2" charset="2"/>
              <a:buChar char="v"/>
            </a:pPr>
            <a:r>
              <a:rPr lang="en-GB" sz="6400" b="1" dirty="0">
                <a:solidFill>
                  <a:schemeClr val="bg1"/>
                </a:solidFill>
              </a:rPr>
              <a:t>To be informed and treated with the most up to date information and techniques possibly available. </a:t>
            </a:r>
          </a:p>
          <a:p>
            <a:pPr algn="l">
              <a:buFont typeface="Wingdings" pitchFamily="2" charset="2"/>
              <a:buChar char="v"/>
            </a:pPr>
            <a:endParaRPr lang="en-GB" sz="6400" b="1" dirty="0">
              <a:solidFill>
                <a:schemeClr val="bg1"/>
              </a:solidFill>
            </a:endParaRPr>
          </a:p>
          <a:p>
            <a:pPr algn="l">
              <a:buFont typeface="Wingdings" pitchFamily="2" charset="2"/>
              <a:buChar char="v"/>
            </a:pPr>
            <a:r>
              <a:rPr lang="en-GB" sz="6400" b="1" dirty="0">
                <a:solidFill>
                  <a:schemeClr val="bg1"/>
                </a:solidFill>
              </a:rPr>
              <a:t>Their care to be of a high standard with nursing staff working cohesively with other health care professionals to ensure care is co-ordinated efficiently and effectively. </a:t>
            </a:r>
          </a:p>
          <a:p>
            <a:pPr algn="l">
              <a:buFont typeface="Wingdings" pitchFamily="2" charset="2"/>
              <a:buChar char="v"/>
            </a:pPr>
            <a:endParaRPr lang="en-GB" sz="6400" b="1" dirty="0">
              <a:solidFill>
                <a:schemeClr val="bg1"/>
              </a:solidFill>
            </a:endParaRPr>
          </a:p>
          <a:p>
            <a:pPr algn="l">
              <a:buFont typeface="Wingdings" pitchFamily="2" charset="2"/>
              <a:buChar char="v"/>
            </a:pPr>
            <a:r>
              <a:rPr lang="en-GB" sz="6400" b="1" dirty="0">
                <a:solidFill>
                  <a:schemeClr val="bg1"/>
                </a:solidFill>
              </a:rPr>
              <a:t>Be treated individually and responded to openly and honestly. </a:t>
            </a:r>
            <a:endParaRPr lang="en-US" sz="6400" b="1" dirty="0">
              <a:solidFill>
                <a:schemeClr val="bg1"/>
              </a:solidFill>
            </a:endParaRPr>
          </a:p>
        </p:txBody>
      </p:sp>
      <p:pic>
        <p:nvPicPr>
          <p:cNvPr id="9" name="Picture 8">
            <a:extLst>
              <a:ext uri="{FF2B5EF4-FFF2-40B4-BE49-F238E27FC236}">
                <a16:creationId xmlns:a16="http://schemas.microsoft.com/office/drawing/2014/main" id="{B24419ED-D51C-2146-B61B-63E6C09812E5}"/>
              </a:ext>
            </a:extLst>
          </p:cNvPr>
          <p:cNvPicPr>
            <a:picLocks noChangeAspect="1"/>
          </p:cNvPicPr>
          <p:nvPr/>
        </p:nvPicPr>
        <p:blipFill>
          <a:blip r:embed="rId3"/>
          <a:stretch>
            <a:fillRect/>
          </a:stretch>
        </p:blipFill>
        <p:spPr>
          <a:xfrm>
            <a:off x="8952255" y="862308"/>
            <a:ext cx="3048000" cy="1710267"/>
          </a:xfrm>
          <a:prstGeom prst="rect">
            <a:avLst/>
          </a:prstGeom>
        </p:spPr>
      </p:pic>
    </p:spTree>
    <p:extLst>
      <p:ext uri="{BB962C8B-B14F-4D97-AF65-F5344CB8AC3E}">
        <p14:creationId xmlns:p14="http://schemas.microsoft.com/office/powerpoint/2010/main" val="3469407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1C74F-6DA0-FD47-9077-7A1CC8555FA6}"/>
              </a:ext>
            </a:extLst>
          </p:cNvPr>
          <p:cNvSpPr>
            <a:spLocks noGrp="1"/>
          </p:cNvSpPr>
          <p:nvPr>
            <p:ph type="title"/>
          </p:nvPr>
        </p:nvSpPr>
        <p:spPr>
          <a:xfrm>
            <a:off x="0" y="-307004"/>
            <a:ext cx="10515600" cy="1325563"/>
          </a:xfrm>
        </p:spPr>
        <p:txBody>
          <a:bodyPr/>
          <a:lstStyle/>
          <a:p>
            <a:r>
              <a:rPr lang="en-GB" dirty="0">
                <a:solidFill>
                  <a:schemeClr val="bg1"/>
                </a:solidFill>
              </a:rPr>
              <a:t>Implications</a:t>
            </a:r>
            <a:r>
              <a:rPr lang="en-GB" dirty="0"/>
              <a:t> </a:t>
            </a:r>
            <a:r>
              <a:rPr lang="en-GB" dirty="0">
                <a:solidFill>
                  <a:schemeClr val="bg1"/>
                </a:solidFill>
              </a:rPr>
              <a:t>of Homelessness on Health</a:t>
            </a:r>
            <a:endParaRPr lang="en-US" dirty="0"/>
          </a:p>
        </p:txBody>
      </p:sp>
      <p:pic>
        <p:nvPicPr>
          <p:cNvPr id="9" name="Picture 9">
            <a:extLst>
              <a:ext uri="{FF2B5EF4-FFF2-40B4-BE49-F238E27FC236}">
                <a16:creationId xmlns:a16="http://schemas.microsoft.com/office/drawing/2014/main" id="{256DD5DC-2D85-F742-8148-FA9067AA8822}"/>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8843113" y="975507"/>
            <a:ext cx="3070800" cy="1905444"/>
          </a:xfrm>
        </p:spPr>
      </p:pic>
      <p:sp>
        <p:nvSpPr>
          <p:cNvPr id="14" name="Content Placeholder 13">
            <a:extLst>
              <a:ext uri="{FF2B5EF4-FFF2-40B4-BE49-F238E27FC236}">
                <a16:creationId xmlns:a16="http://schemas.microsoft.com/office/drawing/2014/main" id="{301B33BE-2753-7747-B11C-8E9B69B1B58D}"/>
              </a:ext>
            </a:extLst>
          </p:cNvPr>
          <p:cNvSpPr>
            <a:spLocks noGrp="1"/>
          </p:cNvSpPr>
          <p:nvPr>
            <p:ph sz="half" idx="2"/>
          </p:nvPr>
        </p:nvSpPr>
        <p:spPr>
          <a:xfrm>
            <a:off x="127942" y="803996"/>
            <a:ext cx="8459659" cy="5481883"/>
          </a:xfrm>
        </p:spPr>
        <p:txBody>
          <a:bodyPr>
            <a:noAutofit/>
          </a:bodyPr>
          <a:lstStyle/>
          <a:p>
            <a:pPr marL="0" indent="0">
              <a:buNone/>
            </a:pPr>
            <a:r>
              <a:rPr lang="en-GB" sz="1900" dirty="0">
                <a:solidFill>
                  <a:schemeClr val="bg1"/>
                </a:solidFill>
              </a:rPr>
              <a:t>Groundswell (2021), a UK homeless charity teamed up with Crisis and Shelter to carry out a peer research report consisting of 8 peer researchers conducting 49 semi-structured telephone interviews. This research was aimed at people experiencing homelessness and suggests that health and homelessness are closely linked. Due to this the homeless population are more likely to experience </a:t>
            </a:r>
            <a:r>
              <a:rPr lang="en-GB" sz="1900" dirty="0" err="1">
                <a:solidFill>
                  <a:schemeClr val="bg1"/>
                </a:solidFill>
              </a:rPr>
              <a:t>comorbidities</a:t>
            </a:r>
            <a:r>
              <a:rPr lang="en-GB" sz="1900" dirty="0">
                <a:solidFill>
                  <a:schemeClr val="bg1"/>
                </a:solidFill>
              </a:rPr>
              <a:t> and mental health issues. Research also highlights that the homeless population struggle to access and utilise services due to barriers concerning practicality, social </a:t>
            </a:r>
            <a:r>
              <a:rPr lang="en-GB" sz="1900" dirty="0" err="1">
                <a:solidFill>
                  <a:schemeClr val="bg1"/>
                </a:solidFill>
              </a:rPr>
              <a:t>factorss</a:t>
            </a:r>
            <a:r>
              <a:rPr lang="en-GB" sz="1900" dirty="0">
                <a:solidFill>
                  <a:schemeClr val="bg1"/>
                </a:solidFill>
              </a:rPr>
              <a:t>, system procedure and attitudes. As a result of this the homeless population are experiencing health inequalities. </a:t>
            </a:r>
          </a:p>
          <a:p>
            <a:pPr marL="0" indent="0">
              <a:buNone/>
            </a:pPr>
            <a:endParaRPr lang="en-GB" sz="1900" dirty="0">
              <a:solidFill>
                <a:schemeClr val="bg1"/>
              </a:solidFill>
            </a:endParaRPr>
          </a:p>
          <a:p>
            <a:pPr marL="0" indent="0">
              <a:buNone/>
            </a:pPr>
            <a:r>
              <a:rPr lang="en-GB" sz="1900" dirty="0">
                <a:solidFill>
                  <a:schemeClr val="bg1"/>
                </a:solidFill>
              </a:rPr>
              <a:t>Due to these barriers, people experiencing homelessness are at more risk of neglected conditions developing and requiring more frequent and urgent care. This is in comparison to the general population who have ease of access to more preventative services that would not only benefit the homeless population but reduce strain on many aspects of the NHS, EG, workload and financial implications. </a:t>
            </a:r>
          </a:p>
          <a:p>
            <a:pPr marL="0" indent="0">
              <a:buNone/>
            </a:pPr>
            <a:endParaRPr lang="en-GB" sz="1900" dirty="0">
              <a:solidFill>
                <a:schemeClr val="bg1"/>
              </a:solidFill>
            </a:endParaRPr>
          </a:p>
          <a:p>
            <a:pPr marL="0" indent="0">
              <a:buNone/>
            </a:pPr>
            <a:r>
              <a:rPr lang="en-GB" sz="1900" dirty="0">
                <a:solidFill>
                  <a:schemeClr val="bg1"/>
                </a:solidFill>
              </a:rPr>
              <a:t>The Independent (2020), newspaper article took interest in these barriers mentioned and reported that more than 500 rough sleepers were admitted to hospital each month due to health issues being overlooked until they had become more acute and required treatment</a:t>
            </a:r>
            <a:r>
              <a:rPr lang="en-GB" sz="1900" dirty="0"/>
              <a:t>. </a:t>
            </a:r>
            <a:endParaRPr lang="en-US" sz="1900" dirty="0"/>
          </a:p>
        </p:txBody>
      </p:sp>
      <p:sp>
        <p:nvSpPr>
          <p:cNvPr id="5" name="TextBox 4">
            <a:extLst>
              <a:ext uri="{FF2B5EF4-FFF2-40B4-BE49-F238E27FC236}">
                <a16:creationId xmlns:a16="http://schemas.microsoft.com/office/drawing/2014/main" id="{10A14C63-0E45-6C41-A504-3722650C05F1}"/>
              </a:ext>
            </a:extLst>
          </p:cNvPr>
          <p:cNvSpPr txBox="1"/>
          <p:nvPr/>
        </p:nvSpPr>
        <p:spPr>
          <a:xfrm>
            <a:off x="9349272" y="3544938"/>
            <a:ext cx="2714786" cy="3247043"/>
          </a:xfrm>
          <a:prstGeom prst="rect">
            <a:avLst/>
          </a:prstGeom>
          <a:noFill/>
        </p:spPr>
        <p:txBody>
          <a:bodyPr wrap="square">
            <a:spAutoFit/>
          </a:bodyPr>
          <a:lstStyle/>
          <a:p>
            <a:r>
              <a:rPr lang="en-GB" sz="1600" b="1" i="0" u="none" strike="noStrike" dirty="0">
                <a:solidFill>
                  <a:schemeClr val="bg1"/>
                </a:solidFill>
                <a:effectLst/>
                <a:latin typeface="NexusSerif"/>
              </a:rPr>
              <a:t>“By its very nature, being without a place to close the door to the world and thereby to keep important documents and belongings, store and cook food, manage medications and have a safe, clean place to shower and toilet will produce and exacerbate complex health concerns” </a:t>
            </a:r>
          </a:p>
          <a:p>
            <a:endParaRPr lang="en-GB" b="1" dirty="0">
              <a:solidFill>
                <a:schemeClr val="bg1"/>
              </a:solidFill>
              <a:latin typeface="NexusSerif"/>
            </a:endParaRPr>
          </a:p>
          <a:p>
            <a:pPr algn="ctr"/>
            <a:r>
              <a:rPr lang="en-GB" sz="1100" b="1" i="1" dirty="0">
                <a:solidFill>
                  <a:schemeClr val="bg1"/>
                </a:solidFill>
                <a:latin typeface="NexusSerif"/>
              </a:rPr>
              <a:t>(Kelly and Luxford, 2017). </a:t>
            </a:r>
            <a:endParaRPr lang="en-US" sz="1100" b="1" i="1" dirty="0">
              <a:solidFill>
                <a:schemeClr val="bg1"/>
              </a:solidFill>
            </a:endParaRPr>
          </a:p>
        </p:txBody>
      </p:sp>
      <p:sp>
        <p:nvSpPr>
          <p:cNvPr id="11" name="TextBox 10">
            <a:extLst>
              <a:ext uri="{FF2B5EF4-FFF2-40B4-BE49-F238E27FC236}">
                <a16:creationId xmlns:a16="http://schemas.microsoft.com/office/drawing/2014/main" id="{1DC9BE8B-1992-664A-9937-AE06104D21B1}"/>
              </a:ext>
            </a:extLst>
          </p:cNvPr>
          <p:cNvSpPr txBox="1"/>
          <p:nvPr/>
        </p:nvSpPr>
        <p:spPr>
          <a:xfrm>
            <a:off x="10378513" y="3182779"/>
            <a:ext cx="2015951" cy="246221"/>
          </a:xfrm>
          <a:prstGeom prst="rect">
            <a:avLst/>
          </a:prstGeom>
          <a:noFill/>
        </p:spPr>
        <p:txBody>
          <a:bodyPr wrap="square">
            <a:spAutoFit/>
          </a:bodyPr>
          <a:lstStyle/>
          <a:p>
            <a:r>
              <a:rPr lang="en-GB" sz="1000" b="0" i="1" u="none" strike="noStrike" dirty="0">
                <a:solidFill>
                  <a:schemeClr val="bg1"/>
                </a:solidFill>
                <a:effectLst/>
                <a:latin typeface="verdana" panose="020B0604030504040204" pitchFamily="34" charset="0"/>
              </a:rPr>
              <a:t>(Crisis, 2021)</a:t>
            </a:r>
            <a:endParaRPr lang="en-US" sz="1000" i="1" dirty="0">
              <a:solidFill>
                <a:schemeClr val="bg1"/>
              </a:solidFill>
            </a:endParaRPr>
          </a:p>
        </p:txBody>
      </p:sp>
    </p:spTree>
    <p:extLst>
      <p:ext uri="{BB962C8B-B14F-4D97-AF65-F5344CB8AC3E}">
        <p14:creationId xmlns:p14="http://schemas.microsoft.com/office/powerpoint/2010/main" val="4698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CA035-A42C-1347-B92F-5CC9534074F2}"/>
              </a:ext>
            </a:extLst>
          </p:cNvPr>
          <p:cNvSpPr>
            <a:spLocks noGrp="1"/>
          </p:cNvSpPr>
          <p:nvPr>
            <p:ph type="title"/>
          </p:nvPr>
        </p:nvSpPr>
        <p:spPr>
          <a:xfrm>
            <a:off x="0" y="-211667"/>
            <a:ext cx="10515600" cy="1325563"/>
          </a:xfrm>
        </p:spPr>
        <p:txBody>
          <a:bodyPr/>
          <a:lstStyle/>
          <a:p>
            <a:r>
              <a:rPr lang="en-GB" dirty="0">
                <a:solidFill>
                  <a:schemeClr val="bg1"/>
                </a:solidFill>
              </a:rPr>
              <a:t>Research</a:t>
            </a:r>
            <a:endParaRPr lang="en-US" dirty="0">
              <a:solidFill>
                <a:schemeClr val="bg1"/>
              </a:solidFill>
            </a:endParaRPr>
          </a:p>
        </p:txBody>
      </p:sp>
      <p:sp>
        <p:nvSpPr>
          <p:cNvPr id="3" name="Content Placeholder 2">
            <a:extLst>
              <a:ext uri="{FF2B5EF4-FFF2-40B4-BE49-F238E27FC236}">
                <a16:creationId xmlns:a16="http://schemas.microsoft.com/office/drawing/2014/main" id="{29659A1A-B295-E643-88D5-BB96E68AFBE5}"/>
              </a:ext>
            </a:extLst>
          </p:cNvPr>
          <p:cNvSpPr>
            <a:spLocks noGrp="1"/>
          </p:cNvSpPr>
          <p:nvPr>
            <p:ph idx="1"/>
          </p:nvPr>
        </p:nvSpPr>
        <p:spPr>
          <a:xfrm>
            <a:off x="309033" y="1113896"/>
            <a:ext cx="6358467" cy="5752042"/>
          </a:xfrm>
        </p:spPr>
        <p:txBody>
          <a:bodyPr>
            <a:noAutofit/>
          </a:bodyPr>
          <a:lstStyle/>
          <a:p>
            <a:pPr marL="0" indent="0" fontAlgn="base">
              <a:buNone/>
            </a:pPr>
            <a:r>
              <a:rPr lang="en-GB" sz="2600" b="0" i="0" u="none" strike="noStrike" dirty="0">
                <a:solidFill>
                  <a:schemeClr val="bg1"/>
                </a:solidFill>
                <a:effectLst/>
                <a:latin typeface="Arial" panose="020B0604020202020204" pitchFamily="34" charset="0"/>
              </a:rPr>
              <a:t>The Queens Nursing Institute (QNI) (2018),hosts the Homeless Healt</a:t>
            </a:r>
            <a:r>
              <a:rPr lang="en-GB" sz="2600" dirty="0">
                <a:solidFill>
                  <a:schemeClr val="bg1"/>
                </a:solidFill>
                <a:latin typeface="Arial" panose="020B0604020202020204" pitchFamily="34" charset="0"/>
              </a:rPr>
              <a:t>h Network  which has been set up to help improve the the healthcare of the homeless population by collaborating, creating resources, educating others and gathering relevant data and evidence to inform future policies concerning homeless health care. </a:t>
            </a:r>
          </a:p>
          <a:p>
            <a:pPr marL="0" indent="0" fontAlgn="base">
              <a:buNone/>
            </a:pPr>
            <a:r>
              <a:rPr lang="en-GB" sz="2600" dirty="0">
                <a:solidFill>
                  <a:schemeClr val="bg1"/>
                </a:solidFill>
                <a:latin typeface="Arial" panose="020B0604020202020204" pitchFamily="34" charset="0"/>
              </a:rPr>
              <a:t> </a:t>
            </a:r>
          </a:p>
          <a:p>
            <a:pPr marL="0" indent="0" fontAlgn="base">
              <a:buNone/>
            </a:pPr>
            <a:r>
              <a:rPr lang="en-GB" sz="2600" b="0" i="0" u="none" strike="noStrike" dirty="0">
                <a:solidFill>
                  <a:schemeClr val="bg1"/>
                </a:solidFill>
                <a:effectLst/>
                <a:latin typeface="Arial" panose="020B0604020202020204" pitchFamily="34" charset="0"/>
              </a:rPr>
              <a:t>4 linked but distinct different areas were identified by Homeless </a:t>
            </a:r>
            <a:r>
              <a:rPr lang="en-GB" sz="2600" dirty="0">
                <a:solidFill>
                  <a:schemeClr val="bg1"/>
                </a:solidFill>
                <a:latin typeface="Arial" panose="020B0604020202020204" pitchFamily="34" charset="0"/>
              </a:rPr>
              <a:t>He</a:t>
            </a:r>
            <a:r>
              <a:rPr lang="en-GB" sz="2600" b="0" i="0" u="none" strike="noStrike" dirty="0">
                <a:solidFill>
                  <a:schemeClr val="bg1"/>
                </a:solidFill>
                <a:effectLst/>
                <a:latin typeface="Arial" panose="020B0604020202020204" pitchFamily="34" charset="0"/>
              </a:rPr>
              <a:t>alth Nurses (HNNs) when asked “what changes would make the biggest positive difference?” </a:t>
            </a:r>
          </a:p>
        </p:txBody>
      </p:sp>
      <p:pic>
        <p:nvPicPr>
          <p:cNvPr id="4" name="Picture 4">
            <a:extLst>
              <a:ext uri="{FF2B5EF4-FFF2-40B4-BE49-F238E27FC236}">
                <a16:creationId xmlns:a16="http://schemas.microsoft.com/office/drawing/2014/main" id="{9CAE6EDE-2626-AA4B-A359-FDAD5E35EB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78750" y="1963160"/>
            <a:ext cx="3370791" cy="3335121"/>
          </a:xfrm>
          <a:prstGeom prst="rect">
            <a:avLst/>
          </a:prstGeom>
        </p:spPr>
      </p:pic>
    </p:spTree>
    <p:extLst>
      <p:ext uri="{BB962C8B-B14F-4D97-AF65-F5344CB8AC3E}">
        <p14:creationId xmlns:p14="http://schemas.microsoft.com/office/powerpoint/2010/main" val="3970337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E90B7C-A05B-5745-B142-B7F715592994}"/>
              </a:ext>
            </a:extLst>
          </p:cNvPr>
          <p:cNvSpPr>
            <a:spLocks noGrp="1"/>
          </p:cNvSpPr>
          <p:nvPr>
            <p:ph idx="1"/>
          </p:nvPr>
        </p:nvSpPr>
        <p:spPr>
          <a:xfrm>
            <a:off x="169333" y="148167"/>
            <a:ext cx="11861800" cy="6498166"/>
          </a:xfrm>
        </p:spPr>
        <p:txBody>
          <a:bodyPr>
            <a:noAutofit/>
          </a:bodyPr>
          <a:lstStyle/>
          <a:p>
            <a:pPr marL="0" indent="0">
              <a:buNone/>
            </a:pPr>
            <a:r>
              <a:rPr lang="en-GB" sz="2000" dirty="0">
                <a:solidFill>
                  <a:schemeClr val="bg1"/>
                </a:solidFill>
              </a:rPr>
              <a:t>Due to the homeless population often having more unique needs such as: comorbidity, mental health and less access opportunities to services, nursing practice in relation to homelessness needs to be adapted in order to improve health care in the homelessness population. It is important that evidence based research is used to inform nursing practices to ensure the needs and requirements of the homelessness population are accurately met. It has been identified that the improvements that need to be made to homelessness healthcare does not lie solely with healthcare professionals, the need for more housing and other social detriments are also contributing factors to the overall health of the homeless community. </a:t>
            </a:r>
          </a:p>
          <a:p>
            <a:pPr marL="0" indent="0">
              <a:buNone/>
            </a:pPr>
            <a:r>
              <a:rPr lang="en-GB" sz="2000" dirty="0">
                <a:solidFill>
                  <a:schemeClr val="bg1"/>
                </a:solidFill>
              </a:rPr>
              <a:t>The QNI have therefore identified areas where general nursing practice you may expect in a hospital needs to be enhanced due to the nature and problematic features that associate with homelessness. For example:</a:t>
            </a:r>
          </a:p>
          <a:p>
            <a:pPr>
              <a:buFontTx/>
              <a:buChar char="-"/>
            </a:pPr>
            <a:r>
              <a:rPr lang="en-GB" sz="2000" dirty="0">
                <a:solidFill>
                  <a:schemeClr val="bg1"/>
                </a:solidFill>
              </a:rPr>
              <a:t>Needing more time to engage and build a trusting relationship with a homeless person due to trust issues. Pre-conceived ideas and stigmas can cause a homeless person to become shutoff and unwilling.  Timescales within a doctor surgery or hospital setting can be limited. </a:t>
            </a:r>
          </a:p>
          <a:p>
            <a:pPr>
              <a:buFontTx/>
              <a:buChar char="-"/>
            </a:pPr>
            <a:endParaRPr lang="en-GB" sz="2000" dirty="0">
              <a:solidFill>
                <a:schemeClr val="bg1"/>
              </a:solidFill>
            </a:endParaRPr>
          </a:p>
          <a:p>
            <a:pPr>
              <a:buFontTx/>
              <a:buChar char="-"/>
            </a:pPr>
            <a:r>
              <a:rPr lang="en-GB" sz="2000" dirty="0">
                <a:solidFill>
                  <a:schemeClr val="bg1"/>
                </a:solidFill>
              </a:rPr>
              <a:t>An outreach team. It has been identified that access to services can be problematic. This kind of outreach project can also help implement early intervention in an attempt to avoid the acute stage of illness being reached and which requires more ‘extensive and expensive treatment’ (Stafford and wood, 2017). </a:t>
            </a:r>
          </a:p>
          <a:p>
            <a:pPr marL="0" indent="0">
              <a:buNone/>
            </a:pPr>
            <a:endParaRPr lang="en-GB" sz="2000" dirty="0">
              <a:solidFill>
                <a:schemeClr val="bg1"/>
              </a:solidFill>
            </a:endParaRPr>
          </a:p>
          <a:p>
            <a:pPr>
              <a:buFontTx/>
              <a:buChar char="-"/>
            </a:pPr>
            <a:r>
              <a:rPr lang="en-GB" sz="2000" dirty="0">
                <a:solidFill>
                  <a:schemeClr val="bg1"/>
                </a:solidFill>
              </a:rPr>
              <a:t>A greater knowledge, understanding and attitude from all healthcare staff in regard to the barriers experienced by the homeless, the unique care they require in comparison to the general population. (Walker et al, 2021)</a:t>
            </a:r>
          </a:p>
          <a:p>
            <a:pPr>
              <a:buFontTx/>
              <a:buChar char="-"/>
            </a:pPr>
            <a:endParaRPr lang="en-GB" sz="2000" dirty="0"/>
          </a:p>
          <a:p>
            <a:pPr marL="0" indent="0">
              <a:buNone/>
            </a:pPr>
            <a:endParaRPr lang="en-US" sz="2000" dirty="0"/>
          </a:p>
        </p:txBody>
      </p:sp>
    </p:spTree>
    <p:extLst>
      <p:ext uri="{BB962C8B-B14F-4D97-AF65-F5344CB8AC3E}">
        <p14:creationId xmlns:p14="http://schemas.microsoft.com/office/powerpoint/2010/main" val="494548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EFB62E-C19C-8148-9275-4EEC25C9D7F3}"/>
              </a:ext>
            </a:extLst>
          </p:cNvPr>
          <p:cNvSpPr>
            <a:spLocks noGrp="1"/>
          </p:cNvSpPr>
          <p:nvPr>
            <p:ph idx="1"/>
          </p:nvPr>
        </p:nvSpPr>
        <p:spPr>
          <a:xfrm>
            <a:off x="187271" y="731865"/>
            <a:ext cx="11817457" cy="5897966"/>
          </a:xfrm>
        </p:spPr>
        <p:txBody>
          <a:bodyPr>
            <a:noAutofit/>
          </a:bodyPr>
          <a:lstStyle/>
          <a:p>
            <a:pPr marL="0" indent="0">
              <a:buNone/>
            </a:pPr>
            <a:r>
              <a:rPr lang="en-GB" sz="2500" dirty="0">
                <a:solidFill>
                  <a:schemeClr val="bg1"/>
                </a:solidFill>
              </a:rPr>
              <a:t>In conclusion, evidence based research such as the study carried out by the QNI in regards to homelessness has helped inform nursing practice by identifying key areas that could benefit the homeless population attempting to access health care, in comparison to the general population. In order to achieve improvement within the 3 areas I believe there needs to be a recruitment drive in more Homeless Health Nurses who will be given the the time and resources they need to engage, work with and follow up clients on a regular basis. The need for more time would then allow these nurses to build a good rapport with staff. Due to having more time nurses could reach more outreach clinics which provides more accessibility opportunities to this patient group. Due to the nature of the outreach clinics and the purpose they are looking to serve, the probability of continuous attendance from this patient group increases as the stigma from the general population will not be present in this setting. This would therefore mean improved and consistent aftercare becomes for available and accessible.  With a more specialised nursing team who inhabit the correct resources homelessness health care could be dealt with in a more cost efficient way whilst also providing a pleasant and accessible experience for this patient group. </a:t>
            </a:r>
            <a:endParaRPr lang="en-US" sz="2500" dirty="0">
              <a:solidFill>
                <a:schemeClr val="bg1"/>
              </a:solidFill>
            </a:endParaRPr>
          </a:p>
        </p:txBody>
      </p:sp>
      <p:sp>
        <p:nvSpPr>
          <p:cNvPr id="5" name="Title 4">
            <a:extLst>
              <a:ext uri="{FF2B5EF4-FFF2-40B4-BE49-F238E27FC236}">
                <a16:creationId xmlns:a16="http://schemas.microsoft.com/office/drawing/2014/main" id="{3207007E-7B13-E345-B0E8-519800A59D91}"/>
              </a:ext>
            </a:extLst>
          </p:cNvPr>
          <p:cNvSpPr>
            <a:spLocks noGrp="1"/>
          </p:cNvSpPr>
          <p:nvPr>
            <p:ph type="title"/>
          </p:nvPr>
        </p:nvSpPr>
        <p:spPr>
          <a:xfrm>
            <a:off x="0" y="-302474"/>
            <a:ext cx="10515600" cy="1325563"/>
          </a:xfrm>
        </p:spPr>
        <p:txBody>
          <a:bodyPr/>
          <a:lstStyle/>
          <a:p>
            <a:r>
              <a:rPr lang="en-GB" dirty="0">
                <a:solidFill>
                  <a:schemeClr val="bg1"/>
                </a:solidFill>
              </a:rPr>
              <a:t>Conclusion </a:t>
            </a:r>
            <a:endParaRPr lang="en-US" dirty="0">
              <a:solidFill>
                <a:schemeClr val="bg1"/>
              </a:solidFill>
            </a:endParaRPr>
          </a:p>
        </p:txBody>
      </p:sp>
    </p:spTree>
    <p:extLst>
      <p:ext uri="{BB962C8B-B14F-4D97-AF65-F5344CB8AC3E}">
        <p14:creationId xmlns:p14="http://schemas.microsoft.com/office/powerpoint/2010/main" val="1496765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0973A-C8E0-8B43-A398-E419F298CA3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B471C10-5901-F648-B6C4-7849744EA63A}"/>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637187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5B3EE-D7D9-DB46-883F-15AE87B02693}"/>
              </a:ext>
            </a:extLst>
          </p:cNvPr>
          <p:cNvSpPr>
            <a:spLocks noGrp="1"/>
          </p:cNvSpPr>
          <p:nvPr>
            <p:ph type="title"/>
          </p:nvPr>
        </p:nvSpPr>
        <p:spPr>
          <a:xfrm>
            <a:off x="0" y="-334296"/>
            <a:ext cx="10515600" cy="1325563"/>
          </a:xfrm>
        </p:spPr>
        <p:txBody>
          <a:bodyPr/>
          <a:lstStyle/>
          <a:p>
            <a:r>
              <a:rPr lang="en-GB" dirty="0">
                <a:solidFill>
                  <a:schemeClr val="bg1"/>
                </a:solidFill>
              </a:rPr>
              <a:t>References</a:t>
            </a:r>
            <a:endParaRPr lang="en-US" dirty="0">
              <a:solidFill>
                <a:schemeClr val="bg1"/>
              </a:solidFill>
            </a:endParaRPr>
          </a:p>
        </p:txBody>
      </p:sp>
      <p:sp>
        <p:nvSpPr>
          <p:cNvPr id="3" name="Content Placeholder 2">
            <a:extLst>
              <a:ext uri="{FF2B5EF4-FFF2-40B4-BE49-F238E27FC236}">
                <a16:creationId xmlns:a16="http://schemas.microsoft.com/office/drawing/2014/main" id="{E3C6C12D-BFB9-1841-A416-F530201DB8C4}"/>
              </a:ext>
            </a:extLst>
          </p:cNvPr>
          <p:cNvSpPr>
            <a:spLocks noGrp="1"/>
          </p:cNvSpPr>
          <p:nvPr>
            <p:ph idx="1"/>
          </p:nvPr>
        </p:nvSpPr>
        <p:spPr>
          <a:xfrm>
            <a:off x="0" y="700749"/>
            <a:ext cx="12009966" cy="5456502"/>
          </a:xfrm>
        </p:spPr>
        <p:txBody>
          <a:bodyPr>
            <a:noAutofit/>
          </a:bodyPr>
          <a:lstStyle/>
          <a:p>
            <a:r>
              <a:rPr lang="en-US" sz="1500" dirty="0">
                <a:solidFill>
                  <a:schemeClr val="bg1"/>
                </a:solidFill>
              </a:rPr>
              <a:t>Amanda Stafford, and Lisa Wood, (2017). “Tackling Health Disparities for People Who Are Homeless? Start with Social Determinants.” International journal of environmental research and public health vol. 14,12 1535. 8 Dec. 2017, </a:t>
            </a:r>
            <a:r>
              <a:rPr lang="en-US" sz="1500" dirty="0" err="1">
                <a:solidFill>
                  <a:schemeClr val="bg1"/>
                </a:solidFill>
              </a:rPr>
              <a:t>doi:10.3390</a:t>
            </a:r>
            <a:r>
              <a:rPr lang="en-US" sz="1500" dirty="0">
                <a:solidFill>
                  <a:schemeClr val="bg1"/>
                </a:solidFill>
              </a:rPr>
              <a:t>/</a:t>
            </a:r>
            <a:r>
              <a:rPr lang="en-US" sz="1500" dirty="0" err="1">
                <a:solidFill>
                  <a:schemeClr val="bg1"/>
                </a:solidFill>
              </a:rPr>
              <a:t>ijerph14121535</a:t>
            </a:r>
            <a:endParaRPr lang="en-GB" sz="1500" dirty="0">
              <a:solidFill>
                <a:schemeClr val="bg1"/>
              </a:solidFill>
            </a:endParaRPr>
          </a:p>
          <a:p>
            <a:r>
              <a:rPr lang="en-US" sz="1500" dirty="0">
                <a:solidFill>
                  <a:schemeClr val="bg1"/>
                </a:solidFill>
              </a:rPr>
              <a:t>Crisis.org. (2021). Impact on Homelessness. Available: https://www.crisis.org.uk/ending-homelessness/health-and-wellbeing/. Last accessed 2/5/2021.</a:t>
            </a:r>
            <a:endParaRPr lang="en-GB" sz="1500" dirty="0">
              <a:solidFill>
                <a:schemeClr val="bg1"/>
              </a:solidFill>
            </a:endParaRPr>
          </a:p>
          <a:p>
            <a:r>
              <a:rPr lang="en-US" sz="1500" dirty="0" err="1">
                <a:solidFill>
                  <a:schemeClr val="bg1"/>
                </a:solidFill>
              </a:rPr>
              <a:t>Dorney-Smith</a:t>
            </a:r>
            <a:r>
              <a:rPr lang="en-US" sz="1500" dirty="0">
                <a:solidFill>
                  <a:schemeClr val="bg1"/>
                </a:solidFill>
              </a:rPr>
              <a:t> S, </a:t>
            </a:r>
            <a:r>
              <a:rPr lang="en-US" sz="1500" dirty="0" err="1">
                <a:solidFill>
                  <a:schemeClr val="bg1"/>
                </a:solidFill>
              </a:rPr>
              <a:t>Schneller</a:t>
            </a:r>
            <a:r>
              <a:rPr lang="en-US" sz="1500" dirty="0">
                <a:solidFill>
                  <a:schemeClr val="bg1"/>
                </a:solidFill>
              </a:rPr>
              <a:t> K, </a:t>
            </a:r>
            <a:r>
              <a:rPr lang="en-US" sz="1500" dirty="0" err="1">
                <a:solidFill>
                  <a:schemeClr val="bg1"/>
                </a:solidFill>
              </a:rPr>
              <a:t>Aboim</a:t>
            </a:r>
            <a:r>
              <a:rPr lang="en-US" sz="1500" dirty="0">
                <a:solidFill>
                  <a:schemeClr val="bg1"/>
                </a:solidFill>
              </a:rPr>
              <a:t> S et al. (2018). Meeting the healthcare needs of people experiencing homelessness. Nursing Standard. 34 (1), 27-34.</a:t>
            </a:r>
            <a:endParaRPr lang="en-GB" sz="1500" dirty="0">
              <a:solidFill>
                <a:schemeClr val="bg1"/>
              </a:solidFill>
            </a:endParaRPr>
          </a:p>
          <a:p>
            <a:r>
              <a:rPr lang="en-US" sz="1500" dirty="0">
                <a:solidFill>
                  <a:schemeClr val="bg1"/>
                </a:solidFill>
              </a:rPr>
              <a:t>Government Statistical Service. (2021). UK official statistics on homelessness: comparisons, definitions, and processes Making government statistics accessible to everyone. Available: https://</a:t>
            </a:r>
            <a:r>
              <a:rPr lang="en-US" sz="1500" dirty="0" err="1">
                <a:solidFill>
                  <a:schemeClr val="bg1"/>
                </a:solidFill>
              </a:rPr>
              <a:t>gss.civilservice.gov.uk</a:t>
            </a:r>
            <a:r>
              <a:rPr lang="en-US" sz="1500" dirty="0">
                <a:solidFill>
                  <a:schemeClr val="bg1"/>
                </a:solidFill>
              </a:rPr>
              <a:t>/dashboard/tools/homelessness-statistics/comparison.html. Last accessed 2/5/2021.</a:t>
            </a:r>
            <a:endParaRPr lang="en-GB" sz="1500" dirty="0">
              <a:solidFill>
                <a:schemeClr val="bg1"/>
              </a:solidFill>
            </a:endParaRPr>
          </a:p>
          <a:p>
            <a:r>
              <a:rPr lang="en-US" sz="1500" dirty="0">
                <a:solidFill>
                  <a:schemeClr val="bg1"/>
                </a:solidFill>
              </a:rPr>
              <a:t>Groundswell. (2020). #HealthNow peer research report: Understanding homeless health inequality in Newcastle. Available: https://groundswell.org.uk/publications/. Last accessed 3/5/21.</a:t>
            </a:r>
            <a:endParaRPr lang="en-GB" sz="1500" dirty="0">
              <a:solidFill>
                <a:schemeClr val="bg1"/>
              </a:solidFill>
            </a:endParaRPr>
          </a:p>
          <a:p>
            <a:r>
              <a:rPr lang="en-US" sz="1500" dirty="0">
                <a:solidFill>
                  <a:schemeClr val="bg1"/>
                </a:solidFill>
              </a:rPr>
              <a:t>Jessica N. Walker, Dawn </a:t>
            </a:r>
            <a:r>
              <a:rPr lang="en-US" sz="1500" dirty="0" err="1">
                <a:solidFill>
                  <a:schemeClr val="bg1"/>
                </a:solidFill>
              </a:rPr>
              <a:t>Vanderhoef</a:t>
            </a:r>
            <a:r>
              <a:rPr lang="en-US" sz="1500" dirty="0">
                <a:solidFill>
                  <a:schemeClr val="bg1"/>
                </a:solidFill>
              </a:rPr>
              <a:t>, Susie M. Adams, Sheryl B. </a:t>
            </a:r>
            <a:r>
              <a:rPr lang="en-US" sz="1500" dirty="0" err="1">
                <a:solidFill>
                  <a:schemeClr val="bg1"/>
                </a:solidFill>
              </a:rPr>
              <a:t>Fleisch</a:t>
            </a:r>
            <a:r>
              <a:rPr lang="en-US" sz="1500" dirty="0">
                <a:solidFill>
                  <a:schemeClr val="bg1"/>
                </a:solidFill>
              </a:rPr>
              <a:t>. (2021). The Impact of an Educational Intervention on Nursing Staff Attitudes Toward Patients Experiencing Homelessness and Mental Illness. Journal of the American Psychiatric Nurses Association. 1 (1), 1-6.</a:t>
            </a:r>
            <a:endParaRPr lang="en-GB" sz="1500" dirty="0">
              <a:solidFill>
                <a:schemeClr val="bg1"/>
              </a:solidFill>
            </a:endParaRPr>
          </a:p>
          <a:p>
            <a:r>
              <a:rPr lang="en-US" sz="1500" dirty="0">
                <a:solidFill>
                  <a:schemeClr val="bg1"/>
                </a:solidFill>
              </a:rPr>
              <a:t>Linda Kelly and Yoni Luxford, (2017). Come walk with me: Homelessness, nursing and engaged care. Collegian . 24 (5), 417-420.</a:t>
            </a:r>
            <a:endParaRPr lang="en-GB" sz="1500" dirty="0">
              <a:solidFill>
                <a:schemeClr val="bg1"/>
              </a:solidFill>
            </a:endParaRPr>
          </a:p>
          <a:p>
            <a:r>
              <a:rPr lang="en-US" sz="1500" dirty="0">
                <a:solidFill>
                  <a:schemeClr val="bg1"/>
                </a:solidFill>
              </a:rPr>
              <a:t>May </a:t>
            </a:r>
            <a:r>
              <a:rPr lang="en-US" sz="1500" dirty="0" err="1">
                <a:solidFill>
                  <a:schemeClr val="bg1"/>
                </a:solidFill>
              </a:rPr>
              <a:t>Bulman</a:t>
            </a:r>
            <a:r>
              <a:rPr lang="en-US" sz="1500" dirty="0">
                <a:solidFill>
                  <a:schemeClr val="bg1"/>
                </a:solidFill>
              </a:rPr>
              <a:t>. (2020). Number of homeless people admitted to hospital surges 130% in five years. Available: https://www.independent.co.uk/news/uk/home-news/homelessness-rough-sleepers-hospital-admissions-a9369261.html. Last accessed 1/5/2021</a:t>
            </a:r>
            <a:endParaRPr lang="en-GB" sz="1500" dirty="0">
              <a:solidFill>
                <a:schemeClr val="bg1"/>
              </a:solidFill>
            </a:endParaRPr>
          </a:p>
          <a:p>
            <a:r>
              <a:rPr lang="en-US" sz="1500" dirty="0">
                <a:solidFill>
                  <a:schemeClr val="bg1"/>
                </a:solidFill>
              </a:rPr>
              <a:t>Public Health England. (2019). Guidance Homelessness: applying All Our Health. Available: https://www.gov.uk/government/publications/homelessness-applying-all-our-health/homelessness-applying-all-our-health. Last accessed 3/5/2021.</a:t>
            </a:r>
            <a:endParaRPr lang="en-GB" sz="1500" dirty="0">
              <a:solidFill>
                <a:schemeClr val="bg1"/>
              </a:solidFill>
            </a:endParaRPr>
          </a:p>
          <a:p>
            <a:r>
              <a:rPr lang="en-US" sz="1500" dirty="0">
                <a:solidFill>
                  <a:schemeClr val="bg1"/>
                </a:solidFill>
              </a:rPr>
              <a:t>Queens Nursing Institute. (2018). Nursing care for people experiencing homelessness A Survey of the QNI Homeless Health Network. Available: https://</a:t>
            </a:r>
            <a:r>
              <a:rPr lang="en-US" sz="1500" dirty="0" err="1">
                <a:solidFill>
                  <a:schemeClr val="bg1"/>
                </a:solidFill>
              </a:rPr>
              <a:t>www.qni.org.uk</a:t>
            </a:r>
            <a:r>
              <a:rPr lang="en-US" sz="1500" dirty="0">
                <a:solidFill>
                  <a:schemeClr val="bg1"/>
                </a:solidFill>
              </a:rPr>
              <a:t>/</a:t>
            </a:r>
            <a:r>
              <a:rPr lang="en-US" sz="1500" dirty="0" err="1">
                <a:solidFill>
                  <a:schemeClr val="bg1"/>
                </a:solidFill>
              </a:rPr>
              <a:t>wp-content</a:t>
            </a:r>
            <a:r>
              <a:rPr lang="en-US" sz="1500" dirty="0">
                <a:solidFill>
                  <a:schemeClr val="bg1"/>
                </a:solidFill>
              </a:rPr>
              <a:t>/uploads/2018/11/Nursing-care-for-people-experiencing-homelessness-web.pdf. Last accessed 1/5/2021.</a:t>
            </a:r>
            <a:endParaRPr lang="en-GB" sz="1500" dirty="0">
              <a:solidFill>
                <a:schemeClr val="bg1"/>
              </a:solidFill>
            </a:endParaRPr>
          </a:p>
          <a:p>
            <a:r>
              <a:rPr lang="en-US" sz="1500" dirty="0">
                <a:solidFill>
                  <a:schemeClr val="bg1"/>
                </a:solidFill>
              </a:rPr>
              <a:t>Royal College of Nursing . (2021). Principles of Nursing Practice .Available: https://</a:t>
            </a:r>
            <a:r>
              <a:rPr lang="en-US" sz="1500" dirty="0" err="1">
                <a:solidFill>
                  <a:schemeClr val="bg1"/>
                </a:solidFill>
              </a:rPr>
              <a:t>www.rcn.org.uk</a:t>
            </a:r>
            <a:r>
              <a:rPr lang="en-US" sz="1500" dirty="0">
                <a:solidFill>
                  <a:schemeClr val="bg1"/>
                </a:solidFill>
              </a:rPr>
              <a:t>/professional-development/principles-of-nursing-practice. Last accessed 2/5/2021.</a:t>
            </a:r>
            <a:endParaRPr lang="en-GB" sz="1500" dirty="0">
              <a:solidFill>
                <a:schemeClr val="bg1"/>
              </a:solidFill>
            </a:endParaRPr>
          </a:p>
        </p:txBody>
      </p:sp>
    </p:spTree>
    <p:extLst>
      <p:ext uri="{BB962C8B-B14F-4D97-AF65-F5344CB8AC3E}">
        <p14:creationId xmlns:p14="http://schemas.microsoft.com/office/powerpoint/2010/main" val="4374592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7</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How  evidence based research into  homelessness has informed Nursing Practice </vt:lpstr>
      <vt:lpstr>Overview </vt:lpstr>
      <vt:lpstr>Principles of Nursing Practice</vt:lpstr>
      <vt:lpstr>Implications of Homelessness on Health</vt:lpstr>
      <vt:lpstr>Research</vt:lpstr>
      <vt:lpstr>PowerPoint Presentation</vt:lpstr>
      <vt:lpstr>Conclusion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evidence based research into  homelessness has informed Nursing Practice </dc:title>
  <dc:creator>Stephanie Feeney (2008494)</dc:creator>
  <cp:lastModifiedBy>Stephanie Feeney (2008494)</cp:lastModifiedBy>
  <cp:revision>1</cp:revision>
  <dcterms:created xsi:type="dcterms:W3CDTF">2021-06-26T10:16:25Z</dcterms:created>
  <dcterms:modified xsi:type="dcterms:W3CDTF">2021-06-28T10:25:43Z</dcterms:modified>
</cp:coreProperties>
</file>