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38"/>
  </p:notesMasterIdLst>
  <p:handoutMasterIdLst>
    <p:handoutMasterId r:id="rId39"/>
  </p:handoutMasterIdLst>
  <p:sldIdLst>
    <p:sldId id="290" r:id="rId2"/>
    <p:sldId id="421" r:id="rId3"/>
    <p:sldId id="764" r:id="rId4"/>
    <p:sldId id="765" r:id="rId5"/>
    <p:sldId id="757" r:id="rId6"/>
    <p:sldId id="762" r:id="rId7"/>
    <p:sldId id="419" r:id="rId8"/>
    <p:sldId id="408" r:id="rId9"/>
    <p:sldId id="766" r:id="rId10"/>
    <p:sldId id="410" r:id="rId11"/>
    <p:sldId id="767" r:id="rId12"/>
    <p:sldId id="269" r:id="rId13"/>
    <p:sldId id="304" r:id="rId14"/>
    <p:sldId id="772" r:id="rId15"/>
    <p:sldId id="303" r:id="rId16"/>
    <p:sldId id="307" r:id="rId17"/>
    <p:sldId id="321" r:id="rId18"/>
    <p:sldId id="308" r:id="rId19"/>
    <p:sldId id="319" r:id="rId20"/>
    <p:sldId id="320" r:id="rId21"/>
    <p:sldId id="317" r:id="rId22"/>
    <p:sldId id="305" r:id="rId23"/>
    <p:sldId id="286" r:id="rId24"/>
    <p:sldId id="299" r:id="rId25"/>
    <p:sldId id="306" r:id="rId26"/>
    <p:sldId id="310" r:id="rId27"/>
    <p:sldId id="311" r:id="rId28"/>
    <p:sldId id="312" r:id="rId29"/>
    <p:sldId id="314" r:id="rId30"/>
    <p:sldId id="313" r:id="rId31"/>
    <p:sldId id="270" r:id="rId32"/>
    <p:sldId id="771" r:id="rId33"/>
    <p:sldId id="315" r:id="rId34"/>
    <p:sldId id="763" r:id="rId35"/>
    <p:sldId id="289" r:id="rId36"/>
    <p:sldId id="406" r:id="rId37"/>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91" autoAdjust="0"/>
    <p:restoredTop sz="94558" autoAdjust="0"/>
  </p:normalViewPr>
  <p:slideViewPr>
    <p:cSldViewPr>
      <p:cViewPr varScale="1">
        <p:scale>
          <a:sx n="121" d="100"/>
          <a:sy n="121" d="100"/>
        </p:scale>
        <p:origin x="1544"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531"/>
          <a:ext cx="7886700" cy="4463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35007" y="100950"/>
          <a:ext cx="245468" cy="2454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15483" y="531"/>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Function</a:t>
          </a:r>
          <a:endParaRPr lang="en-US" sz="1600" kern="1200"/>
        </a:p>
      </dsp:txBody>
      <dsp:txXfrm>
        <a:off x="515483" y="531"/>
        <a:ext cx="7371216" cy="446305"/>
      </dsp:txXfrm>
    </dsp:sp>
    <dsp:sp modelId="{2B0B7882-0F41-4F58-A16F-A586FCA65E28}">
      <dsp:nvSpPr>
        <dsp:cNvPr id="0" name=""/>
        <dsp:cNvSpPr/>
      </dsp:nvSpPr>
      <dsp:spPr>
        <a:xfrm>
          <a:off x="0" y="558413"/>
          <a:ext cx="7886700" cy="446305"/>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35007" y="658832"/>
          <a:ext cx="245468" cy="2454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15483" y="558413"/>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Protection and prevention </a:t>
          </a:r>
          <a:endParaRPr lang="en-US" sz="1600" kern="1200"/>
        </a:p>
      </dsp:txBody>
      <dsp:txXfrm>
        <a:off x="515483" y="558413"/>
        <a:ext cx="7371216" cy="446305"/>
      </dsp:txXfrm>
    </dsp:sp>
    <dsp:sp modelId="{3FC4B9CD-BA1A-45E4-B656-274DF6AD907C}">
      <dsp:nvSpPr>
        <dsp:cNvPr id="0" name=""/>
        <dsp:cNvSpPr/>
      </dsp:nvSpPr>
      <dsp:spPr>
        <a:xfrm>
          <a:off x="0" y="1116295"/>
          <a:ext cx="7886700" cy="446305"/>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35007" y="1216714"/>
          <a:ext cx="245468" cy="2454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15483" y="1116295"/>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Contribute to national policy/procedure</a:t>
          </a:r>
          <a:endParaRPr lang="en-US" sz="1600" kern="1200"/>
        </a:p>
      </dsp:txBody>
      <dsp:txXfrm>
        <a:off x="515483" y="1116295"/>
        <a:ext cx="7371216" cy="446305"/>
      </dsp:txXfrm>
    </dsp:sp>
    <dsp:sp modelId="{3A939E62-0E8E-4109-B2F2-2C79E88E1612}">
      <dsp:nvSpPr>
        <dsp:cNvPr id="0" name=""/>
        <dsp:cNvSpPr/>
      </dsp:nvSpPr>
      <dsp:spPr>
        <a:xfrm>
          <a:off x="0" y="1674177"/>
          <a:ext cx="7886700" cy="446305"/>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35007" y="1774596"/>
          <a:ext cx="245468" cy="2454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15483" y="1674177"/>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Raise awareness</a:t>
          </a:r>
          <a:endParaRPr lang="en-US" sz="1600" kern="1200"/>
        </a:p>
      </dsp:txBody>
      <dsp:txXfrm>
        <a:off x="515483" y="1674177"/>
        <a:ext cx="7371216" cy="446305"/>
      </dsp:txXfrm>
    </dsp:sp>
    <dsp:sp modelId="{2D676F0E-A46C-4E3B-B408-DEF376EDBEC5}">
      <dsp:nvSpPr>
        <dsp:cNvPr id="0" name=""/>
        <dsp:cNvSpPr/>
      </dsp:nvSpPr>
      <dsp:spPr>
        <a:xfrm>
          <a:off x="0" y="2232060"/>
          <a:ext cx="7886700" cy="446305"/>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35007" y="2332479"/>
          <a:ext cx="245468" cy="2454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15483" y="2232060"/>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Review efficiency</a:t>
          </a:r>
          <a:endParaRPr lang="en-US" sz="1600" kern="1200"/>
        </a:p>
      </dsp:txBody>
      <dsp:txXfrm>
        <a:off x="515483" y="2232060"/>
        <a:ext cx="7371216" cy="446305"/>
      </dsp:txXfrm>
    </dsp:sp>
    <dsp:sp modelId="{BCCF8B0A-F1E8-40EA-A890-3BB3461CA4C0}">
      <dsp:nvSpPr>
        <dsp:cNvPr id="0" name=""/>
        <dsp:cNvSpPr/>
      </dsp:nvSpPr>
      <dsp:spPr>
        <a:xfrm>
          <a:off x="0" y="2789942"/>
          <a:ext cx="7886700" cy="446305"/>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35007" y="2890361"/>
          <a:ext cx="245468" cy="24546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15483" y="2789942"/>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Practice reviews and audits</a:t>
          </a:r>
          <a:endParaRPr lang="en-US" sz="1600" kern="1200"/>
        </a:p>
      </dsp:txBody>
      <dsp:txXfrm>
        <a:off x="515483" y="2789942"/>
        <a:ext cx="7371216" cy="446305"/>
      </dsp:txXfrm>
    </dsp:sp>
    <dsp:sp modelId="{4E5E5DCF-CB45-4C1F-A5CA-A8C5506FF2BC}">
      <dsp:nvSpPr>
        <dsp:cNvPr id="0" name=""/>
        <dsp:cNvSpPr/>
      </dsp:nvSpPr>
      <dsp:spPr>
        <a:xfrm>
          <a:off x="0" y="3347824"/>
          <a:ext cx="7886700" cy="446305"/>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35007" y="3448243"/>
          <a:ext cx="245468" cy="24546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15483" y="3347824"/>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Disseminate information</a:t>
          </a:r>
          <a:endParaRPr lang="en-US" sz="1600" kern="1200"/>
        </a:p>
      </dsp:txBody>
      <dsp:txXfrm>
        <a:off x="515483" y="3347824"/>
        <a:ext cx="7371216" cy="446305"/>
      </dsp:txXfrm>
    </dsp:sp>
    <dsp:sp modelId="{A7939460-7751-43AF-81EC-76E0AA2624DA}">
      <dsp:nvSpPr>
        <dsp:cNvPr id="0" name=""/>
        <dsp:cNvSpPr/>
      </dsp:nvSpPr>
      <dsp:spPr>
        <a:xfrm>
          <a:off x="0" y="3905706"/>
          <a:ext cx="7886700" cy="44630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35007" y="4006125"/>
          <a:ext cx="245468" cy="24546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15483" y="3905706"/>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Cooperate with other boards.</a:t>
          </a:r>
          <a:endParaRPr lang="en-US" sz="1600" kern="1200"/>
        </a:p>
      </dsp:txBody>
      <dsp:txXfrm>
        <a:off x="515483" y="3905706"/>
        <a:ext cx="7371216" cy="446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6583"/>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54318" y="193109"/>
          <a:ext cx="462396" cy="462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971032" y="3947"/>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Reflection - </a:t>
          </a:r>
          <a:r>
            <a:rPr lang="en-GB" sz="1500" kern="1200"/>
            <a:t>Focus will change over time, but will include issues such as who you are, what kind of practitioner you want to be, what alternatives there are and what have you learned</a:t>
          </a:r>
          <a:endParaRPr lang="en-US" sz="1500" kern="1200"/>
        </a:p>
      </dsp:txBody>
      <dsp:txXfrm>
        <a:off x="971032" y="3947"/>
        <a:ext cx="7004765" cy="840720"/>
      </dsp:txXfrm>
    </dsp:sp>
    <dsp:sp modelId="{B1912DA7-7BEF-4CE2-804A-C8331A412D04}">
      <dsp:nvSpPr>
        <dsp:cNvPr id="0" name=""/>
        <dsp:cNvSpPr/>
      </dsp:nvSpPr>
      <dsp:spPr>
        <a:xfrm>
          <a:off x="0" y="1054848"/>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54318" y="1244010"/>
          <a:ext cx="462396" cy="462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971032" y="1054848"/>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Increasing Self-Awareness - </a:t>
          </a:r>
          <a:r>
            <a:rPr lang="en-GB" sz="1500" kern="1200"/>
            <a:t>Including individual strength, interests, inspirations, preferences, qualities and own limitations.</a:t>
          </a:r>
          <a:endParaRPr lang="en-US" sz="1500" kern="1200"/>
        </a:p>
      </dsp:txBody>
      <dsp:txXfrm>
        <a:off x="971032" y="1054848"/>
        <a:ext cx="7004765" cy="840720"/>
      </dsp:txXfrm>
    </dsp:sp>
    <dsp:sp modelId="{1AB90BA2-009A-4417-A03C-A91D15B01CBE}">
      <dsp:nvSpPr>
        <dsp:cNvPr id="0" name=""/>
        <dsp:cNvSpPr/>
      </dsp:nvSpPr>
      <dsp:spPr>
        <a:xfrm>
          <a:off x="0" y="2105749"/>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54318" y="2294911"/>
          <a:ext cx="462396" cy="462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971032" y="2105749"/>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Being Informed - </a:t>
          </a:r>
          <a:r>
            <a:rPr lang="en-GB" sz="1500" kern="1200"/>
            <a:t>Finding out about opportunities and choices that are open to you, and that broaden your perspective</a:t>
          </a:r>
          <a:endParaRPr lang="en-US" sz="1500" kern="1200"/>
        </a:p>
      </dsp:txBody>
      <dsp:txXfrm>
        <a:off x="971032" y="2105749"/>
        <a:ext cx="7004765" cy="840720"/>
      </dsp:txXfrm>
    </dsp:sp>
    <dsp:sp modelId="{B324600E-A12D-4983-AF84-C42C8FFADC27}">
      <dsp:nvSpPr>
        <dsp:cNvPr id="0" name=""/>
        <dsp:cNvSpPr/>
      </dsp:nvSpPr>
      <dsp:spPr>
        <a:xfrm>
          <a:off x="0" y="3156650"/>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54318" y="3345812"/>
          <a:ext cx="462396" cy="4623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971032" y="3156650"/>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Taking Personal Responsibility - </a:t>
          </a:r>
          <a:r>
            <a:rPr lang="en-GB" sz="1500" kern="1200"/>
            <a:t>Taking responsibility for your own education, training, learning and choices</a:t>
          </a:r>
          <a:endParaRPr lang="en-US" sz="1500" kern="1200"/>
        </a:p>
      </dsp:txBody>
      <dsp:txXfrm>
        <a:off x="971032" y="3156650"/>
        <a:ext cx="7004765" cy="840720"/>
      </dsp:txXfrm>
    </dsp:sp>
    <dsp:sp modelId="{E5583503-CA4F-4126-B310-C9540150B8CC}">
      <dsp:nvSpPr>
        <dsp:cNvPr id="0" name=""/>
        <dsp:cNvSpPr/>
      </dsp:nvSpPr>
      <dsp:spPr>
        <a:xfrm>
          <a:off x="0" y="4207551"/>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54318" y="4396713"/>
          <a:ext cx="462396" cy="4623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971032" y="4207551"/>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Developing a Strategy - </a:t>
          </a:r>
          <a:r>
            <a:rPr lang="en-GB" sz="1500" kern="1200"/>
            <a:t>To get you where you want to be.  Helps you to plan, set targets, take action, develop skills, and review your position </a:t>
          </a:r>
          <a:endParaRPr lang="en-US" sz="1500" kern="1200"/>
        </a:p>
      </dsp:txBody>
      <dsp:txXfrm>
        <a:off x="971032" y="4207551"/>
        <a:ext cx="7004765" cy="840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05/06/2024</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05/06/2024</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12</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13</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14</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15</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16</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17</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22</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23</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24</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25</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26</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27</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28</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29</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31</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33</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34</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35</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ECAB9795-0399-6F4E-88D0-CC07CE84CB9D}" type="datetime1">
              <a:rPr lang="en-GB" smtClean="0"/>
              <a:t>05/06/2024</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43AEDB0D-A0F2-F542-96FF-32849913882E}" type="datetime1">
              <a:rPr lang="en-GB" smtClean="0"/>
              <a:t>05/06/2024</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B4930AD2-2514-0243-92A1-EA136FE797D6}" type="datetime1">
              <a:rPr lang="en-GB" smtClean="0"/>
              <a:t>05/06/2024</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E55305A8-84CC-304E-AE42-CDE710EEEC0C}" type="datetime1">
              <a:rPr lang="en-GB" smtClean="0"/>
              <a:t>05/06/2024</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BF3655D9-9E0F-7543-ABD6-2D39733B9916}" type="datetime1">
              <a:rPr lang="en-GB" smtClean="0"/>
              <a:t>05/06/2024</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23980675-9655-A548-A09D-BEF330D4726C}" type="datetime1">
              <a:rPr lang="en-GB" smtClean="0"/>
              <a:t>05/06/2024</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E6402AC3-1817-8442-A5F7-42906E4542D7}" type="datetime1">
              <a:rPr lang="en-GB" smtClean="0"/>
              <a:t>05/06/2024</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7721BDB1-D50B-824D-9652-2200153FC8BD}" type="datetime1">
              <a:rPr lang="en-GB" smtClean="0"/>
              <a:t>05/06/2024</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DBD6CF1D-C895-E048-BEC9-6FF946FAD878}" type="datetime1">
              <a:rPr lang="en-GB" smtClean="0"/>
              <a:t>05/06/2024</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D9947854-F7B9-7045-91C9-374606838AB3}" type="datetime1">
              <a:rPr lang="en-GB" smtClean="0"/>
              <a:t>05/06/2024</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8152A2F2-3CB0-6B49-A8A1-073C74FF56CD}" type="datetime1">
              <a:rPr lang="en-GB" smtClean="0"/>
              <a:t>05/06/2024</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3BA29A82-F9EA-324A-81E4-3E1FCF19D096}" type="datetime1">
              <a:rPr lang="en-GB" smtClean="0"/>
              <a:t>05/06/2024</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hyperlink" Target="https://libapps-eu.s3.amazonaws.com/accounts/47330/images/ERA.png"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6.svg"/></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9.jpg"/><Relationship Id="rId7" Type="http://schemas.openxmlformats.org/officeDocument/2006/relationships/diagramColors" Target="../diagrams/colors3.xml"/><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56.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59.jp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11E17C84-D7FC-69FA-AB02-B7F0B6ACA705}"/>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one time, please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defRPr/>
            </a:pPr>
            <a:r>
              <a:rPr lang="en-GB" sz="200"/>
              <a:t>Porth Agored Social Work  Consolidation Programme  </a:t>
            </a:r>
          </a:p>
        </p:txBody>
      </p:sp>
      <p:sp>
        <p:nvSpPr>
          <p:cNvPr id="4" name="Slide Number Placeholder 3">
            <a:extLst>
              <a:ext uri="{FF2B5EF4-FFF2-40B4-BE49-F238E27FC236}">
                <a16:creationId xmlns:a16="http://schemas.microsoft.com/office/drawing/2014/main" id="{3B0795CC-387E-91A6-43CF-247EBC96BCE8}"/>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4B566022-50B0-4BF8-8002-309D74D57E74}"/>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F56C549E-6909-1703-327E-0417B9F517A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657521" y="1700808"/>
            <a:ext cx="3273850"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C926ADF2-1AF0-D062-4345-4A9B119FE963}"/>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028950" y="207424"/>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850" y="2317508"/>
            <a:ext cx="2396403" cy="2396403"/>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203848"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p:txBody>
      </p:sp>
      <p:sp>
        <p:nvSpPr>
          <p:cNvPr id="4" name="Slide Number Placeholder 3">
            <a:extLst>
              <a:ext uri="{FF2B5EF4-FFF2-40B4-BE49-F238E27FC236}">
                <a16:creationId xmlns:a16="http://schemas.microsoft.com/office/drawing/2014/main" id="{9A926A29-64BB-598E-4430-9F00D11FCE35}"/>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3823335" cy="4791248"/>
          </a:xfrm>
        </p:spPr>
        <p:txBody>
          <a:bodyPr>
            <a:normAutofit fontScale="92500" lnSpcReduction="20000"/>
          </a:bodyPr>
          <a:lstStyle/>
          <a:p>
            <a:pPr marL="0" indent="0">
              <a:buNone/>
            </a:pPr>
            <a:r>
              <a:rPr lang="en-GB" sz="2600" b="1" dirty="0">
                <a:effectLst/>
                <a:latin typeface="Arial" panose="020B0604020202020204" pitchFamily="34" charset="0"/>
              </a:rPr>
              <a:t>Learning Outcome </a:t>
            </a:r>
          </a:p>
          <a:p>
            <a:pPr marL="0" indent="0">
              <a:buNone/>
            </a:pPr>
            <a:r>
              <a:rPr lang="en-GB" sz="1800" b="1" dirty="0">
                <a:effectLst/>
                <a:latin typeface="Arial" panose="020B0604020202020204" pitchFamily="34" charset="0"/>
              </a:rPr>
              <a:t>3. Intervention and application of professional judgement in increasingly complex</a:t>
            </a:r>
            <a:r>
              <a:rPr lang="en-GB" sz="1800" dirty="0">
                <a:latin typeface="Arial" panose="020B0604020202020204" pitchFamily="34" charset="0"/>
              </a:rPr>
              <a:t> </a:t>
            </a:r>
            <a:r>
              <a:rPr lang="en-GB" sz="1800" b="1" dirty="0">
                <a:effectLst/>
                <a:latin typeface="Arial" panose="020B0604020202020204" pitchFamily="34" charset="0"/>
              </a:rPr>
              <a:t>situations</a:t>
            </a:r>
            <a:endParaRPr lang="en-GB" sz="1800" dirty="0">
              <a:effectLst/>
              <a:latin typeface="Arial" panose="020B0604020202020204" pitchFamily="34" charset="0"/>
            </a:endParaRPr>
          </a:p>
          <a:p>
            <a:pPr marL="0" indent="0">
              <a:buNone/>
            </a:pPr>
            <a:r>
              <a:rPr lang="en-GB" sz="1800" b="1" dirty="0">
                <a:effectLst/>
                <a:latin typeface="Arial" panose="020B0604020202020204" pitchFamily="34" charset="0"/>
              </a:rPr>
              <a:t>Either</a:t>
            </a:r>
            <a:r>
              <a:rPr lang="en-GB" sz="1800" dirty="0">
                <a:effectLst/>
                <a:latin typeface="Arial" panose="020B0604020202020204" pitchFamily="34" charset="0"/>
              </a:rPr>
              <a:t> - If your case study (Task 3) is about safeguarding CHILDREN</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latin typeface="Arial" panose="020B0604020202020204" pitchFamily="34" charset="0"/>
              </a:rPr>
              <a:t>Or - </a:t>
            </a:r>
            <a:r>
              <a:rPr lang="en-GB" sz="1800" dirty="0">
                <a:effectLst/>
                <a:latin typeface="Arial" panose="020B0604020202020204" pitchFamily="34" charset="0"/>
              </a:rPr>
              <a:t>If your case study (Task 3) is about ADULT safeguarding</a:t>
            </a:r>
          </a:p>
          <a:p>
            <a:r>
              <a:rPr lang="en-GB" sz="1800" dirty="0">
                <a:effectLst/>
                <a:latin typeface="Arial" panose="020B0604020202020204" pitchFamily="34" charset="0"/>
              </a:rPr>
              <a:t>3.4.Understand the professional social work role in relation to safeguarding children at risk.</a:t>
            </a:r>
          </a:p>
          <a:p>
            <a:endParaRPr lang="en-GB" sz="1600" dirty="0">
              <a:effectLst/>
              <a:latin typeface="Arial" panose="020B0604020202020204" pitchFamily="34" charset="0"/>
            </a:endParaRPr>
          </a:p>
          <a:p>
            <a:endParaRPr lang="en-GB" sz="1600" dirty="0">
              <a:effectLst/>
              <a:latin typeface="Arial" panose="020B0604020202020204" pitchFamily="34" charset="0"/>
            </a:endParaRPr>
          </a:p>
          <a:p>
            <a:endParaRPr lang="en-US" sz="1600" dirty="0"/>
          </a:p>
        </p:txBody>
      </p:sp>
      <p:sp>
        <p:nvSpPr>
          <p:cNvPr id="6" name="Content Placeholder 5">
            <a:extLst>
              <a:ext uri="{FF2B5EF4-FFF2-40B4-BE49-F238E27FC236}">
                <a16:creationId xmlns:a16="http://schemas.microsoft.com/office/drawing/2014/main" id="{F89C1B5F-0BDB-983D-7774-680179C37838}"/>
              </a:ext>
            </a:extLst>
          </p:cNvPr>
          <p:cNvSpPr>
            <a:spLocks noGrp="1"/>
          </p:cNvSpPr>
          <p:nvPr>
            <p:ph sz="half" idx="2"/>
          </p:nvPr>
        </p:nvSpPr>
        <p:spPr>
          <a:xfrm>
            <a:off x="4692015" y="1340768"/>
            <a:ext cx="3823335" cy="4791248"/>
          </a:xfrm>
        </p:spPr>
        <p:txBody>
          <a:bodyPr>
            <a:normAutofit fontScale="92500" lnSpcReduction="20000"/>
          </a:bodyPr>
          <a:lstStyle/>
          <a:p>
            <a:pPr marL="0" indent="0">
              <a:buNone/>
            </a:pPr>
            <a:r>
              <a:rPr lang="en-GB" sz="2600" b="1" dirty="0">
                <a:effectLst/>
                <a:latin typeface="Arial" panose="020B0604020202020204" pitchFamily="34" charset="0"/>
              </a:rPr>
              <a:t>Assessment Criteria </a:t>
            </a:r>
          </a:p>
          <a:p>
            <a:r>
              <a:rPr lang="en-GB" sz="1800" dirty="0">
                <a:effectLst/>
                <a:latin typeface="Arial" panose="020B0604020202020204" pitchFamily="34" charset="0"/>
              </a:rPr>
              <a:t>3.3.1 Explain national, local and organisational policies and procedures in relation to safeguarding adults </a:t>
            </a:r>
            <a:r>
              <a:rPr lang="en-GB" sz="1800" b="1" dirty="0">
                <a:effectLst/>
                <a:latin typeface="Arial" panose="020B0604020202020204" pitchFamily="34" charset="0"/>
              </a:rPr>
              <a:t>or</a:t>
            </a:r>
            <a:r>
              <a:rPr lang="en-GB" sz="1800" dirty="0">
                <a:effectLst/>
                <a:latin typeface="Arial" panose="020B0604020202020204" pitchFamily="34" charset="0"/>
              </a:rPr>
              <a:t> children</a:t>
            </a:r>
          </a:p>
          <a:p>
            <a:r>
              <a:rPr lang="en-GB" sz="1800" dirty="0">
                <a:effectLst/>
                <a:latin typeface="Arial" panose="020B0604020202020204" pitchFamily="34" charset="0"/>
              </a:rPr>
              <a:t>3.3.2 Understands the legal framework relating to the safeguarding of adults</a:t>
            </a:r>
            <a:r>
              <a:rPr lang="en-GB" sz="1800" dirty="0">
                <a:latin typeface="Arial" panose="020B0604020202020204" pitchFamily="34" charset="0"/>
              </a:rPr>
              <a:t> </a:t>
            </a:r>
            <a:r>
              <a:rPr lang="en-GB" sz="1800" b="1" dirty="0">
                <a:latin typeface="Arial" panose="020B0604020202020204" pitchFamily="34" charset="0"/>
              </a:rPr>
              <a:t>or</a:t>
            </a:r>
            <a:r>
              <a:rPr lang="en-GB" sz="1800" dirty="0">
                <a:latin typeface="Arial" panose="020B0604020202020204" pitchFamily="34" charset="0"/>
              </a:rPr>
              <a:t> </a:t>
            </a:r>
            <a:r>
              <a:rPr lang="en-GB" sz="1800" dirty="0">
                <a:effectLst/>
                <a:latin typeface="Arial" panose="020B0604020202020204" pitchFamily="34" charset="0"/>
              </a:rPr>
              <a:t>children </a:t>
            </a:r>
          </a:p>
          <a:p>
            <a:r>
              <a:rPr lang="en-GB" sz="1800" dirty="0">
                <a:effectLst/>
                <a:latin typeface="Arial" panose="020B0604020202020204" pitchFamily="34" charset="0"/>
              </a:rPr>
              <a:t>3.3.3 Analyse the factors that might identify an adult </a:t>
            </a:r>
            <a:r>
              <a:rPr lang="en-GB" sz="1800" b="1" dirty="0">
                <a:effectLst/>
                <a:latin typeface="Arial" panose="020B0604020202020204" pitchFamily="34" charset="0"/>
              </a:rPr>
              <a:t>or</a:t>
            </a:r>
            <a:r>
              <a:rPr lang="en-GB" sz="1800" dirty="0">
                <a:effectLst/>
                <a:latin typeface="Arial" panose="020B0604020202020204" pitchFamily="34" charset="0"/>
              </a:rPr>
              <a:t> children</a:t>
            </a:r>
            <a:r>
              <a:rPr lang="en-GB" sz="1800" dirty="0">
                <a:latin typeface="Arial" panose="020B0604020202020204" pitchFamily="34" charset="0"/>
              </a:rPr>
              <a:t> </a:t>
            </a:r>
            <a:r>
              <a:rPr lang="en-GB" sz="1800" dirty="0">
                <a:effectLst/>
                <a:latin typeface="Arial" panose="020B0604020202020204" pitchFamily="34" charset="0"/>
              </a:rPr>
              <a:t>as at risk of harm, neglect or abuse</a:t>
            </a:r>
          </a:p>
          <a:p>
            <a:r>
              <a:rPr lang="en-GB" sz="1800" dirty="0">
                <a:effectLst/>
                <a:latin typeface="Arial" panose="020B0604020202020204" pitchFamily="34" charset="0"/>
              </a:rPr>
              <a:t>3.3.4 Describe indicators of harm, neglect or abuse to adults</a:t>
            </a:r>
            <a:r>
              <a:rPr lang="en-GB" sz="1800" b="1" dirty="0">
                <a:effectLst/>
                <a:latin typeface="Arial" panose="020B0604020202020204" pitchFamily="34" charset="0"/>
              </a:rPr>
              <a:t> or </a:t>
            </a:r>
            <a:r>
              <a:rPr lang="en-GB" sz="1800" dirty="0">
                <a:effectLst/>
                <a:latin typeface="Arial" panose="020B0604020202020204" pitchFamily="34" charset="0"/>
              </a:rPr>
              <a:t>children </a:t>
            </a:r>
          </a:p>
          <a:p>
            <a:r>
              <a:rPr lang="en-GB" sz="1800" dirty="0">
                <a:effectLst/>
                <a:latin typeface="Arial" panose="020B0604020202020204" pitchFamily="34" charset="0"/>
              </a:rPr>
              <a:t>3.4.5. Explain the importance of establishing the preferred outcomes of the safeguarding intervention for adults</a:t>
            </a:r>
            <a:r>
              <a:rPr lang="en-GB" sz="1800" dirty="0">
                <a:latin typeface="Arial" panose="020B0604020202020204" pitchFamily="34" charset="0"/>
              </a:rPr>
              <a:t> and/or carers</a:t>
            </a:r>
            <a:r>
              <a:rPr lang="en-GB" sz="1800" b="1" dirty="0">
                <a:latin typeface="Arial" panose="020B0604020202020204" pitchFamily="34" charset="0"/>
              </a:rPr>
              <a:t> or </a:t>
            </a:r>
            <a:r>
              <a:rPr lang="en-GB" sz="1800" dirty="0">
                <a:effectLst/>
                <a:latin typeface="Arial" panose="020B0604020202020204" pitchFamily="34" charset="0"/>
              </a:rPr>
              <a:t>children, families and carers with support needs.</a:t>
            </a:r>
          </a:p>
          <a:p>
            <a:endParaRPr lang="en-US" sz="13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pPr>
              <a:lnSpc>
                <a:spcPct val="90000"/>
              </a:lnSpc>
              <a:spcAft>
                <a:spcPts val="600"/>
              </a:spcAft>
              <a:defRPr/>
            </a:pPr>
            <a:r>
              <a:rPr lang="en-GB" sz="200"/>
              <a:t>Porth Agored Social Work  Consolidation Programme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2400" b="1" dirty="0"/>
              <a:t>Exercise 1</a:t>
            </a:r>
          </a:p>
          <a:p>
            <a:pPr marL="109537" indent="0">
              <a:buNone/>
            </a:pPr>
            <a:r>
              <a:rPr lang="en-GB" altLang="en-US" sz="24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a:p>
            <a:pPr hangingPunct="0"/>
            <a:r>
              <a:rPr lang="en-GB" sz="2400" dirty="0"/>
              <a:t>Then go on to reflect on the main differences between safeguarding children or adults at risk?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9016A703-98F9-09B0-E121-395BFC938F62}"/>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dirty="0"/>
              <a:t>Adult at risk of abuse or neglect have a need for care and support (become eligible)</a:t>
            </a:r>
          </a:p>
          <a:p>
            <a:r>
              <a:rPr lang="en-GB" altLang="en-US" sz="2400" dirty="0"/>
              <a:t>Abuse is wide ranging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wide ranging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9</a:t>
            </a:fld>
            <a:endParaRPr lang="en-GB" altLang="en-US"/>
          </a:p>
        </p:txBody>
      </p:sp>
      <p:sp>
        <p:nvSpPr>
          <p:cNvPr id="2" name="Footer Placeholder 1">
            <a:extLst>
              <a:ext uri="{FF2B5EF4-FFF2-40B4-BE49-F238E27FC236}">
                <a16:creationId xmlns:a16="http://schemas.microsoft.com/office/drawing/2014/main" id="{3CE7AC04-3901-F404-BF89-0ADFA97043D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415777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557188"/>
            <a:ext cx="7886700" cy="1133499"/>
          </a:xfrm>
        </p:spPr>
        <p:txBody>
          <a:bodyPr>
            <a:normAutofit/>
          </a:bodyPr>
          <a:lstStyle/>
          <a:p>
            <a:pPr algn="ctr">
              <a:defRPr/>
            </a:pPr>
            <a:r>
              <a:rPr lang="en-GB" sz="4500" b="1"/>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10</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3782359318"/>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en-GB" sz="3200" b="1" dirty="0">
                <a:latin typeface="Arial" charset="0"/>
              </a:rPr>
              <a:t>Developmental Review - </a:t>
            </a:r>
            <a:r>
              <a:rPr lang="en-GB" sz="3200" b="1" dirty="0"/>
              <a:t>Task 1 part b</a:t>
            </a:r>
            <a:br>
              <a:rPr lang="en-GB" sz="3200" b="1" dirty="0"/>
            </a:br>
            <a:r>
              <a:rPr lang="en-GB" sz="3200" b="1" dirty="0"/>
              <a:t>The Question </a:t>
            </a:r>
            <a:endParaRPr lang="en-US" dirty="0"/>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algn="just" hangingPunct="0"/>
            <a:r>
              <a:rPr lang="en-GB" sz="1800" b="1" dirty="0">
                <a:solidFill>
                  <a:srgbClr val="000000"/>
                </a:solidFill>
                <a:effectLst/>
                <a:latin typeface="Arial" panose="020B0604020202020204" pitchFamily="34" charset="0"/>
                <a:ea typeface="Times New Roman" panose="02020603050405020304" pitchFamily="18" charset="0"/>
              </a:rPr>
              <a:t>Question: </a:t>
            </a:r>
            <a:endParaRPr lang="en-GB" sz="1800" dirty="0">
              <a:solidFill>
                <a:srgbClr val="000000"/>
              </a:solidFill>
              <a:effectLst/>
              <a:latin typeface="Arial" panose="020B0604020202020204" pitchFamily="34" charset="0"/>
              <a:ea typeface="Times New Roman" panose="02020603050405020304" pitchFamily="18" charset="0"/>
            </a:endParaRPr>
          </a:p>
          <a:p>
            <a:pPr algn="just" hangingPunct="0"/>
            <a:r>
              <a:rPr lang="en-GB" sz="1800" dirty="0">
                <a:solidFill>
                  <a:srgbClr val="000000"/>
                </a:solidFill>
                <a:effectLst/>
                <a:latin typeface="Arial" panose="020B0604020202020204" pitchFamily="34" charset="0"/>
                <a:ea typeface="Times New Roman" panose="02020603050405020304" pitchFamily="18" charset="0"/>
              </a:rPr>
              <a:t>Use a reflective model to </a:t>
            </a:r>
            <a:r>
              <a:rPr lang="en-GB" sz="1800" b="1" dirty="0">
                <a:solidFill>
                  <a:srgbClr val="000000"/>
                </a:solidFill>
                <a:effectLst/>
                <a:latin typeface="Arial" panose="020B0604020202020204" pitchFamily="34" charset="0"/>
                <a:ea typeface="Times New Roman" panose="02020603050405020304" pitchFamily="18" charset="0"/>
              </a:rPr>
              <a:t>critically reflect </a:t>
            </a:r>
            <a:r>
              <a:rPr lang="en-GB" sz="1800" dirty="0">
                <a:solidFill>
                  <a:srgbClr val="000000"/>
                </a:solidFill>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This </a:t>
            </a:r>
            <a:r>
              <a:rPr lang="en-GB" sz="1800" b="1" dirty="0">
                <a:solidFill>
                  <a:srgbClr val="000000"/>
                </a:solidFill>
                <a:effectLst/>
                <a:latin typeface="Arial" panose="020B0604020202020204" pitchFamily="34" charset="0"/>
                <a:ea typeface="Times New Roman" panose="02020603050405020304" pitchFamily="18" charset="0"/>
              </a:rPr>
              <a:t>must </a:t>
            </a:r>
            <a:r>
              <a:rPr lang="en-GB" sz="1800" dirty="0">
                <a:solidFill>
                  <a:srgbClr val="000000"/>
                </a:solidFill>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has been achieved.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Identify</a:t>
            </a:r>
            <a:r>
              <a:rPr lang="en-GB" sz="1800" dirty="0">
                <a:solidFill>
                  <a:srgbClr val="000000"/>
                </a:solidFill>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650 words </a:t>
            </a:r>
            <a:r>
              <a:rPr lang="en-GB" sz="1800" dirty="0">
                <a:solidFill>
                  <a:srgbClr val="000000"/>
                </a:solidFill>
                <a:effectLst/>
                <a:latin typeface="Arial" panose="020B0604020202020204" pitchFamily="34" charset="0"/>
                <a:ea typeface="Times New Roman" panose="02020603050405020304" pitchFamily="18" charset="0"/>
              </a:rPr>
              <a:t>(+/- 10%: include your actual word count at the end of each section).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Question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Reflect </a:t>
            </a:r>
            <a:r>
              <a:rPr lang="en-GB" sz="1800" dirty="0">
                <a:solidFill>
                  <a:srgbClr val="000000"/>
                </a:solidFill>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solidFill>
                  <a:srgbClr val="000000"/>
                </a:solidFill>
                <a:effectLst/>
                <a:latin typeface="Arial" panose="020B0604020202020204" pitchFamily="34" charset="0"/>
                <a:ea typeface="Times New Roman" panose="02020603050405020304" pitchFamily="18" charset="0"/>
              </a:rPr>
              <a:t>helped shape </a:t>
            </a:r>
            <a:r>
              <a:rPr lang="en-GB" sz="1800" dirty="0">
                <a:solidFill>
                  <a:srgbClr val="000000"/>
                </a:solidFill>
                <a:effectLst/>
                <a:latin typeface="Arial" panose="020B0604020202020204" pitchFamily="34" charset="0"/>
                <a:ea typeface="Times New Roman" panose="02020603050405020304" pitchFamily="18" charset="0"/>
              </a:rPr>
              <a:t>your practice and future professional development.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100 words (+/- 10%: include your actual word count at the end of each section).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11</a:t>
            </a:fld>
            <a:endParaRPr lang="en-GB" altLang="en-US"/>
          </a:p>
        </p:txBody>
      </p:sp>
      <p:sp>
        <p:nvSpPr>
          <p:cNvPr id="5" name="Footer Placeholder 4">
            <a:extLst>
              <a:ext uri="{FF2B5EF4-FFF2-40B4-BE49-F238E27FC236}">
                <a16:creationId xmlns:a16="http://schemas.microsoft.com/office/drawing/2014/main" id="{BB886F6F-240D-C818-7119-8E5922060290}"/>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506514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in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12</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A3C598B5-345B-5690-9BC8-2F4EA6C3C424}"/>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13</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2734571490"/>
              </p:ext>
            </p:extLst>
          </p:nvPr>
        </p:nvGraphicFramePr>
        <p:xfrm>
          <a:off x="539552" y="1124744"/>
          <a:ext cx="7975798" cy="5052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B2F0E97D-3F2D-823D-7A26-AE51FB704157}"/>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515125" y="1153572"/>
            <a:ext cx="2400300" cy="4461163"/>
          </a:xfrm>
        </p:spPr>
        <p:txBody>
          <a:bodyPr>
            <a:normAutofit/>
          </a:bodyPr>
          <a:lstStyle/>
          <a:p>
            <a:r>
              <a:rPr lang="en-GB" b="1" dirty="0">
                <a:solidFill>
                  <a:srgbClr val="FFFFFF"/>
                </a:solidFill>
                <a:effectLst/>
                <a:latin typeface="ArialMT"/>
              </a:rPr>
              <a:t>Learning outcomes</a:t>
            </a:r>
            <a:br>
              <a:rPr lang="en-GB" b="1" dirty="0">
                <a:solidFill>
                  <a:srgbClr val="FFFFFF"/>
                </a:solidFill>
                <a:effectLst/>
                <a:latin typeface="ArialMT"/>
              </a:rPr>
            </a:br>
            <a:r>
              <a:rPr lang="en-GB" b="1" dirty="0">
                <a:solidFill>
                  <a:srgbClr val="FFFFFF"/>
                </a:solidFill>
                <a:effectLst/>
                <a:latin typeface="ArialMT"/>
              </a:rPr>
              <a:t>Task 1 - Part b</a:t>
            </a:r>
            <a:endParaRPr lang="en-US" dirty="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3335481" y="591344"/>
            <a:ext cx="5179868" cy="5585619"/>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8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14</a:t>
            </a:fld>
            <a:endParaRPr lang="en-GB" altLang="en-US"/>
          </a:p>
        </p:txBody>
      </p:sp>
      <p:sp>
        <p:nvSpPr>
          <p:cNvPr id="5" name="Footer Placeholder 4">
            <a:extLst>
              <a:ext uri="{FF2B5EF4-FFF2-40B4-BE49-F238E27FC236}">
                <a16:creationId xmlns:a16="http://schemas.microsoft.com/office/drawing/2014/main" id="{3FF46B3F-F48A-8983-EC8C-33454C67814F}"/>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3955769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2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15</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6"/>
          <a:stretch>
            <a:fillRect/>
          </a:stretch>
        </p:blipFill>
        <p:spPr>
          <a:xfrm>
            <a:off x="7915990" y="128902"/>
            <a:ext cx="914479" cy="914479"/>
          </a:xfrm>
          <a:prstGeom prst="rect">
            <a:avLst/>
          </a:prstGeom>
        </p:spPr>
      </p:pic>
      <p:pic>
        <p:nvPicPr>
          <p:cNvPr id="4" name="Picture 2" descr="ERA Cycle">
            <a:hlinkClick r:id="rId7"/>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586412AA-878E-D0DE-381F-AAFB11497AEE}"/>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5512818" cy="1708242"/>
          </a:xfrm>
        </p:spPr>
        <p:txBody>
          <a:bodyPr anchor="ctr">
            <a:normAutofit/>
          </a:bodyPr>
          <a:lstStyle/>
          <a:p>
            <a:pPr>
              <a:defRPr/>
            </a:pPr>
            <a:r>
              <a:rPr lang="en-GB" sz="2700"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dirty="0">
                <a:latin typeface="+mj-lt"/>
              </a:rPr>
              <a:t>Open mindedness,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16</a:t>
            </a:fld>
            <a:endParaRPr lang="en-GB" altLang="en-US">
              <a:solidFill>
                <a:srgbClr val="FFFFFF"/>
              </a:solidFill>
            </a:endParaRPr>
          </a:p>
        </p:txBody>
      </p:sp>
      <p:sp>
        <p:nvSpPr>
          <p:cNvPr id="2" name="Footer Placeholder 1">
            <a:extLst>
              <a:ext uri="{FF2B5EF4-FFF2-40B4-BE49-F238E27FC236}">
                <a16:creationId xmlns:a16="http://schemas.microsoft.com/office/drawing/2014/main" id="{BB0E9DF3-1EA0-5922-FFD6-CB364ECCD7A2}"/>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dirty="0"/>
              <a:t>Exercise 3</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17</a:t>
            </a:fld>
            <a:endParaRPr lang="en-GB" altLang="en-US">
              <a:solidFill>
                <a:srgbClr val="FFFFFF"/>
              </a:solidFill>
            </a:endParaRPr>
          </a:p>
        </p:txBody>
      </p:sp>
      <p:sp>
        <p:nvSpPr>
          <p:cNvPr id="5" name="Footer Placeholder 4">
            <a:extLst>
              <a:ext uri="{FF2B5EF4-FFF2-40B4-BE49-F238E27FC236}">
                <a16:creationId xmlns:a16="http://schemas.microsoft.com/office/drawing/2014/main" id="{0FD30B82-E8D4-4712-74CD-7B1DA23AB1D9}"/>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4123252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18</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680273"/>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0B548C39-ED65-CD8C-67DC-12F628ED0499}"/>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395536" y="190394"/>
            <a:ext cx="7056784" cy="994172"/>
          </a:xfrm>
        </p:spPr>
        <p:txBody>
          <a:bodyPr>
            <a:no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 and Well-Being (Wales) Act, 2014</a:t>
            </a:r>
          </a:p>
          <a:p>
            <a:r>
              <a:rPr lang="en-GB" sz="2000" dirty="0"/>
              <a:t>To work within our own Code of Professional Practice (Social Care Wales, 2017)</a:t>
            </a:r>
          </a:p>
          <a:p>
            <a:r>
              <a:rPr lang="en-GB" sz="2000" dirty="0"/>
              <a:t>To involve 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19</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F79D347E-81FA-9CAC-D4A7-6A8C45D5855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519135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20</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
        <p:nvSpPr>
          <p:cNvPr id="2" name="Footer Placeholder 1">
            <a:extLst>
              <a:ext uri="{FF2B5EF4-FFF2-40B4-BE49-F238E27FC236}">
                <a16:creationId xmlns:a16="http://schemas.microsoft.com/office/drawing/2014/main" id="{14620F76-F018-8303-479A-1E1BB83634D6}"/>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670916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4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for individuals in need of care and support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21</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6A24FF4C-670D-C545-A7CE-AD90F2C9BDE8}"/>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096245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gives the minimum standards that needs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22</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56CA8B01-3743-090C-9B1E-A6098184B43C}"/>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23</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85F43AB-87A3-D9AB-6987-9FDA54BB44C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24</a:t>
            </a:fld>
            <a:endParaRPr lang="en-GB" altLang="en-US"/>
          </a:p>
        </p:txBody>
      </p:sp>
      <p:sp>
        <p:nvSpPr>
          <p:cNvPr id="2" name="Footer Placeholder 1">
            <a:extLst>
              <a:ext uri="{FF2B5EF4-FFF2-40B4-BE49-F238E27FC236}">
                <a16:creationId xmlns:a16="http://schemas.microsoft.com/office/drawing/2014/main" id="{49C712A0-72CA-6F3A-D55F-32834C583967}"/>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5</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25</a:t>
            </a:fld>
            <a:endParaRPr lang="en-GB" altLang="en-US"/>
          </a:p>
        </p:txBody>
      </p:sp>
      <p:sp>
        <p:nvSpPr>
          <p:cNvPr id="4" name="Footer Placeholder 3">
            <a:extLst>
              <a:ext uri="{FF2B5EF4-FFF2-40B4-BE49-F238E27FC236}">
                <a16:creationId xmlns:a16="http://schemas.microsoft.com/office/drawing/2014/main" id="{58E7A721-8DFF-5125-3786-FD9A8EE6656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a:defRPr/>
            </a:pPr>
            <a:r>
              <a:rPr lang="en-GB" altLang="en-US" sz="1800" dirty="0">
                <a:latin typeface="+mj-lt"/>
              </a:rPr>
              <a:t>Reflect on past learning and development should be no more than a quarter of the total amount written. </a:t>
            </a:r>
          </a:p>
          <a:p>
            <a:pPr>
              <a:defRPr/>
            </a:pPr>
            <a:r>
              <a:rPr lang="en-GB" altLang="en-US" sz="1800" dirty="0">
                <a:latin typeface="+mj-lt"/>
              </a:rPr>
              <a:t>Reflect on your future learning need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26</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AAF492F-5990-1E0E-8898-41709C0E2CE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585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en-GB" sz="1900" b="1"/>
              <a:t>Task 2 - Observation of Practice</a:t>
            </a:r>
          </a:p>
          <a:p>
            <a:pPr>
              <a:defRPr/>
            </a:pPr>
            <a:r>
              <a:rPr lang="en-GB" sz="1900"/>
              <a:t>Ensure the introduction clearly sets the scene e.g., give age, ethnicity, gender, culture, language needs etc. Give a clear discussion regarding gaining consent for the observation and any impact this could have. </a:t>
            </a:r>
          </a:p>
          <a:p>
            <a:pPr>
              <a:defRPr/>
            </a:pPr>
            <a:r>
              <a:rPr lang="en-GB" sz="1900"/>
              <a:t>Reflect clearly on communication methods, ethics, values and use of a person-centred approach</a:t>
            </a:r>
          </a:p>
          <a:p>
            <a:pPr>
              <a:defRPr/>
            </a:pPr>
            <a:r>
              <a:rPr lang="en-GB" sz="1900"/>
              <a:t>Reference to the Code of Professional Practice (there is no requirement to give each point e.g., 1.2, 1.3 etc.,  just reference to the document (Social Care Wales, 2017)</a:t>
            </a:r>
          </a:p>
          <a:p>
            <a:pPr>
              <a:defRPr/>
            </a:pPr>
            <a:r>
              <a:rPr lang="en-GB" sz="1900"/>
              <a:t>Include reflection on Welsh context and highlight the “Active Offer” and</a:t>
            </a:r>
            <a:r>
              <a:rPr lang="en-GB" sz="1900">
                <a:effectLst/>
                <a:ea typeface="Times New Roman" panose="02020603050405020304" pitchFamily="18" charset="0"/>
              </a:rPr>
              <a:t> make reference</a:t>
            </a:r>
            <a:r>
              <a:rPr lang="en-GB" sz="1900" b="1" i="1">
                <a:effectLst/>
                <a:ea typeface="Times New Roman" panose="02020603050405020304" pitchFamily="18" charset="0"/>
              </a:rPr>
              <a:t> </a:t>
            </a:r>
            <a:r>
              <a:rPr lang="en-GB" sz="1900">
                <a:effectLst/>
                <a:ea typeface="Times New Roman" panose="02020603050405020304" pitchFamily="18" charset="0"/>
              </a:rPr>
              <a:t>to “More than Just Words” (Welsh Government, </a:t>
            </a:r>
            <a:r>
              <a:rPr lang="en-GB" sz="1900">
                <a:ea typeface="Times New Roman" panose="02020603050405020304" pitchFamily="18" charset="0"/>
              </a:rPr>
              <a:t>2022-2027</a:t>
            </a:r>
            <a:r>
              <a:rPr lang="en-GB" sz="1900">
                <a:effectLst/>
                <a:ea typeface="Times New Roman" panose="02020603050405020304" pitchFamily="18" charset="0"/>
              </a:rPr>
              <a:t>) </a:t>
            </a:r>
            <a:endParaRPr lang="en-GB" sz="1900"/>
          </a:p>
          <a:p>
            <a:pPr>
              <a:defRPr/>
            </a:pPr>
            <a:r>
              <a:rPr lang="en-GB" sz="1900"/>
              <a:t>Watch the videos “More than just words”, this will inform the learner’s reflection.</a:t>
            </a:r>
          </a:p>
          <a:p>
            <a:pPr>
              <a:defRPr/>
            </a:pPr>
            <a:endParaRPr lang="en-GB" sz="1900"/>
          </a:p>
          <a:p>
            <a:pPr>
              <a:defRPr/>
            </a:pPr>
            <a:endParaRPr lang="en-GB" sz="1900"/>
          </a:p>
          <a:p>
            <a:pPr>
              <a:defRPr/>
            </a:pPr>
            <a:endParaRPr lang="en-GB" sz="1900"/>
          </a:p>
          <a:p>
            <a:pPr>
              <a:defRPr/>
            </a:pPr>
            <a:endParaRPr lang="en-GB" sz="1900"/>
          </a:p>
          <a:p>
            <a:pPr>
              <a:defRPr/>
            </a:pPr>
            <a:endParaRPr lang="en-GB" sz="190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27</a:t>
            </a:fld>
            <a:endParaRPr lang="en-GB" altLang="en-US"/>
          </a:p>
        </p:txBody>
      </p:sp>
      <p:sp>
        <p:nvSpPr>
          <p:cNvPr id="4" name="Footer Placeholder 3">
            <a:extLst>
              <a:ext uri="{FF2B5EF4-FFF2-40B4-BE49-F238E27FC236}">
                <a16:creationId xmlns:a16="http://schemas.microsoft.com/office/drawing/2014/main" id="{67FC474D-565A-F76B-61D8-05955972B77F}"/>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lnSpcReduction="10000"/>
          </a:bodyPr>
          <a:lstStyle/>
          <a:p>
            <a:pPr marL="109537" indent="0">
              <a:buNone/>
            </a:pPr>
            <a:r>
              <a:rPr lang="en-GB" altLang="en-US" sz="20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r>
              <a:rPr lang="en-GB" altLang="en-US" sz="2000" dirty="0"/>
              <a:t>(including </a:t>
            </a:r>
            <a:r>
              <a:rPr lang="en-GB" sz="2000" dirty="0">
                <a:effectLst/>
                <a:ea typeface="Arial" panose="020B0604020202020204" pitchFamily="34" charset="0"/>
              </a:rPr>
              <a:t>Wales, the United Kingdom, the European Union (EU) and outside the EU</a:t>
            </a:r>
            <a:r>
              <a:rPr lang="en-GB" altLang="en-US" sz="2000" dirty="0"/>
              <a:t>)</a:t>
            </a:r>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28</a:t>
            </a:fld>
            <a:endParaRPr lang="en-GB" altLang="en-US"/>
          </a:p>
        </p:txBody>
      </p:sp>
      <p:sp>
        <p:nvSpPr>
          <p:cNvPr id="2" name="Footer Placeholder 1">
            <a:extLst>
              <a:ext uri="{FF2B5EF4-FFF2-40B4-BE49-F238E27FC236}">
                <a16:creationId xmlns:a16="http://schemas.microsoft.com/office/drawing/2014/main" id="{B9841B5F-16D9-86EF-36A3-3848AD19E7E3}"/>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en-GB" sz="4700" b="1" dirty="0"/>
              <a:t>Checklist</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en-GB" sz="2400" b="1" dirty="0"/>
              <a:t>Task 4 </a:t>
            </a:r>
          </a:p>
          <a:p>
            <a:r>
              <a:rPr lang="en-GB" sz="2400" dirty="0"/>
              <a:t>Ensure the work is based on an area that is not your main area of work, e.g. if task 3 is based on a child's safeguarding case task 4 </a:t>
            </a:r>
            <a:r>
              <a:rPr lang="en-GB" sz="2400" b="1" dirty="0"/>
              <a:t>must</a:t>
            </a:r>
            <a:r>
              <a:rPr lang="en-GB" sz="2400" dirty="0"/>
              <a:t> discuss adult safeguarding and vice versa</a:t>
            </a:r>
          </a:p>
          <a:p>
            <a:r>
              <a:rPr lang="en-GB" sz="2400" dirty="0"/>
              <a:t>Clearly highlight the differences between safeguarding of adults and children </a:t>
            </a:r>
          </a:p>
          <a:p>
            <a:r>
              <a:rPr lang="en-GB" sz="2400" dirty="0"/>
              <a:t>Ensure legislation, policy and procedure is the most current and dated and referenced correctly.</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29</a:t>
            </a:fld>
            <a:endParaRPr lang="en-GB" altLang="en-US"/>
          </a:p>
        </p:txBody>
      </p:sp>
      <p:sp>
        <p:nvSpPr>
          <p:cNvPr id="5" name="Footer Placeholder 4">
            <a:extLst>
              <a:ext uri="{FF2B5EF4-FFF2-40B4-BE49-F238E27FC236}">
                <a16:creationId xmlns:a16="http://schemas.microsoft.com/office/drawing/2014/main" id="{AA9E3B0A-5729-68CD-F864-725E93F77447}"/>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403324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in text citation or incorrect references. You only need one refence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115499" y="130404"/>
            <a:ext cx="157776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30</a:t>
            </a:fld>
            <a:endParaRPr lang="en-GB" altLang="en-US"/>
          </a:p>
        </p:txBody>
      </p:sp>
      <p:sp>
        <p:nvSpPr>
          <p:cNvPr id="2" name="Footer Placeholder 1">
            <a:extLst>
              <a:ext uri="{FF2B5EF4-FFF2-40B4-BE49-F238E27FC236}">
                <a16:creationId xmlns:a16="http://schemas.microsoft.com/office/drawing/2014/main" id="{C944D347-87B6-53D4-6A71-280577DAB13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31</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Plagiarism are</a:t>
            </a:r>
            <a:r>
              <a:rPr lang="en-US" altLang="en-US" sz="2200" dirty="0">
                <a:latin typeface="+mn-lt"/>
              </a:rPr>
              <a:t> investigated by the University – serious case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CCF755D0-B504-FF32-6EDB-230817476414}"/>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32</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637A5030-65F2-92FF-F3DE-4418AD957E2C}"/>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3672099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lnSpcReduction="10000"/>
          </a:bodyPr>
          <a:lstStyle/>
          <a:p>
            <a:pPr defTabSz="914400"/>
            <a:r>
              <a:rPr lang="en-US" sz="2000" dirty="0"/>
              <a:t>Trinity Saint David University submission is via Moodle</a:t>
            </a:r>
          </a:p>
          <a:p>
            <a:pPr defTabSz="914400"/>
            <a:r>
              <a:rPr lang="en-US" sz="2000" dirty="0">
                <a:effectLst/>
              </a:rPr>
              <a:t>Submit/upload your portfolio through your Moodle account before submission deadline (usually 12 noon). </a:t>
            </a:r>
          </a:p>
          <a:p>
            <a:pPr defTabSz="914400"/>
            <a:r>
              <a:rPr lang="en-US" sz="2000" dirty="0"/>
              <a:t>Y</a:t>
            </a:r>
            <a:r>
              <a:rPr lang="en-US" sz="2000" dirty="0">
                <a:effectLst/>
              </a:rPr>
              <a:t>ou are required to submit each of the 5 elements (Tasks) of the portfolio to the appropriate Turnitin </a:t>
            </a:r>
            <a:r>
              <a:rPr lang="en-US" sz="2000" b="1" dirty="0">
                <a:effectLst/>
              </a:rPr>
              <a:t>separate</a:t>
            </a:r>
            <a:r>
              <a:rPr lang="en-US" sz="2000" dirty="0">
                <a:effectLst/>
              </a:rPr>
              <a:t> submission </a:t>
            </a:r>
            <a:r>
              <a:rPr lang="en-US" sz="2000" dirty="0"/>
              <a:t>links.    Download the pro-forma for each task from Moodle</a:t>
            </a:r>
            <a:r>
              <a:rPr lang="en-US" sz="2000" dirty="0">
                <a:effectLst/>
              </a:rPr>
              <a:t>.</a:t>
            </a:r>
            <a:endParaRPr lang="en-US" sz="2000" dirty="0"/>
          </a:p>
          <a:p>
            <a:pPr defTabSz="914400"/>
            <a:r>
              <a:rPr lang="en-US" sz="2000" dirty="0"/>
              <a:t>The final section submission point “Reference list and other information – 7”,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a:t>
            </a:r>
            <a:endParaRPr lang="en-US" sz="2000" i="0" u="none" strike="noStrike" dirty="0"/>
          </a:p>
          <a:p>
            <a:pPr defTabSz="914400"/>
            <a:r>
              <a:rPr lang="en-US" sz="2000" dirty="0">
                <a:effectLst/>
              </a:rPr>
              <a:t>Please ensure that your written work in sections 2-7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points.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33</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0C185EFA-910F-06F5-DE9B-2AE95C78C05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9841783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submissions. Please check Moodle for information regarding this. </a:t>
            </a:r>
          </a:p>
          <a:p>
            <a:r>
              <a:rPr lang="en-US" sz="2400" dirty="0"/>
              <a:t>Marks are always only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34</a:t>
            </a:fld>
            <a:endParaRPr lang="en-GB" altLang="en-US">
              <a:solidFill>
                <a:srgbClr val="FFFFFF"/>
              </a:solidFill>
            </a:endParaRPr>
          </a:p>
        </p:txBody>
      </p:sp>
      <p:sp>
        <p:nvSpPr>
          <p:cNvPr id="3" name="Footer Placeholder 2">
            <a:extLst>
              <a:ext uri="{FF2B5EF4-FFF2-40B4-BE49-F238E27FC236}">
                <a16:creationId xmlns:a16="http://schemas.microsoft.com/office/drawing/2014/main" id="{7B6F82EB-1724-4F88-C5A1-4AEC47EFD6CA}"/>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7666731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questionaries' you will receive on completion of the programme</a:t>
            </a:r>
          </a:p>
          <a:p>
            <a:pPr>
              <a:buFont typeface="Arial" panose="020B0604020202020204" pitchFamily="34" charset="0"/>
              <a:buChar char="•"/>
            </a:pPr>
            <a:r>
              <a:rPr lang="en-GB" altLang="en-US" sz="1800" dirty="0"/>
              <a:t>Don’t leave it till 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do work on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35</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61762287-9406-B57A-18DE-BCB2B0D4B3AA}"/>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36</a:t>
            </a:fld>
            <a:endParaRPr lang="en-GB" altLang="en-US"/>
          </a:p>
        </p:txBody>
      </p:sp>
      <p:sp>
        <p:nvSpPr>
          <p:cNvPr id="2" name="Footer Placeholder 1">
            <a:extLst>
              <a:ext uri="{FF2B5EF4-FFF2-40B4-BE49-F238E27FC236}">
                <a16:creationId xmlns:a16="http://schemas.microsoft.com/office/drawing/2014/main" id="{7A83C84F-20BB-D39C-607F-609154E0BFC5}"/>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10769</TotalTime>
  <Words>3586</Words>
  <Application>Microsoft Macintosh PowerPoint</Application>
  <PresentationFormat>On-screen Show (4:3)</PresentationFormat>
  <Paragraphs>376</Paragraphs>
  <Slides>36</Slides>
  <Notes>31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Aptos</vt:lpstr>
      <vt:lpstr>Aptos Display</vt:lpstr>
      <vt:lpstr>Arial</vt:lpstr>
      <vt:lpstr>ArialMT</vt:lpstr>
      <vt:lpstr>Calibri</vt:lpstr>
      <vt:lpstr>Cavolini</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Children Safeguarding under  The SSWB(W)A, 2014 </vt:lpstr>
      <vt:lpstr>Safeguarding Boards</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3</vt:lpstr>
      <vt:lpstr>PowerPoint Presentation</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51</cp:revision>
  <cp:lastPrinted>2020-10-06T07:31:18Z</cp:lastPrinted>
  <dcterms:created xsi:type="dcterms:W3CDTF">2020-09-26T13:20:37Z</dcterms:created>
  <dcterms:modified xsi:type="dcterms:W3CDTF">2024-06-05T09:28:19Z</dcterms:modified>
</cp:coreProperties>
</file>