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6" r:id="rId11"/>
    <p:sldId id="267" r:id="rId12"/>
    <p:sldId id="268"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36CF85-3B1B-4D19-8857-18F33D412C9D}" v="62" dt="2023-03-13T14:28:12.748"/>
    <p1510:client id="{78CA1762-40F5-4594-8824-0CE0D71B3720}" v="17" dt="2023-03-12T19:12:31.360"/>
    <p1510:client id="{AE373D1B-9A08-61DA-3864-DC59271A5669}" v="53" dt="2023-03-16T12:31:50.8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138" autoAdjust="0"/>
    <p:restoredTop sz="94660"/>
  </p:normalViewPr>
  <p:slideViewPr>
    <p:cSldViewPr snapToGrid="0">
      <p:cViewPr varScale="1">
        <p:scale>
          <a:sx n="85" d="100"/>
          <a:sy n="85" d="100"/>
        </p:scale>
        <p:origin x="528"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4A1DEC-8A61-4A1C-A424-A6B83E8CEC6D}" type="datetimeFigureOut">
              <a:rPr lang="en-GB" smtClean="0"/>
              <a:t>17/03/2023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1209356-AAB5-47C1-A5B3-DCB7BB1AFE27}" type="slidenum">
              <a:rPr lang="en-GB" smtClean="0"/>
              <a:t>‹#›</a:t>
            </a:fld>
            <a:endParaRPr lang="en-GB"/>
          </a:p>
        </p:txBody>
      </p:sp>
    </p:spTree>
    <p:extLst>
      <p:ext uri="{BB962C8B-B14F-4D97-AF65-F5344CB8AC3E}">
        <p14:creationId xmlns:p14="http://schemas.microsoft.com/office/powerpoint/2010/main" val="939932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1000"/>
              </a:spcAft>
            </a:pPr>
            <a:r>
              <a:rPr lang="en-GB" sz="1800" dirty="0">
                <a:effectLst/>
                <a:latin typeface="Times New Roman" panose="02020603050405020304" pitchFamily="18" charset="0"/>
                <a:ea typeface="Times New Roman" panose="02020603050405020304" pitchFamily="18" charset="0"/>
              </a:rPr>
              <a:t>Toyota is a leader in the automobile sector with a history of more than 100 years. The innovation and creativity have been the basis for long term sustainability.  However, the revenue growth and financial stability does not provide relevance to the areas of innovative business operations (Tidd et al, 2018).</a:t>
            </a:r>
          </a:p>
          <a:p>
            <a:pPr algn="just">
              <a:lnSpc>
                <a:spcPct val="150000"/>
              </a:lnSpc>
              <a:spcAft>
                <a:spcPts val="1000"/>
              </a:spcAft>
            </a:pPr>
            <a:r>
              <a:rPr lang="en-GB" sz="1800" dirty="0">
                <a:effectLst/>
                <a:latin typeface="Times New Roman" panose="02020603050405020304" pitchFamily="18" charset="0"/>
                <a:ea typeface="Times New Roman" panose="02020603050405020304" pitchFamily="18" charset="0"/>
              </a:rPr>
              <a:t> The Just in time (JIT) is a significant contribution from Toyota.</a:t>
            </a:r>
          </a:p>
          <a:p>
            <a:endParaRPr lang="en-GB" dirty="0"/>
          </a:p>
        </p:txBody>
      </p:sp>
      <p:sp>
        <p:nvSpPr>
          <p:cNvPr id="4" name="Slide Number Placeholder 3"/>
          <p:cNvSpPr>
            <a:spLocks noGrp="1"/>
          </p:cNvSpPr>
          <p:nvPr>
            <p:ph type="sldNum" sz="quarter" idx="5"/>
          </p:nvPr>
        </p:nvSpPr>
        <p:spPr/>
        <p:txBody>
          <a:bodyPr/>
          <a:lstStyle/>
          <a:p>
            <a:fld id="{E1209356-AAB5-47C1-A5B3-DCB7BB1AFE27}" type="slidenum">
              <a:rPr lang="en-GB" smtClean="0"/>
              <a:t>2</a:t>
            </a:fld>
            <a:endParaRPr lang="en-GB"/>
          </a:p>
        </p:txBody>
      </p:sp>
    </p:spTree>
    <p:extLst>
      <p:ext uri="{BB962C8B-B14F-4D97-AF65-F5344CB8AC3E}">
        <p14:creationId xmlns:p14="http://schemas.microsoft.com/office/powerpoint/2010/main" val="30350298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I also found that. The combination of commuting and air routes is the basic of this new product </a:t>
            </a:r>
            <a:r>
              <a:rPr lang="en-GB" sz="1800" dirty="0" err="1">
                <a:effectLst/>
                <a:latin typeface="Times New Roman" panose="02020603050405020304" pitchFamily="18" charset="0"/>
                <a:ea typeface="Times New Roman" panose="02020603050405020304" pitchFamily="18" charset="0"/>
              </a:rPr>
              <a:t>eVTOL</a:t>
            </a:r>
            <a:r>
              <a:rPr lang="en-GB" sz="1800" dirty="0">
                <a:effectLst/>
                <a:latin typeface="Times New Roman" panose="02020603050405020304" pitchFamily="18" charset="0"/>
                <a:ea typeface="Times New Roman" panose="02020603050405020304" pitchFamily="18" charset="0"/>
              </a:rPr>
              <a:t>. However, there are more than 200 companies working in this area (Swaminathan et al, 2022). The feasibility is based on the consistency and long-term sustainability. The acquisition of Joby Aviation is the step in the right direction Innovation at Toyota.</a:t>
            </a:r>
          </a:p>
          <a:p>
            <a:endParaRPr lang="en-GB" dirty="0"/>
          </a:p>
        </p:txBody>
      </p:sp>
      <p:sp>
        <p:nvSpPr>
          <p:cNvPr id="4" name="Slide Number Placeholder 3"/>
          <p:cNvSpPr>
            <a:spLocks noGrp="1"/>
          </p:cNvSpPr>
          <p:nvPr>
            <p:ph type="sldNum" sz="quarter" idx="5"/>
          </p:nvPr>
        </p:nvSpPr>
        <p:spPr/>
        <p:txBody>
          <a:bodyPr/>
          <a:lstStyle/>
          <a:p>
            <a:fld id="{E1209356-AAB5-47C1-A5B3-DCB7BB1AFE27}" type="slidenum">
              <a:rPr lang="en-GB" smtClean="0"/>
              <a:t>3</a:t>
            </a:fld>
            <a:endParaRPr lang="en-GB"/>
          </a:p>
        </p:txBody>
      </p:sp>
    </p:spTree>
    <p:extLst>
      <p:ext uri="{BB962C8B-B14F-4D97-AF65-F5344CB8AC3E}">
        <p14:creationId xmlns:p14="http://schemas.microsoft.com/office/powerpoint/2010/main" val="19722802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1000"/>
              </a:spcAft>
            </a:pPr>
            <a:r>
              <a:rPr lang="en-GB" sz="1800" dirty="0">
                <a:effectLst/>
                <a:latin typeface="Times New Roman" panose="02020603050405020304" pitchFamily="18" charset="0"/>
                <a:ea typeface="Times New Roman" panose="02020603050405020304" pitchFamily="18" charset="0"/>
              </a:rPr>
              <a:t>I found that. The creativity is defined as the generation of new and useful ideas</a:t>
            </a:r>
          </a:p>
          <a:p>
            <a:pPr algn="just">
              <a:lnSpc>
                <a:spcPct val="150000"/>
              </a:lnSpc>
              <a:spcAft>
                <a:spcPts val="1000"/>
              </a:spcAft>
            </a:pPr>
            <a:r>
              <a:rPr lang="en-GB" sz="1800" dirty="0">
                <a:effectLst/>
                <a:latin typeface="Times New Roman" panose="02020603050405020304" pitchFamily="18" charset="0"/>
                <a:ea typeface="Times New Roman" panose="02020603050405020304" pitchFamily="18" charset="0"/>
              </a:rPr>
              <a:t>However, the usefulness is based on the effective and efficient application of such ideas.  The success rate of creative ideas is based on implementation before it is called an innovation (Trott, 2017).</a:t>
            </a:r>
          </a:p>
          <a:p>
            <a:pPr algn="just">
              <a:lnSpc>
                <a:spcPct val="150000"/>
              </a:lnSpc>
              <a:spcAft>
                <a:spcPts val="1000"/>
              </a:spcAft>
            </a:pPr>
            <a:r>
              <a:rPr lang="en-GB" sz="1800" dirty="0">
                <a:effectLst/>
                <a:latin typeface="Times New Roman" panose="02020603050405020304" pitchFamily="18" charset="0"/>
                <a:ea typeface="Times New Roman" panose="02020603050405020304" pitchFamily="18" charset="0"/>
              </a:rPr>
              <a:t>The creativity does not always result in favourable outcomes</a:t>
            </a:r>
          </a:p>
          <a:p>
            <a:pPr algn="just" rtl="0" fontAlgn="base"/>
            <a:endParaRPr lang="en-GB" sz="1800" b="1" i="0" dirty="0">
              <a:solidFill>
                <a:srgbClr val="000000"/>
              </a:solidFill>
              <a:effectLst/>
              <a:latin typeface="Times New Roman" panose="02020603050405020304" pitchFamily="18" charset="0"/>
            </a:endParaRPr>
          </a:p>
          <a:p>
            <a:pPr algn="just" rtl="0" fontAlgn="base"/>
            <a:endParaRPr lang="en-GB" b="0" i="0" dirty="0">
              <a:solidFill>
                <a:srgbClr val="000000"/>
              </a:solidFill>
              <a:effectLst/>
              <a:latin typeface="Segoe UI" panose="020B0502040204020203" pitchFamily="34" charset="0"/>
            </a:endParaRPr>
          </a:p>
          <a:p>
            <a:pPr algn="just" rtl="0" fontAlgn="base"/>
            <a:r>
              <a:rPr lang="en-GB" sz="1800" b="0" i="0" dirty="0">
                <a:solidFill>
                  <a:srgbClr val="000000"/>
                </a:solidFill>
                <a:effectLst/>
                <a:latin typeface="Times New Roman" panose="02020603050405020304" pitchFamily="18" charset="0"/>
              </a:rPr>
              <a:t>The creativity is defined as the generation of new and useful ideas </a:t>
            </a:r>
            <a:endParaRPr lang="en-GB" b="0" i="0" dirty="0">
              <a:solidFill>
                <a:srgbClr val="000000"/>
              </a:solidFill>
              <a:effectLst/>
              <a:latin typeface="Segoe UI" panose="020B0502040204020203" pitchFamily="34" charset="0"/>
            </a:endParaRPr>
          </a:p>
          <a:p>
            <a:pPr algn="just" rtl="0" fontAlgn="base"/>
            <a:r>
              <a:rPr lang="en-GB" sz="1800" b="0" i="0" dirty="0">
                <a:solidFill>
                  <a:srgbClr val="000000"/>
                </a:solidFill>
                <a:effectLst/>
                <a:latin typeface="Times New Roman" panose="02020603050405020304" pitchFamily="18" charset="0"/>
              </a:rPr>
              <a:t>However, the usefulness is based on the effective and efficient application of such ideas q The success rate of creative ideas is based on implementation before it is called an innovation (Trott, 2017). </a:t>
            </a:r>
            <a:endParaRPr lang="en-GB" b="0" i="0" dirty="0">
              <a:solidFill>
                <a:srgbClr val="000000"/>
              </a:solidFill>
              <a:effectLst/>
              <a:latin typeface="Segoe UI" panose="020B0502040204020203" pitchFamily="34" charset="0"/>
            </a:endParaRPr>
          </a:p>
          <a:p>
            <a:pPr algn="just" rtl="0" fontAlgn="base"/>
            <a:r>
              <a:rPr lang="en-GB" sz="1800" b="0" i="0" dirty="0">
                <a:solidFill>
                  <a:srgbClr val="000000"/>
                </a:solidFill>
                <a:effectLst/>
                <a:latin typeface="Times New Roman" panose="02020603050405020304" pitchFamily="18" charset="0"/>
              </a:rPr>
              <a:t>The creativity does not always result in favourable outcomes </a:t>
            </a:r>
            <a:endParaRPr lang="en-GB" b="0" i="0" dirty="0">
              <a:solidFill>
                <a:srgbClr val="000000"/>
              </a:solidFill>
              <a:effectLst/>
              <a:latin typeface="Segoe UI"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E1209356-AAB5-47C1-A5B3-DCB7BB1AFE27}" type="slidenum">
              <a:rPr lang="en-GB" smtClean="0"/>
              <a:t>4</a:t>
            </a:fld>
            <a:endParaRPr lang="en-GB"/>
          </a:p>
        </p:txBody>
      </p:sp>
    </p:spTree>
    <p:extLst>
      <p:ext uri="{BB962C8B-B14F-4D97-AF65-F5344CB8AC3E}">
        <p14:creationId xmlns:p14="http://schemas.microsoft.com/office/powerpoint/2010/main" val="35832571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Innovation is the application and implementation of the new ideas known as creativity. The creative thinking process is the precedent of innovation.  The use of creative ideas to improve the existing process or systems is known as innovation.  However, the development of new processes or systems is also an innovation, but such are rare but radical (Zaps et al, 2022).</a:t>
            </a:r>
          </a:p>
          <a:p>
            <a:endParaRPr lang="en-GB" dirty="0"/>
          </a:p>
        </p:txBody>
      </p:sp>
      <p:sp>
        <p:nvSpPr>
          <p:cNvPr id="4" name="Slide Number Placeholder 3"/>
          <p:cNvSpPr>
            <a:spLocks noGrp="1"/>
          </p:cNvSpPr>
          <p:nvPr>
            <p:ph type="sldNum" sz="quarter" idx="5"/>
          </p:nvPr>
        </p:nvSpPr>
        <p:spPr/>
        <p:txBody>
          <a:bodyPr/>
          <a:lstStyle/>
          <a:p>
            <a:fld id="{E1209356-AAB5-47C1-A5B3-DCB7BB1AFE27}" type="slidenum">
              <a:rPr lang="en-GB" smtClean="0"/>
              <a:t>5</a:t>
            </a:fld>
            <a:endParaRPr lang="en-GB"/>
          </a:p>
        </p:txBody>
      </p:sp>
    </p:spTree>
    <p:extLst>
      <p:ext uri="{BB962C8B-B14F-4D97-AF65-F5344CB8AC3E}">
        <p14:creationId xmlns:p14="http://schemas.microsoft.com/office/powerpoint/2010/main" val="10468246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I think that. The long-term sustainability at Toyota has been based on the creative thinking and management approach. Increased awareness and inclusion of technology in Automobile sector create the need for innovative solutions. The availability of resources aligns with the vision of the company.  The aim is to create a difference into how the people meet their commuting needs (Blau, 2020).</a:t>
            </a:r>
          </a:p>
          <a:p>
            <a:endParaRPr lang="en-GB" dirty="0"/>
          </a:p>
        </p:txBody>
      </p:sp>
      <p:sp>
        <p:nvSpPr>
          <p:cNvPr id="4" name="Slide Number Placeholder 3"/>
          <p:cNvSpPr>
            <a:spLocks noGrp="1"/>
          </p:cNvSpPr>
          <p:nvPr>
            <p:ph type="sldNum" sz="quarter" idx="5"/>
          </p:nvPr>
        </p:nvSpPr>
        <p:spPr/>
        <p:txBody>
          <a:bodyPr/>
          <a:lstStyle/>
          <a:p>
            <a:fld id="{E1209356-AAB5-47C1-A5B3-DCB7BB1AFE27}" type="slidenum">
              <a:rPr lang="en-GB" smtClean="0"/>
              <a:t>6</a:t>
            </a:fld>
            <a:endParaRPr lang="en-GB"/>
          </a:p>
        </p:txBody>
      </p:sp>
    </p:spTree>
    <p:extLst>
      <p:ext uri="{BB962C8B-B14F-4D97-AF65-F5344CB8AC3E}">
        <p14:creationId xmlns:p14="http://schemas.microsoft.com/office/powerpoint/2010/main" val="16049218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1000"/>
              </a:spcAft>
            </a:pPr>
            <a:r>
              <a:rPr lang="en-GB" sz="1800" dirty="0">
                <a:effectLst/>
                <a:latin typeface="Times New Roman" panose="02020603050405020304" pitchFamily="18" charset="0"/>
                <a:ea typeface="Times New Roman" panose="02020603050405020304" pitchFamily="18" charset="0"/>
              </a:rPr>
              <a:t>Architectural innovation is the based on existing technology, but it aims newer markets (Ahluwalia et al, 2021).  The innovation by Toyota falls under this category. Incremental innovation is about smaller changes in the existing processes and systems (Kim et al, 2022). The radical innovation is also focused to increase the customer base of the business, but it uses a new technology instead of existing ones (Gobble et al, 2012).</a:t>
            </a:r>
          </a:p>
          <a:p>
            <a:pPr algn="just">
              <a:lnSpc>
                <a:spcPct val="150000"/>
              </a:lnSpc>
              <a:spcAft>
                <a:spcPts val="1000"/>
              </a:spcAft>
            </a:pPr>
            <a:r>
              <a:rPr lang="en-GB" sz="1800" dirty="0">
                <a:effectLst/>
                <a:latin typeface="Times New Roman" panose="02020603050405020304" pitchFamily="18" charset="0"/>
                <a:ea typeface="Times New Roman" panose="02020603050405020304" pitchFamily="18" charset="0"/>
              </a:rPr>
              <a:t>I think that . This innovation by Toyota is not a small and process-based improvement so the incremental innovation model is no applicable. However, the disruptive innovation can be associated with the innovation of eVTOLs (Shihab et al, 2019). It uses the newer technologies to introduce a new product or service in the existing market.</a:t>
            </a:r>
          </a:p>
          <a:p>
            <a:pPr algn="just">
              <a:lnSpc>
                <a:spcPct val="150000"/>
              </a:lnSpc>
              <a:spcAft>
                <a:spcPts val="1000"/>
              </a:spcAft>
            </a:pPr>
            <a:r>
              <a:rPr lang="en-GB" sz="1800" dirty="0">
                <a:effectLst/>
                <a:latin typeface="Times New Roman" panose="02020603050405020304" pitchFamily="18" charset="0"/>
                <a:ea typeface="Times New Roman" panose="02020603050405020304" pitchFamily="18" charset="0"/>
              </a:rPr>
              <a:t>The eVTOLs are considered as open innovation. Internal organizational expertise is required as there is extensive information (Diamandis et al, 2020), Exchanged with external parties along with internal systems, The innovation process at Toyota is based on the brainstorming sessions as a part of long-term sustainability strategy development program.</a:t>
            </a:r>
          </a:p>
          <a:p>
            <a:endParaRPr lang="en-GB" dirty="0"/>
          </a:p>
        </p:txBody>
      </p:sp>
      <p:sp>
        <p:nvSpPr>
          <p:cNvPr id="4" name="Slide Number Placeholder 3"/>
          <p:cNvSpPr>
            <a:spLocks noGrp="1"/>
          </p:cNvSpPr>
          <p:nvPr>
            <p:ph type="sldNum" sz="quarter" idx="5"/>
          </p:nvPr>
        </p:nvSpPr>
        <p:spPr/>
        <p:txBody>
          <a:bodyPr/>
          <a:lstStyle/>
          <a:p>
            <a:fld id="{E1209356-AAB5-47C1-A5B3-DCB7BB1AFE27}" type="slidenum">
              <a:rPr lang="en-GB" smtClean="0"/>
              <a:t>7</a:t>
            </a:fld>
            <a:endParaRPr lang="en-GB"/>
          </a:p>
        </p:txBody>
      </p:sp>
    </p:spTree>
    <p:extLst>
      <p:ext uri="{BB962C8B-B14F-4D97-AF65-F5344CB8AC3E}">
        <p14:creationId xmlns:p14="http://schemas.microsoft.com/office/powerpoint/2010/main" val="34411058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Paradigm, Process, product, and position are the 4 Ps of innovations (Wu et al, 2016). Paradigm innovation reflects the shift in the mental model of fulfilling the needs of the population. The proposed innovation of Toyota is considered a paradigm innovation as it will shift the fundamental of commuting through flying cars in the mind of customers. The process innovation is about making the operational changes in the internal system of an organization. The product is the third P of innovation that reflect the materialistic innovation in product (</a:t>
            </a:r>
            <a:r>
              <a:rPr lang="en-GB" sz="1800" dirty="0" err="1">
                <a:effectLst/>
                <a:latin typeface="Times New Roman" panose="02020603050405020304" pitchFamily="18" charset="0"/>
                <a:ea typeface="Times New Roman" panose="02020603050405020304" pitchFamily="18" charset="0"/>
              </a:rPr>
              <a:t>Bratnicka</a:t>
            </a:r>
            <a:r>
              <a:rPr lang="en-GB" sz="1800" dirty="0">
                <a:effectLst/>
                <a:latin typeface="Times New Roman" panose="02020603050405020304" pitchFamily="18" charset="0"/>
                <a:ea typeface="Times New Roman" panose="02020603050405020304" pitchFamily="18" charset="0"/>
              </a:rPr>
              <a:t>, 2015). Also, the change in the position of the existing product or marketing it to a new market reflects the positioning innovation.</a:t>
            </a:r>
          </a:p>
          <a:p>
            <a:endParaRPr lang="en-GB" dirty="0"/>
          </a:p>
        </p:txBody>
      </p:sp>
      <p:sp>
        <p:nvSpPr>
          <p:cNvPr id="4" name="Slide Number Placeholder 3"/>
          <p:cNvSpPr>
            <a:spLocks noGrp="1"/>
          </p:cNvSpPr>
          <p:nvPr>
            <p:ph type="sldNum" sz="quarter" idx="5"/>
          </p:nvPr>
        </p:nvSpPr>
        <p:spPr/>
        <p:txBody>
          <a:bodyPr/>
          <a:lstStyle/>
          <a:p>
            <a:fld id="{E1209356-AAB5-47C1-A5B3-DCB7BB1AFE27}" type="slidenum">
              <a:rPr lang="en-GB" smtClean="0"/>
              <a:t>8</a:t>
            </a:fld>
            <a:endParaRPr lang="en-GB"/>
          </a:p>
        </p:txBody>
      </p:sp>
    </p:spTree>
    <p:extLst>
      <p:ext uri="{BB962C8B-B14F-4D97-AF65-F5344CB8AC3E}">
        <p14:creationId xmlns:p14="http://schemas.microsoft.com/office/powerpoint/2010/main" val="5216959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1000"/>
              </a:spcAft>
            </a:pPr>
            <a:r>
              <a:rPr lang="en-GB" sz="1800" dirty="0">
                <a:effectLst/>
                <a:latin typeface="Times New Roman" panose="02020603050405020304" pitchFamily="18" charset="0"/>
                <a:ea typeface="Times New Roman" panose="02020603050405020304" pitchFamily="18" charset="0"/>
              </a:rPr>
              <a:t> </a:t>
            </a:r>
          </a:p>
          <a:p>
            <a:pPr algn="just">
              <a:lnSpc>
                <a:spcPct val="150000"/>
              </a:lnSpc>
              <a:spcAft>
                <a:spcPts val="1000"/>
              </a:spcAft>
            </a:pPr>
            <a:r>
              <a:rPr lang="en-GB" sz="1800" dirty="0">
                <a:effectLst/>
                <a:latin typeface="Times New Roman" panose="02020603050405020304" pitchFamily="18" charset="0"/>
                <a:ea typeface="Times New Roman" panose="02020603050405020304" pitchFamily="18" charset="0"/>
              </a:rPr>
              <a:t>The major driving forces for the flying cars are need for efficient commuting, environmental impact of the electric vehicles (Cook, 2016).</a:t>
            </a:r>
          </a:p>
          <a:p>
            <a:pPr algn="just">
              <a:lnSpc>
                <a:spcPct val="150000"/>
              </a:lnSpc>
              <a:spcAft>
                <a:spcPts val="1000"/>
              </a:spcAft>
            </a:pPr>
            <a:r>
              <a:rPr lang="en-GB" sz="1800" dirty="0">
                <a:effectLst/>
                <a:latin typeface="Times New Roman" panose="02020603050405020304" pitchFamily="18" charset="0"/>
                <a:ea typeface="Times New Roman" panose="02020603050405020304" pitchFamily="18" charset="0"/>
              </a:rPr>
              <a:t>The efficiency in the travel and commute is the increased aspect of innovation and developments in the automobile sector. The traditional ways of travelling have been converted into more relaxing and comforting alternative (Foss et al, 2015) However, the fundamentals have also changed in other sectors which need to be aligned with automobile sector as well.</a:t>
            </a:r>
          </a:p>
          <a:p>
            <a:endParaRPr lang="en-GB" dirty="0"/>
          </a:p>
        </p:txBody>
      </p:sp>
      <p:sp>
        <p:nvSpPr>
          <p:cNvPr id="4" name="Slide Number Placeholder 3"/>
          <p:cNvSpPr>
            <a:spLocks noGrp="1"/>
          </p:cNvSpPr>
          <p:nvPr>
            <p:ph type="sldNum" sz="quarter" idx="5"/>
          </p:nvPr>
        </p:nvSpPr>
        <p:spPr/>
        <p:txBody>
          <a:bodyPr/>
          <a:lstStyle/>
          <a:p>
            <a:fld id="{E1209356-AAB5-47C1-A5B3-DCB7BB1AFE27}" type="slidenum">
              <a:rPr lang="en-GB" smtClean="0"/>
              <a:t>9</a:t>
            </a:fld>
            <a:endParaRPr lang="en-GB"/>
          </a:p>
        </p:txBody>
      </p:sp>
    </p:spTree>
    <p:extLst>
      <p:ext uri="{BB962C8B-B14F-4D97-AF65-F5344CB8AC3E}">
        <p14:creationId xmlns:p14="http://schemas.microsoft.com/office/powerpoint/2010/main" val="38253878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high risk of economic value of this product is the biggest restraining force Also, low probability of its sustainability for a mass utility is another restraining force (Ballé et al, 2017). The financial resources that are required to make this a product for mass use cannot be estimated accurately at this stage (Tomlins et al, 2021). eVTOLs need a clear and authorized air routes along with the charging stations as the electricity will be the source of energy for this new product.</a:t>
            </a:r>
          </a:p>
          <a:p>
            <a:endParaRPr lang="en-GB" dirty="0"/>
          </a:p>
        </p:txBody>
      </p:sp>
      <p:sp>
        <p:nvSpPr>
          <p:cNvPr id="4" name="Slide Number Placeholder 3"/>
          <p:cNvSpPr>
            <a:spLocks noGrp="1"/>
          </p:cNvSpPr>
          <p:nvPr>
            <p:ph type="sldNum" sz="quarter" idx="5"/>
          </p:nvPr>
        </p:nvSpPr>
        <p:spPr/>
        <p:txBody>
          <a:bodyPr/>
          <a:lstStyle/>
          <a:p>
            <a:fld id="{E1209356-AAB5-47C1-A5B3-DCB7BB1AFE27}" type="slidenum">
              <a:rPr lang="en-GB" smtClean="0"/>
              <a:t>10</a:t>
            </a:fld>
            <a:endParaRPr lang="en-GB"/>
          </a:p>
        </p:txBody>
      </p:sp>
    </p:spTree>
    <p:extLst>
      <p:ext uri="{BB962C8B-B14F-4D97-AF65-F5344CB8AC3E}">
        <p14:creationId xmlns:p14="http://schemas.microsoft.com/office/powerpoint/2010/main" val="35963516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1209356-AAB5-47C1-A5B3-DCB7BB1AFE27}" type="slidenum">
              <a:rPr lang="en-GB" smtClean="0"/>
              <a:t>11</a:t>
            </a:fld>
            <a:endParaRPr lang="en-GB"/>
          </a:p>
        </p:txBody>
      </p:sp>
    </p:spTree>
    <p:extLst>
      <p:ext uri="{BB962C8B-B14F-4D97-AF65-F5344CB8AC3E}">
        <p14:creationId xmlns:p14="http://schemas.microsoft.com/office/powerpoint/2010/main" val="22586757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A8B874C5-A636-4496-919D-1F1AA259C854}" type="datetime1">
              <a:rPr lang="en-GB" smtClean="0"/>
              <a:t>17/03/2023</a:t>
            </a:fld>
            <a:endParaRPr lang="en-GB"/>
          </a:p>
        </p:txBody>
      </p:sp>
      <p:sp>
        <p:nvSpPr>
          <p:cNvPr id="5" name="Footer Placeholder 4"/>
          <p:cNvSpPr>
            <a:spLocks noGrp="1"/>
          </p:cNvSpPr>
          <p:nvPr>
            <p:ph type="ftr" sz="quarter" idx="11"/>
          </p:nvPr>
        </p:nvSpPr>
        <p:spPr/>
        <p:txBody>
          <a:bodyPr/>
          <a:lstStyle/>
          <a:p>
            <a:r>
              <a:rPr lang="en-GB"/>
              <a:t>C. Tounoudjou (1914188).   (BMSW6102_SWAN Lecturer: Davina Evans)</a:t>
            </a:r>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hf sldNum="0"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F3C26F63-56EC-4200-B8EF-80FC6C8AD34B}" type="datetime1">
              <a:rPr lang="en-GB" smtClean="0"/>
              <a:t>17/03/2023</a:t>
            </a:fld>
            <a:endParaRPr lang="en-GB"/>
          </a:p>
        </p:txBody>
      </p:sp>
      <p:sp>
        <p:nvSpPr>
          <p:cNvPr id="5" name="Footer Placeholder 4"/>
          <p:cNvSpPr>
            <a:spLocks noGrp="1"/>
          </p:cNvSpPr>
          <p:nvPr>
            <p:ph type="ftr" sz="quarter" idx="11"/>
          </p:nvPr>
        </p:nvSpPr>
        <p:spPr/>
        <p:txBody>
          <a:bodyPr/>
          <a:lstStyle/>
          <a:p>
            <a:r>
              <a:rPr lang="en-GB"/>
              <a:t>C. Tounoudjou (1914188).   (BMSW6102_SWAN Lecturer: Davina Evans)</a:t>
            </a:r>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hf sldNum="0"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0C30FF4-91EF-4D92-8311-6C2086CB57A4}" type="datetime1">
              <a:rPr lang="en-GB" smtClean="0"/>
              <a:t>17/03/2023</a:t>
            </a:fld>
            <a:endParaRPr lang="en-GB"/>
          </a:p>
        </p:txBody>
      </p:sp>
      <p:sp>
        <p:nvSpPr>
          <p:cNvPr id="5" name="Footer Placeholder 4"/>
          <p:cNvSpPr>
            <a:spLocks noGrp="1"/>
          </p:cNvSpPr>
          <p:nvPr>
            <p:ph type="ftr" sz="quarter" idx="11"/>
          </p:nvPr>
        </p:nvSpPr>
        <p:spPr/>
        <p:txBody>
          <a:bodyPr/>
          <a:lstStyle/>
          <a:p>
            <a:r>
              <a:rPr lang="en-GB"/>
              <a:t>C. Tounoudjou (1914188).   (BMSW6102_SWAN Lecturer: Davina Evans)</a:t>
            </a:r>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hf sldNum="0"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08DEF9B3-B87E-44B1-B5F9-7F7B63D31D1A}" type="datetime1">
              <a:rPr lang="en-GB" smtClean="0"/>
              <a:t>17/03/2023</a:t>
            </a:fld>
            <a:endParaRPr lang="en-GB"/>
          </a:p>
        </p:txBody>
      </p:sp>
      <p:sp>
        <p:nvSpPr>
          <p:cNvPr id="6" name="Footer Placeholder 5"/>
          <p:cNvSpPr>
            <a:spLocks noGrp="1"/>
          </p:cNvSpPr>
          <p:nvPr>
            <p:ph type="ftr" sz="quarter" idx="11"/>
          </p:nvPr>
        </p:nvSpPr>
        <p:spPr/>
        <p:txBody>
          <a:bodyPr/>
          <a:lstStyle/>
          <a:p>
            <a:r>
              <a:rPr lang="en-GB"/>
              <a:t>C. Tounoudjou (1914188).   (BMSW6102_SWAN Lecturer: Davina Evans)</a:t>
            </a:r>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hf sldNum="0"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B7E0E837-31B9-4076-A866-20D5458C0EE2}" type="datetime1">
              <a:rPr lang="en-GB" smtClean="0"/>
              <a:t>17/03/2023</a:t>
            </a:fld>
            <a:endParaRPr lang="en-GB"/>
          </a:p>
        </p:txBody>
      </p:sp>
      <p:sp>
        <p:nvSpPr>
          <p:cNvPr id="8" name="Footer Placeholder 7"/>
          <p:cNvSpPr>
            <a:spLocks noGrp="1"/>
          </p:cNvSpPr>
          <p:nvPr>
            <p:ph type="ftr" sz="quarter" idx="11"/>
          </p:nvPr>
        </p:nvSpPr>
        <p:spPr/>
        <p:txBody>
          <a:bodyPr/>
          <a:lstStyle/>
          <a:p>
            <a:r>
              <a:rPr lang="en-GB"/>
              <a:t>C. Tounoudjou (1914188).   (BMSW6102_SWAN Lecturer: Davina Evans)</a:t>
            </a:r>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hf sldNum="0"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1D6C4150-37DA-4AAE-8065-6188F89A28CD}" type="datetime1">
              <a:rPr lang="en-GB" smtClean="0"/>
              <a:t>17/03/2023</a:t>
            </a:fld>
            <a:endParaRPr lang="en-GB"/>
          </a:p>
        </p:txBody>
      </p:sp>
      <p:sp>
        <p:nvSpPr>
          <p:cNvPr id="4" name="Footer Placeholder 3"/>
          <p:cNvSpPr>
            <a:spLocks noGrp="1"/>
          </p:cNvSpPr>
          <p:nvPr>
            <p:ph type="ftr" sz="quarter" idx="11"/>
          </p:nvPr>
        </p:nvSpPr>
        <p:spPr/>
        <p:txBody>
          <a:bodyPr/>
          <a:lstStyle/>
          <a:p>
            <a:r>
              <a:rPr lang="en-GB"/>
              <a:t>C. Tounoudjou (1914188).   (BMSW6102_SWAN Lecturer: Davina Evans)</a:t>
            </a:r>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hf sldNum="0" hd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5DFC3B-7B7C-42E4-B5C0-E484C53243B3}" type="datetime1">
              <a:rPr lang="en-GB" smtClean="0"/>
              <a:t>17/03/2023</a:t>
            </a:fld>
            <a:endParaRPr lang="en-GB"/>
          </a:p>
        </p:txBody>
      </p:sp>
      <p:sp>
        <p:nvSpPr>
          <p:cNvPr id="3" name="Footer Placeholder 2"/>
          <p:cNvSpPr>
            <a:spLocks noGrp="1"/>
          </p:cNvSpPr>
          <p:nvPr>
            <p:ph type="ftr" sz="quarter" idx="11"/>
          </p:nvPr>
        </p:nvSpPr>
        <p:spPr/>
        <p:txBody>
          <a:bodyPr/>
          <a:lstStyle/>
          <a:p>
            <a:r>
              <a:rPr lang="en-GB"/>
              <a:t>C. Tounoudjou (1914188).   (BMSW6102_SWAN Lecturer: Davina Evans)</a:t>
            </a:r>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hf sldNum="0" hd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013A6F3-9AB7-43AA-B57B-917B312AE018}" type="datetime1">
              <a:rPr lang="en-GB" smtClean="0"/>
              <a:t>17/03/2023</a:t>
            </a:fld>
            <a:endParaRPr lang="en-GB"/>
          </a:p>
        </p:txBody>
      </p:sp>
      <p:sp>
        <p:nvSpPr>
          <p:cNvPr id="6" name="Footer Placeholder 5"/>
          <p:cNvSpPr>
            <a:spLocks noGrp="1"/>
          </p:cNvSpPr>
          <p:nvPr>
            <p:ph type="ftr" sz="quarter" idx="11"/>
          </p:nvPr>
        </p:nvSpPr>
        <p:spPr/>
        <p:txBody>
          <a:bodyPr/>
          <a:lstStyle/>
          <a:p>
            <a:r>
              <a:rPr lang="en-GB"/>
              <a:t>C. Tounoudjou (1914188).   (BMSW6102_SWAN Lecturer: Davina Evans)</a:t>
            </a:r>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hf sldNum="0"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F2382BA-D2C9-4EC6-A9F8-4A07CDFC4734}" type="datetime1">
              <a:rPr lang="en-GB" smtClean="0"/>
              <a:t>17/03/2023</a:t>
            </a:fld>
            <a:endParaRPr lang="en-GB"/>
          </a:p>
        </p:txBody>
      </p:sp>
      <p:sp>
        <p:nvSpPr>
          <p:cNvPr id="6" name="Footer Placeholder 5"/>
          <p:cNvSpPr>
            <a:spLocks noGrp="1"/>
          </p:cNvSpPr>
          <p:nvPr>
            <p:ph type="ftr" sz="quarter" idx="11"/>
          </p:nvPr>
        </p:nvSpPr>
        <p:spPr/>
        <p:txBody>
          <a:bodyPr/>
          <a:lstStyle/>
          <a:p>
            <a:r>
              <a:rPr lang="en-GB"/>
              <a:t>C. Tounoudjou (1914188).   (BMSW6102_SWAN Lecturer: Davina Evans)</a:t>
            </a:r>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hf sldNum="0" hd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74CF0035-B890-4464-8C0D-569232D776C3}" type="datetime1">
              <a:rPr lang="en-GB" smtClean="0"/>
              <a:t>17/03/2023</a:t>
            </a:fld>
            <a:endParaRPr lang="en-GB"/>
          </a:p>
        </p:txBody>
      </p:sp>
      <p:sp>
        <p:nvSpPr>
          <p:cNvPr id="5" name="Footer Placeholder 4"/>
          <p:cNvSpPr>
            <a:spLocks noGrp="1"/>
          </p:cNvSpPr>
          <p:nvPr>
            <p:ph type="ftr" sz="quarter" idx="11"/>
          </p:nvPr>
        </p:nvSpPr>
        <p:spPr/>
        <p:txBody>
          <a:bodyPr/>
          <a:lstStyle/>
          <a:p>
            <a:r>
              <a:rPr lang="en-GB"/>
              <a:t>C. Tounoudjou (1914188).   (BMSW6102_SWAN Lecturer: Davina Evans)</a:t>
            </a:r>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hf sldNum="0" hd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D38CCBC0-2B5C-46ED-9565-095F3EBA8367}" type="datetime1">
              <a:rPr lang="en-GB" smtClean="0"/>
              <a:t>17/03/2023</a:t>
            </a:fld>
            <a:endParaRPr lang="en-GB"/>
          </a:p>
        </p:txBody>
      </p:sp>
      <p:sp>
        <p:nvSpPr>
          <p:cNvPr id="5" name="Footer Placeholder 4"/>
          <p:cNvSpPr>
            <a:spLocks noGrp="1"/>
          </p:cNvSpPr>
          <p:nvPr>
            <p:ph type="ftr" sz="quarter" idx="11"/>
          </p:nvPr>
        </p:nvSpPr>
        <p:spPr/>
        <p:txBody>
          <a:bodyPr/>
          <a:lstStyle/>
          <a:p>
            <a:r>
              <a:rPr lang="en-GB"/>
              <a:t>C. Tounoudjou (1914188).   (BMSW6102_SWAN Lecturer: Davina Evans)</a:t>
            </a:r>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hf sldNum="0"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721DC02-912C-4997-8810-468D5ABABFE7}" type="datetime1">
              <a:rPr lang="en-GB" smtClean="0"/>
              <a:t>17/03/2023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C. Tounoudjou (1914188).   (BMSW6102_SWAN Lecturer: Davina Evans)</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ictworks.org/stop-innovation-madness/"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creativecommons.org/licenses/by-nc-sa/3.0/"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flickr.com/photos/dennism2/34478836051/"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desarrollodefensaytecnologiabelica.blogspot.com/2020/07/wisk-apoyado-por-boeing-dice-que-no-la.html"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www.peoplematters.in/blog/technology/innovation-a-driving-force-for-employees-in-the-post-covid-19-era-26440"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3.sv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46">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Timeline&#10;&#10;Description automatically generated">
            <a:extLst>
              <a:ext uri="{FF2B5EF4-FFF2-40B4-BE49-F238E27FC236}">
                <a16:creationId xmlns:a16="http://schemas.microsoft.com/office/drawing/2014/main" id="{5D918C43-E215-1826-8FC1-119C054950A6}"/>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666" t="6700" r="15704" b="-1"/>
          <a:stretch/>
        </p:blipFill>
        <p:spPr>
          <a:xfrm>
            <a:off x="3523488" y="10"/>
            <a:ext cx="8668512" cy="6857990"/>
          </a:xfrm>
          <a:prstGeom prst="rect">
            <a:avLst/>
          </a:prstGeom>
        </p:spPr>
      </p:pic>
      <p:sp>
        <p:nvSpPr>
          <p:cNvPr id="55" name="Rectangle 48">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4"/>
            <a:ext cx="4023360" cy="337710"/>
          </a:xfrm>
        </p:spPr>
        <p:txBody>
          <a:bodyPr anchor="b">
            <a:normAutofit fontScale="90000"/>
          </a:bodyPr>
          <a:lstStyle/>
          <a:p>
            <a:pPr algn="l"/>
            <a:r>
              <a:rPr lang="en-GB" sz="4800" dirty="0">
                <a:cs typeface="Calibri Light"/>
              </a:rPr>
              <a:t>Introduction</a:t>
            </a:r>
            <a:endParaRPr lang="en-GB" sz="4800" dirty="0"/>
          </a:p>
        </p:txBody>
      </p:sp>
      <p:sp>
        <p:nvSpPr>
          <p:cNvPr id="3" name="Subtitle 2"/>
          <p:cNvSpPr>
            <a:spLocks noGrp="1"/>
          </p:cNvSpPr>
          <p:nvPr>
            <p:ph type="subTitle" idx="1"/>
          </p:nvPr>
        </p:nvSpPr>
        <p:spPr>
          <a:xfrm>
            <a:off x="477980" y="4546920"/>
            <a:ext cx="4023359" cy="1534143"/>
          </a:xfrm>
        </p:spPr>
        <p:txBody>
          <a:bodyPr vert="horz" lIns="91440" tIns="45720" rIns="91440" bIns="45720" rtlCol="0">
            <a:normAutofit/>
          </a:bodyPr>
          <a:lstStyle/>
          <a:p>
            <a:pPr algn="l"/>
            <a:r>
              <a:rPr lang="en-GB" dirty="0">
                <a:ea typeface="+mn-lt"/>
                <a:cs typeface="+mn-lt"/>
              </a:rPr>
              <a:t>Innovation and creativity provide a business advantage?</a:t>
            </a:r>
          </a:p>
          <a:p>
            <a:pPr algn="l"/>
            <a:r>
              <a:rPr lang="en-GB" dirty="0">
                <a:ea typeface="+mn-lt"/>
                <a:cs typeface="+mn-lt"/>
              </a:rPr>
              <a:t>(Flying Electric Cars by Toyota)</a:t>
            </a:r>
          </a:p>
          <a:p>
            <a:pPr algn="l"/>
            <a:endParaRPr lang="en-GB" sz="2000" dirty="0">
              <a:cs typeface="Calibri"/>
            </a:endParaRPr>
          </a:p>
        </p:txBody>
      </p:sp>
      <p:sp>
        <p:nvSpPr>
          <p:cNvPr id="56" name="Rectangle 5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3" name="Rectangle 5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289B1618-FCB7-BADC-414E-8DE01DF117B0}"/>
              </a:ext>
            </a:extLst>
          </p:cNvPr>
          <p:cNvSpPr txBox="1"/>
          <p:nvPr/>
        </p:nvSpPr>
        <p:spPr>
          <a:xfrm>
            <a:off x="9751909" y="6657945"/>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ictworks.org/stop-innovation-madnes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8" name="Footer Placeholder 7">
            <a:extLst>
              <a:ext uri="{FF2B5EF4-FFF2-40B4-BE49-F238E27FC236}">
                <a16:creationId xmlns:a16="http://schemas.microsoft.com/office/drawing/2014/main" id="{CBBB439B-0169-7BE0-9294-20875075D014}"/>
              </a:ext>
            </a:extLst>
          </p:cNvPr>
          <p:cNvSpPr>
            <a:spLocks noGrp="1"/>
          </p:cNvSpPr>
          <p:nvPr>
            <p:ph type="ftr" sz="quarter" idx="11"/>
          </p:nvPr>
        </p:nvSpPr>
        <p:spPr/>
        <p:txBody>
          <a:bodyPr/>
          <a:lstStyle/>
          <a:p>
            <a:r>
              <a:rPr lang="en-GB"/>
              <a:t>C. Tounoudjou (1914188).   (BMSW6102_SWAN Lecturer: Davina Evans)</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4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sign on a building&#10;&#10;Description automatically generated with low confidence">
            <a:extLst>
              <a:ext uri="{FF2B5EF4-FFF2-40B4-BE49-F238E27FC236}">
                <a16:creationId xmlns:a16="http://schemas.microsoft.com/office/drawing/2014/main" id="{7BA9B695-2E80-FB4E-2413-730568EC9B42}"/>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5882" b="-1"/>
          <a:stretch/>
        </p:blipFill>
        <p:spPr>
          <a:xfrm>
            <a:off x="1" y="10"/>
            <a:ext cx="9669642" cy="6857990"/>
          </a:xfrm>
          <a:prstGeom prst="rect">
            <a:avLst/>
          </a:prstGeom>
        </p:spPr>
      </p:pic>
      <p:sp>
        <p:nvSpPr>
          <p:cNvPr id="62" name="Rectangle 5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89889B8-A160-6623-BDB9-192F5356A00E}"/>
              </a:ext>
            </a:extLst>
          </p:cNvPr>
          <p:cNvSpPr>
            <a:spLocks noGrp="1"/>
          </p:cNvSpPr>
          <p:nvPr>
            <p:ph type="title"/>
          </p:nvPr>
        </p:nvSpPr>
        <p:spPr>
          <a:xfrm>
            <a:off x="0" y="0"/>
            <a:ext cx="10649464" cy="932334"/>
          </a:xfrm>
        </p:spPr>
        <p:txBody>
          <a:bodyPr>
            <a:normAutofit/>
          </a:bodyPr>
          <a:lstStyle/>
          <a:p>
            <a:r>
              <a:rPr lang="en-GB" sz="4000" dirty="0"/>
              <a:t>Overview of the Business</a:t>
            </a:r>
          </a:p>
        </p:txBody>
      </p:sp>
      <p:sp>
        <p:nvSpPr>
          <p:cNvPr id="3" name="Content Placeholder 2">
            <a:extLst>
              <a:ext uri="{FF2B5EF4-FFF2-40B4-BE49-F238E27FC236}">
                <a16:creationId xmlns:a16="http://schemas.microsoft.com/office/drawing/2014/main" id="{CB4CB25F-0B29-1444-0C4D-943C8E654353}"/>
              </a:ext>
            </a:extLst>
          </p:cNvPr>
          <p:cNvSpPr>
            <a:spLocks noGrp="1"/>
          </p:cNvSpPr>
          <p:nvPr>
            <p:ph idx="1"/>
          </p:nvPr>
        </p:nvSpPr>
        <p:spPr>
          <a:xfrm>
            <a:off x="7531610" y="2434201"/>
            <a:ext cx="4660390" cy="3742762"/>
          </a:xfrm>
        </p:spPr>
        <p:txBody>
          <a:bodyPr>
            <a:normAutofit/>
          </a:bodyPr>
          <a:lstStyle/>
          <a:p>
            <a:pPr marL="0" indent="0" rtl="0" fontAlgn="base">
              <a:buNone/>
            </a:pPr>
            <a:endParaRPr lang="en-GB" sz="2000" b="0" i="0" dirty="0">
              <a:effectLst/>
              <a:latin typeface="Segoe UI" panose="020B0502040204020203" pitchFamily="34" charset="0"/>
            </a:endParaRPr>
          </a:p>
          <a:p>
            <a:pPr rtl="0" fontAlgn="base"/>
            <a:r>
              <a:rPr lang="en-GB" sz="2400" b="0" i="0" u="none" strike="noStrike" dirty="0">
                <a:effectLst/>
                <a:latin typeface="Calibri" panose="020F0502020204030204" pitchFamily="34" charset="0"/>
              </a:rPr>
              <a:t>However, the revenue growth and financial stability does not provide relevance to the areas of innovative business operations (Tidd et al, 2018).</a:t>
            </a:r>
            <a:r>
              <a:rPr lang="en-GB" sz="2400" b="0" i="0" dirty="0">
                <a:effectLst/>
                <a:latin typeface="Calibri" panose="020F0502020204030204" pitchFamily="34" charset="0"/>
              </a:rPr>
              <a:t>​</a:t>
            </a:r>
            <a:endParaRPr lang="en-GB" sz="2400" b="0" i="0" dirty="0">
              <a:effectLst/>
              <a:latin typeface="Segoe UI" panose="020B0502040204020203" pitchFamily="34" charset="0"/>
            </a:endParaRPr>
          </a:p>
          <a:p>
            <a:pPr marL="0" indent="0">
              <a:buNone/>
            </a:pPr>
            <a:endParaRPr lang="en-GB" sz="2000" dirty="0"/>
          </a:p>
        </p:txBody>
      </p:sp>
      <p:sp>
        <p:nvSpPr>
          <p:cNvPr id="4" name="Footer Placeholder 3">
            <a:extLst>
              <a:ext uri="{FF2B5EF4-FFF2-40B4-BE49-F238E27FC236}">
                <a16:creationId xmlns:a16="http://schemas.microsoft.com/office/drawing/2014/main" id="{6A35907A-47D5-089F-34D5-43B21DE8C945}"/>
              </a:ext>
            </a:extLst>
          </p:cNvPr>
          <p:cNvSpPr>
            <a:spLocks noGrp="1"/>
          </p:cNvSpPr>
          <p:nvPr>
            <p:ph type="ftr" sz="quarter" idx="11"/>
          </p:nvPr>
        </p:nvSpPr>
        <p:spPr/>
        <p:txBody>
          <a:bodyPr/>
          <a:lstStyle/>
          <a:p>
            <a:r>
              <a:rPr lang="en-GB"/>
              <a:t>C. Tounoudjou (1914188).   (BMSW6102_SWAN Lecturer: Davina Evans)</a:t>
            </a:r>
          </a:p>
        </p:txBody>
      </p:sp>
    </p:spTree>
    <p:extLst>
      <p:ext uri="{BB962C8B-B14F-4D97-AF65-F5344CB8AC3E}">
        <p14:creationId xmlns:p14="http://schemas.microsoft.com/office/powerpoint/2010/main" val="22050025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3" name="Rectangle 65">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A780FF-1AA7-26EB-0234-4DCF96C0FBDD}"/>
              </a:ext>
            </a:extLst>
          </p:cNvPr>
          <p:cNvSpPr>
            <a:spLocks noGrp="1"/>
          </p:cNvSpPr>
          <p:nvPr>
            <p:ph type="title"/>
          </p:nvPr>
        </p:nvSpPr>
        <p:spPr>
          <a:xfrm>
            <a:off x="8643193" y="489507"/>
            <a:ext cx="3091607" cy="1655483"/>
          </a:xfrm>
        </p:spPr>
        <p:txBody>
          <a:bodyPr anchor="b">
            <a:normAutofit/>
          </a:bodyPr>
          <a:lstStyle/>
          <a:p>
            <a:r>
              <a:rPr lang="en-GB" sz="4000"/>
              <a:t>Innovation at Toyota</a:t>
            </a:r>
          </a:p>
        </p:txBody>
      </p:sp>
      <p:pic>
        <p:nvPicPr>
          <p:cNvPr id="5" name="Picture 4" descr="A group of yellow airplanes flying in the sky&#10;&#10;Description automatically generated with low confidence">
            <a:extLst>
              <a:ext uri="{FF2B5EF4-FFF2-40B4-BE49-F238E27FC236}">
                <a16:creationId xmlns:a16="http://schemas.microsoft.com/office/drawing/2014/main" id="{7685A615-BC15-43F9-631C-BAF99530B0B1}"/>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5174" r="15176" b="1"/>
          <a:stretch/>
        </p:blipFill>
        <p:spPr>
          <a:xfrm>
            <a:off x="20" y="431"/>
            <a:ext cx="8115280" cy="6408311"/>
          </a:xfrm>
          <a:prstGeom prst="rect">
            <a:avLst/>
          </a:prstGeom>
        </p:spPr>
      </p:pic>
      <p:sp>
        <p:nvSpPr>
          <p:cNvPr id="3" name="Content Placeholder 2">
            <a:extLst>
              <a:ext uri="{FF2B5EF4-FFF2-40B4-BE49-F238E27FC236}">
                <a16:creationId xmlns:a16="http://schemas.microsoft.com/office/drawing/2014/main" id="{B02D2433-E975-A998-98D0-A615DAACA34D}"/>
              </a:ext>
            </a:extLst>
          </p:cNvPr>
          <p:cNvSpPr>
            <a:spLocks noGrp="1"/>
          </p:cNvSpPr>
          <p:nvPr>
            <p:ph idx="1"/>
          </p:nvPr>
        </p:nvSpPr>
        <p:spPr>
          <a:xfrm>
            <a:off x="8643193" y="2418408"/>
            <a:ext cx="2942813" cy="3540265"/>
          </a:xfrm>
        </p:spPr>
        <p:txBody>
          <a:bodyPr>
            <a:normAutofit/>
          </a:bodyPr>
          <a:lstStyle/>
          <a:p>
            <a:r>
              <a:rPr lang="en-GB" sz="2000" b="0" i="0" u="none" strike="noStrike">
                <a:effectLst/>
                <a:latin typeface="Calibri" panose="020F0502020204030204" pitchFamily="34" charset="0"/>
              </a:rPr>
              <a:t>The combination of commuting and air routes is the basic of this new product eVTOL. </a:t>
            </a:r>
          </a:p>
          <a:p>
            <a:pPr marL="0" indent="0">
              <a:buNone/>
            </a:pPr>
            <a:endParaRPr lang="en-GB" sz="2000" b="0" i="0" u="none" strike="noStrike">
              <a:effectLst/>
              <a:latin typeface="Calibri" panose="020F0502020204030204" pitchFamily="34" charset="0"/>
            </a:endParaRPr>
          </a:p>
          <a:p>
            <a:r>
              <a:rPr lang="en-GB" sz="2000" b="0" i="0" u="none" strike="noStrike">
                <a:effectLst/>
                <a:latin typeface="Calibri" panose="020F0502020204030204" pitchFamily="34" charset="0"/>
              </a:rPr>
              <a:t> However, there are more than 200 companies working in this area (Swaminathan et al, 2022).</a:t>
            </a:r>
          </a:p>
        </p:txBody>
      </p:sp>
      <p:sp>
        <p:nvSpPr>
          <p:cNvPr id="64" name="Rectangle 67">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15E68862-F734-8B9A-784F-6A67FE1FA9E0}"/>
              </a:ext>
            </a:extLst>
          </p:cNvPr>
          <p:cNvSpPr txBox="1"/>
          <p:nvPr/>
        </p:nvSpPr>
        <p:spPr>
          <a:xfrm>
            <a:off x="5675208" y="6208687"/>
            <a:ext cx="244009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desarrollodefensaytecnologiabelica.blogspot.com/2020/07/wisk-apoyado-por-boeing-dice-que-no-la.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4" name="Footer Placeholder 3">
            <a:extLst>
              <a:ext uri="{FF2B5EF4-FFF2-40B4-BE49-F238E27FC236}">
                <a16:creationId xmlns:a16="http://schemas.microsoft.com/office/drawing/2014/main" id="{3F18B15E-3776-BCB6-421C-0B173CF46118}"/>
              </a:ext>
            </a:extLst>
          </p:cNvPr>
          <p:cNvSpPr>
            <a:spLocks noGrp="1"/>
          </p:cNvSpPr>
          <p:nvPr>
            <p:ph type="ftr" sz="quarter" idx="11"/>
          </p:nvPr>
        </p:nvSpPr>
        <p:spPr/>
        <p:txBody>
          <a:bodyPr/>
          <a:lstStyle/>
          <a:p>
            <a:r>
              <a:rPr lang="en-GB"/>
              <a:t>C. Tounoudjou (1914188).   (BMSW6102_SWAN Lecturer: Davina Evans)</a:t>
            </a:r>
          </a:p>
        </p:txBody>
      </p:sp>
    </p:spTree>
    <p:extLst>
      <p:ext uri="{BB962C8B-B14F-4D97-AF65-F5344CB8AC3E}">
        <p14:creationId xmlns:p14="http://schemas.microsoft.com/office/powerpoint/2010/main" val="22839591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8FFDD-3F74-CCC6-8942-D799E919389C}"/>
              </a:ext>
            </a:extLst>
          </p:cNvPr>
          <p:cNvSpPr>
            <a:spLocks noGrp="1"/>
          </p:cNvSpPr>
          <p:nvPr>
            <p:ph type="title"/>
          </p:nvPr>
        </p:nvSpPr>
        <p:spPr>
          <a:xfrm>
            <a:off x="4965430" y="629268"/>
            <a:ext cx="6586491" cy="1286160"/>
          </a:xfrm>
        </p:spPr>
        <p:txBody>
          <a:bodyPr anchor="b">
            <a:normAutofit/>
          </a:bodyPr>
          <a:lstStyle/>
          <a:p>
            <a:r>
              <a:rPr lang="en-GB"/>
              <a:t>Creativity</a:t>
            </a:r>
          </a:p>
        </p:txBody>
      </p:sp>
      <p:sp>
        <p:nvSpPr>
          <p:cNvPr id="3" name="Content Placeholder 2">
            <a:extLst>
              <a:ext uri="{FF2B5EF4-FFF2-40B4-BE49-F238E27FC236}">
                <a16:creationId xmlns:a16="http://schemas.microsoft.com/office/drawing/2014/main" id="{1984BF52-68CA-C3D6-5DC3-FACBA63C910E}"/>
              </a:ext>
            </a:extLst>
          </p:cNvPr>
          <p:cNvSpPr>
            <a:spLocks noGrp="1"/>
          </p:cNvSpPr>
          <p:nvPr>
            <p:ph idx="1"/>
          </p:nvPr>
        </p:nvSpPr>
        <p:spPr>
          <a:xfrm>
            <a:off x="4635591" y="2438400"/>
            <a:ext cx="7556389" cy="4011826"/>
          </a:xfrm>
        </p:spPr>
        <p:txBody>
          <a:bodyPr>
            <a:normAutofit/>
          </a:bodyPr>
          <a:lstStyle/>
          <a:p>
            <a:pPr marL="0" indent="0" rtl="0" fontAlgn="base">
              <a:buNone/>
            </a:pPr>
            <a:endParaRPr lang="en-GB" sz="2400" b="0" i="0" dirty="0">
              <a:effectLst/>
              <a:latin typeface="Times New Roman" panose="02020603050405020304" pitchFamily="18" charset="0"/>
            </a:endParaRPr>
          </a:p>
          <a:p>
            <a:pPr marL="0" indent="0" rtl="0" fontAlgn="base">
              <a:buNone/>
            </a:pPr>
            <a:endParaRPr lang="en-GB" sz="2400" dirty="0">
              <a:latin typeface="Times New Roman" panose="02020603050405020304" pitchFamily="18" charset="0"/>
            </a:endParaRPr>
          </a:p>
          <a:p>
            <a:pPr marL="0" indent="0" rtl="0" fontAlgn="base">
              <a:buNone/>
            </a:pPr>
            <a:endParaRPr lang="en-GB" sz="2400" b="0" i="0" dirty="0">
              <a:effectLst/>
              <a:latin typeface="Times New Roman" panose="02020603050405020304" pitchFamily="18" charset="0"/>
            </a:endParaRPr>
          </a:p>
          <a:p>
            <a:pPr marL="0" indent="0" rtl="0" fontAlgn="base">
              <a:buNone/>
            </a:pPr>
            <a:r>
              <a:rPr lang="en-GB" sz="2400" b="0" i="0" dirty="0">
                <a:effectLst/>
                <a:latin typeface="Times New Roman" panose="02020603050405020304" pitchFamily="18" charset="0"/>
              </a:rPr>
              <a:t>The success rate of creative ideas is based on implementation before it is called an innovation (Trott, 2017). </a:t>
            </a:r>
          </a:p>
          <a:p>
            <a:pPr marL="0" indent="0" rtl="0" fontAlgn="base">
              <a:buNone/>
            </a:pPr>
            <a:endParaRPr lang="en-GB" sz="2400" b="0" i="0" dirty="0">
              <a:effectLst/>
              <a:latin typeface="Segoe UI" panose="020B0502040204020203" pitchFamily="34" charset="0"/>
            </a:endParaRPr>
          </a:p>
          <a:p>
            <a:pPr rtl="0" fontAlgn="base"/>
            <a:r>
              <a:rPr lang="en-GB" sz="2400" b="0" i="0" dirty="0">
                <a:effectLst/>
                <a:latin typeface="Times New Roman" panose="02020603050405020304" pitchFamily="18" charset="0"/>
              </a:rPr>
              <a:t>The creativity does not always result in favourable outcomes </a:t>
            </a:r>
            <a:endParaRPr lang="en-GB" sz="2400" b="0" i="0" dirty="0">
              <a:effectLst/>
              <a:latin typeface="Segoe UI" panose="020B0502040204020203" pitchFamily="34" charset="0"/>
            </a:endParaRPr>
          </a:p>
          <a:p>
            <a:endParaRPr lang="en-GB" sz="2000" dirty="0"/>
          </a:p>
        </p:txBody>
      </p:sp>
      <p:pic>
        <p:nvPicPr>
          <p:cNvPr id="5" name="Picture 4" descr="A colourful light bulb with business icons">
            <a:extLst>
              <a:ext uri="{FF2B5EF4-FFF2-40B4-BE49-F238E27FC236}">
                <a16:creationId xmlns:a16="http://schemas.microsoft.com/office/drawing/2014/main" id="{938B2092-3663-6B50-B820-C86DFDD300F0}"/>
              </a:ext>
            </a:extLst>
          </p:cNvPr>
          <p:cNvPicPr>
            <a:picLocks noChangeAspect="1"/>
          </p:cNvPicPr>
          <p:nvPr/>
        </p:nvPicPr>
        <p:blipFill rotWithShape="1">
          <a:blip r:embed="rId3"/>
          <a:srcRect l="20535" r="32150" b="1"/>
          <a:stretch/>
        </p:blipFill>
        <p:spPr>
          <a:xfrm>
            <a:off x="20" y="10"/>
            <a:ext cx="4635571" cy="6857990"/>
          </a:xfrm>
          <a:prstGeom prst="rect">
            <a:avLst/>
          </a:prstGeom>
          <a:effectLst/>
        </p:spPr>
      </p:pic>
      <p:cxnSp>
        <p:nvCxnSpPr>
          <p:cNvPr id="29" name="Straight Connector 22">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F5D99"/>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3E2D2E01-9D86-5A6E-1857-BCAC72EBB2F5}"/>
              </a:ext>
            </a:extLst>
          </p:cNvPr>
          <p:cNvSpPr>
            <a:spLocks noGrp="1"/>
          </p:cNvSpPr>
          <p:nvPr>
            <p:ph type="ftr" sz="quarter" idx="11"/>
          </p:nvPr>
        </p:nvSpPr>
        <p:spPr/>
        <p:txBody>
          <a:bodyPr/>
          <a:lstStyle/>
          <a:p>
            <a:r>
              <a:rPr lang="en-GB"/>
              <a:t>C. Tounoudjou (1914188).   (BMSW6102_SWAN Lecturer: Davina Evans)</a:t>
            </a:r>
          </a:p>
        </p:txBody>
      </p:sp>
    </p:spTree>
    <p:extLst>
      <p:ext uri="{BB962C8B-B14F-4D97-AF65-F5344CB8AC3E}">
        <p14:creationId xmlns:p14="http://schemas.microsoft.com/office/powerpoint/2010/main" val="12844295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ople working on ideas">
            <a:extLst>
              <a:ext uri="{FF2B5EF4-FFF2-40B4-BE49-F238E27FC236}">
                <a16:creationId xmlns:a16="http://schemas.microsoft.com/office/drawing/2014/main" id="{B51B5663-A661-D3B7-3E85-2DCAB20CCC22}"/>
              </a:ext>
            </a:extLst>
          </p:cNvPr>
          <p:cNvPicPr>
            <a:picLocks noChangeAspect="1"/>
          </p:cNvPicPr>
          <p:nvPr/>
        </p:nvPicPr>
        <p:blipFill rotWithShape="1">
          <a:blip r:embed="rId3"/>
          <a:srcRect l="19" r="7629" b="2"/>
          <a:stretch/>
        </p:blipFill>
        <p:spPr>
          <a:xfrm>
            <a:off x="2522356" y="10"/>
            <a:ext cx="9669642" cy="6857990"/>
          </a:xfrm>
          <a:prstGeom prst="rect">
            <a:avLst/>
          </a:prstGeom>
        </p:spPr>
      </p:pic>
      <p:sp>
        <p:nvSpPr>
          <p:cNvPr id="39" name="Rectangle 3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96CFFCC-6014-4707-DFC1-28E593932E57}"/>
              </a:ext>
            </a:extLst>
          </p:cNvPr>
          <p:cNvSpPr>
            <a:spLocks noGrp="1"/>
          </p:cNvSpPr>
          <p:nvPr>
            <p:ph type="title"/>
          </p:nvPr>
        </p:nvSpPr>
        <p:spPr>
          <a:xfrm>
            <a:off x="838200" y="365125"/>
            <a:ext cx="3822189" cy="1899912"/>
          </a:xfrm>
        </p:spPr>
        <p:txBody>
          <a:bodyPr>
            <a:normAutofit/>
          </a:bodyPr>
          <a:lstStyle/>
          <a:p>
            <a:r>
              <a:rPr lang="en-GB" sz="4000"/>
              <a:t>Innovation</a:t>
            </a:r>
          </a:p>
        </p:txBody>
      </p:sp>
      <p:sp>
        <p:nvSpPr>
          <p:cNvPr id="3" name="Content Placeholder 2">
            <a:extLst>
              <a:ext uri="{FF2B5EF4-FFF2-40B4-BE49-F238E27FC236}">
                <a16:creationId xmlns:a16="http://schemas.microsoft.com/office/drawing/2014/main" id="{532E64AA-28C1-93B8-E6FE-FD21A849BA52}"/>
              </a:ext>
            </a:extLst>
          </p:cNvPr>
          <p:cNvSpPr>
            <a:spLocks noGrp="1"/>
          </p:cNvSpPr>
          <p:nvPr>
            <p:ph idx="1"/>
          </p:nvPr>
        </p:nvSpPr>
        <p:spPr>
          <a:xfrm>
            <a:off x="-4" y="2434200"/>
            <a:ext cx="4660393" cy="4423789"/>
          </a:xfrm>
        </p:spPr>
        <p:txBody>
          <a:bodyPr>
            <a:normAutofit/>
          </a:bodyPr>
          <a:lstStyle/>
          <a:p>
            <a:pPr marL="0" indent="0" rtl="0" fontAlgn="base">
              <a:buNone/>
            </a:pPr>
            <a:endParaRPr lang="en-GB" sz="1700" b="0" i="0" dirty="0">
              <a:effectLst/>
              <a:latin typeface="Segoe UI" panose="020B0502040204020203" pitchFamily="34" charset="0"/>
            </a:endParaRPr>
          </a:p>
          <a:p>
            <a:pPr rtl="0" fontAlgn="base"/>
            <a:endParaRPr lang="en-GB" sz="1700" b="0" i="0" dirty="0">
              <a:effectLst/>
              <a:latin typeface="Times New Roman" panose="02020603050405020304" pitchFamily="18" charset="0"/>
            </a:endParaRPr>
          </a:p>
          <a:p>
            <a:pPr rtl="0" fontAlgn="base"/>
            <a:endParaRPr lang="en-GB" sz="1700" dirty="0">
              <a:latin typeface="Times New Roman" panose="02020603050405020304" pitchFamily="18" charset="0"/>
            </a:endParaRPr>
          </a:p>
          <a:p>
            <a:pPr rtl="0" fontAlgn="base"/>
            <a:endParaRPr lang="en-GB" sz="1700" b="0" i="0" dirty="0">
              <a:effectLst/>
              <a:latin typeface="Times New Roman" panose="02020603050405020304" pitchFamily="18" charset="0"/>
            </a:endParaRPr>
          </a:p>
          <a:p>
            <a:pPr rtl="0" fontAlgn="base"/>
            <a:endParaRPr lang="en-GB" sz="1700" dirty="0">
              <a:latin typeface="Times New Roman" panose="02020603050405020304" pitchFamily="18" charset="0"/>
            </a:endParaRPr>
          </a:p>
          <a:p>
            <a:pPr rtl="0" fontAlgn="base"/>
            <a:endParaRPr lang="en-GB" sz="1700" b="0" i="0" dirty="0">
              <a:effectLst/>
              <a:latin typeface="Times New Roman" panose="02020603050405020304" pitchFamily="18" charset="0"/>
            </a:endParaRPr>
          </a:p>
          <a:p>
            <a:pPr rtl="0" fontAlgn="base"/>
            <a:endParaRPr lang="en-GB" sz="1700" dirty="0">
              <a:latin typeface="Times New Roman" panose="02020603050405020304" pitchFamily="18" charset="0"/>
            </a:endParaRPr>
          </a:p>
          <a:p>
            <a:pPr rtl="0" fontAlgn="base"/>
            <a:r>
              <a:rPr lang="en-GB" sz="2400" b="0" i="0" dirty="0">
                <a:effectLst/>
                <a:latin typeface="Times New Roman" panose="02020603050405020304" pitchFamily="18" charset="0"/>
              </a:rPr>
              <a:t>However, the development of new processes or systems is also an innovation, but such are rare but radical (Zaps et al, 2022). </a:t>
            </a:r>
            <a:endParaRPr lang="en-GB" sz="2400" b="0" i="0" dirty="0">
              <a:effectLst/>
              <a:latin typeface="Segoe UI" panose="020B0502040204020203" pitchFamily="34" charset="0"/>
            </a:endParaRPr>
          </a:p>
          <a:p>
            <a:endParaRPr lang="en-GB" sz="1700" dirty="0"/>
          </a:p>
        </p:txBody>
      </p:sp>
      <p:sp>
        <p:nvSpPr>
          <p:cNvPr id="4" name="Footer Placeholder 3">
            <a:extLst>
              <a:ext uri="{FF2B5EF4-FFF2-40B4-BE49-F238E27FC236}">
                <a16:creationId xmlns:a16="http://schemas.microsoft.com/office/drawing/2014/main" id="{6B731C38-436A-0F2C-E7E8-53E7F41B5E15}"/>
              </a:ext>
            </a:extLst>
          </p:cNvPr>
          <p:cNvSpPr>
            <a:spLocks noGrp="1"/>
          </p:cNvSpPr>
          <p:nvPr>
            <p:ph type="ftr" sz="quarter" idx="11"/>
          </p:nvPr>
        </p:nvSpPr>
        <p:spPr/>
        <p:txBody>
          <a:bodyPr/>
          <a:lstStyle/>
          <a:p>
            <a:r>
              <a:rPr lang="en-GB"/>
              <a:t>C. Tounoudjou (1914188).   (BMSW6102_SWAN Lecturer: Davina Evans)</a:t>
            </a:r>
          </a:p>
        </p:txBody>
      </p:sp>
    </p:spTree>
    <p:extLst>
      <p:ext uri="{BB962C8B-B14F-4D97-AF65-F5344CB8AC3E}">
        <p14:creationId xmlns:p14="http://schemas.microsoft.com/office/powerpoint/2010/main" val="30497027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A picture containing text, transport, aircraft&#10;&#10;Description automatically generated">
            <a:extLst>
              <a:ext uri="{FF2B5EF4-FFF2-40B4-BE49-F238E27FC236}">
                <a16:creationId xmlns:a16="http://schemas.microsoft.com/office/drawing/2014/main" id="{17F84442-40D4-F106-0097-111CEA082DB7}"/>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7618" r="3070"/>
          <a:stretch/>
        </p:blipFill>
        <p:spPr>
          <a:xfrm>
            <a:off x="1" y="10"/>
            <a:ext cx="9669642" cy="6857990"/>
          </a:xfrm>
          <a:prstGeom prst="rect">
            <a:avLst/>
          </a:prstGeom>
        </p:spPr>
      </p:pic>
      <p:sp>
        <p:nvSpPr>
          <p:cNvPr id="27" name="Rectangle 2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DC320B0-F110-5F22-E4AD-B46879002DD7}"/>
              </a:ext>
            </a:extLst>
          </p:cNvPr>
          <p:cNvSpPr>
            <a:spLocks noGrp="1"/>
          </p:cNvSpPr>
          <p:nvPr>
            <p:ph type="title"/>
          </p:nvPr>
        </p:nvSpPr>
        <p:spPr>
          <a:xfrm>
            <a:off x="5523469" y="0"/>
            <a:ext cx="6665481" cy="681037"/>
          </a:xfrm>
        </p:spPr>
        <p:txBody>
          <a:bodyPr>
            <a:normAutofit/>
          </a:bodyPr>
          <a:lstStyle/>
          <a:p>
            <a:r>
              <a:rPr lang="en-GB" sz="4000" dirty="0"/>
              <a:t>Drivers of Innovation at Toyota</a:t>
            </a:r>
          </a:p>
        </p:txBody>
      </p:sp>
      <p:sp>
        <p:nvSpPr>
          <p:cNvPr id="20" name="Content Placeholder 19">
            <a:extLst>
              <a:ext uri="{FF2B5EF4-FFF2-40B4-BE49-F238E27FC236}">
                <a16:creationId xmlns:a16="http://schemas.microsoft.com/office/drawing/2014/main" id="{CF047348-D650-D83B-FE49-E67F32369568}"/>
              </a:ext>
            </a:extLst>
          </p:cNvPr>
          <p:cNvSpPr>
            <a:spLocks noGrp="1"/>
          </p:cNvSpPr>
          <p:nvPr>
            <p:ph idx="1"/>
          </p:nvPr>
        </p:nvSpPr>
        <p:spPr>
          <a:xfrm>
            <a:off x="7531610" y="2434200"/>
            <a:ext cx="4540941" cy="3922149"/>
          </a:xfrm>
        </p:spPr>
        <p:txBody>
          <a:bodyPr>
            <a:normAutofit/>
          </a:bodyPr>
          <a:lstStyle/>
          <a:p>
            <a:pPr marL="0" indent="0">
              <a:buNone/>
            </a:pPr>
            <a:endParaRPr lang="en-GB" sz="2000" dirty="0">
              <a:effectLst/>
              <a:latin typeface="Times New Roman" panose="02020603050405020304" pitchFamily="18" charset="0"/>
              <a:ea typeface="Times New Roman" panose="02020603050405020304" pitchFamily="18" charset="0"/>
            </a:endParaRPr>
          </a:p>
          <a:p>
            <a:pPr marL="0" indent="0">
              <a:buNone/>
            </a:pPr>
            <a:endParaRPr lang="en-GB" sz="2000" dirty="0">
              <a:latin typeface="Times New Roman" panose="02020603050405020304" pitchFamily="18" charset="0"/>
              <a:ea typeface="Times New Roman" panose="02020603050405020304" pitchFamily="18" charset="0"/>
            </a:endParaRPr>
          </a:p>
          <a:p>
            <a:pPr marL="0" indent="0">
              <a:buNone/>
            </a:pPr>
            <a:endParaRPr lang="en-GB" sz="2000" dirty="0">
              <a:effectLst/>
              <a:latin typeface="Times New Roman" panose="02020603050405020304" pitchFamily="18" charset="0"/>
              <a:ea typeface="Times New Roman" panose="02020603050405020304" pitchFamily="18" charset="0"/>
            </a:endParaRPr>
          </a:p>
          <a:p>
            <a:pPr marL="0" indent="0">
              <a:buNone/>
            </a:pPr>
            <a:endParaRPr lang="en-GB" sz="2000" dirty="0">
              <a:latin typeface="Times New Roman" panose="02020603050405020304" pitchFamily="18" charset="0"/>
              <a:ea typeface="Times New Roman" panose="02020603050405020304" pitchFamily="18" charset="0"/>
            </a:endParaRPr>
          </a:p>
          <a:p>
            <a:pPr marL="0" indent="0">
              <a:buNone/>
            </a:pPr>
            <a:r>
              <a:rPr lang="en-GB" sz="2400" dirty="0">
                <a:effectLst/>
                <a:latin typeface="Times New Roman" panose="02020603050405020304" pitchFamily="18" charset="0"/>
                <a:ea typeface="Times New Roman" panose="02020603050405020304" pitchFamily="18" charset="0"/>
              </a:rPr>
              <a:t>The aim is to create a difference into how the people meet their commuting needs (Blau, 2020).</a:t>
            </a:r>
          </a:p>
          <a:p>
            <a:pPr marL="0" indent="0">
              <a:buNone/>
            </a:pPr>
            <a:endParaRPr lang="en-GB" sz="2000" dirty="0"/>
          </a:p>
          <a:p>
            <a:pPr marL="0" indent="0">
              <a:buNone/>
            </a:pPr>
            <a:endParaRPr lang="en-GB" sz="2000" dirty="0"/>
          </a:p>
        </p:txBody>
      </p:sp>
      <p:sp>
        <p:nvSpPr>
          <p:cNvPr id="4" name="Footer Placeholder 3">
            <a:extLst>
              <a:ext uri="{FF2B5EF4-FFF2-40B4-BE49-F238E27FC236}">
                <a16:creationId xmlns:a16="http://schemas.microsoft.com/office/drawing/2014/main" id="{45568D9D-DFAA-74BB-524A-9C641DCEFEF6}"/>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solidFill>
                  <a:srgbClr val="FFFFFF"/>
                </a:solidFill>
              </a:rPr>
              <a:t>C. Tounoudjou (1914188).   (BMSW6102_SWAN Lecturer: Davina Evans)</a:t>
            </a:r>
          </a:p>
        </p:txBody>
      </p:sp>
      <p:sp>
        <p:nvSpPr>
          <p:cNvPr id="17" name="TextBox 16">
            <a:extLst>
              <a:ext uri="{FF2B5EF4-FFF2-40B4-BE49-F238E27FC236}">
                <a16:creationId xmlns:a16="http://schemas.microsoft.com/office/drawing/2014/main" id="{E82AF276-7C06-0324-228E-EAA83AB93569}"/>
              </a:ext>
            </a:extLst>
          </p:cNvPr>
          <p:cNvSpPr txBox="1"/>
          <p:nvPr/>
        </p:nvSpPr>
        <p:spPr>
          <a:xfrm>
            <a:off x="7229552" y="6657945"/>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peoplematters.in/blog/technology/innovation-a-driving-force-for-employees-in-the-post-covid-19-era-26440">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563084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843A8-2DEA-3236-1239-0497B6356E12}"/>
              </a:ext>
            </a:extLst>
          </p:cNvPr>
          <p:cNvSpPr>
            <a:spLocks noGrp="1"/>
          </p:cNvSpPr>
          <p:nvPr>
            <p:ph type="title"/>
          </p:nvPr>
        </p:nvSpPr>
        <p:spPr>
          <a:xfrm>
            <a:off x="1913468" y="365125"/>
            <a:ext cx="9440332" cy="1325563"/>
          </a:xfrm>
        </p:spPr>
        <p:txBody>
          <a:bodyPr>
            <a:normAutofit/>
          </a:bodyPr>
          <a:lstStyle/>
          <a:p>
            <a:r>
              <a:rPr lang="en-GB" sz="5400"/>
              <a:t>Types of Innovation</a:t>
            </a:r>
          </a:p>
        </p:txBody>
      </p:sp>
      <p:sp>
        <p:nvSpPr>
          <p:cNvPr id="10" name="Rectangle 9">
            <a:extLst>
              <a:ext uri="{FF2B5EF4-FFF2-40B4-BE49-F238E27FC236}">
                <a16:creationId xmlns:a16="http://schemas.microsoft.com/office/drawing/2014/main" id="{FF0330B1-AAAC-427D-8A95-40380162B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6124"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Light Bulb and Gear">
            <a:extLst>
              <a:ext uri="{FF2B5EF4-FFF2-40B4-BE49-F238E27FC236}">
                <a16:creationId xmlns:a16="http://schemas.microsoft.com/office/drawing/2014/main" id="{11E0EA22-F8C3-EADB-A3A6-8B47B18F506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8200" y="570706"/>
            <a:ext cx="914400" cy="914400"/>
          </a:xfrm>
          <a:prstGeom prst="rect">
            <a:avLst/>
          </a:prstGeom>
        </p:spPr>
      </p:pic>
      <p:sp>
        <p:nvSpPr>
          <p:cNvPr id="3" name="Content Placeholder 2">
            <a:extLst>
              <a:ext uri="{FF2B5EF4-FFF2-40B4-BE49-F238E27FC236}">
                <a16:creationId xmlns:a16="http://schemas.microsoft.com/office/drawing/2014/main" id="{F5710D02-9BBA-1B81-09E1-6E2F2F883B40}"/>
              </a:ext>
            </a:extLst>
          </p:cNvPr>
          <p:cNvSpPr>
            <a:spLocks noGrp="1"/>
          </p:cNvSpPr>
          <p:nvPr>
            <p:ph idx="1"/>
          </p:nvPr>
        </p:nvSpPr>
        <p:spPr>
          <a:xfrm>
            <a:off x="126124" y="1825625"/>
            <a:ext cx="12065875" cy="4921164"/>
          </a:xfrm>
        </p:spPr>
        <p:txBody>
          <a:bodyPr vert="horz" lIns="91440" tIns="45720" rIns="91440" bIns="45720" rtlCol="0" anchor="t">
            <a:normAutofit/>
          </a:bodyPr>
          <a:lstStyle/>
          <a:p>
            <a:pPr rtl="0" fontAlgn="base"/>
            <a:r>
              <a:rPr lang="en-GB" b="1" i="0" dirty="0">
                <a:effectLst/>
                <a:latin typeface="Times New Roman"/>
                <a:cs typeface="Times New Roman"/>
              </a:rPr>
              <a:t>Models of Innovation</a:t>
            </a:r>
            <a:r>
              <a:rPr lang="en-GB" b="0" i="0" dirty="0">
                <a:effectLst/>
                <a:latin typeface="Times New Roman"/>
                <a:cs typeface="Times New Roman"/>
              </a:rPr>
              <a:t> </a:t>
            </a:r>
          </a:p>
          <a:p>
            <a:pPr rtl="0" fontAlgn="base"/>
            <a:r>
              <a:rPr lang="en-GB" b="0" i="0" dirty="0">
                <a:effectLst/>
                <a:latin typeface="Times New Roman"/>
                <a:cs typeface="Times New Roman"/>
              </a:rPr>
              <a:t>Architectural innovation is the based on existing technology</a:t>
            </a:r>
            <a:r>
              <a:rPr lang="en-GB" dirty="0">
                <a:latin typeface="Times New Roman"/>
                <a:cs typeface="Times New Roman"/>
              </a:rPr>
              <a:t>,</a:t>
            </a:r>
            <a:r>
              <a:rPr lang="en-GB" b="0" i="0" dirty="0">
                <a:effectLst/>
                <a:latin typeface="Times New Roman"/>
                <a:cs typeface="Times New Roman"/>
              </a:rPr>
              <a:t> but it aims newer markets (Ahluwalia et al, 2021).</a:t>
            </a:r>
          </a:p>
          <a:p>
            <a:pPr fontAlgn="base"/>
            <a:r>
              <a:rPr lang="en-GB" dirty="0">
                <a:latin typeface="Times New Roman"/>
                <a:cs typeface="Times New Roman"/>
              </a:rPr>
              <a:t> </a:t>
            </a:r>
            <a:r>
              <a:rPr lang="en-GB" b="0" i="0" dirty="0">
                <a:effectLst/>
                <a:latin typeface="Times New Roman"/>
                <a:cs typeface="Times New Roman"/>
              </a:rPr>
              <a:t>The innovation by Toyota falls under this category</a:t>
            </a:r>
            <a:r>
              <a:rPr lang="en-GB" dirty="0">
                <a:latin typeface="Times New Roman"/>
                <a:cs typeface="Times New Roman"/>
              </a:rPr>
              <a:t> </a:t>
            </a:r>
            <a:endParaRPr lang="en-GB" b="0" i="0" dirty="0">
              <a:effectLst/>
              <a:latin typeface="Times New Roman" panose="02020603050405020304" pitchFamily="18" charset="0"/>
              <a:cs typeface="Times New Roman"/>
            </a:endParaRPr>
          </a:p>
          <a:p>
            <a:pPr rtl="0" fontAlgn="base"/>
            <a:r>
              <a:rPr lang="en-GB" b="0" i="0" dirty="0">
                <a:effectLst/>
                <a:latin typeface="Times New Roman"/>
                <a:cs typeface="Times New Roman"/>
              </a:rPr>
              <a:t>Incremental innovation is about smaller changes in the existing processes and systems (Kim et al, 2022)</a:t>
            </a:r>
          </a:p>
          <a:p>
            <a:pPr fontAlgn="base"/>
            <a:r>
              <a:rPr lang="en-GB" dirty="0">
                <a:latin typeface="Times New Roman"/>
                <a:cs typeface="Times New Roman"/>
              </a:rPr>
              <a:t> </a:t>
            </a:r>
            <a:r>
              <a:rPr lang="en-GB" b="0" i="0" dirty="0">
                <a:effectLst/>
                <a:latin typeface="Times New Roman"/>
                <a:cs typeface="Times New Roman"/>
              </a:rPr>
              <a:t>The radical innovation is also focused to increase the customer base of the </a:t>
            </a:r>
            <a:r>
              <a:rPr lang="en-GB" dirty="0">
                <a:latin typeface="Times New Roman"/>
                <a:cs typeface="Times New Roman"/>
              </a:rPr>
              <a:t>business </a:t>
            </a:r>
            <a:r>
              <a:rPr lang="en-GB" b="0" i="0" dirty="0">
                <a:effectLst/>
                <a:latin typeface="Times New Roman"/>
                <a:cs typeface="Times New Roman"/>
              </a:rPr>
              <a:t>but it uses a new technology instead of existing ones (Gobble et al, 2012). </a:t>
            </a:r>
            <a:endParaRPr lang="en-GB" b="0" i="0">
              <a:effectLst/>
              <a:latin typeface="Segoe UI"/>
              <a:cs typeface="Segoe UI"/>
            </a:endParaRPr>
          </a:p>
          <a:p>
            <a:pPr marL="0" indent="0">
              <a:buNone/>
            </a:pPr>
            <a:endParaRPr lang="en-GB" dirty="0"/>
          </a:p>
        </p:txBody>
      </p:sp>
      <p:sp>
        <p:nvSpPr>
          <p:cNvPr id="4" name="Footer Placeholder 3">
            <a:extLst>
              <a:ext uri="{FF2B5EF4-FFF2-40B4-BE49-F238E27FC236}">
                <a16:creationId xmlns:a16="http://schemas.microsoft.com/office/drawing/2014/main" id="{39AA05B8-56AA-165F-B817-C27EFE67E763}"/>
              </a:ext>
            </a:extLst>
          </p:cNvPr>
          <p:cNvSpPr>
            <a:spLocks noGrp="1"/>
          </p:cNvSpPr>
          <p:nvPr>
            <p:ph type="ftr" sz="quarter" idx="11"/>
          </p:nvPr>
        </p:nvSpPr>
        <p:spPr/>
        <p:txBody>
          <a:bodyPr/>
          <a:lstStyle/>
          <a:p>
            <a:r>
              <a:rPr lang="en-GB" dirty="0"/>
              <a:t>C. Tounoudjou (1914188).   (BMSW6102_SWAN Lecturer: Davina Evans)</a:t>
            </a:r>
          </a:p>
        </p:txBody>
      </p:sp>
    </p:spTree>
    <p:extLst>
      <p:ext uri="{BB962C8B-B14F-4D97-AF65-F5344CB8AC3E}">
        <p14:creationId xmlns:p14="http://schemas.microsoft.com/office/powerpoint/2010/main" val="34522329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B9EE3F3-89B7-43C3-8651-C4C968309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BB7E64-D14A-0E3F-7AA5-C66845E97BFC}"/>
              </a:ext>
            </a:extLst>
          </p:cNvPr>
          <p:cNvSpPr>
            <a:spLocks noGrp="1"/>
          </p:cNvSpPr>
          <p:nvPr>
            <p:ph type="title"/>
          </p:nvPr>
        </p:nvSpPr>
        <p:spPr>
          <a:xfrm>
            <a:off x="411480" y="991443"/>
            <a:ext cx="4443154" cy="1087819"/>
          </a:xfrm>
        </p:spPr>
        <p:txBody>
          <a:bodyPr anchor="b">
            <a:normAutofit/>
          </a:bodyPr>
          <a:lstStyle/>
          <a:p>
            <a:r>
              <a:rPr lang="en-GB" sz="3400"/>
              <a:t>4Ps of Innovation</a:t>
            </a:r>
          </a:p>
        </p:txBody>
      </p:sp>
      <p:sp>
        <p:nvSpPr>
          <p:cNvPr id="1033" name="Rectangle 1032">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35" name="Rectangle 1034">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4D0E2B82-B142-9877-F84B-636E93710E21}"/>
              </a:ext>
            </a:extLst>
          </p:cNvPr>
          <p:cNvSpPr>
            <a:spLocks noGrp="1"/>
          </p:cNvSpPr>
          <p:nvPr>
            <p:ph idx="1"/>
          </p:nvPr>
        </p:nvSpPr>
        <p:spPr>
          <a:xfrm>
            <a:off x="411480" y="2684095"/>
            <a:ext cx="4443154" cy="3492868"/>
          </a:xfrm>
        </p:spPr>
        <p:txBody>
          <a:bodyPr>
            <a:normAutofit/>
          </a:bodyPr>
          <a:lstStyle/>
          <a:p>
            <a:pPr marL="0" indent="0" rtl="0" fontAlgn="base">
              <a:buNone/>
            </a:pPr>
            <a:endParaRPr lang="en-GB" sz="1800" b="0" i="0">
              <a:effectLst/>
              <a:latin typeface="Segoe UI" panose="020B0502040204020203" pitchFamily="34" charset="0"/>
            </a:endParaRPr>
          </a:p>
          <a:p>
            <a:pPr rtl="0" fontAlgn="base"/>
            <a:r>
              <a:rPr lang="en-GB" sz="1800" b="0" i="0">
                <a:effectLst/>
                <a:latin typeface="Times New Roman" panose="02020603050405020304" pitchFamily="18" charset="0"/>
              </a:rPr>
              <a:t>Paradigm</a:t>
            </a:r>
          </a:p>
          <a:p>
            <a:pPr rtl="0" fontAlgn="base"/>
            <a:r>
              <a:rPr lang="en-GB" sz="1800" b="0" i="0">
                <a:effectLst/>
                <a:latin typeface="Times New Roman" panose="02020603050405020304" pitchFamily="18" charset="0"/>
              </a:rPr>
              <a:t> Process</a:t>
            </a:r>
            <a:endParaRPr lang="en-GB" sz="1800">
              <a:latin typeface="Times New Roman" panose="02020603050405020304" pitchFamily="18" charset="0"/>
            </a:endParaRPr>
          </a:p>
          <a:p>
            <a:pPr rtl="0" fontAlgn="base"/>
            <a:r>
              <a:rPr lang="en-GB" sz="1800" b="0" i="0">
                <a:effectLst/>
                <a:latin typeface="Times New Roman" panose="02020603050405020304" pitchFamily="18" charset="0"/>
              </a:rPr>
              <a:t>Product</a:t>
            </a:r>
          </a:p>
          <a:p>
            <a:pPr rtl="0" fontAlgn="base"/>
            <a:r>
              <a:rPr lang="en-GB" sz="1800" b="0" i="0">
                <a:effectLst/>
                <a:latin typeface="Times New Roman" panose="02020603050405020304" pitchFamily="18" charset="0"/>
              </a:rPr>
              <a:t>position </a:t>
            </a:r>
          </a:p>
          <a:p>
            <a:pPr marL="0" indent="0" rtl="0" fontAlgn="base">
              <a:buNone/>
            </a:pPr>
            <a:r>
              <a:rPr lang="en-GB" sz="1800">
                <a:latin typeface="Times New Roman" panose="02020603050405020304" pitchFamily="18" charset="0"/>
              </a:rPr>
              <a:t>A</a:t>
            </a:r>
            <a:r>
              <a:rPr lang="en-GB" sz="1800" b="0" i="0">
                <a:effectLst/>
                <a:latin typeface="Times New Roman" panose="02020603050405020304" pitchFamily="18" charset="0"/>
              </a:rPr>
              <a:t>re the 4 Ps of innovations (Wu et al, 2016).</a:t>
            </a:r>
          </a:p>
          <a:p>
            <a:pPr marL="0" indent="0">
              <a:buNone/>
            </a:pPr>
            <a:endParaRPr lang="en-GB" sz="1800"/>
          </a:p>
        </p:txBody>
      </p:sp>
      <p:pic>
        <p:nvPicPr>
          <p:cNvPr id="1026" name="Picture 2" descr="The 4Ps of innovation space">
            <a:extLst>
              <a:ext uri="{FF2B5EF4-FFF2-40B4-BE49-F238E27FC236}">
                <a16:creationId xmlns:a16="http://schemas.microsoft.com/office/drawing/2014/main" id="{9579FB9B-50B9-BB65-58AE-ABBD780DD76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212080" y="1358749"/>
            <a:ext cx="6979919" cy="5283255"/>
          </a:xfrm>
          <a:prstGeom prst="rect">
            <a:avLst/>
          </a:prstGeom>
          <a:noFill/>
          <a:extLst>
            <a:ext uri="{909E8E84-426E-40DD-AFC4-6F175D3DCCD1}">
              <a14:hiddenFill xmlns:a14="http://schemas.microsoft.com/office/drawing/2010/main">
                <a:solidFill>
                  <a:srgbClr val="FFFFFF"/>
                </a:solidFill>
              </a14:hiddenFill>
            </a:ext>
          </a:extLst>
        </p:spPr>
      </p:pic>
      <p:sp>
        <p:nvSpPr>
          <p:cNvPr id="9" name="Footer Placeholder 8">
            <a:extLst>
              <a:ext uri="{FF2B5EF4-FFF2-40B4-BE49-F238E27FC236}">
                <a16:creationId xmlns:a16="http://schemas.microsoft.com/office/drawing/2014/main" id="{3258E019-7A40-AC34-A25C-CAA70701B247}"/>
              </a:ext>
            </a:extLst>
          </p:cNvPr>
          <p:cNvSpPr>
            <a:spLocks noGrp="1"/>
          </p:cNvSpPr>
          <p:nvPr>
            <p:ph type="ftr" sz="quarter" idx="11"/>
          </p:nvPr>
        </p:nvSpPr>
        <p:spPr/>
        <p:txBody>
          <a:bodyPr/>
          <a:lstStyle/>
          <a:p>
            <a:r>
              <a:rPr lang="en-GB"/>
              <a:t>C. Tounoudjou (1914188).   (BMSW6102_SWAN Lecturer: Davina Evans)</a:t>
            </a:r>
          </a:p>
        </p:txBody>
      </p:sp>
    </p:spTree>
    <p:extLst>
      <p:ext uri="{BB962C8B-B14F-4D97-AF65-F5344CB8AC3E}">
        <p14:creationId xmlns:p14="http://schemas.microsoft.com/office/powerpoint/2010/main" val="21054918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79B0D6-FC38-1BAE-787F-0C6801E19FAD}"/>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Force Field Analysis </a:t>
            </a:r>
          </a:p>
        </p:txBody>
      </p:sp>
      <p:pic>
        <p:nvPicPr>
          <p:cNvPr id="5" name="Content Placeholder 4">
            <a:extLst>
              <a:ext uri="{FF2B5EF4-FFF2-40B4-BE49-F238E27FC236}">
                <a16:creationId xmlns:a16="http://schemas.microsoft.com/office/drawing/2014/main" id="{FBF9FC03-23D2-5273-1F7B-C218BAF674CB}"/>
              </a:ext>
            </a:extLst>
          </p:cNvPr>
          <p:cNvPicPr>
            <a:picLocks noGrp="1" noChangeAspect="1"/>
          </p:cNvPicPr>
          <p:nvPr>
            <p:ph idx="1"/>
          </p:nvPr>
        </p:nvPicPr>
        <p:blipFill>
          <a:blip r:embed="rId3"/>
          <a:stretch>
            <a:fillRect/>
          </a:stretch>
        </p:blipFill>
        <p:spPr>
          <a:xfrm>
            <a:off x="1050324" y="1812049"/>
            <a:ext cx="10367319" cy="4761746"/>
          </a:xfrm>
          <a:prstGeom prst="rect">
            <a:avLst/>
          </a:prstGeom>
        </p:spPr>
      </p:pic>
      <p:sp>
        <p:nvSpPr>
          <p:cNvPr id="3" name="Footer Placeholder 2">
            <a:extLst>
              <a:ext uri="{FF2B5EF4-FFF2-40B4-BE49-F238E27FC236}">
                <a16:creationId xmlns:a16="http://schemas.microsoft.com/office/drawing/2014/main" id="{60F6A30E-E6C5-B989-AFAA-57A480706443}"/>
              </a:ext>
            </a:extLst>
          </p:cNvPr>
          <p:cNvSpPr>
            <a:spLocks noGrp="1"/>
          </p:cNvSpPr>
          <p:nvPr>
            <p:ph type="ftr" sz="quarter" idx="11"/>
          </p:nvPr>
        </p:nvSpPr>
        <p:spPr/>
        <p:txBody>
          <a:bodyPr/>
          <a:lstStyle/>
          <a:p>
            <a:r>
              <a:rPr lang="en-GB"/>
              <a:t>C. Tounoudjou (1914188).   (BMSW6102_SWAN Lecturer: Davina Evans)</a:t>
            </a:r>
          </a:p>
        </p:txBody>
      </p:sp>
    </p:spTree>
    <p:extLst>
      <p:ext uri="{BB962C8B-B14F-4D97-AF65-F5344CB8AC3E}">
        <p14:creationId xmlns:p14="http://schemas.microsoft.com/office/powerpoint/2010/main" val="25654605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13">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96FAD087-4BCD-E0D4-18C7-188E9AD758A5}"/>
              </a:ext>
            </a:extLst>
          </p:cNvPr>
          <p:cNvSpPr>
            <a:spLocks noGrp="1"/>
          </p:cNvSpPr>
          <p:nvPr>
            <p:ph type="title"/>
          </p:nvPr>
        </p:nvSpPr>
        <p:spPr>
          <a:xfrm>
            <a:off x="838200" y="448721"/>
            <a:ext cx="4707671" cy="1225650"/>
          </a:xfrm>
        </p:spPr>
        <p:txBody>
          <a:bodyPr anchor="b">
            <a:normAutofit/>
          </a:bodyPr>
          <a:lstStyle/>
          <a:p>
            <a:r>
              <a:rPr lang="en-GB" sz="3800">
                <a:solidFill>
                  <a:schemeClr val="bg1"/>
                </a:solidFill>
              </a:rPr>
              <a:t>Barriers and Risks</a:t>
            </a:r>
          </a:p>
        </p:txBody>
      </p:sp>
      <p:cxnSp>
        <p:nvCxnSpPr>
          <p:cNvPr id="23" name="Straight Connector 15">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B10547D-8E20-AA2D-3C72-0CE88981EA34}"/>
              </a:ext>
            </a:extLst>
          </p:cNvPr>
          <p:cNvSpPr>
            <a:spLocks noGrp="1"/>
          </p:cNvSpPr>
          <p:nvPr>
            <p:ph idx="1"/>
          </p:nvPr>
        </p:nvSpPr>
        <p:spPr>
          <a:xfrm>
            <a:off x="1" y="1825143"/>
            <a:ext cx="6413156" cy="4236990"/>
          </a:xfrm>
        </p:spPr>
        <p:txBody>
          <a:bodyPr>
            <a:normAutofit/>
          </a:bodyPr>
          <a:lstStyle/>
          <a:p>
            <a:endParaRPr lang="en-GB" sz="2000" b="0" i="0" dirty="0">
              <a:solidFill>
                <a:schemeClr val="bg1"/>
              </a:solidFill>
              <a:effectLst/>
              <a:latin typeface="Times New Roman" panose="02020603050405020304" pitchFamily="18" charset="0"/>
            </a:endParaRPr>
          </a:p>
          <a:p>
            <a:endParaRPr lang="en-GB" sz="2000" dirty="0">
              <a:solidFill>
                <a:schemeClr val="bg1"/>
              </a:solidFill>
              <a:latin typeface="Times New Roman" panose="02020603050405020304" pitchFamily="18" charset="0"/>
            </a:endParaRPr>
          </a:p>
          <a:p>
            <a:endParaRPr lang="en-GB" sz="2000" b="0" i="0" dirty="0">
              <a:solidFill>
                <a:schemeClr val="bg1"/>
              </a:solidFill>
              <a:effectLst/>
              <a:latin typeface="Times New Roman" panose="02020603050405020304" pitchFamily="18" charset="0"/>
            </a:endParaRPr>
          </a:p>
          <a:p>
            <a:endParaRPr lang="en-GB" sz="2000" dirty="0">
              <a:solidFill>
                <a:schemeClr val="bg1"/>
              </a:solidFill>
              <a:latin typeface="Times New Roman" panose="02020603050405020304" pitchFamily="18" charset="0"/>
            </a:endParaRPr>
          </a:p>
          <a:p>
            <a:r>
              <a:rPr lang="en-GB" sz="2400" b="0" i="0" dirty="0">
                <a:solidFill>
                  <a:schemeClr val="bg1"/>
                </a:solidFill>
                <a:effectLst/>
                <a:latin typeface="Times New Roman" panose="02020603050405020304" pitchFamily="18" charset="0"/>
              </a:rPr>
              <a:t>The financial resources that are required to make this a product for mass use cannot be estimated accurately at this stage (Tomlins et al, 2021).</a:t>
            </a:r>
          </a:p>
          <a:p>
            <a:r>
              <a:rPr lang="en-GB" sz="2400" b="0" i="0" dirty="0">
                <a:solidFill>
                  <a:schemeClr val="bg1"/>
                </a:solidFill>
                <a:effectLst/>
                <a:latin typeface="Times New Roman" panose="02020603050405020304" pitchFamily="18" charset="0"/>
              </a:rPr>
              <a:t> eVTOLs need a clear and authorized air routes along with the charging stations as the electricity will be the source of energy for this new product. </a:t>
            </a:r>
            <a:endParaRPr lang="en-GB" sz="2400" dirty="0">
              <a:solidFill>
                <a:schemeClr val="bg1"/>
              </a:solidFill>
            </a:endParaRPr>
          </a:p>
        </p:txBody>
      </p:sp>
      <p:cxnSp>
        <p:nvCxnSpPr>
          <p:cNvPr id="24" name="Straight Connector 17">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descr="Graph">
            <a:extLst>
              <a:ext uri="{FF2B5EF4-FFF2-40B4-BE49-F238E27FC236}">
                <a16:creationId xmlns:a16="http://schemas.microsoft.com/office/drawing/2014/main" id="{D1138076-FF05-165B-C245-5ECD1D3C41D3}"/>
              </a:ext>
            </a:extLst>
          </p:cNvPr>
          <p:cNvPicPr>
            <a:picLocks noChangeAspect="1"/>
          </p:cNvPicPr>
          <p:nvPr/>
        </p:nvPicPr>
        <p:blipFill rotWithShape="1">
          <a:blip r:embed="rId3"/>
          <a:srcRect l="23244" r="34510"/>
          <a:stretch/>
        </p:blipFill>
        <p:spPr>
          <a:xfrm>
            <a:off x="6525453" y="0"/>
            <a:ext cx="4635570" cy="6858000"/>
          </a:xfrm>
          <a:prstGeom prst="rect">
            <a:avLst/>
          </a:prstGeom>
        </p:spPr>
      </p:pic>
      <p:sp>
        <p:nvSpPr>
          <p:cNvPr id="4" name="Footer Placeholder 3">
            <a:extLst>
              <a:ext uri="{FF2B5EF4-FFF2-40B4-BE49-F238E27FC236}">
                <a16:creationId xmlns:a16="http://schemas.microsoft.com/office/drawing/2014/main" id="{C678A615-3AE5-69FF-FDDF-18D4CD0D4FA6}"/>
              </a:ext>
            </a:extLst>
          </p:cNvPr>
          <p:cNvSpPr>
            <a:spLocks noGrp="1"/>
          </p:cNvSpPr>
          <p:nvPr>
            <p:ph type="ftr" sz="quarter" idx="11"/>
          </p:nvPr>
        </p:nvSpPr>
        <p:spPr/>
        <p:txBody>
          <a:bodyPr/>
          <a:lstStyle/>
          <a:p>
            <a:r>
              <a:rPr lang="en-GB"/>
              <a:t>C. Tounoudjou (1914188).   (BMSW6102_SWAN Lecturer: Davina Evans)</a:t>
            </a:r>
          </a:p>
        </p:txBody>
      </p:sp>
    </p:spTree>
    <p:extLst>
      <p:ext uri="{BB962C8B-B14F-4D97-AF65-F5344CB8AC3E}">
        <p14:creationId xmlns:p14="http://schemas.microsoft.com/office/powerpoint/2010/main" val="8263887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65DC2A-94A5-4672-94D9-3D6CC44F6D0F}"/>
              </a:ext>
            </a:extLst>
          </p:cNvPr>
          <p:cNvSpPr>
            <a:spLocks noGrp="1"/>
          </p:cNvSpPr>
          <p:nvPr>
            <p:ph type="title"/>
          </p:nvPr>
        </p:nvSpPr>
        <p:spPr>
          <a:xfrm>
            <a:off x="0" y="119889"/>
            <a:ext cx="5449824" cy="934719"/>
          </a:xfrm>
        </p:spPr>
        <p:txBody>
          <a:bodyPr anchor="b">
            <a:normAutofit/>
          </a:bodyPr>
          <a:lstStyle/>
          <a:p>
            <a:r>
              <a:rPr lang="en-GB" sz="5400" dirty="0"/>
              <a:t>Conclusion</a:t>
            </a:r>
          </a:p>
        </p:txBody>
      </p:sp>
      <p:sp>
        <p:nvSpPr>
          <p:cNvPr id="25"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B215748-C02C-2F1C-8376-00222B38A9F0}"/>
              </a:ext>
            </a:extLst>
          </p:cNvPr>
          <p:cNvSpPr>
            <a:spLocks noGrp="1"/>
          </p:cNvSpPr>
          <p:nvPr>
            <p:ph idx="1"/>
          </p:nvPr>
        </p:nvSpPr>
        <p:spPr>
          <a:xfrm>
            <a:off x="1" y="2642616"/>
            <a:ext cx="8279026" cy="4215384"/>
          </a:xfrm>
        </p:spPr>
        <p:txBody>
          <a:bodyPr anchor="t">
            <a:normAutofit/>
          </a:bodyPr>
          <a:lstStyle/>
          <a:p>
            <a:r>
              <a:rPr lang="en-GB" sz="2400" b="0" i="0" dirty="0">
                <a:effectLst/>
                <a:latin typeface="Times New Roman" panose="02020603050405020304" pitchFamily="18" charset="0"/>
              </a:rPr>
              <a:t>The high risk of economic value of this product is the biggest restraining force.</a:t>
            </a:r>
          </a:p>
          <a:p>
            <a:r>
              <a:rPr lang="en-GB" sz="2400" b="0" i="0" dirty="0">
                <a:effectLst/>
                <a:latin typeface="Times New Roman" panose="02020603050405020304" pitchFamily="18" charset="0"/>
              </a:rPr>
              <a:t> Also, low probability of its sustainability for a mass utility is another restraining force.</a:t>
            </a:r>
          </a:p>
          <a:p>
            <a:r>
              <a:rPr lang="en-GB" sz="2400" b="0" i="0" dirty="0">
                <a:effectLst/>
                <a:latin typeface="Times New Roman" panose="02020603050405020304" pitchFamily="18" charset="0"/>
              </a:rPr>
              <a:t>The financial resources that are required to make this a product for mass use cannot be estimated accurately at this stage.</a:t>
            </a:r>
          </a:p>
          <a:p>
            <a:r>
              <a:rPr lang="en-GB" sz="2400" b="0" i="0" dirty="0">
                <a:effectLst/>
                <a:latin typeface="Times New Roman" panose="02020603050405020304" pitchFamily="18" charset="0"/>
              </a:rPr>
              <a:t> eVTOLs need a clear and authorized air routes along with the charging stations as the electricity will be the source of energy for this new product</a:t>
            </a:r>
            <a:r>
              <a:rPr lang="en-GB" sz="1700" b="0" i="0" dirty="0">
                <a:effectLst/>
                <a:latin typeface="Times New Roman" panose="02020603050405020304" pitchFamily="18" charset="0"/>
              </a:rPr>
              <a:t>. </a:t>
            </a:r>
            <a:endParaRPr lang="en-GB" sz="1700" dirty="0"/>
          </a:p>
        </p:txBody>
      </p:sp>
      <p:pic>
        <p:nvPicPr>
          <p:cNvPr id="18" name="Graphic 6" descr="Disconnected">
            <a:extLst>
              <a:ext uri="{FF2B5EF4-FFF2-40B4-BE49-F238E27FC236}">
                <a16:creationId xmlns:a16="http://schemas.microsoft.com/office/drawing/2014/main" id="{FECBBBBB-C82C-784C-3375-06488E9E4B5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99048" y="699516"/>
            <a:ext cx="5458968" cy="5458968"/>
          </a:xfrm>
          <a:prstGeom prst="rect">
            <a:avLst/>
          </a:prstGeom>
        </p:spPr>
      </p:pic>
      <p:sp>
        <p:nvSpPr>
          <p:cNvPr id="4" name="Footer Placeholder 3">
            <a:extLst>
              <a:ext uri="{FF2B5EF4-FFF2-40B4-BE49-F238E27FC236}">
                <a16:creationId xmlns:a16="http://schemas.microsoft.com/office/drawing/2014/main" id="{A18342A6-6393-65DE-D00A-E3614EB226BF}"/>
              </a:ext>
            </a:extLst>
          </p:cNvPr>
          <p:cNvSpPr>
            <a:spLocks noGrp="1"/>
          </p:cNvSpPr>
          <p:nvPr>
            <p:ph type="ftr" sz="quarter" idx="11"/>
          </p:nvPr>
        </p:nvSpPr>
        <p:spPr/>
        <p:txBody>
          <a:bodyPr/>
          <a:lstStyle/>
          <a:p>
            <a:r>
              <a:rPr lang="en-GB"/>
              <a:t>C. Tounoudjou (1914188).   (BMSW6102_SWAN Lecturer: Davina Evans)</a:t>
            </a:r>
          </a:p>
        </p:txBody>
      </p:sp>
    </p:spTree>
    <p:extLst>
      <p:ext uri="{BB962C8B-B14F-4D97-AF65-F5344CB8AC3E}">
        <p14:creationId xmlns:p14="http://schemas.microsoft.com/office/powerpoint/2010/main" val="6559759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22384-7D70-FA5C-062D-1C4325F5B7A6}"/>
              </a:ext>
            </a:extLst>
          </p:cNvPr>
          <p:cNvSpPr>
            <a:spLocks noGrp="1"/>
          </p:cNvSpPr>
          <p:nvPr>
            <p:ph type="title"/>
          </p:nvPr>
        </p:nvSpPr>
        <p:spPr>
          <a:xfrm>
            <a:off x="0" y="2"/>
            <a:ext cx="12192000" cy="564442"/>
          </a:xfrm>
        </p:spPr>
        <p:txBody>
          <a:bodyPr>
            <a:normAutofit fontScale="90000"/>
          </a:bodyPr>
          <a:lstStyle/>
          <a:p>
            <a:r>
              <a:rPr lang="en-GB" dirty="0"/>
              <a:t>Reference Lists</a:t>
            </a:r>
          </a:p>
        </p:txBody>
      </p:sp>
      <p:sp>
        <p:nvSpPr>
          <p:cNvPr id="3" name="Content Placeholder 2">
            <a:extLst>
              <a:ext uri="{FF2B5EF4-FFF2-40B4-BE49-F238E27FC236}">
                <a16:creationId xmlns:a16="http://schemas.microsoft.com/office/drawing/2014/main" id="{12638753-489C-E989-6FBC-03DF9204155C}"/>
              </a:ext>
            </a:extLst>
          </p:cNvPr>
          <p:cNvSpPr>
            <a:spLocks noGrp="1"/>
          </p:cNvSpPr>
          <p:nvPr>
            <p:ph idx="1"/>
          </p:nvPr>
        </p:nvSpPr>
        <p:spPr>
          <a:xfrm>
            <a:off x="0" y="564444"/>
            <a:ext cx="12192000" cy="6293555"/>
          </a:xfrm>
        </p:spPr>
        <p:txBody>
          <a:bodyPr vert="horz" lIns="91440" tIns="45720" rIns="91440" bIns="45720" rtlCol="0" anchor="t">
            <a:normAutofit fontScale="92500" lnSpcReduction="10000"/>
          </a:bodyPr>
          <a:lstStyle/>
          <a:p>
            <a:pPr marL="0" indent="0">
              <a:buNone/>
            </a:pPr>
            <a:endParaRPr lang="en-GB" sz="1800" dirty="0">
              <a:effectLst/>
              <a:latin typeface="Times New Roman" panose="02020603050405020304" pitchFamily="18" charset="0"/>
              <a:ea typeface="Times New Roman" panose="02020603050405020304" pitchFamily="18" charset="0"/>
              <a:cs typeface="Times New Roman"/>
            </a:endParaRPr>
          </a:p>
          <a:p>
            <a:r>
              <a:rPr lang="en-GB" sz="1800" dirty="0">
                <a:latin typeface="Times New Roman"/>
                <a:ea typeface="Times New Roman" panose="02020603050405020304" pitchFamily="18" charset="0"/>
                <a:cs typeface="Times New Roman"/>
              </a:rPr>
              <a:t>Ahluwalia, R.K. Peng, J.K. Wang, X. </a:t>
            </a:r>
            <a:r>
              <a:rPr lang="en-GB" sz="1800" dirty="0" err="1">
                <a:latin typeface="Times New Roman"/>
                <a:ea typeface="Times New Roman" panose="02020603050405020304" pitchFamily="18" charset="0"/>
                <a:cs typeface="Times New Roman"/>
              </a:rPr>
              <a:t>Papadias</a:t>
            </a:r>
            <a:r>
              <a:rPr lang="en-GB" sz="1800" dirty="0">
                <a:latin typeface="Times New Roman"/>
                <a:ea typeface="Times New Roman" panose="02020603050405020304" pitchFamily="18" charset="0"/>
                <a:cs typeface="Times New Roman"/>
              </a:rPr>
              <a:t>, D. and Kopasz, J. (2021), Performance and cost of fuel cells for urban air mobility. International Journal of Hydrogen Energy, 46(74), pp.36917-36929.</a:t>
            </a:r>
            <a:endParaRPr lang="en-GB" dirty="0">
              <a:latin typeface="Calibri" panose="020F0502020204030204"/>
              <a:ea typeface="Times New Roman" panose="02020603050405020304" pitchFamily="18" charset="0"/>
              <a:cs typeface="Calibri"/>
            </a:endParaRPr>
          </a:p>
          <a:p>
            <a:r>
              <a:rPr lang="en-GB" sz="1800" dirty="0">
                <a:effectLst/>
                <a:latin typeface="Times New Roman"/>
                <a:ea typeface="Times New Roman" panose="02020603050405020304" pitchFamily="18" charset="0"/>
                <a:cs typeface="Times New Roman"/>
              </a:rPr>
              <a:t>Blau, J. (2020), Air Taxis Ready for </a:t>
            </a:r>
            <a:r>
              <a:rPr lang="en-GB" sz="1800" dirty="0" err="1">
                <a:effectLst/>
                <a:latin typeface="Times New Roman"/>
                <a:ea typeface="Times New Roman" panose="02020603050405020304" pitchFamily="18" charset="0"/>
                <a:cs typeface="Times New Roman"/>
              </a:rPr>
              <a:t>Takeoff</a:t>
            </a:r>
            <a:r>
              <a:rPr lang="en-GB" sz="1800" dirty="0">
                <a:effectLst/>
                <a:latin typeface="Times New Roman"/>
                <a:ea typeface="Times New Roman" panose="02020603050405020304" pitchFamily="18" charset="0"/>
                <a:cs typeface="Times New Roman"/>
              </a:rPr>
              <a:t>. Research-Technology Management, 63(1), pp.2-5.</a:t>
            </a:r>
            <a:r>
              <a:rPr lang="en-GB" sz="1800" dirty="0">
                <a:latin typeface="Times New Roman"/>
                <a:ea typeface="Times New Roman" panose="02020603050405020304" pitchFamily="18" charset="0"/>
                <a:cs typeface="Times New Roman"/>
              </a:rPr>
              <a:t> </a:t>
            </a:r>
            <a:endParaRPr lang="en-GB" dirty="0">
              <a:cs typeface="Calibri"/>
            </a:endParaRPr>
          </a:p>
          <a:p>
            <a:r>
              <a:rPr lang="en-GB" sz="1800" dirty="0">
                <a:latin typeface="Times New Roman"/>
                <a:ea typeface="+mn-lt"/>
                <a:cs typeface="Times New Roman"/>
              </a:rPr>
              <a:t>Cook, P. (2016), Leading innovation, creativity, and enterprise. Industrial and Commercial Training, 48(6), 294-299.</a:t>
            </a:r>
          </a:p>
          <a:p>
            <a:r>
              <a:rPr lang="en-GB" sz="1800" dirty="0">
                <a:latin typeface="Times New Roman"/>
                <a:ea typeface="+mn-lt"/>
                <a:cs typeface="Times New Roman"/>
              </a:rPr>
              <a:t>Gobble, M.M. (2012), Innovation and sustainability. Research-Technology Management, 55(5), pp.64-67.</a:t>
            </a:r>
            <a:endParaRPr lang="en-US" sz="1800" dirty="0">
              <a:ea typeface="+mn-lt"/>
              <a:cs typeface="+mn-lt"/>
            </a:endParaRPr>
          </a:p>
          <a:p>
            <a:r>
              <a:rPr lang="en-GB" sz="1800" dirty="0">
                <a:effectLst/>
                <a:latin typeface="Times New Roman"/>
                <a:ea typeface="Times New Roman" panose="02020603050405020304" pitchFamily="18" charset="0"/>
                <a:cs typeface="Times New Roman"/>
              </a:rPr>
              <a:t>Kim, J. Paek, B. and Lee, H. (2022), Exploring innovation ecosystem of incumbents in the face of technological discontinuities: Automobile firms. Sustainability, 14(3), p.1606.</a:t>
            </a:r>
          </a:p>
          <a:p>
            <a:r>
              <a:rPr lang="en-GB" sz="1800" dirty="0">
                <a:latin typeface="Times New Roman"/>
                <a:cs typeface="Times New Roman"/>
              </a:rPr>
              <a:t>Swaminathan, N. Reddy, S.R.P. </a:t>
            </a:r>
            <a:r>
              <a:rPr lang="en-GB" sz="1800" dirty="0" err="1">
                <a:latin typeface="Times New Roman"/>
                <a:cs typeface="Times New Roman"/>
              </a:rPr>
              <a:t>RajaShekara</a:t>
            </a:r>
            <a:r>
              <a:rPr lang="en-GB" sz="1800" dirty="0">
                <a:latin typeface="Times New Roman"/>
                <a:cs typeface="Times New Roman"/>
              </a:rPr>
              <a:t>, K. and Haran, K.S. (2022), Flying Cars and </a:t>
            </a:r>
            <a:r>
              <a:rPr lang="en-GB" sz="1800" dirty="0" err="1">
                <a:latin typeface="Times New Roman"/>
                <a:cs typeface="Times New Roman"/>
              </a:rPr>
              <a:t>eVTOLs</a:t>
            </a:r>
            <a:r>
              <a:rPr lang="en-GB" sz="1800" dirty="0">
                <a:latin typeface="Times New Roman"/>
                <a:cs typeface="Times New Roman"/>
              </a:rPr>
              <a:t>—Technology Advancements, Powertrain Architectures, and Design. IEEE Transactions on Transportation Electrification, 8(4), pp.4105-4117.</a:t>
            </a:r>
          </a:p>
          <a:p>
            <a:r>
              <a:rPr lang="en-GB" sz="1800" dirty="0">
                <a:latin typeface="Times New Roman"/>
                <a:ea typeface="Times New Roman" panose="02020603050405020304" pitchFamily="18" charset="0"/>
                <a:cs typeface="Times New Roman"/>
              </a:rPr>
              <a:t>Tidd, J. and Bessant, J. (2018), Managing Innovation: Integrating Technological, Market and Organizational Change, 6th ed, Chichester: John Wiley.</a:t>
            </a:r>
          </a:p>
          <a:p>
            <a:r>
              <a:rPr lang="en-GB" sz="1800" dirty="0">
                <a:effectLst/>
                <a:latin typeface="Times New Roman"/>
                <a:ea typeface="Times New Roman" panose="02020603050405020304" pitchFamily="18" charset="0"/>
                <a:cs typeface="Times New Roman"/>
              </a:rPr>
              <a:t>Tomlins, R. </a:t>
            </a:r>
            <a:r>
              <a:rPr lang="en-GB" sz="1800" dirty="0" err="1">
                <a:effectLst/>
                <a:latin typeface="Times New Roman"/>
                <a:ea typeface="Times New Roman" panose="02020603050405020304" pitchFamily="18" charset="0"/>
                <a:cs typeface="Times New Roman"/>
              </a:rPr>
              <a:t>Malynka</a:t>
            </a:r>
            <a:r>
              <a:rPr lang="en-GB" sz="1800" dirty="0">
                <a:effectLst/>
                <a:latin typeface="Times New Roman"/>
                <a:ea typeface="Times New Roman" panose="02020603050405020304" pitchFamily="18" charset="0"/>
                <a:cs typeface="Times New Roman"/>
              </a:rPr>
              <a:t>, O. Sukumar, A. Rao, M. and Pandya, K. (2021), Radical innovation process in sustainable development and knowledge management: Toyota Prius case study. In IOP Conference Series: Earth and Environmental Science (Vol. 628, No. 1, p. 012036). IOP Publishing.</a:t>
            </a:r>
          </a:p>
          <a:p>
            <a:r>
              <a:rPr lang="en-GB" sz="1800" dirty="0">
                <a:latin typeface="Times New Roman"/>
                <a:ea typeface="+mn-lt"/>
                <a:cs typeface="Times New Roman"/>
              </a:rPr>
              <a:t>Trott, P. (2017), Innovation Management and New Product Development, 6th ed, Harlow: FT Prentice Hall. </a:t>
            </a:r>
            <a:endParaRPr lang="en-US" sz="1800" dirty="0">
              <a:latin typeface="Times New Roman"/>
              <a:ea typeface="+mn-lt"/>
              <a:cs typeface="+mn-lt"/>
            </a:endParaRPr>
          </a:p>
          <a:p>
            <a:r>
              <a:rPr lang="en-GB" sz="1800" dirty="0">
                <a:latin typeface="Times New Roman"/>
                <a:cs typeface="Times New Roman"/>
              </a:rPr>
              <a:t>Wu, S. Wee, H.M. and Lee, S.B. (2016), Technical innovation vs. sustainability–A case study from the Taiwanese automobile industry. Transportation Research Part D: Transport and Environment, 48, pp.20-30.</a:t>
            </a:r>
          </a:p>
          <a:p>
            <a:r>
              <a:rPr lang="en-GB" sz="1800" dirty="0">
                <a:latin typeface="Times New Roman"/>
                <a:cs typeface="Times New Roman"/>
              </a:rPr>
              <a:t>Zaps, R. and Chankov, S.M. (2022), Are Consumers Ready for Flying Taxis? A Choice-based Conjoint Analysis of </a:t>
            </a:r>
            <a:r>
              <a:rPr lang="en-GB" sz="1800" dirty="0" err="1">
                <a:latin typeface="Times New Roman"/>
                <a:cs typeface="Times New Roman"/>
              </a:rPr>
              <a:t>eVTOLs</a:t>
            </a:r>
            <a:r>
              <a:rPr lang="en-GB" sz="1800" dirty="0">
                <a:latin typeface="Times New Roman"/>
                <a:cs typeface="Times New Roman"/>
              </a:rPr>
              <a:t> in Germany. In 2022 IEEE International Conference on Industrial Engineering and Engineering Management (IEEM) (pp. 1337-1341). IEEE.</a:t>
            </a:r>
            <a:endParaRPr lang="en-GB" dirty="0">
              <a:latin typeface="Times New Roman"/>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latin typeface="Times New Roman" panose="02020603050405020304" pitchFamily="18" charset="0"/>
              <a:cs typeface="Times New Roman" panose="02020603050405020304" pitchFamily="18" charset="0"/>
            </a:endParaRPr>
          </a:p>
          <a:p>
            <a:endParaRPr lang="en-GB" dirty="0"/>
          </a:p>
          <a:p>
            <a:endParaRPr lang="en-GB" dirty="0">
              <a:cs typeface="Calibri" panose="020F0502020204030204"/>
            </a:endParaRPr>
          </a:p>
        </p:txBody>
      </p:sp>
      <p:sp>
        <p:nvSpPr>
          <p:cNvPr id="4" name="Footer Placeholder 3">
            <a:extLst>
              <a:ext uri="{FF2B5EF4-FFF2-40B4-BE49-F238E27FC236}">
                <a16:creationId xmlns:a16="http://schemas.microsoft.com/office/drawing/2014/main" id="{5A06063D-8224-D7CC-34C0-F77AD1D1180B}"/>
              </a:ext>
            </a:extLst>
          </p:cNvPr>
          <p:cNvSpPr>
            <a:spLocks noGrp="1"/>
          </p:cNvSpPr>
          <p:nvPr>
            <p:ph type="ftr" sz="quarter" idx="11"/>
          </p:nvPr>
        </p:nvSpPr>
        <p:spPr/>
        <p:txBody>
          <a:bodyPr/>
          <a:lstStyle/>
          <a:p>
            <a:r>
              <a:rPr lang="en-GB"/>
              <a:t>C. Tounoudjou (1914188).   (BMSW6102_SWAN Lecturer: Davina Evans)</a:t>
            </a:r>
          </a:p>
        </p:txBody>
      </p:sp>
    </p:spTree>
    <p:extLst>
      <p:ext uri="{BB962C8B-B14F-4D97-AF65-F5344CB8AC3E}">
        <p14:creationId xmlns:p14="http://schemas.microsoft.com/office/powerpoint/2010/main" val="145751996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526</TotalTime>
  <Words>1933</Words>
  <Application>Microsoft Office PowerPoint</Application>
  <PresentationFormat>Widescreen</PresentationFormat>
  <Paragraphs>133</Paragraphs>
  <Slides>12</Slides>
  <Notes>10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Introduction</vt:lpstr>
      <vt:lpstr>Overview of the Business</vt:lpstr>
      <vt:lpstr>Innovation at Toyota</vt:lpstr>
      <vt:lpstr>Creativity</vt:lpstr>
      <vt:lpstr>Innovation</vt:lpstr>
      <vt:lpstr>Drivers of Innovation at Toyota</vt:lpstr>
      <vt:lpstr>Types of Innovation</vt:lpstr>
      <vt:lpstr>4Ps of Innovation</vt:lpstr>
      <vt:lpstr>Force Field Analysis </vt:lpstr>
      <vt:lpstr>Barriers and Risks</vt:lpstr>
      <vt:lpstr>Conclusion</vt:lpstr>
      <vt:lpstr>Reference Lists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cyrille rene tounoudjou</cp:lastModifiedBy>
  <cp:revision>51</cp:revision>
  <dcterms:created xsi:type="dcterms:W3CDTF">2013-07-15T20:26:40Z</dcterms:created>
  <dcterms:modified xsi:type="dcterms:W3CDTF">2023-03-17T11:14:32Z</dcterms:modified>
</cp:coreProperties>
</file>