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43" y="29"/>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emf"/><Relationship Id="rId2" Type="http://schemas.openxmlformats.org/officeDocument/2006/relationships/image" Target="../media/image1.jpg"/><Relationship Id="rId16" Type="http://schemas.openxmlformats.org/officeDocument/2006/relationships/image" Target="../media/image15.emf"/><Relationship Id="rId20"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jpeg"/><Relationship Id="rId15" Type="http://schemas.openxmlformats.org/officeDocument/2006/relationships/image" Target="../media/image14.png"/><Relationship Id="rId23" Type="http://schemas.openxmlformats.org/officeDocument/2006/relationships/image" Target="../media/image22.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emf"/><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Combustion Analysis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MR WILLIAM PETER WILKS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Malcolm McDonald &amp;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BEng (Hons)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440292" y="6293117"/>
            <a:ext cx="18640188" cy="435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000" dirty="0"/>
              <a:t>Now more than ever has the automotive industries come under more pressure for greener, cleaner vehicles due to climate change. It is for this reason being able to correctly simulate combustion characteristics has become ever more important. By means of analyzing vehicle pressure data to gain further knowledge of the thermodynamic processes that occur inside, so that we as engineers can suggest the correct alterations to the engine to get the desired effects.</a:t>
            </a:r>
          </a:p>
          <a:p>
            <a:pPr>
              <a:spcBef>
                <a:spcPct val="50000"/>
              </a:spcBef>
            </a:pPr>
            <a:r>
              <a:rPr lang="en-US" altLang="en-US" sz="2000" dirty="0"/>
              <a:t>Many studies and experiments like one undertaken by Merker and Heywood have shown the temperatures found during the combustion process have been found to be the leading cause of the formation of harmful emissions. It is for this reason accurate analysis of cylinder pressure data is necessary so that these temperature can be known. Therefore the formation rates calculated.</a:t>
            </a:r>
          </a:p>
          <a:p>
            <a:pPr>
              <a:spcBef>
                <a:spcPct val="50000"/>
              </a:spcBef>
            </a:pPr>
            <a:r>
              <a:rPr lang="en-US" altLang="en-US" sz="2000" dirty="0"/>
              <a:t>It is the purpose of this poster to summarize the appropriate steps that should be undertaken to identify the temperature found during combustion.</a:t>
            </a:r>
          </a:p>
          <a:p>
            <a:pPr>
              <a:spcBef>
                <a:spcPct val="50000"/>
              </a:spcBef>
            </a:pP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8117848" y="2663016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47449" y="2803612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29" name="Picture 28">
            <a:extLst>
              <a:ext uri="{FF2B5EF4-FFF2-40B4-BE49-F238E27FC236}">
                <a16:creationId xmlns:a16="http://schemas.microsoft.com/office/drawing/2014/main" id="{7FF0C284-0942-4AE6-A809-20A7249CEE57}"/>
              </a:ext>
            </a:extLst>
          </p:cNvPr>
          <p:cNvPicPr>
            <a:picLocks noChangeAspect="1"/>
          </p:cNvPicPr>
          <p:nvPr/>
        </p:nvPicPr>
        <p:blipFill>
          <a:blip r:embed="rId4"/>
          <a:stretch>
            <a:fillRect/>
          </a:stretch>
        </p:blipFill>
        <p:spPr>
          <a:xfrm>
            <a:off x="336691" y="2030783"/>
            <a:ext cx="2757668" cy="4226338"/>
          </a:xfrm>
          <a:prstGeom prst="rect">
            <a:avLst/>
          </a:prstGeom>
        </p:spPr>
      </p:pic>
      <p:pic>
        <p:nvPicPr>
          <p:cNvPr id="1061" name="Picture 37" descr="Cartoon Moses And The Ten Commandments Stock Illustration ...">
            <a:extLst>
              <a:ext uri="{FF2B5EF4-FFF2-40B4-BE49-F238E27FC236}">
                <a16:creationId xmlns:a16="http://schemas.microsoft.com/office/drawing/2014/main" id="{19DE5C88-255E-483F-87EA-E64706CA3F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999" y="10331026"/>
            <a:ext cx="1800225" cy="25431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54572D46-0A51-46D6-9FFB-884A60B0B291}"/>
              </a:ext>
            </a:extLst>
          </p:cNvPr>
          <p:cNvSpPr txBox="1"/>
          <p:nvPr/>
        </p:nvSpPr>
        <p:spPr>
          <a:xfrm>
            <a:off x="484821" y="13151709"/>
            <a:ext cx="2743716" cy="5909310"/>
          </a:xfrm>
          <a:prstGeom prst="rect">
            <a:avLst/>
          </a:prstGeom>
          <a:noFill/>
        </p:spPr>
        <p:txBody>
          <a:bodyPr wrap="square" rtlCol="0">
            <a:spAutoFit/>
          </a:bodyPr>
          <a:lstStyle/>
          <a:p>
            <a:r>
              <a:rPr lang="en-GB" sz="3600" b="1" dirty="0"/>
              <a:t>7 Natural Constants</a:t>
            </a:r>
          </a:p>
          <a:p>
            <a:r>
              <a:rPr lang="en-GB" sz="1800" dirty="0"/>
              <a:t>Unlike the ten commandments we as engineers abide my the seven natural constants.</a:t>
            </a:r>
          </a:p>
          <a:p>
            <a:endParaRPr lang="en-GB" sz="1800" dirty="0"/>
          </a:p>
          <a:p>
            <a:pPr marL="285750" indent="-285750">
              <a:buFont typeface="Arial" panose="020B0604020202020204" pitchFamily="34" charset="0"/>
              <a:buChar char="•"/>
            </a:pPr>
            <a:r>
              <a:rPr lang="en-GB" sz="1800" dirty="0"/>
              <a:t>Caesium hyperfine splitting frequency</a:t>
            </a:r>
          </a:p>
          <a:p>
            <a:pPr marL="285750" indent="-285750">
              <a:buFont typeface="Arial" panose="020B0604020202020204" pitchFamily="34" charset="0"/>
              <a:buChar char="•"/>
            </a:pPr>
            <a:r>
              <a:rPr lang="en-GB" sz="1800" dirty="0"/>
              <a:t>Boltzmann constant</a:t>
            </a:r>
          </a:p>
          <a:p>
            <a:pPr marL="285750" indent="-285750">
              <a:buFont typeface="Arial" panose="020B0604020202020204" pitchFamily="34" charset="0"/>
              <a:buChar char="•"/>
            </a:pPr>
            <a:r>
              <a:rPr lang="en-GB" sz="1800" dirty="0"/>
              <a:t>Planck constant</a:t>
            </a:r>
          </a:p>
          <a:p>
            <a:pPr marL="285750" indent="-285750">
              <a:buFont typeface="Arial" panose="020B0604020202020204" pitchFamily="34" charset="0"/>
              <a:buChar char="•"/>
            </a:pPr>
            <a:r>
              <a:rPr lang="en-GB" sz="1800" dirty="0"/>
              <a:t>Avogadro constant</a:t>
            </a:r>
          </a:p>
          <a:p>
            <a:pPr marL="285750" indent="-285750">
              <a:buFont typeface="Arial" panose="020B0604020202020204" pitchFamily="34" charset="0"/>
              <a:buChar char="•"/>
            </a:pPr>
            <a:r>
              <a:rPr lang="en-GB" sz="1800" dirty="0"/>
              <a:t>Speed of light in vacuum</a:t>
            </a:r>
          </a:p>
          <a:p>
            <a:pPr marL="285750" indent="-285750">
              <a:buFont typeface="Arial" panose="020B0604020202020204" pitchFamily="34" charset="0"/>
              <a:buChar char="•"/>
            </a:pPr>
            <a:r>
              <a:rPr lang="en-GB" sz="1800" dirty="0"/>
              <a:t>Elementary charge</a:t>
            </a:r>
          </a:p>
          <a:p>
            <a:pPr marL="285750" indent="-285750">
              <a:buFont typeface="Arial" panose="020B0604020202020204" pitchFamily="34" charset="0"/>
              <a:buChar char="•"/>
            </a:pPr>
            <a:r>
              <a:rPr lang="en-GB" sz="1800" dirty="0"/>
              <a:t>Luminous efficacy of monochromatic radiation of frequency 540 × 1012 hertz</a:t>
            </a:r>
          </a:p>
        </p:txBody>
      </p:sp>
      <p:sp>
        <p:nvSpPr>
          <p:cNvPr id="35" name="TextBox 34">
            <a:extLst>
              <a:ext uri="{FF2B5EF4-FFF2-40B4-BE49-F238E27FC236}">
                <a16:creationId xmlns:a16="http://schemas.microsoft.com/office/drawing/2014/main" id="{C14C2CE5-3DD0-4FF8-9762-205402BBFFC8}"/>
              </a:ext>
            </a:extLst>
          </p:cNvPr>
          <p:cNvSpPr txBox="1"/>
          <p:nvPr/>
        </p:nvSpPr>
        <p:spPr>
          <a:xfrm>
            <a:off x="266183" y="22726427"/>
            <a:ext cx="3169925" cy="3847207"/>
          </a:xfrm>
          <a:prstGeom prst="rect">
            <a:avLst/>
          </a:prstGeom>
          <a:noFill/>
        </p:spPr>
        <p:txBody>
          <a:bodyPr wrap="square" rtlCol="0">
            <a:spAutoFit/>
          </a:bodyPr>
          <a:lstStyle/>
          <a:p>
            <a:r>
              <a:rPr lang="en-GB" sz="3600" b="1" dirty="0"/>
              <a:t>SI UNITS</a:t>
            </a:r>
          </a:p>
          <a:p>
            <a:r>
              <a:rPr lang="en-GB" sz="1600" dirty="0"/>
              <a:t>The seven natural constants give us our seven SI unit that all calculation obey.</a:t>
            </a:r>
          </a:p>
          <a:p>
            <a:pPr marL="285750" indent="-285750">
              <a:buFont typeface="Arial" panose="020B0604020202020204" pitchFamily="34" charset="0"/>
              <a:buChar char="•"/>
            </a:pPr>
            <a:r>
              <a:rPr lang="en-GB" sz="1600" dirty="0"/>
              <a:t>Length - meter (m)	</a:t>
            </a:r>
          </a:p>
          <a:p>
            <a:pPr marL="285750" indent="-285750">
              <a:buFont typeface="Arial" panose="020B0604020202020204" pitchFamily="34" charset="0"/>
              <a:buChar char="•"/>
            </a:pPr>
            <a:r>
              <a:rPr lang="en-GB" sz="1600" dirty="0"/>
              <a:t>Time - second (s)	</a:t>
            </a:r>
          </a:p>
          <a:p>
            <a:pPr marL="285750" indent="-285750">
              <a:buFont typeface="Arial" panose="020B0604020202020204" pitchFamily="34" charset="0"/>
              <a:buChar char="•"/>
            </a:pPr>
            <a:r>
              <a:rPr lang="en-GB" sz="1600" dirty="0"/>
              <a:t>Amount of substance - mole (mole)	</a:t>
            </a:r>
          </a:p>
          <a:p>
            <a:pPr marL="285750" indent="-285750">
              <a:buFont typeface="Arial" panose="020B0604020202020204" pitchFamily="34" charset="0"/>
              <a:buChar char="•"/>
            </a:pPr>
            <a:r>
              <a:rPr lang="en-GB" sz="1600" dirty="0"/>
              <a:t>Mass - kilogram (kg)	</a:t>
            </a:r>
          </a:p>
          <a:p>
            <a:pPr marL="285750" indent="-285750">
              <a:buFont typeface="Arial" panose="020B0604020202020204" pitchFamily="34" charset="0"/>
              <a:buChar char="•"/>
            </a:pPr>
            <a:r>
              <a:rPr lang="en-GB" sz="1600" dirty="0"/>
              <a:t>Temperature - kelvin (K)	</a:t>
            </a:r>
          </a:p>
          <a:p>
            <a:pPr marL="285750" indent="-285750">
              <a:buFont typeface="Arial" panose="020B0604020202020204" pitchFamily="34" charset="0"/>
              <a:buChar char="•"/>
            </a:pPr>
            <a:r>
              <a:rPr lang="en-GB" sz="1600" dirty="0"/>
              <a:t>Luminous intensity - candela (cd)	</a:t>
            </a:r>
          </a:p>
          <a:p>
            <a:pPr marL="285750" indent="-285750">
              <a:buFont typeface="Arial" panose="020B0604020202020204" pitchFamily="34" charset="0"/>
              <a:buChar char="•"/>
            </a:pPr>
            <a:r>
              <a:rPr lang="en-GB" sz="1600" dirty="0"/>
              <a:t>Electric current - ampere (A)	</a:t>
            </a:r>
          </a:p>
          <a:p>
            <a:pPr marL="285750" indent="-285750">
              <a:buFont typeface="Arial" panose="020B0604020202020204" pitchFamily="34" charset="0"/>
              <a:buChar char="•"/>
            </a:pPr>
            <a:endParaRPr lang="en-GB" sz="1600" dirty="0"/>
          </a:p>
        </p:txBody>
      </p:sp>
      <p:pic>
        <p:nvPicPr>
          <p:cNvPr id="44" name="Picture 43">
            <a:extLst>
              <a:ext uri="{FF2B5EF4-FFF2-40B4-BE49-F238E27FC236}">
                <a16:creationId xmlns:a16="http://schemas.microsoft.com/office/drawing/2014/main" id="{320B632B-2DDE-4656-8B5C-7BFE1B79BA40}"/>
              </a:ext>
            </a:extLst>
          </p:cNvPr>
          <p:cNvPicPr>
            <a:picLocks noChangeAspect="1"/>
          </p:cNvPicPr>
          <p:nvPr/>
        </p:nvPicPr>
        <p:blipFill>
          <a:blip r:embed="rId6"/>
          <a:stretch>
            <a:fillRect/>
          </a:stretch>
        </p:blipFill>
        <p:spPr>
          <a:xfrm>
            <a:off x="564656" y="19603608"/>
            <a:ext cx="2572977" cy="2572977"/>
          </a:xfrm>
          <a:prstGeom prst="rect">
            <a:avLst/>
          </a:prstGeom>
        </p:spPr>
      </p:pic>
      <p:pic>
        <p:nvPicPr>
          <p:cNvPr id="47" name="Picture 46">
            <a:extLst>
              <a:ext uri="{FF2B5EF4-FFF2-40B4-BE49-F238E27FC236}">
                <a16:creationId xmlns:a16="http://schemas.microsoft.com/office/drawing/2014/main" id="{E1814386-2409-4265-9837-32156B44FE36}"/>
              </a:ext>
            </a:extLst>
          </p:cNvPr>
          <p:cNvPicPr>
            <a:picLocks noChangeAspect="1"/>
          </p:cNvPicPr>
          <p:nvPr/>
        </p:nvPicPr>
        <p:blipFill>
          <a:blip r:embed="rId7"/>
          <a:stretch>
            <a:fillRect/>
          </a:stretch>
        </p:blipFill>
        <p:spPr>
          <a:xfrm>
            <a:off x="3704565" y="10126917"/>
            <a:ext cx="3716654" cy="3000375"/>
          </a:xfrm>
          <a:prstGeom prst="rect">
            <a:avLst/>
          </a:prstGeom>
        </p:spPr>
      </p:pic>
      <p:sp>
        <p:nvSpPr>
          <p:cNvPr id="49" name="TextBox 48">
            <a:extLst>
              <a:ext uri="{FF2B5EF4-FFF2-40B4-BE49-F238E27FC236}">
                <a16:creationId xmlns:a16="http://schemas.microsoft.com/office/drawing/2014/main" id="{9E762227-679F-47EA-A316-2C08950553C9}"/>
              </a:ext>
            </a:extLst>
          </p:cNvPr>
          <p:cNvSpPr txBox="1"/>
          <p:nvPr/>
        </p:nvSpPr>
        <p:spPr>
          <a:xfrm>
            <a:off x="3704565" y="13741681"/>
            <a:ext cx="3716654" cy="3847207"/>
          </a:xfrm>
          <a:prstGeom prst="rect">
            <a:avLst/>
          </a:prstGeom>
          <a:noFill/>
        </p:spPr>
        <p:txBody>
          <a:bodyPr wrap="square" rtlCol="0">
            <a:spAutoFit/>
          </a:bodyPr>
          <a:lstStyle/>
          <a:p>
            <a:r>
              <a:rPr lang="en-GB" sz="3600" b="1" dirty="0"/>
              <a:t>Thermodynamics</a:t>
            </a:r>
          </a:p>
          <a:p>
            <a:r>
              <a:rPr lang="en-GB" sz="1600" dirty="0"/>
              <a:t>The laws of thermodynamic relate heat energy to all other forms of energy. These laws can not be broken. </a:t>
            </a:r>
          </a:p>
          <a:p>
            <a:endParaRPr lang="en-GB" sz="1600" dirty="0"/>
          </a:p>
          <a:p>
            <a:r>
              <a:rPr lang="en-GB" sz="1600" dirty="0"/>
              <a:t>First Law</a:t>
            </a:r>
          </a:p>
          <a:p>
            <a:r>
              <a:rPr lang="en-GB" sz="1600" dirty="0"/>
              <a:t>Energy can not be created or destroyed</a:t>
            </a:r>
          </a:p>
          <a:p>
            <a:endParaRPr lang="en-GB" sz="1600" dirty="0"/>
          </a:p>
          <a:p>
            <a:r>
              <a:rPr lang="en-GB" sz="1600" dirty="0"/>
              <a:t>Second Law.</a:t>
            </a:r>
          </a:p>
          <a:p>
            <a:r>
              <a:rPr lang="en-GB" sz="1600" dirty="0"/>
              <a:t>The universe will always tend to a less ordered state.</a:t>
            </a:r>
          </a:p>
          <a:p>
            <a:endParaRPr lang="en-GB" sz="1600" dirty="0"/>
          </a:p>
          <a:p>
            <a:r>
              <a:rPr lang="en-GB" sz="1600" dirty="0"/>
              <a:t>Third Law</a:t>
            </a:r>
          </a:p>
          <a:p>
            <a:r>
              <a:rPr lang="en-GB" sz="1600" dirty="0"/>
              <a:t>All atoms stop vibrating as absolute zero.</a:t>
            </a:r>
          </a:p>
        </p:txBody>
      </p:sp>
      <p:cxnSp>
        <p:nvCxnSpPr>
          <p:cNvPr id="55" name="Straight Arrow Connector 54">
            <a:extLst>
              <a:ext uri="{FF2B5EF4-FFF2-40B4-BE49-F238E27FC236}">
                <a16:creationId xmlns:a16="http://schemas.microsoft.com/office/drawing/2014/main" id="{42E3467D-7F69-4F87-877C-86E5948AEBA2}"/>
              </a:ext>
            </a:extLst>
          </p:cNvPr>
          <p:cNvCxnSpPr>
            <a:cxnSpLocks/>
            <a:stCxn id="33" idx="2"/>
          </p:cNvCxnSpPr>
          <p:nvPr/>
        </p:nvCxnSpPr>
        <p:spPr>
          <a:xfrm flipV="1">
            <a:off x="1856679" y="18301767"/>
            <a:ext cx="0" cy="7592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959B37DD-4911-47CC-B9E6-D69725DB084D}"/>
              </a:ext>
            </a:extLst>
          </p:cNvPr>
          <p:cNvSpPr/>
          <p:nvPr/>
        </p:nvSpPr>
        <p:spPr>
          <a:xfrm>
            <a:off x="3751562" y="18095779"/>
            <a:ext cx="2660714" cy="584775"/>
          </a:xfrm>
          <a:prstGeom prst="rect">
            <a:avLst/>
          </a:prstGeom>
        </p:spPr>
        <p:txBody>
          <a:bodyPr wrap="square">
            <a:spAutoFit/>
          </a:bodyPr>
          <a:lstStyle/>
          <a:p>
            <a:r>
              <a:rPr lang="en-GB" sz="3200" dirty="0"/>
              <a:t>∆U=Q-W </a:t>
            </a:r>
          </a:p>
        </p:txBody>
      </p:sp>
      <p:sp>
        <p:nvSpPr>
          <p:cNvPr id="57" name="Rectangle 56">
            <a:extLst>
              <a:ext uri="{FF2B5EF4-FFF2-40B4-BE49-F238E27FC236}">
                <a16:creationId xmlns:a16="http://schemas.microsoft.com/office/drawing/2014/main" id="{B895727E-7C9D-4640-9F5A-BB010775051F}"/>
              </a:ext>
            </a:extLst>
          </p:cNvPr>
          <p:cNvSpPr/>
          <p:nvPr/>
        </p:nvSpPr>
        <p:spPr>
          <a:xfrm>
            <a:off x="3751949" y="18840038"/>
            <a:ext cx="3706464" cy="584775"/>
          </a:xfrm>
          <a:prstGeom prst="rect">
            <a:avLst/>
          </a:prstGeom>
        </p:spPr>
        <p:txBody>
          <a:bodyPr wrap="square">
            <a:spAutoFit/>
          </a:bodyPr>
          <a:lstStyle/>
          <a:p>
            <a:r>
              <a:rPr lang="en-GB" sz="3200" dirty="0"/>
              <a:t>∆H=∆U+P∆V</a:t>
            </a:r>
          </a:p>
        </p:txBody>
      </p:sp>
      <p:sp>
        <p:nvSpPr>
          <p:cNvPr id="58" name="Rectangle 57">
            <a:extLst>
              <a:ext uri="{FF2B5EF4-FFF2-40B4-BE49-F238E27FC236}">
                <a16:creationId xmlns:a16="http://schemas.microsoft.com/office/drawing/2014/main" id="{A8CFFAA2-A0D5-4FED-ADE2-B48E5EDB11E5}"/>
              </a:ext>
            </a:extLst>
          </p:cNvPr>
          <p:cNvSpPr/>
          <p:nvPr/>
        </p:nvSpPr>
        <p:spPr>
          <a:xfrm>
            <a:off x="3751562" y="19715979"/>
            <a:ext cx="2200355" cy="584775"/>
          </a:xfrm>
          <a:prstGeom prst="rect">
            <a:avLst/>
          </a:prstGeom>
        </p:spPr>
        <p:txBody>
          <a:bodyPr wrap="square">
            <a:spAutoFit/>
          </a:bodyPr>
          <a:lstStyle/>
          <a:p>
            <a:r>
              <a:rPr lang="en-GB" sz="3200" dirty="0"/>
              <a:t>PV = n ∙ 𝑅𝑇</a:t>
            </a:r>
          </a:p>
        </p:txBody>
      </p:sp>
      <mc:AlternateContent xmlns:mc="http://schemas.openxmlformats.org/markup-compatibility/2006">
        <mc:Choice xmlns:a14="http://schemas.microsoft.com/office/drawing/2010/main" Requires="a14">
          <p:sp>
            <p:nvSpPr>
              <p:cNvPr id="61" name="Rectangle 60">
                <a:extLst>
                  <a:ext uri="{FF2B5EF4-FFF2-40B4-BE49-F238E27FC236}">
                    <a16:creationId xmlns:a16="http://schemas.microsoft.com/office/drawing/2014/main" id="{45936EC2-CE58-4132-97F9-346CA1A9DEB0}"/>
                  </a:ext>
                </a:extLst>
              </p:cNvPr>
              <p:cNvSpPr/>
              <p:nvPr/>
            </p:nvSpPr>
            <p:spPr>
              <a:xfrm>
                <a:off x="3665483" y="20514382"/>
                <a:ext cx="2519921" cy="658194"/>
              </a:xfrm>
              <a:prstGeom prst="rect">
                <a:avLst/>
              </a:prstGeom>
            </p:spPr>
            <p:txBody>
              <a:bodyPr wrap="none">
                <a:spAutoFit/>
              </a:bodyPr>
              <a:lstStyle/>
              <a:p>
                <a14:m>
                  <m:oMathPara xmlns:m="http://schemas.openxmlformats.org/officeDocument/2006/math">
                    <m:oMathParaPr>
                      <m:jc m:val="centerGroup"/>
                    </m:oMathParaPr>
                    <m:oMath xmlns:m="http://schemas.openxmlformats.org/officeDocument/2006/math">
                      <m:acc>
                        <m:accPr>
                          <m:chr m:val="̃"/>
                          <m:ctrlPr>
                            <a:rPr lang="en-GB" sz="3200">
                              <a:latin typeface="Cambria Math" panose="02040503050406030204" pitchFamily="18" charset="0"/>
                            </a:rPr>
                          </m:ctrlPr>
                        </m:accPr>
                        <m:e>
                          <m:sSub>
                            <m:sSubPr>
                              <m:ctrlPr>
                                <a:rPr lang="en-GB" sz="3200">
                                  <a:latin typeface="Cambria Math" panose="02040503050406030204" pitchFamily="18" charset="0"/>
                                </a:rPr>
                              </m:ctrlPr>
                            </m:sSubPr>
                            <m:e>
                              <m:r>
                                <m:rPr>
                                  <m:sty m:val="p"/>
                                </m:rPr>
                                <a:rPr lang="en-GB" sz="3200">
                                  <a:latin typeface="Cambria Math" panose="02040503050406030204" pitchFamily="18" charset="0"/>
                                </a:rPr>
                                <m:t>C</m:t>
                              </m:r>
                            </m:e>
                            <m:sub>
                              <m:r>
                                <m:rPr>
                                  <m:sty m:val="p"/>
                                </m:rPr>
                                <a:rPr lang="en-GB" sz="3200" i="0">
                                  <a:latin typeface="Cambria Math" panose="02040503050406030204" pitchFamily="18" charset="0"/>
                                </a:rPr>
                                <m:t>p</m:t>
                              </m:r>
                            </m:sub>
                          </m:sSub>
                        </m:e>
                      </m:acc>
                      <m:r>
                        <a:rPr lang="en-GB" sz="3200" i="0">
                          <a:latin typeface="Cambria Math" panose="02040503050406030204" pitchFamily="18" charset="0"/>
                        </a:rPr>
                        <m:t>=</m:t>
                      </m:r>
                      <m:acc>
                        <m:accPr>
                          <m:chr m:val="̃"/>
                          <m:ctrlPr>
                            <a:rPr lang="en-GB" sz="3200" i="1">
                              <a:latin typeface="Cambria Math" panose="02040503050406030204" pitchFamily="18" charset="0"/>
                            </a:rPr>
                          </m:ctrlPr>
                        </m:accPr>
                        <m:e>
                          <m:sSub>
                            <m:sSubPr>
                              <m:ctrlPr>
                                <a:rPr lang="en-GB" sz="3200" i="1">
                                  <a:latin typeface="Cambria Math" panose="02040503050406030204" pitchFamily="18" charset="0"/>
                                </a:rPr>
                              </m:ctrlPr>
                            </m:sSubPr>
                            <m:e>
                              <m:r>
                                <m:rPr>
                                  <m:sty m:val="p"/>
                                </m:rPr>
                                <a:rPr lang="en-GB" sz="3200" i="0">
                                  <a:latin typeface="Cambria Math" panose="02040503050406030204" pitchFamily="18" charset="0"/>
                                </a:rPr>
                                <m:t>C</m:t>
                              </m:r>
                            </m:e>
                            <m:sub>
                              <m:r>
                                <m:rPr>
                                  <m:sty m:val="p"/>
                                </m:rPr>
                                <a:rPr lang="en-GB" sz="3200" i="0">
                                  <a:latin typeface="Cambria Math" panose="02040503050406030204" pitchFamily="18" charset="0"/>
                                </a:rPr>
                                <m:t>v</m:t>
                              </m:r>
                            </m:sub>
                          </m:sSub>
                        </m:e>
                      </m:acc>
                      <m:r>
                        <a:rPr lang="en-GB" sz="3200" i="0">
                          <a:latin typeface="Cambria Math" panose="02040503050406030204" pitchFamily="18" charset="0"/>
                        </a:rPr>
                        <m:t>+</m:t>
                      </m:r>
                      <m:acc>
                        <m:accPr>
                          <m:chr m:val="̃"/>
                          <m:ctrlPr>
                            <a:rPr lang="en-GB" sz="3200" i="1">
                              <a:latin typeface="Cambria Math" panose="02040503050406030204" pitchFamily="18" charset="0"/>
                            </a:rPr>
                          </m:ctrlPr>
                        </m:accPr>
                        <m:e>
                          <m:r>
                            <a:rPr lang="en-GB" sz="3200" i="1">
                              <a:latin typeface="Cambria Math" panose="02040503050406030204" pitchFamily="18" charset="0"/>
                            </a:rPr>
                            <m:t>𝑅</m:t>
                          </m:r>
                          <m:r>
                            <a:rPr lang="en-GB" sz="3200" i="0">
                              <a:latin typeface="Cambria Math" panose="02040503050406030204" pitchFamily="18" charset="0"/>
                            </a:rPr>
                            <m:t> </m:t>
                          </m:r>
                        </m:e>
                      </m:acc>
                    </m:oMath>
                  </m:oMathPara>
                </a14:m>
                <a:endParaRPr lang="en-GB" sz="3200" dirty="0"/>
              </a:p>
            </p:txBody>
          </p:sp>
        </mc:Choice>
        <mc:Fallback>
          <p:sp>
            <p:nvSpPr>
              <p:cNvPr id="61" name="Rectangle 60">
                <a:extLst>
                  <a:ext uri="{FF2B5EF4-FFF2-40B4-BE49-F238E27FC236}">
                    <a16:creationId xmlns:a16="http://schemas.microsoft.com/office/drawing/2014/main" id="{45936EC2-CE58-4132-97F9-346CA1A9DEB0}"/>
                  </a:ext>
                </a:extLst>
              </p:cNvPr>
              <p:cNvSpPr>
                <a:spLocks noRot="1" noChangeAspect="1" noMove="1" noResize="1" noEditPoints="1" noAdjustHandles="1" noChangeArrowheads="1" noChangeShapeType="1" noTextEdit="1"/>
              </p:cNvSpPr>
              <p:nvPr/>
            </p:nvSpPr>
            <p:spPr>
              <a:xfrm>
                <a:off x="3665483" y="20514382"/>
                <a:ext cx="2519921" cy="658194"/>
              </a:xfrm>
              <a:prstGeom prst="rect">
                <a:avLst/>
              </a:prstGeom>
              <a:blipFill>
                <a:blip r:embed="rId8"/>
                <a:stretch>
                  <a:fillRect/>
                </a:stretch>
              </a:blipFill>
            </p:spPr>
            <p:txBody>
              <a:bodyPr/>
              <a:lstStyle/>
              <a:p>
                <a:r>
                  <a:rPr lang="en-GB">
                    <a:noFill/>
                  </a:rPr>
                  <a:t> </a:t>
                </a:r>
              </a:p>
            </p:txBody>
          </p:sp>
        </mc:Fallback>
      </mc:AlternateContent>
      <p:pic>
        <p:nvPicPr>
          <p:cNvPr id="63" name="Picture 62">
            <a:extLst>
              <a:ext uri="{FF2B5EF4-FFF2-40B4-BE49-F238E27FC236}">
                <a16:creationId xmlns:a16="http://schemas.microsoft.com/office/drawing/2014/main" id="{8E5435D9-D5F3-4060-82C4-A3465DB32BC9}"/>
              </a:ext>
            </a:extLst>
          </p:cNvPr>
          <p:cNvPicPr>
            <a:picLocks noChangeAspect="1"/>
          </p:cNvPicPr>
          <p:nvPr/>
        </p:nvPicPr>
        <p:blipFill>
          <a:blip r:embed="rId9"/>
          <a:stretch>
            <a:fillRect/>
          </a:stretch>
        </p:blipFill>
        <p:spPr>
          <a:xfrm>
            <a:off x="3751562" y="21515420"/>
            <a:ext cx="4782451" cy="4511320"/>
          </a:xfrm>
          <a:prstGeom prst="rect">
            <a:avLst/>
          </a:prstGeom>
        </p:spPr>
      </p:pic>
      <p:pic>
        <p:nvPicPr>
          <p:cNvPr id="1056" name="Picture 1055">
            <a:extLst>
              <a:ext uri="{FF2B5EF4-FFF2-40B4-BE49-F238E27FC236}">
                <a16:creationId xmlns:a16="http://schemas.microsoft.com/office/drawing/2014/main" id="{767B6ACF-7CA4-4346-BE17-586233666093}"/>
              </a:ext>
            </a:extLst>
          </p:cNvPr>
          <p:cNvPicPr>
            <a:picLocks noChangeAspect="1"/>
          </p:cNvPicPr>
          <p:nvPr/>
        </p:nvPicPr>
        <p:blipFill>
          <a:blip r:embed="rId10"/>
          <a:stretch>
            <a:fillRect/>
          </a:stretch>
        </p:blipFill>
        <p:spPr>
          <a:xfrm>
            <a:off x="6969276" y="15107421"/>
            <a:ext cx="7185205" cy="2744947"/>
          </a:xfrm>
          <a:prstGeom prst="rect">
            <a:avLst/>
          </a:prstGeom>
        </p:spPr>
      </p:pic>
      <p:sp>
        <p:nvSpPr>
          <p:cNvPr id="1065" name="TextBox 1064">
            <a:extLst>
              <a:ext uri="{FF2B5EF4-FFF2-40B4-BE49-F238E27FC236}">
                <a16:creationId xmlns:a16="http://schemas.microsoft.com/office/drawing/2014/main" id="{06F8D2B2-BBF6-4D0B-879D-02CD4EFBBF8A}"/>
              </a:ext>
            </a:extLst>
          </p:cNvPr>
          <p:cNvSpPr txBox="1"/>
          <p:nvPr/>
        </p:nvSpPr>
        <p:spPr>
          <a:xfrm>
            <a:off x="8989023" y="19304883"/>
            <a:ext cx="4348366" cy="3600986"/>
          </a:xfrm>
          <a:prstGeom prst="rect">
            <a:avLst/>
          </a:prstGeom>
          <a:noFill/>
        </p:spPr>
        <p:txBody>
          <a:bodyPr wrap="square" rtlCol="0">
            <a:spAutoFit/>
          </a:bodyPr>
          <a:lstStyle/>
          <a:p>
            <a:r>
              <a:rPr lang="en-GB" sz="3600" b="1" dirty="0"/>
              <a:t>TWO-ZONE MODLE</a:t>
            </a:r>
          </a:p>
          <a:p>
            <a:endParaRPr lang="en-GB" sz="1600" dirty="0"/>
          </a:p>
          <a:p>
            <a:r>
              <a:rPr lang="en-GB" sz="1600" dirty="0"/>
              <a:t>With the assumption that during  combustion as the flame propagates the combustion chamber can be divided in too two zone. Infront of the flame front the unburned zone and behind the burned zone. It is also assumed these zones do not interact and are uniform throughout. </a:t>
            </a:r>
          </a:p>
          <a:p>
            <a:endParaRPr lang="en-GB" sz="1600" dirty="0"/>
          </a:p>
          <a:p>
            <a:r>
              <a:rPr lang="en-GB" sz="1600" dirty="0"/>
              <a:t>The following equations allow us to calculate the temperatures in these zones.</a:t>
            </a:r>
          </a:p>
          <a:p>
            <a:endParaRPr lang="en-GB" sz="1600" dirty="0"/>
          </a:p>
          <a:p>
            <a:endParaRPr lang="en-GB" sz="1600" b="1" dirty="0"/>
          </a:p>
        </p:txBody>
      </p:sp>
      <p:sp>
        <p:nvSpPr>
          <p:cNvPr id="1066" name="TextBox 1065">
            <a:extLst>
              <a:ext uri="{FF2B5EF4-FFF2-40B4-BE49-F238E27FC236}">
                <a16:creationId xmlns:a16="http://schemas.microsoft.com/office/drawing/2014/main" id="{FA4B2224-F364-451C-8825-6B0B4E152E48}"/>
              </a:ext>
            </a:extLst>
          </p:cNvPr>
          <p:cNvSpPr txBox="1"/>
          <p:nvPr/>
        </p:nvSpPr>
        <p:spPr>
          <a:xfrm>
            <a:off x="8534400" y="10126917"/>
            <a:ext cx="4290646" cy="1200329"/>
          </a:xfrm>
          <a:prstGeom prst="rect">
            <a:avLst/>
          </a:prstGeom>
          <a:noFill/>
        </p:spPr>
        <p:txBody>
          <a:bodyPr wrap="square" rtlCol="0">
            <a:spAutoFit/>
          </a:bodyPr>
          <a:lstStyle/>
          <a:p>
            <a:r>
              <a:rPr lang="en-GB" sz="3600" b="1" dirty="0"/>
              <a:t>Define the start &amp; end of combustion</a:t>
            </a:r>
          </a:p>
        </p:txBody>
      </p:sp>
      <p:sp>
        <p:nvSpPr>
          <p:cNvPr id="1071" name="TextBox 1070">
            <a:extLst>
              <a:ext uri="{FF2B5EF4-FFF2-40B4-BE49-F238E27FC236}">
                <a16:creationId xmlns:a16="http://schemas.microsoft.com/office/drawing/2014/main" id="{31ACFE04-441F-4C29-80BF-C308AAFA94CA}"/>
              </a:ext>
            </a:extLst>
          </p:cNvPr>
          <p:cNvSpPr txBox="1"/>
          <p:nvPr/>
        </p:nvSpPr>
        <p:spPr>
          <a:xfrm>
            <a:off x="8534400" y="11586354"/>
            <a:ext cx="4290646" cy="1569660"/>
          </a:xfrm>
          <a:prstGeom prst="rect">
            <a:avLst/>
          </a:prstGeom>
          <a:noFill/>
        </p:spPr>
        <p:txBody>
          <a:bodyPr wrap="square" rtlCol="0">
            <a:spAutoFit/>
          </a:bodyPr>
          <a:lstStyle/>
          <a:p>
            <a:r>
              <a:rPr lang="en-GB" sz="1600"/>
              <a:t>By calculating the pressure with in cylinder without combustion and subtracting this away from the actual pressure data, the increase in pressure found after ignition can be said to be the start of combustion and as it tends back to zero the end.</a:t>
            </a:r>
            <a:endParaRPr lang="en-GB" sz="1600" dirty="0"/>
          </a:p>
        </p:txBody>
      </p:sp>
      <mc:AlternateContent xmlns:mc="http://schemas.openxmlformats.org/markup-compatibility/2006">
        <mc:Choice xmlns:a14="http://schemas.microsoft.com/office/drawing/2010/main" Requires="a14">
          <p:sp>
            <p:nvSpPr>
              <p:cNvPr id="1073" name="Rectangle 1072">
                <a:extLst>
                  <a:ext uri="{FF2B5EF4-FFF2-40B4-BE49-F238E27FC236}">
                    <a16:creationId xmlns:a16="http://schemas.microsoft.com/office/drawing/2014/main" id="{45C941C8-8A5D-4400-B9E7-FB7AD95D627A}"/>
                  </a:ext>
                </a:extLst>
              </p:cNvPr>
              <p:cNvSpPr/>
              <p:nvPr/>
            </p:nvSpPr>
            <p:spPr>
              <a:xfrm>
                <a:off x="7689676" y="12756963"/>
                <a:ext cx="5823623" cy="1323439"/>
              </a:xfrm>
              <a:prstGeom prst="rect">
                <a:avLst/>
              </a:prstGeom>
            </p:spPr>
            <p:txBody>
              <a:bodyPr wrap="square">
                <a:spAutoFit/>
              </a:bodyPr>
              <a:lstStyle/>
              <a:p>
                <a:pPr algn="ctr">
                  <a:spcAft>
                    <a:spcPts val="1000"/>
                  </a:spcAft>
                </a:pPr>
                <a14:m>
                  <m:oMath xmlns:m="http://schemas.openxmlformats.org/officeDocument/2006/math">
                    <m:r>
                      <a:rPr lang="en-GB" sz="2800" i="1" smtClean="0">
                        <a:solidFill>
                          <a:schemeClr val="tx1"/>
                        </a:solidFill>
                        <a:latin typeface="Cambria Math" panose="02040503050406030204" pitchFamily="18" charset="0"/>
                        <a:ea typeface="Times New Roman" panose="02020603050405020304" pitchFamily="18" charset="0"/>
                        <a:cs typeface="Times New Roman" panose="02020603050405020304" pitchFamily="18" charset="0"/>
                      </a:rPr>
                      <m:t>∆</m:t>
                    </m:r>
                    <m:r>
                      <a:rPr lang="en-GB" sz="2800" i="1" smtClean="0">
                        <a:solidFill>
                          <a:schemeClr val="tx1"/>
                        </a:solidFill>
                        <a:latin typeface="Cambria Math" panose="02040503050406030204" pitchFamily="18" charset="0"/>
                        <a:ea typeface="Times New Roman" panose="02020603050405020304" pitchFamily="18" charset="0"/>
                        <a:cs typeface="Times New Roman" panose="02020603050405020304" pitchFamily="18" charset="0"/>
                      </a:rPr>
                      <m:t>𝑃</m:t>
                    </m:r>
                    <m:r>
                      <a:rPr lang="en-GB" sz="2800" i="1" smtClean="0">
                        <a:solidFill>
                          <a:schemeClr val="tx1"/>
                        </a:solidFill>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2</m:t>
                        </m:r>
                      </m:sub>
                    </m:s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1 </m:t>
                        </m:r>
                      </m:sub>
                    </m:s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fPr>
                      <m:num>
                        <m:sSub>
                          <m:sSub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𝑉</m:t>
                            </m:r>
                          </m:e>
                          <m: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1</m:t>
                            </m:r>
                          </m:sub>
                        </m:sSub>
                      </m:num>
                      <m:den>
                        <m:sSub>
                          <m:sSub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𝑉</m:t>
                            </m:r>
                          </m:e>
                          <m:sub>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2</m:t>
                            </m:r>
                          </m:sub>
                        </m:sSub>
                      </m:den>
                    </m:f>
                    <m:sSup>
                      <m:sSupPr>
                        <m:ctrlP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e>
                      <m:sup>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𝑛</m:t>
                        </m:r>
                      </m:sup>
                    </m:sSup>
                    <m:r>
                      <a:rPr lang="en-GB" sz="28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800" i="1"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𝑃𝑎</m:t>
                    </m:r>
                  </m:oMath>
                </a14:m>
                <a:r>
                  <a:rPr lang="en-GB" sz="8000" i="1" dirty="0">
                    <a:solidFill>
                      <a:srgbClr val="1F497D"/>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6000" i="1" dirty="0">
                  <a:solidFill>
                    <a:srgbClr val="1F497D"/>
                  </a:solidFill>
                  <a:effectLst/>
                  <a:latin typeface="Times New Roman" panose="02020603050405020304" pitchFamily="18" charset="0"/>
                  <a:ea typeface="Calibri" panose="020F0502020204030204" pitchFamily="34" charset="0"/>
                  <a:cs typeface="Times New Roman" panose="02020603050405020304" pitchFamily="18" charset="0"/>
                </a:endParaRPr>
              </a:p>
            </p:txBody>
          </p:sp>
        </mc:Choice>
        <mc:Fallback>
          <p:sp>
            <p:nvSpPr>
              <p:cNvPr id="1073" name="Rectangle 1072">
                <a:extLst>
                  <a:ext uri="{FF2B5EF4-FFF2-40B4-BE49-F238E27FC236}">
                    <a16:creationId xmlns:a16="http://schemas.microsoft.com/office/drawing/2014/main" id="{45C941C8-8A5D-4400-B9E7-FB7AD95D627A}"/>
                  </a:ext>
                </a:extLst>
              </p:cNvPr>
              <p:cNvSpPr>
                <a:spLocks noRot="1" noChangeAspect="1" noMove="1" noResize="1" noEditPoints="1" noAdjustHandles="1" noChangeArrowheads="1" noChangeShapeType="1" noTextEdit="1"/>
              </p:cNvSpPr>
              <p:nvPr/>
            </p:nvSpPr>
            <p:spPr>
              <a:xfrm>
                <a:off x="7689676" y="12756963"/>
                <a:ext cx="5823623" cy="1323439"/>
              </a:xfrm>
              <a:prstGeom prst="rect">
                <a:avLst/>
              </a:prstGeom>
              <a:blipFill>
                <a:blip r:embed="rId11"/>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74" name="Rectangle 1073">
                <a:extLst>
                  <a:ext uri="{FF2B5EF4-FFF2-40B4-BE49-F238E27FC236}">
                    <a16:creationId xmlns:a16="http://schemas.microsoft.com/office/drawing/2014/main" id="{C034C6BD-39BE-407B-AD85-2961C1245E9F}"/>
                  </a:ext>
                </a:extLst>
              </p:cNvPr>
              <p:cNvSpPr/>
              <p:nvPr/>
            </p:nvSpPr>
            <p:spPr>
              <a:xfrm>
                <a:off x="5214337" y="12604473"/>
                <a:ext cx="10690225" cy="2558649"/>
              </a:xfrm>
              <a:prstGeom prst="rect">
                <a:avLst/>
              </a:prstGeom>
            </p:spPr>
            <p:txBody>
              <a:bodyPr>
                <a:spAutoFit/>
              </a:bodyPr>
              <a:lstStyle/>
              <a:p>
                <a:pPr>
                  <a:lnSpc>
                    <a:spcPct val="115000"/>
                  </a:lnSpc>
                  <a:spcAft>
                    <a:spcPts val="1000"/>
                  </a:spcAft>
                </a:pPr>
                <a:r>
                  <a:rPr lang="en-GB" sz="80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80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1000"/>
                  </a:spcAft>
                </a:pPr>
                <a14:m>
                  <m:oMathPara xmlns:m="http://schemas.openxmlformats.org/officeDocument/2006/math">
                    <m:oMathParaPr>
                      <m:jc m:val="centerGroup"/>
                    </m:oMathParaPr>
                    <m:oMath xmlns:m="http://schemas.openxmlformats.org/officeDocument/2006/math">
                      <m:r>
                        <a:rPr lang="en-GB" sz="2400" i="1"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𝑀𝐹𝐵</m:t>
                      </m:r>
                      <m:r>
                        <a:rPr lang="en-GB" sz="2400" i="1" smtClean="0">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fPr>
                        <m:num>
                          <m:nary>
                            <m:naryPr>
                              <m:chr m:val="∑"/>
                              <m:limLoc m:val="undOvr"/>
                              <m:supHide m:val="on"/>
                              <m:ctrlP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naryPr>
                            <m:sub>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𝑆𝑂𝐶</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𝜃</m:t>
                              </m:r>
                            </m:sub>
                            <m:sup/>
                            <m:e>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𝑃</m:t>
                              </m:r>
                            </m:e>
                          </m:nary>
                        </m:num>
                        <m:den>
                          <m:nary>
                            <m:naryPr>
                              <m:chr m:val="∑"/>
                              <m:limLoc m:val="undOvr"/>
                              <m:supHide m:val="on"/>
                              <m:ctrlP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ctrlPr>
                            </m:naryPr>
                            <m:sub>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𝑆𝑂𝐶</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𝐸𝑂𝐶</m:t>
                              </m:r>
                            </m:sub>
                            <m:sup/>
                            <m:e>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solidFill>
                                    <a:schemeClr val="tx1"/>
                                  </a:solidFill>
                                  <a:effectLst/>
                                  <a:latin typeface="Cambria Math" panose="02040503050406030204" pitchFamily="18" charset="0"/>
                                  <a:ea typeface="Times New Roman" panose="02020603050405020304" pitchFamily="18" charset="0"/>
                                  <a:cs typeface="Times New Roman" panose="02020603050405020304" pitchFamily="18" charset="0"/>
                                </a:rPr>
                                <m:t>𝑃</m:t>
                              </m:r>
                            </m:e>
                          </m:nary>
                        </m:den>
                      </m:f>
                    </m:oMath>
                  </m:oMathPara>
                </a14:m>
                <a:endParaRPr lang="en-GB" sz="2400" i="1" dirty="0">
                  <a:solidFill>
                    <a:srgbClr val="1F497D"/>
                  </a:solidFill>
                  <a:effectLst/>
                  <a:latin typeface="Times New Roman" panose="02020603050405020304" pitchFamily="18" charset="0"/>
                  <a:ea typeface="Calibri" panose="020F0502020204030204" pitchFamily="34" charset="0"/>
                  <a:cs typeface="Times New Roman" panose="02020603050405020304" pitchFamily="18" charset="0"/>
                </a:endParaRPr>
              </a:p>
            </p:txBody>
          </p:sp>
        </mc:Choice>
        <mc:Fallback>
          <p:sp>
            <p:nvSpPr>
              <p:cNvPr id="1074" name="Rectangle 1073">
                <a:extLst>
                  <a:ext uri="{FF2B5EF4-FFF2-40B4-BE49-F238E27FC236}">
                    <a16:creationId xmlns:a16="http://schemas.microsoft.com/office/drawing/2014/main" id="{C034C6BD-39BE-407B-AD85-2961C1245E9F}"/>
                  </a:ext>
                </a:extLst>
              </p:cNvPr>
              <p:cNvSpPr>
                <a:spLocks noRot="1" noChangeAspect="1" noMove="1" noResize="1" noEditPoints="1" noAdjustHandles="1" noChangeArrowheads="1" noChangeShapeType="1" noTextEdit="1"/>
              </p:cNvSpPr>
              <p:nvPr/>
            </p:nvSpPr>
            <p:spPr>
              <a:xfrm>
                <a:off x="5214337" y="12604473"/>
                <a:ext cx="10690225" cy="2558649"/>
              </a:xfrm>
              <a:prstGeom prst="rect">
                <a:avLst/>
              </a:prstGeom>
              <a:blipFill>
                <a:blip r:embed="rId1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77" name="Rectangle 1076">
                <a:extLst>
                  <a:ext uri="{FF2B5EF4-FFF2-40B4-BE49-F238E27FC236}">
                    <a16:creationId xmlns:a16="http://schemas.microsoft.com/office/drawing/2014/main" id="{8E8D0D4B-86D7-4A77-9EC0-2E0A0DD6B5FD}"/>
                  </a:ext>
                </a:extLst>
              </p:cNvPr>
              <p:cNvSpPr/>
              <p:nvPr/>
            </p:nvSpPr>
            <p:spPr>
              <a:xfrm>
                <a:off x="9106146" y="22440593"/>
                <a:ext cx="3575145" cy="878317"/>
              </a:xfrm>
              <a:prstGeom prst="rect">
                <a:avLst/>
              </a:prstGeom>
            </p:spPr>
            <p:txBody>
              <a:bodyPr wrap="none">
                <a:spAutoFit/>
              </a:bodyPr>
              <a:lstStyle/>
              <a:p>
                <a14:m>
                  <m:oMathPara xmlns:m="http://schemas.openxmlformats.org/officeDocument/2006/math">
                    <m:oMathParaPr>
                      <m:jc m:val="centerGroup"/>
                    </m:oMathParaPr>
                    <m:oMath xmlns:m="http://schemas.openxmlformats.org/officeDocument/2006/math">
                      <m:sSub>
                        <m:sSubPr>
                          <m:ctrlPr>
                            <a:rPr lang="en-GB" sz="2400" smtClean="0">
                              <a:latin typeface="Cambria Math" panose="02040503050406030204" pitchFamily="18" charset="0"/>
                            </a:rPr>
                          </m:ctrlPr>
                        </m:sSubPr>
                        <m:e>
                          <m:r>
                            <m:rPr>
                              <m:sty m:val="p"/>
                            </m:rPr>
                            <a:rPr lang="en-GB" sz="2400">
                              <a:latin typeface="Cambria Math" panose="02040503050406030204" pitchFamily="18" charset="0"/>
                            </a:rPr>
                            <m:t>T</m:t>
                          </m:r>
                        </m:e>
                        <m:sub>
                          <m:r>
                            <m:rPr>
                              <m:sty m:val="p"/>
                            </m:rPr>
                            <a:rPr lang="en-GB" sz="2400" i="0">
                              <a:latin typeface="Cambria Math" panose="02040503050406030204" pitchFamily="18" charset="0"/>
                            </a:rPr>
                            <m:t>Un</m:t>
                          </m:r>
                          <m:r>
                            <a:rPr lang="en-GB" sz="2400" i="0">
                              <a:latin typeface="Cambria Math" panose="02040503050406030204" pitchFamily="18" charset="0"/>
                            </a:rPr>
                            <m:t>2</m:t>
                          </m:r>
                        </m:sub>
                      </m:sSub>
                      <m:r>
                        <a:rPr lang="en-GB" sz="2400" i="0">
                          <a:latin typeface="Cambria Math" panose="02040503050406030204" pitchFamily="18" charset="0"/>
                        </a:rPr>
                        <m:t>= </m:t>
                      </m:r>
                      <m:sSub>
                        <m:sSubPr>
                          <m:ctrlPr>
                            <a:rPr lang="en-GB" sz="2400" i="1">
                              <a:latin typeface="Cambria Math" panose="02040503050406030204" pitchFamily="18" charset="0"/>
                            </a:rPr>
                          </m:ctrlPr>
                        </m:sSubPr>
                        <m:e>
                          <m:r>
                            <m:rPr>
                              <m:sty m:val="p"/>
                            </m:rPr>
                            <a:rPr lang="en-GB" sz="2400" i="0">
                              <a:latin typeface="Cambria Math" panose="02040503050406030204" pitchFamily="18" charset="0"/>
                            </a:rPr>
                            <m:t>T</m:t>
                          </m:r>
                        </m:e>
                        <m:sub>
                          <m:r>
                            <m:rPr>
                              <m:sty m:val="p"/>
                            </m:rPr>
                            <a:rPr lang="en-GB" sz="2400" i="0">
                              <a:latin typeface="Cambria Math" panose="02040503050406030204" pitchFamily="18" charset="0"/>
                            </a:rPr>
                            <m:t>Un</m:t>
                          </m:r>
                          <m:r>
                            <a:rPr lang="en-GB" sz="2400" i="0">
                              <a:latin typeface="Cambria Math" panose="02040503050406030204" pitchFamily="18" charset="0"/>
                            </a:rPr>
                            <m:t>1</m:t>
                          </m:r>
                        </m:sub>
                      </m:sSub>
                      <m:r>
                        <a:rPr lang="en-GB" sz="2400" i="0">
                          <a:latin typeface="Cambria Math" panose="02040503050406030204" pitchFamily="18" charset="0"/>
                        </a:rPr>
                        <m:t> (</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m:rPr>
                                  <m:sty m:val="p"/>
                                </m:rPr>
                                <a:rPr lang="en-GB" sz="2400" i="0">
                                  <a:latin typeface="Cambria Math" panose="02040503050406030204" pitchFamily="18" charset="0"/>
                                </a:rPr>
                                <m:t>P</m:t>
                              </m:r>
                            </m:e>
                            <m:sub>
                              <m:r>
                                <a:rPr lang="en-GB" sz="2400" i="0">
                                  <a:latin typeface="Cambria Math" panose="02040503050406030204" pitchFamily="18" charset="0"/>
                                </a:rPr>
                                <m:t>2</m:t>
                              </m:r>
                            </m:sub>
                          </m:sSub>
                        </m:num>
                        <m:den>
                          <m:sSub>
                            <m:sSubPr>
                              <m:ctrlPr>
                                <a:rPr lang="en-GB" sz="2400" i="1">
                                  <a:latin typeface="Cambria Math" panose="02040503050406030204" pitchFamily="18" charset="0"/>
                                </a:rPr>
                              </m:ctrlPr>
                            </m:sSubPr>
                            <m:e>
                              <m:r>
                                <m:rPr>
                                  <m:sty m:val="p"/>
                                </m:rPr>
                                <a:rPr lang="en-GB" sz="2400" i="0">
                                  <a:latin typeface="Cambria Math" panose="02040503050406030204" pitchFamily="18" charset="0"/>
                                </a:rPr>
                                <m:t>P</m:t>
                              </m:r>
                            </m:e>
                            <m:sub>
                              <m:r>
                                <a:rPr lang="en-GB" sz="2400" i="0">
                                  <a:latin typeface="Cambria Math" panose="02040503050406030204" pitchFamily="18" charset="0"/>
                                </a:rPr>
                                <m:t>1</m:t>
                              </m:r>
                            </m:sub>
                          </m:sSub>
                        </m:den>
                      </m:f>
                      <m:sSup>
                        <m:sSupPr>
                          <m:ctrlPr>
                            <a:rPr lang="en-GB" sz="2400" i="1">
                              <a:latin typeface="Cambria Math" panose="02040503050406030204" pitchFamily="18" charset="0"/>
                            </a:rPr>
                          </m:ctrlPr>
                        </m:sSupPr>
                        <m:e>
                          <m:d>
                            <m:dPr>
                              <m:begChr m:val=")"/>
                              <m:endChr m:val=""/>
                              <m:ctrlPr>
                                <a:rPr lang="en-GB" sz="2400" i="1">
                                  <a:latin typeface="Cambria Math" panose="02040503050406030204" pitchFamily="18" charset="0"/>
                                </a:rPr>
                              </m:ctrlPr>
                            </m:dPr>
                            <m:e>
                              <m:r>
                                <a:rPr lang="en-GB" sz="2400" b="0" i="1" smtClean="0">
                                  <a:latin typeface="Cambria Math" panose="02040503050406030204" pitchFamily="18" charset="0"/>
                                </a:rPr>
                                <m:t>^</m:t>
                              </m:r>
                            </m:e>
                          </m:d>
                        </m:e>
                        <m:sup>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m:rPr>
                                      <m:sty m:val="p"/>
                                    </m:rPr>
                                    <a:rPr lang="en-GB" sz="2400" i="0">
                                      <a:latin typeface="Cambria Math" panose="02040503050406030204" pitchFamily="18" charset="0"/>
                                    </a:rPr>
                                    <m:t>γ</m:t>
                                  </m:r>
                                </m:e>
                                <m:sub>
                                  <m:r>
                                    <m:rPr>
                                      <m:sty m:val="p"/>
                                    </m:rPr>
                                    <a:rPr lang="en-GB" sz="2400" i="0">
                                      <a:latin typeface="Cambria Math" panose="02040503050406030204" pitchFamily="18" charset="0"/>
                                    </a:rPr>
                                    <m:t>Un</m:t>
                                  </m:r>
                                </m:sub>
                              </m:sSub>
                              <m:r>
                                <a:rPr lang="en-GB" sz="2400" i="0">
                                  <a:latin typeface="Cambria Math" panose="02040503050406030204" pitchFamily="18" charset="0"/>
                                </a:rPr>
                                <m:t>−1</m:t>
                              </m:r>
                            </m:num>
                            <m:den>
                              <m:sSub>
                                <m:sSubPr>
                                  <m:ctrlPr>
                                    <a:rPr lang="en-GB" sz="2400" i="1">
                                      <a:latin typeface="Cambria Math" panose="02040503050406030204" pitchFamily="18" charset="0"/>
                                    </a:rPr>
                                  </m:ctrlPr>
                                </m:sSubPr>
                                <m:e>
                                  <m:r>
                                    <m:rPr>
                                      <m:sty m:val="p"/>
                                    </m:rPr>
                                    <a:rPr lang="en-GB" sz="2400" i="0">
                                      <a:latin typeface="Cambria Math" panose="02040503050406030204" pitchFamily="18" charset="0"/>
                                    </a:rPr>
                                    <m:t>γ</m:t>
                                  </m:r>
                                </m:e>
                                <m:sub>
                                  <m:r>
                                    <m:rPr>
                                      <m:sty m:val="p"/>
                                    </m:rPr>
                                    <a:rPr lang="en-GB" sz="2400" i="0">
                                      <a:latin typeface="Cambria Math" panose="02040503050406030204" pitchFamily="18" charset="0"/>
                                    </a:rPr>
                                    <m:t>Un</m:t>
                                  </m:r>
                                </m:sub>
                              </m:sSub>
                            </m:den>
                          </m:f>
                        </m:sup>
                      </m:sSup>
                    </m:oMath>
                  </m:oMathPara>
                </a14:m>
                <a:endParaRPr lang="en-GB" sz="2400" dirty="0"/>
              </a:p>
            </p:txBody>
          </p:sp>
        </mc:Choice>
        <mc:Fallback>
          <p:sp>
            <p:nvSpPr>
              <p:cNvPr id="1077" name="Rectangle 1076">
                <a:extLst>
                  <a:ext uri="{FF2B5EF4-FFF2-40B4-BE49-F238E27FC236}">
                    <a16:creationId xmlns:a16="http://schemas.microsoft.com/office/drawing/2014/main" id="{8E8D0D4B-86D7-4A77-9EC0-2E0A0DD6B5FD}"/>
                  </a:ext>
                </a:extLst>
              </p:cNvPr>
              <p:cNvSpPr>
                <a:spLocks noRot="1" noChangeAspect="1" noMove="1" noResize="1" noEditPoints="1" noAdjustHandles="1" noChangeArrowheads="1" noChangeShapeType="1" noTextEdit="1"/>
              </p:cNvSpPr>
              <p:nvPr/>
            </p:nvSpPr>
            <p:spPr>
              <a:xfrm>
                <a:off x="9106146" y="22440593"/>
                <a:ext cx="3575145" cy="878317"/>
              </a:xfrm>
              <a:prstGeom prst="rect">
                <a:avLst/>
              </a:prstGeom>
              <a:blipFill>
                <a:blip r:embed="rId13"/>
                <a:stretch>
                  <a:fillRect/>
                </a:stretch>
              </a:blipFill>
            </p:spPr>
            <p:txBody>
              <a:bodyPr/>
              <a:lstStyle/>
              <a:p>
                <a:r>
                  <a:rPr lang="en-GB">
                    <a:noFill/>
                  </a:rPr>
                  <a:t> </a:t>
                </a:r>
              </a:p>
            </p:txBody>
          </p:sp>
        </mc:Fallback>
      </mc:AlternateContent>
      <p:pic>
        <p:nvPicPr>
          <p:cNvPr id="1082" name="Picture 1081">
            <a:extLst>
              <a:ext uri="{FF2B5EF4-FFF2-40B4-BE49-F238E27FC236}">
                <a16:creationId xmlns:a16="http://schemas.microsoft.com/office/drawing/2014/main" id="{1FEE55AB-1659-4353-AB1E-6B10EF2ED9DF}"/>
              </a:ext>
            </a:extLst>
          </p:cNvPr>
          <p:cNvPicPr>
            <a:picLocks noChangeAspect="1"/>
          </p:cNvPicPr>
          <p:nvPr/>
        </p:nvPicPr>
        <p:blipFill>
          <a:blip r:embed="rId14"/>
          <a:stretch>
            <a:fillRect/>
          </a:stretch>
        </p:blipFill>
        <p:spPr>
          <a:xfrm>
            <a:off x="5354796" y="23376194"/>
            <a:ext cx="12518559" cy="1245658"/>
          </a:xfrm>
          <a:prstGeom prst="rect">
            <a:avLst/>
          </a:prstGeom>
        </p:spPr>
      </p:pic>
      <mc:AlternateContent xmlns:mc="http://schemas.openxmlformats.org/markup-compatibility/2006">
        <mc:Choice xmlns:a14="http://schemas.microsoft.com/office/drawing/2010/main" Requires="a14">
          <p:sp>
            <p:nvSpPr>
              <p:cNvPr id="1084" name="Rectangle 1083">
                <a:extLst>
                  <a:ext uri="{FF2B5EF4-FFF2-40B4-BE49-F238E27FC236}">
                    <a16:creationId xmlns:a16="http://schemas.microsoft.com/office/drawing/2014/main" id="{F311DA5E-9B90-4A09-AD11-9F873D672394}"/>
                  </a:ext>
                </a:extLst>
              </p:cNvPr>
              <p:cNvSpPr/>
              <p:nvPr/>
            </p:nvSpPr>
            <p:spPr>
              <a:xfrm>
                <a:off x="9780956" y="24625074"/>
                <a:ext cx="3120150" cy="495649"/>
              </a:xfrm>
              <a:prstGeom prst="rect">
                <a:avLst/>
              </a:prstGeom>
            </p:spPr>
            <p:txBody>
              <a:bodyPr wrap="none">
                <a:spAutoFit/>
              </a:bodyPr>
              <a:lstStyle/>
              <a:p>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m:rPr>
                              <m:sty m:val="p"/>
                            </m:rPr>
                            <a:rPr lang="en-GB" sz="2400">
                              <a:latin typeface="Cambria Math" panose="02040503050406030204" pitchFamily="18" charset="0"/>
                            </a:rPr>
                            <m:t>V</m:t>
                          </m:r>
                        </m:e>
                        <m:sub>
                          <m:r>
                            <m:rPr>
                              <m:sty m:val="p"/>
                            </m:rPr>
                            <a:rPr lang="en-GB" sz="2400">
                              <a:latin typeface="Cambria Math" panose="02040503050406030204" pitchFamily="18" charset="0"/>
                            </a:rPr>
                            <m:t>B</m:t>
                          </m:r>
                        </m:sub>
                      </m:sSub>
                      <m:r>
                        <a:rPr lang="en-GB" sz="2400">
                          <a:latin typeface="Cambria Math" panose="02040503050406030204" pitchFamily="18" charset="0"/>
                        </a:rPr>
                        <m:t>= </m:t>
                      </m:r>
                      <m:sSub>
                        <m:sSubPr>
                          <m:ctrlPr>
                            <a:rPr lang="en-GB" sz="2400" i="1">
                              <a:latin typeface="Cambria Math" panose="02040503050406030204" pitchFamily="18" charset="0"/>
                            </a:rPr>
                          </m:ctrlPr>
                        </m:sSubPr>
                        <m:e>
                          <m:r>
                            <m:rPr>
                              <m:sty m:val="p"/>
                            </m:rPr>
                            <a:rPr lang="en-GB" sz="2400">
                              <a:latin typeface="Cambria Math" panose="02040503050406030204" pitchFamily="18" charset="0"/>
                            </a:rPr>
                            <m:t>V</m:t>
                          </m:r>
                        </m:e>
                        <m:sub>
                          <m:r>
                            <m:rPr>
                              <m:sty m:val="p"/>
                            </m:rPr>
                            <a:rPr lang="en-GB" sz="2400">
                              <a:latin typeface="Cambria Math" panose="02040503050406030204" pitchFamily="18" charset="0"/>
                            </a:rPr>
                            <m:t>Cylinder</m:t>
                          </m:r>
                        </m:sub>
                      </m:sSub>
                      <m:r>
                        <a:rPr lang="en-GB" sz="2400">
                          <a:latin typeface="Cambria Math" panose="02040503050406030204" pitchFamily="18" charset="0"/>
                        </a:rPr>
                        <m:t>− </m:t>
                      </m:r>
                      <m:sSub>
                        <m:sSubPr>
                          <m:ctrlPr>
                            <a:rPr lang="en-GB" sz="2400" i="1">
                              <a:latin typeface="Cambria Math" panose="02040503050406030204" pitchFamily="18" charset="0"/>
                            </a:rPr>
                          </m:ctrlPr>
                        </m:sSubPr>
                        <m:e>
                          <m:r>
                            <m:rPr>
                              <m:sty m:val="p"/>
                            </m:rPr>
                            <a:rPr lang="en-GB" sz="2400">
                              <a:latin typeface="Cambria Math" panose="02040503050406030204" pitchFamily="18" charset="0"/>
                            </a:rPr>
                            <m:t>V</m:t>
                          </m:r>
                        </m:e>
                        <m:sub>
                          <m:r>
                            <m:rPr>
                              <m:sty m:val="p"/>
                            </m:rPr>
                            <a:rPr lang="en-GB" sz="2400">
                              <a:latin typeface="Cambria Math" panose="02040503050406030204" pitchFamily="18" charset="0"/>
                            </a:rPr>
                            <m:t>Un</m:t>
                          </m:r>
                        </m:sub>
                      </m:sSub>
                      <m:r>
                        <a:rPr lang="en-GB" sz="2400">
                          <a:latin typeface="Cambria Math" panose="02040503050406030204" pitchFamily="18" charset="0"/>
                        </a:rPr>
                        <m:t> </m:t>
                      </m:r>
                    </m:oMath>
                  </m:oMathPara>
                </a14:m>
                <a:endParaRPr lang="en-GB" sz="2400" dirty="0"/>
              </a:p>
            </p:txBody>
          </p:sp>
        </mc:Choice>
        <mc:Fallback>
          <p:sp>
            <p:nvSpPr>
              <p:cNvPr id="1084" name="Rectangle 1083">
                <a:extLst>
                  <a:ext uri="{FF2B5EF4-FFF2-40B4-BE49-F238E27FC236}">
                    <a16:creationId xmlns:a16="http://schemas.microsoft.com/office/drawing/2014/main" id="{F311DA5E-9B90-4A09-AD11-9F873D672394}"/>
                  </a:ext>
                </a:extLst>
              </p:cNvPr>
              <p:cNvSpPr>
                <a:spLocks noRot="1" noChangeAspect="1" noMove="1" noResize="1" noEditPoints="1" noAdjustHandles="1" noChangeArrowheads="1" noChangeShapeType="1" noTextEdit="1"/>
              </p:cNvSpPr>
              <p:nvPr/>
            </p:nvSpPr>
            <p:spPr>
              <a:xfrm>
                <a:off x="9780956" y="24625074"/>
                <a:ext cx="3120150" cy="495649"/>
              </a:xfrm>
              <a:prstGeom prst="rect">
                <a:avLst/>
              </a:prstGeom>
              <a:blipFill>
                <a:blip r:embed="rId15"/>
                <a:stretch>
                  <a:fillRect b="-12346"/>
                </a:stretch>
              </a:blipFill>
            </p:spPr>
            <p:txBody>
              <a:bodyPr/>
              <a:lstStyle/>
              <a:p>
                <a:r>
                  <a:rPr lang="en-GB">
                    <a:noFill/>
                  </a:rPr>
                  <a:t> </a:t>
                </a:r>
              </a:p>
            </p:txBody>
          </p:sp>
        </mc:Fallback>
      </mc:AlternateContent>
      <p:pic>
        <p:nvPicPr>
          <p:cNvPr id="1085" name="Picture 1084">
            <a:extLst>
              <a:ext uri="{FF2B5EF4-FFF2-40B4-BE49-F238E27FC236}">
                <a16:creationId xmlns:a16="http://schemas.microsoft.com/office/drawing/2014/main" id="{C982116D-49D8-4F12-A255-ACC195FA49EE}"/>
              </a:ext>
            </a:extLst>
          </p:cNvPr>
          <p:cNvPicPr>
            <a:picLocks noChangeAspect="1"/>
          </p:cNvPicPr>
          <p:nvPr/>
        </p:nvPicPr>
        <p:blipFill>
          <a:blip r:embed="rId16"/>
          <a:stretch>
            <a:fillRect/>
          </a:stretch>
        </p:blipFill>
        <p:spPr>
          <a:xfrm>
            <a:off x="3931923" y="25493674"/>
            <a:ext cx="14537040" cy="1254477"/>
          </a:xfrm>
          <a:prstGeom prst="rect">
            <a:avLst/>
          </a:prstGeom>
        </p:spPr>
      </p:pic>
      <p:sp>
        <p:nvSpPr>
          <p:cNvPr id="1086" name="TextBox 1085">
            <a:extLst>
              <a:ext uri="{FF2B5EF4-FFF2-40B4-BE49-F238E27FC236}">
                <a16:creationId xmlns:a16="http://schemas.microsoft.com/office/drawing/2014/main" id="{DA9DC27F-D04D-4E55-81E9-79AFE4E610F2}"/>
              </a:ext>
            </a:extLst>
          </p:cNvPr>
          <p:cNvSpPr txBox="1"/>
          <p:nvPr/>
        </p:nvSpPr>
        <p:spPr>
          <a:xfrm>
            <a:off x="14283038" y="10126917"/>
            <a:ext cx="5227149" cy="646331"/>
          </a:xfrm>
          <a:prstGeom prst="rect">
            <a:avLst/>
          </a:prstGeom>
          <a:noFill/>
        </p:spPr>
        <p:txBody>
          <a:bodyPr wrap="square" rtlCol="0">
            <a:spAutoFit/>
          </a:bodyPr>
          <a:lstStyle/>
          <a:p>
            <a:r>
              <a:rPr lang="en-GB" sz="3600" b="1" dirty="0"/>
              <a:t>Validate Results</a:t>
            </a:r>
          </a:p>
        </p:txBody>
      </p:sp>
      <p:sp>
        <p:nvSpPr>
          <p:cNvPr id="1087" name="TextBox 1086">
            <a:extLst>
              <a:ext uri="{FF2B5EF4-FFF2-40B4-BE49-F238E27FC236}">
                <a16:creationId xmlns:a16="http://schemas.microsoft.com/office/drawing/2014/main" id="{5568B5B0-E385-4A58-81E5-7DD58375B3D4}"/>
              </a:ext>
            </a:extLst>
          </p:cNvPr>
          <p:cNvSpPr txBox="1"/>
          <p:nvPr/>
        </p:nvSpPr>
        <p:spPr>
          <a:xfrm>
            <a:off x="14619680" y="14608547"/>
            <a:ext cx="4661096" cy="646331"/>
          </a:xfrm>
          <a:prstGeom prst="rect">
            <a:avLst/>
          </a:prstGeom>
          <a:noFill/>
        </p:spPr>
        <p:txBody>
          <a:bodyPr wrap="square" rtlCol="0">
            <a:spAutoFit/>
          </a:bodyPr>
          <a:lstStyle/>
          <a:p>
            <a:r>
              <a:rPr lang="en-GB" sz="3600" b="1" dirty="0"/>
              <a:t>Compare Results</a:t>
            </a:r>
          </a:p>
        </p:txBody>
      </p:sp>
      <p:pic>
        <p:nvPicPr>
          <p:cNvPr id="1088" name="Picture 1087">
            <a:extLst>
              <a:ext uri="{FF2B5EF4-FFF2-40B4-BE49-F238E27FC236}">
                <a16:creationId xmlns:a16="http://schemas.microsoft.com/office/drawing/2014/main" id="{A6FEE844-469D-48E1-B0C7-F3222899091C}"/>
              </a:ext>
            </a:extLst>
          </p:cNvPr>
          <p:cNvPicPr>
            <a:picLocks noChangeAspect="1"/>
          </p:cNvPicPr>
          <p:nvPr/>
        </p:nvPicPr>
        <p:blipFill>
          <a:blip r:embed="rId17"/>
          <a:stretch>
            <a:fillRect/>
          </a:stretch>
        </p:blipFill>
        <p:spPr>
          <a:xfrm>
            <a:off x="12863076" y="10730335"/>
            <a:ext cx="3918456" cy="3371669"/>
          </a:xfrm>
          <a:prstGeom prst="rect">
            <a:avLst/>
          </a:prstGeom>
        </p:spPr>
      </p:pic>
      <p:pic>
        <p:nvPicPr>
          <p:cNvPr id="1089" name="Picture 1088">
            <a:extLst>
              <a:ext uri="{FF2B5EF4-FFF2-40B4-BE49-F238E27FC236}">
                <a16:creationId xmlns:a16="http://schemas.microsoft.com/office/drawing/2014/main" id="{BBCDC457-FEBE-4E77-8240-DCBAC6214519}"/>
              </a:ext>
            </a:extLst>
          </p:cNvPr>
          <p:cNvPicPr>
            <a:picLocks noChangeAspect="1"/>
          </p:cNvPicPr>
          <p:nvPr/>
        </p:nvPicPr>
        <p:blipFill>
          <a:blip r:embed="rId18"/>
          <a:stretch>
            <a:fillRect/>
          </a:stretch>
        </p:blipFill>
        <p:spPr>
          <a:xfrm>
            <a:off x="16819562" y="10888905"/>
            <a:ext cx="3907120" cy="3066080"/>
          </a:xfrm>
          <a:prstGeom prst="rect">
            <a:avLst/>
          </a:prstGeom>
        </p:spPr>
      </p:pic>
      <p:pic>
        <p:nvPicPr>
          <p:cNvPr id="1091" name="Picture 1090">
            <a:extLst>
              <a:ext uri="{FF2B5EF4-FFF2-40B4-BE49-F238E27FC236}">
                <a16:creationId xmlns:a16="http://schemas.microsoft.com/office/drawing/2014/main" id="{744B8AEF-B936-4876-A232-88F3BD6DC02B}"/>
              </a:ext>
            </a:extLst>
          </p:cNvPr>
          <p:cNvPicPr>
            <a:picLocks noChangeAspect="1"/>
          </p:cNvPicPr>
          <p:nvPr/>
        </p:nvPicPr>
        <p:blipFill>
          <a:blip r:embed="rId19"/>
          <a:stretch>
            <a:fillRect/>
          </a:stretch>
        </p:blipFill>
        <p:spPr>
          <a:xfrm>
            <a:off x="13364324" y="15292865"/>
            <a:ext cx="3740739" cy="3242501"/>
          </a:xfrm>
          <a:prstGeom prst="rect">
            <a:avLst/>
          </a:prstGeom>
        </p:spPr>
      </p:pic>
      <p:pic>
        <p:nvPicPr>
          <p:cNvPr id="1092" name="Picture 1091">
            <a:extLst>
              <a:ext uri="{FF2B5EF4-FFF2-40B4-BE49-F238E27FC236}">
                <a16:creationId xmlns:a16="http://schemas.microsoft.com/office/drawing/2014/main" id="{64C366B6-7FF5-4B4E-B39D-4CE9EF225F18}"/>
              </a:ext>
            </a:extLst>
          </p:cNvPr>
          <p:cNvPicPr>
            <a:picLocks noChangeAspect="1"/>
          </p:cNvPicPr>
          <p:nvPr/>
        </p:nvPicPr>
        <p:blipFill>
          <a:blip r:embed="rId20"/>
          <a:stretch>
            <a:fillRect/>
          </a:stretch>
        </p:blipFill>
        <p:spPr>
          <a:xfrm>
            <a:off x="17105063" y="15309441"/>
            <a:ext cx="3647728" cy="3208573"/>
          </a:xfrm>
          <a:prstGeom prst="rect">
            <a:avLst/>
          </a:prstGeom>
        </p:spPr>
      </p:pic>
      <p:pic>
        <p:nvPicPr>
          <p:cNvPr id="1093" name="Picture 1092">
            <a:extLst>
              <a:ext uri="{FF2B5EF4-FFF2-40B4-BE49-F238E27FC236}">
                <a16:creationId xmlns:a16="http://schemas.microsoft.com/office/drawing/2014/main" id="{1B364771-185B-48B0-887C-93AA0289EF23}"/>
              </a:ext>
            </a:extLst>
          </p:cNvPr>
          <p:cNvPicPr>
            <a:picLocks noChangeAspect="1"/>
          </p:cNvPicPr>
          <p:nvPr/>
        </p:nvPicPr>
        <p:blipFill>
          <a:blip r:embed="rId21"/>
          <a:stretch>
            <a:fillRect/>
          </a:stretch>
        </p:blipFill>
        <p:spPr>
          <a:xfrm>
            <a:off x="10475818" y="2149990"/>
            <a:ext cx="10138901" cy="4512373"/>
          </a:xfrm>
          <a:prstGeom prst="rect">
            <a:avLst/>
          </a:prstGeom>
        </p:spPr>
      </p:pic>
      <p:sp>
        <p:nvSpPr>
          <p:cNvPr id="1094" name="TextBox 1093">
            <a:extLst>
              <a:ext uri="{FF2B5EF4-FFF2-40B4-BE49-F238E27FC236}">
                <a16:creationId xmlns:a16="http://schemas.microsoft.com/office/drawing/2014/main" id="{71EFC65E-B406-4D46-820F-6DCA47B5C48E}"/>
              </a:ext>
            </a:extLst>
          </p:cNvPr>
          <p:cNvSpPr txBox="1"/>
          <p:nvPr/>
        </p:nvSpPr>
        <p:spPr>
          <a:xfrm>
            <a:off x="14367588" y="19948439"/>
            <a:ext cx="5644050" cy="2985433"/>
          </a:xfrm>
          <a:prstGeom prst="rect">
            <a:avLst/>
          </a:prstGeom>
          <a:noFill/>
        </p:spPr>
        <p:txBody>
          <a:bodyPr wrap="square" rtlCol="0">
            <a:spAutoFit/>
          </a:bodyPr>
          <a:lstStyle/>
          <a:p>
            <a:r>
              <a:rPr lang="en-GB" sz="3600" b="1" dirty="0"/>
              <a:t>Conclusion</a:t>
            </a:r>
          </a:p>
          <a:p>
            <a:endParaRPr lang="en-GB" sz="3600" b="1" dirty="0"/>
          </a:p>
          <a:p>
            <a:r>
              <a:rPr lang="en-GB" sz="1600" b="1" dirty="0"/>
              <a:t>It has been proved that by going back to basics and having a firm understanding in fundamental relationships, one can extract valuable information from relatively simple pressure data, that is just as accurate as thousand of pounds worth of simulation software.</a:t>
            </a:r>
          </a:p>
          <a:p>
            <a:endParaRPr lang="en-GB" sz="3600" b="1" dirty="0"/>
          </a:p>
        </p:txBody>
      </p:sp>
      <p:pic>
        <p:nvPicPr>
          <p:cNvPr id="1095" name="Picture 1094">
            <a:extLst>
              <a:ext uri="{FF2B5EF4-FFF2-40B4-BE49-F238E27FC236}">
                <a16:creationId xmlns:a16="http://schemas.microsoft.com/office/drawing/2014/main" id="{F751C4FD-DC0D-45F8-9F0D-139282AEBD44}"/>
              </a:ext>
            </a:extLst>
          </p:cNvPr>
          <p:cNvPicPr>
            <a:picLocks noChangeAspect="1"/>
          </p:cNvPicPr>
          <p:nvPr/>
        </p:nvPicPr>
        <p:blipFill>
          <a:blip r:embed="rId22"/>
          <a:stretch>
            <a:fillRect/>
          </a:stretch>
        </p:blipFill>
        <p:spPr>
          <a:xfrm>
            <a:off x="2005513" y="28555886"/>
            <a:ext cx="2008771" cy="1291353"/>
          </a:xfrm>
          <a:prstGeom prst="rect">
            <a:avLst/>
          </a:prstGeom>
        </p:spPr>
      </p:pic>
      <p:pic>
        <p:nvPicPr>
          <p:cNvPr id="1096" name="Picture 1095">
            <a:extLst>
              <a:ext uri="{FF2B5EF4-FFF2-40B4-BE49-F238E27FC236}">
                <a16:creationId xmlns:a16="http://schemas.microsoft.com/office/drawing/2014/main" id="{5CF31B5B-F015-4D3F-9403-E018D145461A}"/>
              </a:ext>
            </a:extLst>
          </p:cNvPr>
          <p:cNvPicPr>
            <a:picLocks noChangeAspect="1"/>
          </p:cNvPicPr>
          <p:nvPr/>
        </p:nvPicPr>
        <p:blipFill>
          <a:blip r:embed="rId23"/>
          <a:stretch>
            <a:fillRect/>
          </a:stretch>
        </p:blipFill>
        <p:spPr>
          <a:xfrm>
            <a:off x="4628387" y="28549279"/>
            <a:ext cx="3343275" cy="1402230"/>
          </a:xfrm>
          <a:prstGeom prst="rect">
            <a:avLst/>
          </a:prstGeom>
        </p:spPr>
      </p:pic>
      <p:pic>
        <p:nvPicPr>
          <p:cNvPr id="1098" name="Picture 1097">
            <a:extLst>
              <a:ext uri="{FF2B5EF4-FFF2-40B4-BE49-F238E27FC236}">
                <a16:creationId xmlns:a16="http://schemas.microsoft.com/office/drawing/2014/main" id="{51A24198-DAAD-40F3-97BE-E90B78DFBDB4}"/>
              </a:ext>
            </a:extLst>
          </p:cNvPr>
          <p:cNvPicPr>
            <a:picLocks noChangeAspect="1"/>
          </p:cNvPicPr>
          <p:nvPr/>
        </p:nvPicPr>
        <p:blipFill>
          <a:blip r:embed="rId24"/>
          <a:stretch>
            <a:fillRect/>
          </a:stretch>
        </p:blipFill>
        <p:spPr>
          <a:xfrm>
            <a:off x="8585765" y="28135952"/>
            <a:ext cx="2845287" cy="2131219"/>
          </a:xfrm>
          <a:prstGeom prst="rect">
            <a:avLst/>
          </a:prstGeom>
        </p:spPr>
      </p:pic>
      <p:sp>
        <p:nvSpPr>
          <p:cNvPr id="1100" name="TextBox 1099">
            <a:extLst>
              <a:ext uri="{FF2B5EF4-FFF2-40B4-BE49-F238E27FC236}">
                <a16:creationId xmlns:a16="http://schemas.microsoft.com/office/drawing/2014/main" id="{59526544-C2AB-4CC4-AF89-DA1C4710C70F}"/>
              </a:ext>
            </a:extLst>
          </p:cNvPr>
          <p:cNvSpPr txBox="1"/>
          <p:nvPr/>
        </p:nvSpPr>
        <p:spPr>
          <a:xfrm>
            <a:off x="3922579" y="26319480"/>
            <a:ext cx="4459421" cy="1077218"/>
          </a:xfrm>
          <a:prstGeom prst="rect">
            <a:avLst/>
          </a:prstGeom>
          <a:noFill/>
        </p:spPr>
        <p:txBody>
          <a:bodyPr wrap="square" rtlCol="0">
            <a:spAutoFit/>
          </a:bodyPr>
          <a:lstStyle/>
          <a:p>
            <a:r>
              <a:rPr lang="en-GB" sz="1600" i="1" dirty="0"/>
              <a:t>The above diagram highlighting the thermodynamic processes within the internal combustion engine. Data collected from a Triumph 675R</a:t>
            </a:r>
          </a:p>
        </p:txBody>
      </p:sp>
      <p:sp>
        <p:nvSpPr>
          <p:cNvPr id="1101" name="TextBox 1100">
            <a:extLst>
              <a:ext uri="{FF2B5EF4-FFF2-40B4-BE49-F238E27FC236}">
                <a16:creationId xmlns:a16="http://schemas.microsoft.com/office/drawing/2014/main" id="{E7E75646-5E3E-43A7-9E90-777CD3BC2CF9}"/>
              </a:ext>
            </a:extLst>
          </p:cNvPr>
          <p:cNvSpPr txBox="1"/>
          <p:nvPr/>
        </p:nvSpPr>
        <p:spPr>
          <a:xfrm>
            <a:off x="9106146" y="17961839"/>
            <a:ext cx="3420252" cy="830997"/>
          </a:xfrm>
          <a:prstGeom prst="rect">
            <a:avLst/>
          </a:prstGeom>
          <a:noFill/>
        </p:spPr>
        <p:txBody>
          <a:bodyPr wrap="square" rtlCol="0">
            <a:spAutoFit/>
          </a:bodyPr>
          <a:lstStyle/>
          <a:p>
            <a:r>
              <a:rPr lang="en-GB" sz="1600" i="1" dirty="0"/>
              <a:t>The above diagram showing the theoretical zones used to define a two-zone combustion model</a:t>
            </a:r>
          </a:p>
        </p:txBody>
      </p:sp>
      <p:sp>
        <p:nvSpPr>
          <p:cNvPr id="1102" name="TextBox 1101">
            <a:extLst>
              <a:ext uri="{FF2B5EF4-FFF2-40B4-BE49-F238E27FC236}">
                <a16:creationId xmlns:a16="http://schemas.microsoft.com/office/drawing/2014/main" id="{B9B9861C-8658-49DF-8281-1675B93EEB14}"/>
              </a:ext>
            </a:extLst>
          </p:cNvPr>
          <p:cNvSpPr txBox="1"/>
          <p:nvPr/>
        </p:nvSpPr>
        <p:spPr>
          <a:xfrm>
            <a:off x="13364324" y="13954985"/>
            <a:ext cx="7250395" cy="584775"/>
          </a:xfrm>
          <a:prstGeom prst="rect">
            <a:avLst/>
          </a:prstGeom>
          <a:noFill/>
        </p:spPr>
        <p:txBody>
          <a:bodyPr wrap="square" rtlCol="0">
            <a:spAutoFit/>
          </a:bodyPr>
          <a:lstStyle/>
          <a:p>
            <a:r>
              <a:rPr lang="en-GB" sz="1600" i="1" dirty="0"/>
              <a:t>The above diagram showing the accuracy of hand calculated specific gas constant against Ricardo Wave simulation</a:t>
            </a:r>
          </a:p>
        </p:txBody>
      </p:sp>
      <p:sp>
        <p:nvSpPr>
          <p:cNvPr id="1103" name="TextBox 1102">
            <a:extLst>
              <a:ext uri="{FF2B5EF4-FFF2-40B4-BE49-F238E27FC236}">
                <a16:creationId xmlns:a16="http://schemas.microsoft.com/office/drawing/2014/main" id="{3A80BC75-74E4-48D4-9242-0FB86D678BB2}"/>
              </a:ext>
            </a:extLst>
          </p:cNvPr>
          <p:cNvSpPr txBox="1"/>
          <p:nvPr/>
        </p:nvSpPr>
        <p:spPr>
          <a:xfrm>
            <a:off x="13975080" y="18792836"/>
            <a:ext cx="6639639" cy="584775"/>
          </a:xfrm>
          <a:prstGeom prst="rect">
            <a:avLst/>
          </a:prstGeom>
          <a:noFill/>
        </p:spPr>
        <p:txBody>
          <a:bodyPr wrap="square" rtlCol="0">
            <a:spAutoFit/>
          </a:bodyPr>
          <a:lstStyle/>
          <a:p>
            <a:r>
              <a:rPr lang="en-GB" sz="1600" i="1" dirty="0"/>
              <a:t>The above diagram showing a comparison of the unburned, burned and average cylinder temperatures of the Ford and Triumph</a:t>
            </a:r>
          </a:p>
        </p:txBody>
      </p:sp>
      <p:sp>
        <p:nvSpPr>
          <p:cNvPr id="1104" name="TextBox 1103">
            <a:extLst>
              <a:ext uri="{FF2B5EF4-FFF2-40B4-BE49-F238E27FC236}">
                <a16:creationId xmlns:a16="http://schemas.microsoft.com/office/drawing/2014/main" id="{BAC273B3-E384-4E48-9D5A-F7AB36B719D6}"/>
              </a:ext>
            </a:extLst>
          </p:cNvPr>
          <p:cNvSpPr txBox="1"/>
          <p:nvPr/>
        </p:nvSpPr>
        <p:spPr>
          <a:xfrm>
            <a:off x="14305416" y="6598631"/>
            <a:ext cx="4317863" cy="338554"/>
          </a:xfrm>
          <a:prstGeom prst="rect">
            <a:avLst/>
          </a:prstGeom>
          <a:noFill/>
        </p:spPr>
        <p:txBody>
          <a:bodyPr wrap="square" rtlCol="0">
            <a:spAutoFit/>
          </a:bodyPr>
          <a:lstStyle/>
          <a:p>
            <a:r>
              <a:rPr lang="en-GB" sz="1600" i="1" dirty="0"/>
              <a:t>The combustion process of a four stroke engine</a:t>
            </a:r>
          </a:p>
        </p:txBody>
      </p:sp>
      <p:sp>
        <p:nvSpPr>
          <p:cNvPr id="1105" name="TextBox 1104">
            <a:extLst>
              <a:ext uri="{FF2B5EF4-FFF2-40B4-BE49-F238E27FC236}">
                <a16:creationId xmlns:a16="http://schemas.microsoft.com/office/drawing/2014/main" id="{B85EFD82-FCA1-477B-B98C-C0DAA450411A}"/>
              </a:ext>
            </a:extLst>
          </p:cNvPr>
          <p:cNvSpPr txBox="1"/>
          <p:nvPr/>
        </p:nvSpPr>
        <p:spPr>
          <a:xfrm>
            <a:off x="14571459" y="22537327"/>
            <a:ext cx="4670172" cy="1692771"/>
          </a:xfrm>
          <a:prstGeom prst="rect">
            <a:avLst/>
          </a:prstGeom>
          <a:noFill/>
        </p:spPr>
        <p:txBody>
          <a:bodyPr wrap="square" rtlCol="0">
            <a:spAutoFit/>
          </a:bodyPr>
          <a:lstStyle/>
          <a:p>
            <a:r>
              <a:rPr lang="en-GB" sz="3600" b="1" dirty="0"/>
              <a:t>References</a:t>
            </a:r>
          </a:p>
          <a:p>
            <a:endParaRPr lang="en-GB" sz="3600" b="1" dirty="0"/>
          </a:p>
          <a:p>
            <a:endParaRPr lang="en-GB" sz="1600" dirty="0"/>
          </a:p>
          <a:p>
            <a:endParaRPr lang="en-GB" sz="1600" dirty="0"/>
          </a:p>
        </p:txBody>
      </p:sp>
      <p:pic>
        <p:nvPicPr>
          <p:cNvPr id="1107" name="Picture 1106">
            <a:extLst>
              <a:ext uri="{FF2B5EF4-FFF2-40B4-BE49-F238E27FC236}">
                <a16:creationId xmlns:a16="http://schemas.microsoft.com/office/drawing/2014/main" id="{71D5DC99-65F6-44D8-8E2A-9C823E9D71A0}"/>
              </a:ext>
            </a:extLst>
          </p:cNvPr>
          <p:cNvPicPr>
            <a:picLocks noChangeAspect="1"/>
          </p:cNvPicPr>
          <p:nvPr/>
        </p:nvPicPr>
        <p:blipFill>
          <a:blip r:embed="rId25"/>
          <a:stretch>
            <a:fillRect/>
          </a:stretch>
        </p:blipFill>
        <p:spPr>
          <a:xfrm>
            <a:off x="14508839" y="23226308"/>
            <a:ext cx="5733736" cy="5329578"/>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456</TotalTime>
  <Words>658</Words>
  <Application>Microsoft Office PowerPoint</Application>
  <PresentationFormat>Custom</PresentationFormat>
  <Paragraphs>75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William Wilks (P151304)</cp:lastModifiedBy>
  <cp:revision>42</cp:revision>
  <dcterms:created xsi:type="dcterms:W3CDTF">2016-02-25T08:27:32Z</dcterms:created>
  <dcterms:modified xsi:type="dcterms:W3CDTF">2020-05-04T00:33:16Z</dcterms:modified>
</cp:coreProperties>
</file>