
<file path=[Content_Types].xml><?xml version="1.0" encoding="utf-8"?>
<Types xmlns="http://schemas.openxmlformats.org/package/2006/content-types">
  <Default Extension="bin" ContentType="application/vnd.openxmlformats-officedocument.oleObject"/>
  <Default Extension="emf" ContentType="image/x-emf"/>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76" r:id="rId2"/>
    <p:sldId id="277" r:id="rId3"/>
    <p:sldId id="278" r:id="rId4"/>
    <p:sldId id="279" r:id="rId5"/>
    <p:sldId id="280" r:id="rId6"/>
    <p:sldId id="281" r:id="rId7"/>
    <p:sldId id="309"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9" r:id="rId22"/>
    <p:sldId id="307" r:id="rId2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2/12/2019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2/12/2019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A9FED8CC-75DE-417D-9236-4DAD731924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F5F46B8-5CA4-423B-BEC8-D242D990F3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042C40BC-C6A8-4632-8E3D-CB89ADF41E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AA69865-8511-4D83-815A-9B46F253C9F0}" type="slidenum">
              <a:rPr lang="en-US" altLang="en-US"/>
              <a:pPr>
                <a:spcBef>
                  <a:spcPct val="0"/>
                </a:spcBef>
              </a:pPr>
              <a:t>1</a:t>
            </a:fld>
            <a:endParaRPr lang="en-US" altLang="en-US"/>
          </a:p>
        </p:txBody>
      </p:sp>
    </p:spTree>
    <p:extLst>
      <p:ext uri="{BB962C8B-B14F-4D97-AF65-F5344CB8AC3E}">
        <p14:creationId xmlns:p14="http://schemas.microsoft.com/office/powerpoint/2010/main" val="2848097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a:xfrm>
            <a:off x="9839233" y="6448427"/>
            <a:ext cx="1143001" cy="180974"/>
          </a:xfrm>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e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a:extLst>
              <a:ext uri="{FF2B5EF4-FFF2-40B4-BE49-F238E27FC236}">
                <a16:creationId xmlns:a16="http://schemas.microsoft.com/office/drawing/2014/main" id="{4A16C8C7-D318-48A0-8FB8-BB1E99CE9BE1}"/>
              </a:ext>
            </a:extLst>
          </p:cNvPr>
          <p:cNvSpPr>
            <a:spLocks noGrp="1"/>
          </p:cNvSpPr>
          <p:nvPr>
            <p:ph type="ctrTitle"/>
          </p:nvPr>
        </p:nvSpPr>
        <p:spPr/>
        <p:txBody>
          <a:bodyPr/>
          <a:lstStyle/>
          <a:p>
            <a:r>
              <a:rPr lang="en-US" dirty="0"/>
              <a:t>SBPD7010 </a:t>
            </a:r>
            <a:br>
              <a:rPr lang="en-US" dirty="0"/>
            </a:br>
            <a:r>
              <a:rPr lang="en-US" dirty="0"/>
              <a:t>QUANTITATIVE RESEARCH METHODS</a:t>
            </a:r>
            <a:endParaRPr lang="en-US" altLang="en-US" dirty="0">
              <a:ea typeface="ＭＳ Ｐゴシック" panose="020B0600070205080204" pitchFamily="34" charset="-128"/>
            </a:endParaRPr>
          </a:p>
        </p:txBody>
      </p:sp>
      <p:sp>
        <p:nvSpPr>
          <p:cNvPr id="7" name="Subtitle 6">
            <a:extLst>
              <a:ext uri="{FF2B5EF4-FFF2-40B4-BE49-F238E27FC236}">
                <a16:creationId xmlns:a16="http://schemas.microsoft.com/office/drawing/2014/main" id="{5D81C160-9B50-4336-988B-55CC4B6998AE}"/>
              </a:ext>
            </a:extLst>
          </p:cNvPr>
          <p:cNvSpPr>
            <a:spLocks noGrp="1"/>
          </p:cNvSpPr>
          <p:nvPr>
            <p:ph type="subTitle" idx="1"/>
          </p:nvPr>
        </p:nvSpPr>
        <p:spPr/>
        <p:txBody>
          <a:bodyPr/>
          <a:lstStyle/>
          <a:p>
            <a:pPr>
              <a:buFont typeface="Arial" pitchFamily="-65" charset="0"/>
              <a:buNone/>
              <a:defRPr/>
            </a:pPr>
            <a:r>
              <a:rPr lang="en-US" dirty="0"/>
              <a:t>Unit 9 Writing Research Proposals</a:t>
            </a:r>
          </a:p>
        </p:txBody>
      </p:sp>
    </p:spTree>
    <p:extLst>
      <p:ext uri="{BB962C8B-B14F-4D97-AF65-F5344CB8AC3E}">
        <p14:creationId xmlns:p14="http://schemas.microsoft.com/office/powerpoint/2010/main" val="3387094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1971265-0ED1-42E1-8BCF-11111CAEB690}"/>
              </a:ext>
            </a:extLst>
          </p:cNvPr>
          <p:cNvSpPr>
            <a:spLocks noGrp="1"/>
          </p:cNvSpPr>
          <p:nvPr>
            <p:ph type="title"/>
          </p:nvPr>
        </p:nvSpPr>
        <p:spPr/>
        <p:txBody>
          <a:bodyPr/>
          <a:lstStyle/>
          <a:p>
            <a:r>
              <a:rPr lang="en-US" altLang="en-US"/>
              <a:t>Purpose of Research Proposals</a:t>
            </a:r>
          </a:p>
        </p:txBody>
      </p:sp>
      <p:sp>
        <p:nvSpPr>
          <p:cNvPr id="17411" name="Content Placeholder 2">
            <a:extLst>
              <a:ext uri="{FF2B5EF4-FFF2-40B4-BE49-F238E27FC236}">
                <a16:creationId xmlns:a16="http://schemas.microsoft.com/office/drawing/2014/main" id="{2E15B2E3-A8EC-46EC-B12F-4573672FE677}"/>
              </a:ext>
            </a:extLst>
          </p:cNvPr>
          <p:cNvSpPr>
            <a:spLocks noGrp="1"/>
          </p:cNvSpPr>
          <p:nvPr>
            <p:ph idx="1"/>
          </p:nvPr>
        </p:nvSpPr>
        <p:spPr/>
        <p:txBody>
          <a:bodyPr/>
          <a:lstStyle/>
          <a:p>
            <a:r>
              <a:rPr lang="en-US" altLang="en-US" dirty="0"/>
              <a:t>To convince the reader of your:</a:t>
            </a:r>
          </a:p>
          <a:p>
            <a:pPr lvl="1"/>
            <a:r>
              <a:rPr lang="en-US" altLang="en-US" dirty="0"/>
              <a:t>Knowledge, skills and expertise</a:t>
            </a:r>
          </a:p>
          <a:p>
            <a:r>
              <a:rPr lang="en-US" altLang="en-US" dirty="0"/>
              <a:t>Audiences</a:t>
            </a:r>
          </a:p>
          <a:p>
            <a:pPr lvl="1"/>
            <a:r>
              <a:rPr lang="en-US" altLang="en-US" dirty="0"/>
              <a:t>Academic supervisor(s); work supervisor(s); ethics committee(s); client(s); peer reviewers; tender callers</a:t>
            </a:r>
          </a:p>
          <a:p>
            <a:endParaRPr lang="en-US" altLang="en-US" dirty="0"/>
          </a:p>
        </p:txBody>
      </p:sp>
      <p:sp>
        <p:nvSpPr>
          <p:cNvPr id="2" name="Slide Number Placeholder 1">
            <a:extLst>
              <a:ext uri="{FF2B5EF4-FFF2-40B4-BE49-F238E27FC236}">
                <a16:creationId xmlns:a16="http://schemas.microsoft.com/office/drawing/2014/main" id="{DCEC6063-25F7-4AEA-B26A-255A166FA49F}"/>
              </a:ext>
            </a:extLst>
          </p:cNvPr>
          <p:cNvSpPr>
            <a:spLocks noGrp="1"/>
          </p:cNvSpPr>
          <p:nvPr>
            <p:ph type="sldNum" sz="quarter" idx="12"/>
          </p:nvPr>
        </p:nvSpPr>
        <p:spPr/>
        <p:txBody>
          <a:bodyPr/>
          <a:lstStyle/>
          <a:p>
            <a:fld id="{F36C87F6-986D-49E6-AF40-1B3A1EE8064D}" type="slidenum">
              <a:rPr lang="en-GB" smtClean="0"/>
              <a:t>2</a:t>
            </a:fld>
            <a:endParaRPr lang="en-GB" dirty="0"/>
          </a:p>
        </p:txBody>
      </p:sp>
    </p:spTree>
    <p:extLst>
      <p:ext uri="{BB962C8B-B14F-4D97-AF65-F5344CB8AC3E}">
        <p14:creationId xmlns:p14="http://schemas.microsoft.com/office/powerpoint/2010/main" val="1215107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C31C3B6-B920-4187-A34B-08FC9C378B72}"/>
              </a:ext>
            </a:extLst>
          </p:cNvPr>
          <p:cNvSpPr>
            <a:spLocks noGrp="1"/>
          </p:cNvSpPr>
          <p:nvPr>
            <p:ph type="title"/>
          </p:nvPr>
        </p:nvSpPr>
        <p:spPr/>
        <p:txBody>
          <a:bodyPr/>
          <a:lstStyle/>
          <a:p>
            <a:r>
              <a:rPr lang="en-US" altLang="en-US"/>
              <a:t>Structure of a Proposal</a:t>
            </a:r>
          </a:p>
        </p:txBody>
      </p:sp>
      <p:sp>
        <p:nvSpPr>
          <p:cNvPr id="18435" name="Content Placeholder 2">
            <a:extLst>
              <a:ext uri="{FF2B5EF4-FFF2-40B4-BE49-F238E27FC236}">
                <a16:creationId xmlns:a16="http://schemas.microsoft.com/office/drawing/2014/main" id="{BDC63166-D86A-48D6-B1FE-38B157954B27}"/>
              </a:ext>
            </a:extLst>
          </p:cNvPr>
          <p:cNvSpPr>
            <a:spLocks noGrp="1"/>
          </p:cNvSpPr>
          <p:nvPr>
            <p:ph idx="1"/>
          </p:nvPr>
        </p:nvSpPr>
        <p:spPr/>
        <p:txBody>
          <a:bodyPr/>
          <a:lstStyle/>
          <a:p>
            <a:r>
              <a:rPr lang="en-US" altLang="en-US" dirty="0"/>
              <a:t>Four sections: </a:t>
            </a:r>
          </a:p>
          <a:p>
            <a:pPr lvl="1"/>
            <a:r>
              <a:rPr lang="en-US" altLang="en-US" dirty="0"/>
              <a:t>Introduction </a:t>
            </a:r>
          </a:p>
          <a:p>
            <a:pPr lvl="1"/>
            <a:r>
              <a:rPr lang="en-US" altLang="en-US" dirty="0"/>
              <a:t>Literature review </a:t>
            </a:r>
          </a:p>
          <a:p>
            <a:pPr lvl="1"/>
            <a:r>
              <a:rPr lang="en-US" altLang="en-US" dirty="0"/>
              <a:t>Methodology </a:t>
            </a:r>
          </a:p>
          <a:p>
            <a:pPr lvl="1"/>
            <a:r>
              <a:rPr lang="en-US" altLang="en-US" dirty="0"/>
              <a:t>References </a:t>
            </a:r>
          </a:p>
          <a:p>
            <a:endParaRPr lang="en-US" altLang="en-US" dirty="0"/>
          </a:p>
        </p:txBody>
      </p:sp>
      <p:sp>
        <p:nvSpPr>
          <p:cNvPr id="2" name="Slide Number Placeholder 1">
            <a:extLst>
              <a:ext uri="{FF2B5EF4-FFF2-40B4-BE49-F238E27FC236}">
                <a16:creationId xmlns:a16="http://schemas.microsoft.com/office/drawing/2014/main" id="{B80256EB-80D7-4907-ABAA-CCF322132E57}"/>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8602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4E9025F-85EE-420E-9E32-0ECC3F16CAB5}"/>
              </a:ext>
            </a:extLst>
          </p:cNvPr>
          <p:cNvSpPr>
            <a:spLocks noGrp="1"/>
          </p:cNvSpPr>
          <p:nvPr>
            <p:ph type="title"/>
          </p:nvPr>
        </p:nvSpPr>
        <p:spPr/>
        <p:txBody>
          <a:bodyPr/>
          <a:lstStyle/>
          <a:p>
            <a:r>
              <a:rPr lang="en-US" altLang="zh-CN"/>
              <a:t>1. Introduction </a:t>
            </a:r>
          </a:p>
        </p:txBody>
      </p:sp>
      <p:sp>
        <p:nvSpPr>
          <p:cNvPr id="19459" name="Rectangle 3">
            <a:extLst>
              <a:ext uri="{FF2B5EF4-FFF2-40B4-BE49-F238E27FC236}">
                <a16:creationId xmlns:a16="http://schemas.microsoft.com/office/drawing/2014/main" id="{848F117C-8059-49B0-9119-5F188914AE51}"/>
              </a:ext>
            </a:extLst>
          </p:cNvPr>
          <p:cNvSpPr>
            <a:spLocks noGrp="1"/>
          </p:cNvSpPr>
          <p:nvPr>
            <p:ph type="body" idx="1"/>
          </p:nvPr>
        </p:nvSpPr>
        <p:spPr/>
        <p:txBody>
          <a:bodyPr/>
          <a:lstStyle/>
          <a:p>
            <a:r>
              <a:rPr lang="en-US" altLang="zh-CN" dirty="0"/>
              <a:t>To provide </a:t>
            </a:r>
            <a:r>
              <a:rPr lang="en-US" altLang="zh-CN" dirty="0">
                <a:solidFill>
                  <a:srgbClr val="FF0000"/>
                </a:solidFill>
              </a:rPr>
              <a:t>justification</a:t>
            </a:r>
            <a:r>
              <a:rPr lang="en-US" altLang="zh-CN" dirty="0"/>
              <a:t> for conducting the study or to identify </a:t>
            </a:r>
            <a:r>
              <a:rPr lang="en-US" altLang="zh-CN" dirty="0">
                <a:solidFill>
                  <a:srgbClr val="FF0000"/>
                </a:solidFill>
              </a:rPr>
              <a:t>research gaps</a:t>
            </a:r>
          </a:p>
          <a:p>
            <a:r>
              <a:rPr lang="en-US" altLang="zh-CN" dirty="0"/>
              <a:t>To establish the </a:t>
            </a:r>
            <a:r>
              <a:rPr lang="en-US" altLang="zh-CN" dirty="0">
                <a:solidFill>
                  <a:srgbClr val="FF0000"/>
                </a:solidFill>
              </a:rPr>
              <a:t>research context </a:t>
            </a:r>
            <a:r>
              <a:rPr lang="en-US" altLang="zh-CN" dirty="0"/>
              <a:t>and </a:t>
            </a:r>
            <a:r>
              <a:rPr lang="en-US" altLang="zh-CN" dirty="0">
                <a:solidFill>
                  <a:srgbClr val="FF0000"/>
                </a:solidFill>
              </a:rPr>
              <a:t>theoretical framework</a:t>
            </a:r>
            <a:r>
              <a:rPr lang="en-US" altLang="zh-CN" dirty="0"/>
              <a:t>.</a:t>
            </a:r>
          </a:p>
          <a:p>
            <a:r>
              <a:rPr lang="en-US" altLang="zh-CN" dirty="0"/>
              <a:t>To introduce the </a:t>
            </a:r>
            <a:r>
              <a:rPr lang="en-US" altLang="zh-CN" dirty="0">
                <a:solidFill>
                  <a:srgbClr val="FF0000"/>
                </a:solidFill>
              </a:rPr>
              <a:t>key concepts and definitions</a:t>
            </a:r>
          </a:p>
          <a:p>
            <a:r>
              <a:rPr lang="en-US" altLang="zh-CN" dirty="0"/>
              <a:t>To state the </a:t>
            </a:r>
            <a:r>
              <a:rPr lang="en-US" altLang="zh-CN" dirty="0">
                <a:solidFill>
                  <a:srgbClr val="FF0000"/>
                </a:solidFill>
              </a:rPr>
              <a:t>purpose</a:t>
            </a:r>
            <a:r>
              <a:rPr lang="en-US" altLang="zh-CN" dirty="0"/>
              <a:t> of the study</a:t>
            </a:r>
          </a:p>
        </p:txBody>
      </p:sp>
      <p:sp>
        <p:nvSpPr>
          <p:cNvPr id="3" name="Slide Number Placeholder 2">
            <a:extLst>
              <a:ext uri="{FF2B5EF4-FFF2-40B4-BE49-F238E27FC236}">
                <a16:creationId xmlns:a16="http://schemas.microsoft.com/office/drawing/2014/main" id="{099ECFEC-2417-41B7-83D7-670FB4C66D69}"/>
              </a:ext>
            </a:extLst>
          </p:cNvPr>
          <p:cNvSpPr>
            <a:spLocks noGrp="1"/>
          </p:cNvSpPr>
          <p:nvPr>
            <p:ph type="sldNum" sz="quarter" idx="12"/>
          </p:nvPr>
        </p:nvSpPr>
        <p:spPr/>
        <p:txBody>
          <a:bodyPr/>
          <a:lstStyle/>
          <a:p>
            <a:fld id="{F36C87F6-986D-49E6-AF40-1B3A1EE8064D}" type="slidenum">
              <a:rPr lang="en-GB" smtClean="0"/>
              <a:t>4</a:t>
            </a:fld>
            <a:endParaRPr lang="en-GB" dirty="0"/>
          </a:p>
        </p:txBody>
      </p:sp>
    </p:spTree>
    <p:extLst>
      <p:ext uri="{BB962C8B-B14F-4D97-AF65-F5344CB8AC3E}">
        <p14:creationId xmlns:p14="http://schemas.microsoft.com/office/powerpoint/2010/main" val="30629292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8B542A9-A431-4BFD-AC62-9CDF63AA96CF}"/>
              </a:ext>
            </a:extLst>
          </p:cNvPr>
          <p:cNvSpPr>
            <a:spLocks noGrp="1"/>
          </p:cNvSpPr>
          <p:nvPr>
            <p:ph type="title"/>
          </p:nvPr>
        </p:nvSpPr>
        <p:spPr/>
        <p:txBody>
          <a:bodyPr/>
          <a:lstStyle/>
          <a:p>
            <a:r>
              <a:rPr lang="en-US" altLang="en-US"/>
              <a:t>Justification for the Study</a:t>
            </a:r>
          </a:p>
        </p:txBody>
      </p:sp>
      <p:sp>
        <p:nvSpPr>
          <p:cNvPr id="20483" name="Content Placeholder 2">
            <a:extLst>
              <a:ext uri="{FF2B5EF4-FFF2-40B4-BE49-F238E27FC236}">
                <a16:creationId xmlns:a16="http://schemas.microsoft.com/office/drawing/2014/main" id="{9D161241-4703-4CA8-B02C-8D02140F1121}"/>
              </a:ext>
            </a:extLst>
          </p:cNvPr>
          <p:cNvSpPr>
            <a:spLocks noGrp="1"/>
          </p:cNvSpPr>
          <p:nvPr>
            <p:ph idx="1"/>
          </p:nvPr>
        </p:nvSpPr>
        <p:spPr/>
        <p:txBody>
          <a:bodyPr/>
          <a:lstStyle/>
          <a:p>
            <a:r>
              <a:rPr lang="en-US" altLang="en-US" dirty="0"/>
              <a:t>This section makes clear why the issue/concept is important to investigate.</a:t>
            </a:r>
          </a:p>
          <a:p>
            <a:r>
              <a:rPr lang="en-US" altLang="en-US" dirty="0"/>
              <a:t>A compelling argument must be made to delineate the worth of the study.</a:t>
            </a:r>
          </a:p>
          <a:p>
            <a:r>
              <a:rPr lang="en-US" altLang="en-US" dirty="0"/>
              <a:t>The choice of subjects and research design must also be justified.</a:t>
            </a:r>
          </a:p>
          <a:p>
            <a:endParaRPr lang="en-US" altLang="en-US" dirty="0"/>
          </a:p>
        </p:txBody>
      </p:sp>
      <p:sp>
        <p:nvSpPr>
          <p:cNvPr id="2" name="Slide Number Placeholder 1">
            <a:extLst>
              <a:ext uri="{FF2B5EF4-FFF2-40B4-BE49-F238E27FC236}">
                <a16:creationId xmlns:a16="http://schemas.microsoft.com/office/drawing/2014/main" id="{0BB6DC3E-EB11-4788-9A31-564DAE1B31AA}"/>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295952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9C4497A-AE23-4DD1-BD07-F5D8868A5BCA}"/>
              </a:ext>
            </a:extLst>
          </p:cNvPr>
          <p:cNvSpPr>
            <a:spLocks noGrp="1"/>
          </p:cNvSpPr>
          <p:nvPr>
            <p:ph type="title"/>
          </p:nvPr>
        </p:nvSpPr>
        <p:spPr/>
        <p:txBody>
          <a:bodyPr/>
          <a:lstStyle/>
          <a:p>
            <a:r>
              <a:rPr lang="en-US" altLang="zh-CN"/>
              <a:t>Example</a:t>
            </a:r>
            <a:endParaRPr lang="zh-CN" altLang="zh-TW"/>
          </a:p>
        </p:txBody>
      </p:sp>
      <p:sp>
        <p:nvSpPr>
          <p:cNvPr id="21507" name="Rectangle 3">
            <a:extLst>
              <a:ext uri="{FF2B5EF4-FFF2-40B4-BE49-F238E27FC236}">
                <a16:creationId xmlns:a16="http://schemas.microsoft.com/office/drawing/2014/main" id="{22DBF9B9-F2D0-46DB-BA9C-F29887A03A7B}"/>
              </a:ext>
            </a:extLst>
          </p:cNvPr>
          <p:cNvSpPr>
            <a:spLocks noGrp="1"/>
          </p:cNvSpPr>
          <p:nvPr>
            <p:ph type="body" idx="1"/>
          </p:nvPr>
        </p:nvSpPr>
        <p:spPr>
          <a:xfrm>
            <a:off x="1217614" y="1828799"/>
            <a:ext cx="9753600" cy="4619627"/>
          </a:xfrm>
        </p:spPr>
        <p:txBody>
          <a:bodyPr>
            <a:normAutofit fontScale="85000" lnSpcReduction="10000"/>
          </a:bodyPr>
          <a:lstStyle/>
          <a:p>
            <a:r>
              <a:rPr lang="en-US" altLang="zh-TW" dirty="0"/>
              <a:t>Research topic: </a:t>
            </a:r>
            <a:r>
              <a:rPr lang="en-US" altLang="zh-TW" dirty="0">
                <a:solidFill>
                  <a:srgbClr val="FF0000"/>
                </a:solidFill>
              </a:rPr>
              <a:t>Tourists’ Perceptions of the Image of Hong Kong: A Comparative Analysis on American Tourists and Mainland Chinese Tourists</a:t>
            </a:r>
          </a:p>
          <a:p>
            <a:r>
              <a:rPr lang="en-US" altLang="zh-TW" dirty="0">
                <a:solidFill>
                  <a:srgbClr val="FF0000"/>
                </a:solidFill>
              </a:rPr>
              <a:t>Why are you studying and why the topic is important?</a:t>
            </a:r>
          </a:p>
          <a:p>
            <a:r>
              <a:rPr lang="en-US" altLang="zh-TW" dirty="0"/>
              <a:t>“In order to create</a:t>
            </a:r>
            <a:r>
              <a:rPr lang="en-US" altLang="zh-CN" dirty="0"/>
              <a:t> </a:t>
            </a:r>
            <a:r>
              <a:rPr lang="en-US" altLang="zh-TW" dirty="0"/>
              <a:t>an image that is unique in the East Asian and world</a:t>
            </a:r>
            <a:r>
              <a:rPr lang="en-US" altLang="zh-CN" dirty="0"/>
              <a:t> </a:t>
            </a:r>
            <a:r>
              <a:rPr lang="en-US" altLang="zh-TW" dirty="0"/>
              <a:t>travel market, it is important to understand what tourists</a:t>
            </a:r>
            <a:r>
              <a:rPr lang="en-US" altLang="zh-CN" dirty="0"/>
              <a:t> </a:t>
            </a:r>
            <a:r>
              <a:rPr lang="en-US" altLang="zh-TW" dirty="0"/>
              <a:t>think about the destination and how this impacts upon</a:t>
            </a:r>
            <a:r>
              <a:rPr lang="en-US" altLang="zh-CN" dirty="0"/>
              <a:t> </a:t>
            </a:r>
            <a:r>
              <a:rPr lang="en-US" altLang="zh-TW" dirty="0"/>
              <a:t>the marketing of cities as tourist destinations.”</a:t>
            </a:r>
          </a:p>
          <a:p>
            <a:r>
              <a:rPr lang="en-US" altLang="zh-TW" dirty="0"/>
              <a:t>“</a:t>
            </a:r>
            <a:r>
              <a:rPr lang="en-US" altLang="zh-TW" dirty="0" err="1"/>
              <a:t>Calantone</a:t>
            </a:r>
            <a:r>
              <a:rPr lang="en-US" altLang="zh-TW" dirty="0"/>
              <a:t> pointed out that it is important to understand</a:t>
            </a:r>
            <a:r>
              <a:rPr lang="en-US" altLang="zh-CN" dirty="0"/>
              <a:t> </a:t>
            </a:r>
            <a:r>
              <a:rPr lang="en-US" altLang="zh-TW" dirty="0"/>
              <a:t>the perceptions of tourists, as this helps to target</a:t>
            </a:r>
            <a:r>
              <a:rPr lang="en-US" altLang="zh-CN" dirty="0"/>
              <a:t> </a:t>
            </a:r>
            <a:r>
              <a:rPr lang="en-US" altLang="zh-TW" dirty="0"/>
              <a:t>appropriate markets for tourism promotion (</a:t>
            </a:r>
            <a:r>
              <a:rPr lang="en-US" altLang="zh-TW" dirty="0" err="1"/>
              <a:t>Calantone</a:t>
            </a:r>
            <a:r>
              <a:rPr lang="en-US" altLang="zh-CN" dirty="0"/>
              <a:t> </a:t>
            </a:r>
            <a:r>
              <a:rPr lang="en-US" altLang="zh-TW" dirty="0"/>
              <a:t>et al., 1989).” </a:t>
            </a:r>
            <a:endParaRPr lang="en-US" altLang="zh-CN" dirty="0"/>
          </a:p>
          <a:p>
            <a:r>
              <a:rPr lang="en-US" altLang="zh-TW" dirty="0"/>
              <a:t>“It may also assist in improving or correcting</a:t>
            </a:r>
            <a:r>
              <a:rPr lang="en-US" altLang="zh-CN" dirty="0"/>
              <a:t> </a:t>
            </a:r>
            <a:r>
              <a:rPr lang="en-US" altLang="zh-TW" dirty="0"/>
              <a:t>the image of the destination country. Speci</a:t>
            </a:r>
            <a:r>
              <a:rPr lang="en-US" altLang="zh-CN" dirty="0"/>
              <a:t>fi</a:t>
            </a:r>
            <a:r>
              <a:rPr lang="en-US" altLang="zh-TW" dirty="0"/>
              <a:t>cally, the</a:t>
            </a:r>
            <a:r>
              <a:rPr lang="en-US" altLang="zh-CN" dirty="0"/>
              <a:t> </a:t>
            </a:r>
            <a:r>
              <a:rPr lang="en-US" altLang="zh-TW" dirty="0"/>
              <a:t>development of an appropriate image for a destination</a:t>
            </a:r>
            <a:r>
              <a:rPr lang="en-US" altLang="zh-CN" dirty="0"/>
              <a:t> </a:t>
            </a:r>
            <a:r>
              <a:rPr lang="en-US" altLang="zh-TW" dirty="0"/>
              <a:t>may further enhance tourism development in the area.</a:t>
            </a:r>
            <a:r>
              <a:rPr lang="en-US" altLang="zh-CN" dirty="0"/>
              <a:t> </a:t>
            </a:r>
            <a:r>
              <a:rPr lang="en-US" altLang="zh-TW" dirty="0"/>
              <a:t>The success of Hong Kong as a tourist destination depends</a:t>
            </a:r>
            <a:r>
              <a:rPr lang="en-US" altLang="zh-CN" dirty="0"/>
              <a:t> </a:t>
            </a:r>
            <a:r>
              <a:rPr lang="en-US" altLang="zh-TW" dirty="0"/>
              <a:t>upon this.”</a:t>
            </a:r>
          </a:p>
        </p:txBody>
      </p:sp>
      <p:sp>
        <p:nvSpPr>
          <p:cNvPr id="3" name="Slide Number Placeholder 2">
            <a:extLst>
              <a:ext uri="{FF2B5EF4-FFF2-40B4-BE49-F238E27FC236}">
                <a16:creationId xmlns:a16="http://schemas.microsoft.com/office/drawing/2014/main" id="{8AC736B7-0AA8-40D7-BF5B-8B5CE5E76DB5}"/>
              </a:ext>
            </a:extLst>
          </p:cNvPr>
          <p:cNvSpPr>
            <a:spLocks noGrp="1"/>
          </p:cNvSpPr>
          <p:nvPr>
            <p:ph type="sldNum" sz="quarter" idx="12"/>
          </p:nvPr>
        </p:nvSpPr>
        <p:spPr/>
        <p:txBody>
          <a:bodyPr/>
          <a:lstStyle/>
          <a:p>
            <a:fld id="{F36C87F6-986D-49E6-AF40-1B3A1EE8064D}" type="slidenum">
              <a:rPr lang="en-GB" smtClean="0"/>
              <a:pPr/>
              <a:t>6</a:t>
            </a:fld>
            <a:endParaRPr lang="en-GB" dirty="0"/>
          </a:p>
        </p:txBody>
      </p:sp>
    </p:spTree>
    <p:extLst>
      <p:ext uri="{BB962C8B-B14F-4D97-AF65-F5344CB8AC3E}">
        <p14:creationId xmlns:p14="http://schemas.microsoft.com/office/powerpoint/2010/main" val="61455658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AE0FB67-C3D8-4385-9D9D-09BC0FA299C4}"/>
              </a:ext>
            </a:extLst>
          </p:cNvPr>
          <p:cNvSpPr>
            <a:spLocks noGrp="1"/>
          </p:cNvSpPr>
          <p:nvPr>
            <p:ph type="title"/>
          </p:nvPr>
        </p:nvSpPr>
        <p:spPr/>
        <p:txBody>
          <a:bodyPr/>
          <a:lstStyle/>
          <a:p>
            <a:r>
              <a:rPr lang="en-US" altLang="en-US">
                <a:ea typeface="ＭＳ Ｐゴシック" panose="020B0600070205080204" pitchFamily="34" charset="-128"/>
              </a:rPr>
              <a:t>Definitions and Limitations</a:t>
            </a:r>
          </a:p>
        </p:txBody>
      </p:sp>
      <p:sp>
        <p:nvSpPr>
          <p:cNvPr id="22531" name="Content Placeholder 2">
            <a:extLst>
              <a:ext uri="{FF2B5EF4-FFF2-40B4-BE49-F238E27FC236}">
                <a16:creationId xmlns:a16="http://schemas.microsoft.com/office/drawing/2014/main" id="{8744DE13-C6CD-4E79-AFB8-EA2AACDA4877}"/>
              </a:ext>
            </a:extLst>
          </p:cNvPr>
          <p:cNvSpPr>
            <a:spLocks noGrp="1"/>
          </p:cNvSpPr>
          <p:nvPr>
            <p:ph idx="1"/>
          </p:nvPr>
        </p:nvSpPr>
        <p:spPr/>
        <p:txBody>
          <a:bodyPr/>
          <a:lstStyle/>
          <a:p>
            <a:r>
              <a:rPr lang="en-US" altLang="en-US">
                <a:ea typeface="ＭＳ Ｐゴシック" panose="020B0600070205080204" pitchFamily="34" charset="-128"/>
              </a:rPr>
              <a:t>All key concepts in a study should be defined.</a:t>
            </a:r>
          </a:p>
          <a:p>
            <a:r>
              <a:rPr lang="en-US" altLang="en-US">
                <a:ea typeface="ＭＳ Ｐゴシック" panose="020B0600070205080204" pitchFamily="34" charset="-128"/>
              </a:rPr>
              <a:t>It is important to specify exactly what you mean when using a particular term.</a:t>
            </a:r>
          </a:p>
          <a:p>
            <a:r>
              <a:rPr lang="en-US" altLang="en-US">
                <a:ea typeface="ＭＳ Ｐゴシック" panose="020B0600070205080204" pitchFamily="34" charset="-128"/>
              </a:rPr>
              <a:t>Any limitations such as bias, inaccessibility of potential subjects or data, time constraints, etc. should be provided.</a:t>
            </a:r>
          </a:p>
        </p:txBody>
      </p:sp>
      <p:sp>
        <p:nvSpPr>
          <p:cNvPr id="2" name="Slide Number Placeholder 1">
            <a:extLst>
              <a:ext uri="{FF2B5EF4-FFF2-40B4-BE49-F238E27FC236}">
                <a16:creationId xmlns:a16="http://schemas.microsoft.com/office/drawing/2014/main" id="{6542A4E9-8091-4D6C-87AC-EEAEF397A419}"/>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6541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B6CE25D-BE20-4ACD-B852-567786189F3A}"/>
              </a:ext>
            </a:extLst>
          </p:cNvPr>
          <p:cNvSpPr>
            <a:spLocks noGrp="1"/>
          </p:cNvSpPr>
          <p:nvPr>
            <p:ph type="title"/>
          </p:nvPr>
        </p:nvSpPr>
        <p:spPr/>
        <p:txBody>
          <a:bodyPr/>
          <a:lstStyle/>
          <a:p>
            <a:r>
              <a:rPr lang="en-US" altLang="en-US"/>
              <a:t>Example</a:t>
            </a:r>
          </a:p>
        </p:txBody>
      </p:sp>
      <p:sp>
        <p:nvSpPr>
          <p:cNvPr id="23555" name="Content Placeholder 2">
            <a:extLst>
              <a:ext uri="{FF2B5EF4-FFF2-40B4-BE49-F238E27FC236}">
                <a16:creationId xmlns:a16="http://schemas.microsoft.com/office/drawing/2014/main" id="{9CBB1892-5AEC-45AE-8044-C96B9B7A6014}"/>
              </a:ext>
            </a:extLst>
          </p:cNvPr>
          <p:cNvSpPr>
            <a:spLocks noGrp="1"/>
          </p:cNvSpPr>
          <p:nvPr>
            <p:ph idx="1"/>
          </p:nvPr>
        </p:nvSpPr>
        <p:spPr/>
        <p:txBody>
          <a:bodyPr/>
          <a:lstStyle/>
          <a:p>
            <a:r>
              <a:rPr lang="en-US" altLang="en-US" dirty="0"/>
              <a:t>Research topic: </a:t>
            </a:r>
            <a:r>
              <a:rPr lang="en-US" altLang="en-US" dirty="0">
                <a:solidFill>
                  <a:srgbClr val="FF0000"/>
                </a:solidFill>
              </a:rPr>
              <a:t>Tourists’ Perceptions of the Image of Hong Kong: A Comparative Analysis on American Tourists and Mainland Chinese Tourists</a:t>
            </a:r>
          </a:p>
          <a:p>
            <a:r>
              <a:rPr lang="en-US" altLang="en-US" dirty="0"/>
              <a:t>Which concepts should be defined or included in the introduction section?</a:t>
            </a:r>
          </a:p>
        </p:txBody>
      </p:sp>
      <p:sp>
        <p:nvSpPr>
          <p:cNvPr id="2" name="Slide Number Placeholder 1">
            <a:extLst>
              <a:ext uri="{FF2B5EF4-FFF2-40B4-BE49-F238E27FC236}">
                <a16:creationId xmlns:a16="http://schemas.microsoft.com/office/drawing/2014/main" id="{CADC4F90-ED19-402B-B085-C38F8EF8EB2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4278341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43E12D7-20CA-4B37-B9AC-1131FE3D13FF}"/>
              </a:ext>
            </a:extLst>
          </p:cNvPr>
          <p:cNvSpPr>
            <a:spLocks noGrp="1"/>
          </p:cNvSpPr>
          <p:nvPr>
            <p:ph type="title"/>
          </p:nvPr>
        </p:nvSpPr>
        <p:spPr/>
        <p:txBody>
          <a:bodyPr/>
          <a:lstStyle/>
          <a:p>
            <a:r>
              <a:rPr lang="en-US" altLang="en-US"/>
              <a:t>Purpose of Study</a:t>
            </a:r>
          </a:p>
        </p:txBody>
      </p:sp>
      <p:sp>
        <p:nvSpPr>
          <p:cNvPr id="24579" name="Content Placeholder 2">
            <a:extLst>
              <a:ext uri="{FF2B5EF4-FFF2-40B4-BE49-F238E27FC236}">
                <a16:creationId xmlns:a16="http://schemas.microsoft.com/office/drawing/2014/main" id="{28846E9B-4F3E-4035-B73B-F7A46CF51F4A}"/>
              </a:ext>
            </a:extLst>
          </p:cNvPr>
          <p:cNvSpPr>
            <a:spLocks noGrp="1"/>
          </p:cNvSpPr>
          <p:nvPr>
            <p:ph idx="1"/>
          </p:nvPr>
        </p:nvSpPr>
        <p:spPr/>
        <p:txBody>
          <a:bodyPr/>
          <a:lstStyle/>
          <a:p>
            <a:r>
              <a:rPr lang="en-US" altLang="en-US" dirty="0"/>
              <a:t>This section states what the researcher is investigating.</a:t>
            </a:r>
          </a:p>
          <a:p>
            <a:r>
              <a:rPr lang="en-US" altLang="en-US" dirty="0"/>
              <a:t>It identifies and clarifies a problem or issue that is important for further study.</a:t>
            </a:r>
          </a:p>
          <a:p>
            <a:r>
              <a:rPr lang="en-US" altLang="en-US" dirty="0"/>
              <a:t>Objectives are normally presented in point form</a:t>
            </a:r>
          </a:p>
          <a:p>
            <a:r>
              <a:rPr lang="en-US" altLang="en-US" dirty="0"/>
              <a:t>“To overcome the problem of limiting the study to attributes or functional characteristics, the present research uses </a:t>
            </a:r>
            <a:r>
              <a:rPr lang="en-US" altLang="en-US" u="sng" dirty="0"/>
              <a:t>a combination of qualitative and quantitative approaches, as developed by </a:t>
            </a:r>
            <a:r>
              <a:rPr lang="en-US" altLang="en-US" u="sng" dirty="0" err="1"/>
              <a:t>Echtner</a:t>
            </a:r>
            <a:r>
              <a:rPr lang="en-US" altLang="en-US" u="sng" dirty="0"/>
              <a:t> and Ritchie</a:t>
            </a:r>
            <a:r>
              <a:rPr lang="en-US" altLang="en-US" dirty="0"/>
              <a:t> (1991), </a:t>
            </a:r>
            <a:r>
              <a:rPr lang="en-US" altLang="en-US" u="sng" dirty="0"/>
              <a:t>to define a comprehensive image for Hong Kong</a:t>
            </a:r>
            <a:r>
              <a:rPr lang="en-US" altLang="en-US" dirty="0"/>
              <a:t>.”</a:t>
            </a:r>
          </a:p>
        </p:txBody>
      </p:sp>
      <p:sp>
        <p:nvSpPr>
          <p:cNvPr id="6" name="Flowchart: Alternate Process 5">
            <a:extLst>
              <a:ext uri="{FF2B5EF4-FFF2-40B4-BE49-F238E27FC236}">
                <a16:creationId xmlns:a16="http://schemas.microsoft.com/office/drawing/2014/main" id="{98A89B00-7FDE-4D2D-81C3-94FF8C925841}"/>
              </a:ext>
            </a:extLst>
          </p:cNvPr>
          <p:cNvSpPr/>
          <p:nvPr/>
        </p:nvSpPr>
        <p:spPr>
          <a:xfrm>
            <a:off x="8228012" y="5373216"/>
            <a:ext cx="2286000" cy="609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Research Objective</a:t>
            </a:r>
          </a:p>
        </p:txBody>
      </p:sp>
      <p:sp>
        <p:nvSpPr>
          <p:cNvPr id="8" name="Flowchart: Alternate Process 7">
            <a:extLst>
              <a:ext uri="{FF2B5EF4-FFF2-40B4-BE49-F238E27FC236}">
                <a16:creationId xmlns:a16="http://schemas.microsoft.com/office/drawing/2014/main" id="{1B832747-6D0A-4979-9A28-044094D51E84}"/>
              </a:ext>
            </a:extLst>
          </p:cNvPr>
          <p:cNvSpPr/>
          <p:nvPr/>
        </p:nvSpPr>
        <p:spPr>
          <a:xfrm>
            <a:off x="9190756" y="3063428"/>
            <a:ext cx="2743200" cy="533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Theoretical Framework</a:t>
            </a:r>
          </a:p>
        </p:txBody>
      </p:sp>
      <p:cxnSp>
        <p:nvCxnSpPr>
          <p:cNvPr id="10" name="Elbow Connector 9">
            <a:extLst>
              <a:ext uri="{FF2B5EF4-FFF2-40B4-BE49-F238E27FC236}">
                <a16:creationId xmlns:a16="http://schemas.microsoft.com/office/drawing/2014/main" id="{8B6F0F91-B63A-4BCB-BEBD-AA2D36400552}"/>
              </a:ext>
            </a:extLst>
          </p:cNvPr>
          <p:cNvCxnSpPr/>
          <p:nvPr/>
        </p:nvCxnSpPr>
        <p:spPr>
          <a:xfrm rot="10800000" flipV="1">
            <a:off x="10562356" y="4198714"/>
            <a:ext cx="762000" cy="457200"/>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FB88248-FAF1-4904-905C-B457F45EC659}"/>
              </a:ext>
            </a:extLst>
          </p:cNvPr>
          <p:cNvCxnSpPr>
            <a:stCxn id="6" idx="0"/>
          </p:cNvCxnSpPr>
          <p:nvPr/>
        </p:nvCxnSpPr>
        <p:spPr>
          <a:xfrm rot="16200000" flipV="1">
            <a:off x="8951912" y="4954116"/>
            <a:ext cx="228600" cy="609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584C5AA-8CA6-40AF-918C-0C505F3A3B2C}"/>
              </a:ext>
            </a:extLst>
          </p:cNvPr>
          <p:cNvCxnSpPr/>
          <p:nvPr/>
        </p:nvCxnSpPr>
        <p:spPr>
          <a:xfrm>
            <a:off x="11301682" y="3596828"/>
            <a:ext cx="0" cy="601886"/>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96E0DBA5-0117-4776-B2A9-938E92B7D1A2}"/>
              </a:ext>
            </a:extLst>
          </p:cNvPr>
          <p:cNvSpPr>
            <a:spLocks noGrp="1"/>
          </p:cNvSpPr>
          <p:nvPr>
            <p:ph type="sldNum" sz="quarter" idx="12"/>
          </p:nvPr>
        </p:nvSpPr>
        <p:spPr/>
        <p:txBody>
          <a:bodyPr/>
          <a:lstStyle/>
          <a:p>
            <a:fld id="{F36C87F6-986D-49E6-AF40-1B3A1EE8064D}" type="slidenum">
              <a:rPr lang="en-GB" smtClean="0"/>
              <a:t>9</a:t>
            </a:fld>
            <a:endParaRPr lang="en-GB" dirty="0"/>
          </a:p>
        </p:txBody>
      </p:sp>
    </p:spTree>
    <p:extLst>
      <p:ext uri="{BB962C8B-B14F-4D97-AF65-F5344CB8AC3E}">
        <p14:creationId xmlns:p14="http://schemas.microsoft.com/office/powerpoint/2010/main" val="1628752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7C0FC4C-0E0B-4C6C-90A6-1EBD0A0DE1E8}"/>
              </a:ext>
            </a:extLst>
          </p:cNvPr>
          <p:cNvSpPr>
            <a:spLocks noGrp="1"/>
          </p:cNvSpPr>
          <p:nvPr>
            <p:ph type="title"/>
          </p:nvPr>
        </p:nvSpPr>
        <p:spPr/>
        <p:txBody>
          <a:bodyPr/>
          <a:lstStyle/>
          <a:p>
            <a:r>
              <a:rPr lang="en-US" altLang="zh-CN"/>
              <a:t>2. Literature Review</a:t>
            </a:r>
          </a:p>
        </p:txBody>
      </p:sp>
      <p:sp>
        <p:nvSpPr>
          <p:cNvPr id="25603" name="Rectangle 3">
            <a:extLst>
              <a:ext uri="{FF2B5EF4-FFF2-40B4-BE49-F238E27FC236}">
                <a16:creationId xmlns:a16="http://schemas.microsoft.com/office/drawing/2014/main" id="{55037A68-CCC2-481B-8492-CC8162CCFA4C}"/>
              </a:ext>
            </a:extLst>
          </p:cNvPr>
          <p:cNvSpPr>
            <a:spLocks noGrp="1"/>
          </p:cNvSpPr>
          <p:nvPr>
            <p:ph type="body" idx="1"/>
          </p:nvPr>
        </p:nvSpPr>
        <p:spPr/>
        <p:txBody>
          <a:bodyPr/>
          <a:lstStyle/>
          <a:p>
            <a:r>
              <a:rPr lang="en-US" altLang="zh-CN"/>
              <a:t>Purposes of literature review:</a:t>
            </a:r>
          </a:p>
          <a:p>
            <a:pPr lvl="1"/>
            <a:r>
              <a:rPr lang="en-US" altLang="zh-CN"/>
              <a:t>To demonstrate a familiarity with a body of knowledge</a:t>
            </a:r>
          </a:p>
          <a:p>
            <a:pPr lvl="1"/>
            <a:r>
              <a:rPr lang="en-US" altLang="zh-CN"/>
              <a:t>To integrate and summarize what is known</a:t>
            </a:r>
          </a:p>
          <a:p>
            <a:pPr lvl="1"/>
            <a:r>
              <a:rPr lang="en-US" altLang="zh-CN"/>
              <a:t>To learn from others and to stimulate new ideas</a:t>
            </a:r>
          </a:p>
        </p:txBody>
      </p:sp>
      <p:sp>
        <p:nvSpPr>
          <p:cNvPr id="3" name="Slide Number Placeholder 2">
            <a:extLst>
              <a:ext uri="{FF2B5EF4-FFF2-40B4-BE49-F238E27FC236}">
                <a16:creationId xmlns:a16="http://schemas.microsoft.com/office/drawing/2014/main" id="{73F526BB-AFB7-490A-B4FD-5EE908B3608B}"/>
              </a:ext>
            </a:extLst>
          </p:cNvPr>
          <p:cNvSpPr>
            <a:spLocks noGrp="1"/>
          </p:cNvSpPr>
          <p:nvPr>
            <p:ph type="sldNum" sz="quarter" idx="12"/>
          </p:nvPr>
        </p:nvSpPr>
        <p:spPr/>
        <p:txBody>
          <a:bodyPr/>
          <a:lstStyle/>
          <a:p>
            <a:fld id="{F36C87F6-986D-49E6-AF40-1B3A1EE8064D}" type="slidenum">
              <a:rPr lang="en-GB" smtClean="0"/>
              <a:t>10</a:t>
            </a:fld>
            <a:endParaRPr lang="en-GB" dirty="0"/>
          </a:p>
        </p:txBody>
      </p:sp>
    </p:spTree>
    <p:extLst>
      <p:ext uri="{BB962C8B-B14F-4D97-AF65-F5344CB8AC3E}">
        <p14:creationId xmlns:p14="http://schemas.microsoft.com/office/powerpoint/2010/main" val="3300217587"/>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292F9E25-F3E0-4784-A82F-82CA1D66EE5A}"/>
              </a:ext>
            </a:extLst>
          </p:cNvPr>
          <p:cNvSpPr>
            <a:spLocks noGrp="1"/>
          </p:cNvSpPr>
          <p:nvPr>
            <p:ph type="title"/>
          </p:nvPr>
        </p:nvSpPr>
        <p:spPr>
          <a:xfrm>
            <a:off x="1845940" y="152400"/>
            <a:ext cx="9073008" cy="1143000"/>
          </a:xfrm>
        </p:spPr>
        <p:txBody>
          <a:bodyPr>
            <a:normAutofit/>
          </a:bodyPr>
          <a:lstStyle/>
          <a:p>
            <a:pPr eaLnBrk="1" hangingPunct="1"/>
            <a:r>
              <a:rPr lang="en-US" altLang="zh-CN" sz="3200" dirty="0">
                <a:ea typeface="ＭＳ Ｐゴシック" panose="020B0600070205080204" pitchFamily="34" charset="-128"/>
              </a:rPr>
              <a:t>T</a:t>
            </a:r>
            <a:r>
              <a:rPr lang="en-US" altLang="en-US" sz="3200" dirty="0">
                <a:ea typeface="ＭＳ Ｐゴシック" panose="020B0600070205080204" pitchFamily="34" charset="-128"/>
              </a:rPr>
              <a:t>heoretical </a:t>
            </a:r>
            <a:r>
              <a:rPr lang="en-US" altLang="zh-CN" sz="3200" dirty="0">
                <a:ea typeface="ＭＳ Ｐゴシック" panose="020B0600070205080204" pitchFamily="34" charset="-128"/>
              </a:rPr>
              <a:t>R</a:t>
            </a:r>
            <a:r>
              <a:rPr lang="en-US" altLang="en-US" sz="3200" dirty="0">
                <a:ea typeface="ＭＳ Ｐゴシック" panose="020B0600070205080204" pitchFamily="34" charset="-128"/>
              </a:rPr>
              <a:t>eview</a:t>
            </a:r>
            <a:r>
              <a:rPr lang="en-US" altLang="zh-CN" sz="3200" dirty="0">
                <a:ea typeface="ＭＳ Ｐゴシック" panose="020B0600070205080204" pitchFamily="34" charset="-128"/>
              </a:rPr>
              <a:t> </a:t>
            </a:r>
            <a:br>
              <a:rPr lang="en-US" altLang="zh-CN" sz="3200" dirty="0">
                <a:ea typeface="ＭＳ Ｐゴシック" panose="020B0600070205080204" pitchFamily="34" charset="-128"/>
              </a:rPr>
            </a:br>
            <a:r>
              <a:rPr lang="en-US" altLang="zh-CN" sz="2800" dirty="0">
                <a:ea typeface="ＭＳ Ｐゴシック" panose="020B0600070205080204" pitchFamily="34" charset="-128"/>
              </a:rPr>
              <a:t>(Example: </a:t>
            </a:r>
            <a:r>
              <a:rPr lang="en-US" altLang="zh-TW" sz="2800" dirty="0">
                <a:ea typeface="ＭＳ Ｐゴシック" panose="020B0600070205080204" pitchFamily="34" charset="-128"/>
              </a:rPr>
              <a:t>Dimensions of Service Quality</a:t>
            </a:r>
            <a:r>
              <a:rPr lang="en-US" altLang="zh-CN" sz="2800" dirty="0">
                <a:ea typeface="ＭＳ Ｐゴシック" panose="020B0600070205080204" pitchFamily="34" charset="-128"/>
              </a:rPr>
              <a:t>)</a:t>
            </a:r>
          </a:p>
        </p:txBody>
      </p:sp>
      <p:graphicFrame>
        <p:nvGraphicFramePr>
          <p:cNvPr id="26627" name="Object 3">
            <a:extLst>
              <a:ext uri="{FF2B5EF4-FFF2-40B4-BE49-F238E27FC236}">
                <a16:creationId xmlns:a16="http://schemas.microsoft.com/office/drawing/2014/main" id="{06BF287E-B482-4CE1-9B4A-032E8D351260}"/>
              </a:ext>
            </a:extLst>
          </p:cNvPr>
          <p:cNvGraphicFramePr>
            <a:graphicFrameLocks noGrp="1" noChangeAspect="1"/>
          </p:cNvGraphicFramePr>
          <p:nvPr>
            <p:ph idx="1"/>
            <p:extLst>
              <p:ext uri="{D42A27DB-BD31-4B8C-83A1-F6EECF244321}">
                <p14:modId xmlns:p14="http://schemas.microsoft.com/office/powerpoint/2010/main" val="982013258"/>
              </p:ext>
            </p:extLst>
          </p:nvPr>
        </p:nvGraphicFramePr>
        <p:xfrm>
          <a:off x="1413892" y="2174724"/>
          <a:ext cx="9289032" cy="4703763"/>
        </p:xfrm>
        <a:graphic>
          <a:graphicData uri="http://schemas.openxmlformats.org/presentationml/2006/ole">
            <mc:AlternateContent xmlns:mc="http://schemas.openxmlformats.org/markup-compatibility/2006">
              <mc:Choice xmlns:v="urn:schemas-microsoft-com:vml" Requires="v">
                <p:oleObj spid="_x0000_s1042" name="Document" r:id="rId3" imgW="5366263" imgH="3058751" progId="Word.Document.8">
                  <p:embed/>
                </p:oleObj>
              </mc:Choice>
              <mc:Fallback>
                <p:oleObj name="Document" r:id="rId3" imgW="5366263" imgH="3058751" progId="Word.Document.8">
                  <p:embed/>
                  <p:pic>
                    <p:nvPicPr>
                      <p:cNvPr id="26627" name="Object 3">
                        <a:extLst>
                          <a:ext uri="{FF2B5EF4-FFF2-40B4-BE49-F238E27FC236}">
                            <a16:creationId xmlns:a16="http://schemas.microsoft.com/office/drawing/2014/main" id="{06BF287E-B482-4CE1-9B4A-032E8D351260}"/>
                          </a:ext>
                        </a:extLst>
                      </p:cNvPr>
                      <p:cNvPicPr>
                        <a:picLocks noChangeAspect="1" noChangeArrowheads="1"/>
                      </p:cNvPicPr>
                      <p:nvPr/>
                    </p:nvPicPr>
                    <p:blipFill>
                      <a:blip r:embed="rId4"/>
                      <a:srcRect/>
                      <a:stretch>
                        <a:fillRect/>
                      </a:stretch>
                    </p:blipFill>
                    <p:spPr bwMode="auto">
                      <a:xfrm>
                        <a:off x="1413892" y="2174724"/>
                        <a:ext cx="9289032" cy="4703763"/>
                      </a:xfrm>
                      <a:prstGeom prst="rect">
                        <a:avLst/>
                      </a:prstGeom>
                      <a:solidFill>
                        <a:srgbClr val="FFFF99"/>
                      </a:solidFill>
                      <a:ln>
                        <a:noFill/>
                      </a:ln>
                      <a:extLst/>
                    </p:spPr>
                  </p:pic>
                </p:oleObj>
              </mc:Fallback>
            </mc:AlternateContent>
          </a:graphicData>
        </a:graphic>
      </p:graphicFrame>
      <p:sp>
        <p:nvSpPr>
          <p:cNvPr id="26628" name="TextBox 5">
            <a:extLst>
              <a:ext uri="{FF2B5EF4-FFF2-40B4-BE49-F238E27FC236}">
                <a16:creationId xmlns:a16="http://schemas.microsoft.com/office/drawing/2014/main" id="{C238E10B-04AE-4198-9E9A-FC12809EB0F2}"/>
              </a:ext>
            </a:extLst>
          </p:cNvPr>
          <p:cNvSpPr txBox="1">
            <a:spLocks noChangeArrowheads="1"/>
          </p:cNvSpPr>
          <p:nvPr/>
        </p:nvSpPr>
        <p:spPr bwMode="auto">
          <a:xfrm>
            <a:off x="1413892" y="1387463"/>
            <a:ext cx="979308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2400" dirty="0">
                <a:latin typeface="+mn-lt"/>
              </a:rPr>
              <a:t>Theoretical reviews enable us to compare and contrast </a:t>
            </a:r>
            <a:r>
              <a:rPr lang="en-US" altLang="en-US" sz="2400" dirty="0">
                <a:solidFill>
                  <a:srgbClr val="FF0000"/>
                </a:solidFill>
                <a:latin typeface="+mn-lt"/>
              </a:rPr>
              <a:t>different theoretical perspectives</a:t>
            </a:r>
            <a:r>
              <a:rPr lang="en-US" altLang="en-US" sz="2400" dirty="0">
                <a:latin typeface="+mn-lt"/>
              </a:rPr>
              <a:t> on the same study phenomenon.</a:t>
            </a:r>
            <a:endParaRPr lang="en-US" altLang="en-US" sz="2000" dirty="0">
              <a:latin typeface="+mn-lt"/>
            </a:endParaRPr>
          </a:p>
        </p:txBody>
      </p:sp>
      <p:sp>
        <p:nvSpPr>
          <p:cNvPr id="3" name="Slide Number Placeholder 2">
            <a:extLst>
              <a:ext uri="{FF2B5EF4-FFF2-40B4-BE49-F238E27FC236}">
                <a16:creationId xmlns:a16="http://schemas.microsoft.com/office/drawing/2014/main" id="{5B3BC152-9102-4422-A35E-4C9E64B87F59}"/>
              </a:ext>
            </a:extLst>
          </p:cNvPr>
          <p:cNvSpPr>
            <a:spLocks noGrp="1"/>
          </p:cNvSpPr>
          <p:nvPr>
            <p:ph type="sldNum" sz="quarter" idx="12"/>
          </p:nvPr>
        </p:nvSpPr>
        <p:spPr/>
        <p:txBody>
          <a:bodyPr/>
          <a:lstStyle/>
          <a:p>
            <a:fld id="{F36C87F6-986D-49E6-AF40-1B3A1EE8064D}" type="slidenum">
              <a:rPr lang="en-GB" smtClean="0"/>
              <a:t>11</a:t>
            </a:fld>
            <a:endParaRPr lang="en-GB" dirty="0"/>
          </a:p>
        </p:txBody>
      </p:sp>
    </p:spTree>
    <p:extLst>
      <p:ext uri="{BB962C8B-B14F-4D97-AF65-F5344CB8AC3E}">
        <p14:creationId xmlns:p14="http://schemas.microsoft.com/office/powerpoint/2010/main" val="4188034276"/>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1AA09EC-034A-4417-BA50-F90317D65805}"/>
              </a:ext>
            </a:extLst>
          </p:cNvPr>
          <p:cNvSpPr>
            <a:spLocks noGrp="1"/>
          </p:cNvSpPr>
          <p:nvPr>
            <p:ph type="title"/>
          </p:nvPr>
        </p:nvSpPr>
        <p:spPr>
          <a:xfrm>
            <a:off x="1217614" y="274638"/>
            <a:ext cx="10205390" cy="1325562"/>
          </a:xfrm>
        </p:spPr>
        <p:txBody>
          <a:bodyPr>
            <a:normAutofit fontScale="90000"/>
          </a:bodyPr>
          <a:lstStyle/>
          <a:p>
            <a:r>
              <a:rPr lang="en-US" altLang="zh-CN" dirty="0"/>
              <a:t>T</a:t>
            </a:r>
            <a:r>
              <a:rPr lang="en-US" altLang="en-US" dirty="0"/>
              <a:t>heoretical </a:t>
            </a:r>
            <a:r>
              <a:rPr lang="en-US" altLang="zh-CN" dirty="0"/>
              <a:t>R</a:t>
            </a:r>
            <a:r>
              <a:rPr lang="en-US" altLang="en-US" dirty="0"/>
              <a:t>eview</a:t>
            </a:r>
            <a:r>
              <a:rPr lang="en-US" altLang="zh-CN" dirty="0"/>
              <a:t> </a:t>
            </a:r>
            <a:br>
              <a:rPr lang="en-US" altLang="zh-CN" dirty="0"/>
            </a:br>
            <a:r>
              <a:rPr lang="en-US" altLang="zh-CN" dirty="0"/>
              <a:t>(Example: </a:t>
            </a:r>
            <a:r>
              <a:rPr lang="en-US" altLang="zh-TW" dirty="0"/>
              <a:t>Dimensions of Service Quality</a:t>
            </a:r>
            <a:r>
              <a:rPr lang="en-US" altLang="zh-CN" dirty="0"/>
              <a:t>)</a:t>
            </a:r>
            <a:endParaRPr lang="en-GB" altLang="en-US" dirty="0"/>
          </a:p>
        </p:txBody>
      </p:sp>
      <p:sp>
        <p:nvSpPr>
          <p:cNvPr id="27651" name="Rectangle 3">
            <a:extLst>
              <a:ext uri="{FF2B5EF4-FFF2-40B4-BE49-F238E27FC236}">
                <a16:creationId xmlns:a16="http://schemas.microsoft.com/office/drawing/2014/main" id="{46FEEC6E-1061-4287-B8AB-2F5CA554DC56}"/>
              </a:ext>
            </a:extLst>
          </p:cNvPr>
          <p:cNvSpPr>
            <a:spLocks noGrp="1"/>
          </p:cNvSpPr>
          <p:nvPr>
            <p:ph type="body" idx="1"/>
          </p:nvPr>
        </p:nvSpPr>
        <p:spPr/>
        <p:txBody>
          <a:bodyPr>
            <a:normAutofit fontScale="92500" lnSpcReduction="10000"/>
          </a:bodyPr>
          <a:lstStyle/>
          <a:p>
            <a:r>
              <a:rPr lang="en-GB" altLang="en-US" dirty="0"/>
              <a:t>“</a:t>
            </a:r>
            <a:r>
              <a:rPr lang="en-GB" altLang="en-US" dirty="0" err="1"/>
              <a:t>Lehtinen</a:t>
            </a:r>
            <a:r>
              <a:rPr lang="en-GB" altLang="en-US" dirty="0"/>
              <a:t> and </a:t>
            </a:r>
            <a:r>
              <a:rPr lang="en-GB" altLang="en-US" dirty="0" err="1"/>
              <a:t>Lehtinen</a:t>
            </a:r>
            <a:r>
              <a:rPr lang="en-GB" altLang="en-US" dirty="0"/>
              <a:t> (1982) viewed quality as a three-dimensional concept that incorporates physical quality, corporate quality and interactive quality….They further differentiated the quality associated with the delivery process of service and the quality associated with the outcome of that service.” </a:t>
            </a:r>
          </a:p>
          <a:p>
            <a:r>
              <a:rPr lang="en-GB" altLang="en-US" dirty="0"/>
              <a:t>“</a:t>
            </a:r>
            <a:r>
              <a:rPr lang="en-GB" altLang="en-US" dirty="0" err="1"/>
              <a:t>Gronroos</a:t>
            </a:r>
            <a:r>
              <a:rPr lang="en-GB" altLang="en-US" dirty="0"/>
              <a:t> (1984) made a distinction between </a:t>
            </a:r>
            <a:r>
              <a:rPr lang="en-GB" altLang="en-US" u="sng" dirty="0"/>
              <a:t>technical quality and functional quality</a:t>
            </a:r>
            <a:r>
              <a:rPr lang="en-GB" altLang="en-US" dirty="0"/>
              <a:t>.” </a:t>
            </a:r>
          </a:p>
          <a:p>
            <a:r>
              <a:rPr lang="en-GB" altLang="en-US" dirty="0"/>
              <a:t>“In another study, </a:t>
            </a:r>
            <a:r>
              <a:rPr lang="en-GB" altLang="en-US" dirty="0" err="1"/>
              <a:t>Gummesson</a:t>
            </a:r>
            <a:r>
              <a:rPr lang="en-GB" altLang="en-US" dirty="0"/>
              <a:t> and </a:t>
            </a:r>
            <a:r>
              <a:rPr lang="en-GB" altLang="en-US" dirty="0" err="1"/>
              <a:t>Gronroos</a:t>
            </a:r>
            <a:r>
              <a:rPr lang="en-GB" altLang="en-US" dirty="0"/>
              <a:t> (1987) divided service quality into </a:t>
            </a:r>
            <a:r>
              <a:rPr lang="en-GB" altLang="en-US" u="sng" dirty="0"/>
              <a:t>four elements</a:t>
            </a:r>
            <a:r>
              <a:rPr lang="en-GB" altLang="en-US" dirty="0"/>
              <a:t>: design quality, product quality, delivery quality and relational quality.” </a:t>
            </a:r>
          </a:p>
          <a:p>
            <a:r>
              <a:rPr lang="en-GB" altLang="en-US" dirty="0"/>
              <a:t>“</a:t>
            </a:r>
            <a:r>
              <a:rPr lang="en-GB" altLang="en-US" dirty="0" err="1"/>
              <a:t>Edvardsson</a:t>
            </a:r>
            <a:r>
              <a:rPr lang="en-GB" altLang="en-US" dirty="0"/>
              <a:t>, </a:t>
            </a:r>
            <a:r>
              <a:rPr lang="en-GB" altLang="en-US" dirty="0" err="1"/>
              <a:t>Gustavsson</a:t>
            </a:r>
            <a:r>
              <a:rPr lang="en-GB" altLang="en-US" dirty="0"/>
              <a:t> and Riddle (1989) also distinguished </a:t>
            </a:r>
            <a:r>
              <a:rPr lang="en-GB" altLang="en-US" u="sng" dirty="0"/>
              <a:t>four types of service quality</a:t>
            </a:r>
            <a:r>
              <a:rPr lang="en-GB" altLang="en-US" dirty="0"/>
              <a:t>: technical, integrative, functional and outcome quality.” </a:t>
            </a:r>
          </a:p>
        </p:txBody>
      </p:sp>
      <p:sp>
        <p:nvSpPr>
          <p:cNvPr id="3" name="Slide Number Placeholder 2">
            <a:extLst>
              <a:ext uri="{FF2B5EF4-FFF2-40B4-BE49-F238E27FC236}">
                <a16:creationId xmlns:a16="http://schemas.microsoft.com/office/drawing/2014/main" id="{EE741C40-581D-4849-AF5A-A253DC3DEE8B}"/>
              </a:ext>
            </a:extLst>
          </p:cNvPr>
          <p:cNvSpPr>
            <a:spLocks noGrp="1"/>
          </p:cNvSpPr>
          <p:nvPr>
            <p:ph type="sldNum" sz="quarter" idx="12"/>
          </p:nvPr>
        </p:nvSpPr>
        <p:spPr/>
        <p:txBody>
          <a:bodyPr/>
          <a:lstStyle/>
          <a:p>
            <a:fld id="{F36C87F6-986D-49E6-AF40-1B3A1EE8064D}" type="slidenum">
              <a:rPr lang="en-GB" smtClean="0"/>
              <a:t>12</a:t>
            </a:fld>
            <a:endParaRPr lang="en-GB" dirty="0"/>
          </a:p>
        </p:txBody>
      </p:sp>
    </p:spTree>
    <p:extLst>
      <p:ext uri="{BB962C8B-B14F-4D97-AF65-F5344CB8AC3E}">
        <p14:creationId xmlns:p14="http://schemas.microsoft.com/office/powerpoint/2010/main" val="4199760281"/>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7F3F75A8-5B99-47AF-9CDC-A6E82877CCDE}"/>
              </a:ext>
            </a:extLst>
          </p:cNvPr>
          <p:cNvSpPr>
            <a:spLocks noGrp="1"/>
          </p:cNvSpPr>
          <p:nvPr>
            <p:ph type="title"/>
          </p:nvPr>
        </p:nvSpPr>
        <p:spPr>
          <a:xfrm>
            <a:off x="1773932" y="154335"/>
            <a:ext cx="8208912" cy="1143000"/>
          </a:xfrm>
        </p:spPr>
        <p:txBody>
          <a:bodyPr/>
          <a:lstStyle/>
          <a:p>
            <a:pPr eaLnBrk="1" hangingPunct="1"/>
            <a:r>
              <a:rPr lang="en-US" altLang="zh-CN" sz="3200" dirty="0">
                <a:ea typeface="ＭＳ Ｐゴシック" panose="020B0600070205080204" pitchFamily="34" charset="-128"/>
              </a:rPr>
              <a:t>Integrative R</a:t>
            </a:r>
            <a:r>
              <a:rPr lang="en-US" altLang="en-US" sz="3200" dirty="0">
                <a:ea typeface="ＭＳ Ｐゴシック" panose="020B0600070205080204" pitchFamily="34" charset="-128"/>
              </a:rPr>
              <a:t>eview</a:t>
            </a:r>
            <a:r>
              <a:rPr lang="en-US" altLang="zh-CN" sz="3200" dirty="0">
                <a:ea typeface="ＭＳ Ｐゴシック" panose="020B0600070205080204" pitchFamily="34" charset="-128"/>
              </a:rPr>
              <a:t> </a:t>
            </a:r>
            <a:br>
              <a:rPr lang="en-US" altLang="zh-CN" sz="3200" dirty="0">
                <a:ea typeface="ＭＳ Ｐゴシック" panose="020B0600070205080204" pitchFamily="34" charset="-128"/>
              </a:rPr>
            </a:br>
            <a:r>
              <a:rPr lang="en-US" altLang="zh-CN" sz="2800" dirty="0">
                <a:ea typeface="ＭＳ Ｐゴシック" panose="020B0600070205080204" pitchFamily="34" charset="-128"/>
              </a:rPr>
              <a:t>(Example: Tour Service)</a:t>
            </a:r>
          </a:p>
        </p:txBody>
      </p:sp>
      <p:graphicFrame>
        <p:nvGraphicFramePr>
          <p:cNvPr id="28675" name="Object 111">
            <a:extLst>
              <a:ext uri="{FF2B5EF4-FFF2-40B4-BE49-F238E27FC236}">
                <a16:creationId xmlns:a16="http://schemas.microsoft.com/office/drawing/2014/main" id="{6E0E0FE6-353F-456F-8096-CE6A584B17D6}"/>
              </a:ext>
            </a:extLst>
          </p:cNvPr>
          <p:cNvGraphicFramePr>
            <a:graphicFrameLocks noGrp="1" noChangeAspect="1"/>
          </p:cNvGraphicFramePr>
          <p:nvPr>
            <p:ph idx="1"/>
            <p:extLst>
              <p:ext uri="{D42A27DB-BD31-4B8C-83A1-F6EECF244321}">
                <p14:modId xmlns:p14="http://schemas.microsoft.com/office/powerpoint/2010/main" val="152976587"/>
              </p:ext>
            </p:extLst>
          </p:nvPr>
        </p:nvGraphicFramePr>
        <p:xfrm>
          <a:off x="2039460" y="2518548"/>
          <a:ext cx="7783426" cy="4179988"/>
        </p:xfrm>
        <a:graphic>
          <a:graphicData uri="http://schemas.openxmlformats.org/presentationml/2006/ole">
            <mc:AlternateContent xmlns:mc="http://schemas.openxmlformats.org/markup-compatibility/2006">
              <mc:Choice xmlns:v="urn:schemas-microsoft-com:vml" Requires="v">
                <p:oleObj spid="_x0000_s2067" name="Document" r:id="rId3" imgW="5913686" imgH="3797560" progId="Word.Document.8">
                  <p:embed/>
                </p:oleObj>
              </mc:Choice>
              <mc:Fallback>
                <p:oleObj name="Document" r:id="rId3" imgW="5913686" imgH="3797560" progId="Word.Document.8">
                  <p:embed/>
                  <p:pic>
                    <p:nvPicPr>
                      <p:cNvPr id="28675" name="Object 111">
                        <a:extLst>
                          <a:ext uri="{FF2B5EF4-FFF2-40B4-BE49-F238E27FC236}">
                            <a16:creationId xmlns:a16="http://schemas.microsoft.com/office/drawing/2014/main" id="{6E0E0FE6-353F-456F-8096-CE6A584B1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9460" y="2518548"/>
                        <a:ext cx="7783426" cy="4179988"/>
                      </a:xfrm>
                      <a:prstGeom prst="rect">
                        <a:avLst/>
                      </a:prstGeom>
                      <a:solidFill>
                        <a:srgbClr val="FFFF99"/>
                      </a:solidFill>
                      <a:ln>
                        <a:noFill/>
                      </a:ln>
                    </p:spPr>
                  </p:pic>
                </p:oleObj>
              </mc:Fallback>
            </mc:AlternateContent>
          </a:graphicData>
        </a:graphic>
      </p:graphicFrame>
      <p:sp>
        <p:nvSpPr>
          <p:cNvPr id="28676" name="TextBox 5">
            <a:extLst>
              <a:ext uri="{FF2B5EF4-FFF2-40B4-BE49-F238E27FC236}">
                <a16:creationId xmlns:a16="http://schemas.microsoft.com/office/drawing/2014/main" id="{6CC79337-6F7D-4A24-8706-1CFD7F393503}"/>
              </a:ext>
            </a:extLst>
          </p:cNvPr>
          <p:cNvSpPr txBox="1">
            <a:spLocks noChangeArrowheads="1"/>
          </p:cNvSpPr>
          <p:nvPr/>
        </p:nvSpPr>
        <p:spPr bwMode="auto">
          <a:xfrm>
            <a:off x="1773932" y="1322782"/>
            <a:ext cx="93115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2400" dirty="0">
                <a:latin typeface="+mn-lt"/>
              </a:rPr>
              <a:t>Integrative reviews enable us to summarize the accumulated </a:t>
            </a:r>
            <a:r>
              <a:rPr lang="en-US" altLang="en-US" sz="2400" dirty="0">
                <a:solidFill>
                  <a:srgbClr val="FF0000"/>
                </a:solidFill>
                <a:latin typeface="+mn-lt"/>
              </a:rPr>
              <a:t>state of knowledge</a:t>
            </a:r>
            <a:r>
              <a:rPr lang="en-US" altLang="en-US" sz="2400" dirty="0">
                <a:latin typeface="+mn-lt"/>
              </a:rPr>
              <a:t> concerning the relations of interest and to highlight important issues that research has left unresolved.</a:t>
            </a:r>
          </a:p>
        </p:txBody>
      </p:sp>
      <p:sp>
        <p:nvSpPr>
          <p:cNvPr id="3" name="Slide Number Placeholder 2">
            <a:extLst>
              <a:ext uri="{FF2B5EF4-FFF2-40B4-BE49-F238E27FC236}">
                <a16:creationId xmlns:a16="http://schemas.microsoft.com/office/drawing/2014/main" id="{65771B62-63E3-47DE-87A9-579BD977AD97}"/>
              </a:ext>
            </a:extLst>
          </p:cNvPr>
          <p:cNvSpPr>
            <a:spLocks noGrp="1"/>
          </p:cNvSpPr>
          <p:nvPr>
            <p:ph type="sldNum" sz="quarter" idx="12"/>
          </p:nvPr>
        </p:nvSpPr>
        <p:spPr/>
        <p:txBody>
          <a:bodyPr/>
          <a:lstStyle/>
          <a:p>
            <a:fld id="{F36C87F6-986D-49E6-AF40-1B3A1EE8064D}" type="slidenum">
              <a:rPr lang="en-GB" smtClean="0"/>
              <a:t>13</a:t>
            </a:fld>
            <a:endParaRPr lang="en-GB" dirty="0"/>
          </a:p>
        </p:txBody>
      </p:sp>
    </p:spTree>
    <p:extLst>
      <p:ext uri="{BB962C8B-B14F-4D97-AF65-F5344CB8AC3E}">
        <p14:creationId xmlns:p14="http://schemas.microsoft.com/office/powerpoint/2010/main" val="299284059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5DFDD46-0DA4-494B-8166-8DEE6011513C}"/>
              </a:ext>
            </a:extLst>
          </p:cNvPr>
          <p:cNvSpPr>
            <a:spLocks noGrp="1"/>
          </p:cNvSpPr>
          <p:nvPr>
            <p:ph type="title"/>
          </p:nvPr>
        </p:nvSpPr>
        <p:spPr/>
        <p:txBody>
          <a:bodyPr/>
          <a:lstStyle/>
          <a:p>
            <a:pPr eaLnBrk="1" hangingPunct="1"/>
            <a:r>
              <a:rPr lang="en-US" altLang="zh-CN">
                <a:ea typeface="ＭＳ Ｐゴシック" panose="020B0600070205080204" pitchFamily="34" charset="-128"/>
              </a:rPr>
              <a:t>Example</a:t>
            </a:r>
            <a:endParaRPr lang="en-US" altLang="zh-TW">
              <a:ea typeface="ＭＳ Ｐゴシック" panose="020B0600070205080204" pitchFamily="34" charset="-128"/>
            </a:endParaRPr>
          </a:p>
        </p:txBody>
      </p:sp>
      <p:sp>
        <p:nvSpPr>
          <p:cNvPr id="29699" name="Rectangle 3">
            <a:extLst>
              <a:ext uri="{FF2B5EF4-FFF2-40B4-BE49-F238E27FC236}">
                <a16:creationId xmlns:a16="http://schemas.microsoft.com/office/drawing/2014/main" id="{B411C4ED-B383-44F1-B73D-F8B505C937EB}"/>
              </a:ext>
            </a:extLst>
          </p:cNvPr>
          <p:cNvSpPr>
            <a:spLocks noGrp="1"/>
          </p:cNvSpPr>
          <p:nvPr>
            <p:ph type="body" idx="1"/>
          </p:nvPr>
        </p:nvSpPr>
        <p:spPr>
          <a:xfrm>
            <a:off x="2208211" y="1524000"/>
            <a:ext cx="6629377" cy="4572000"/>
          </a:xfrm>
        </p:spPr>
        <p:txBody>
          <a:bodyPr>
            <a:normAutofit/>
          </a:bodyPr>
          <a:lstStyle/>
          <a:p>
            <a:pPr marL="0" indent="0">
              <a:buNone/>
            </a:pPr>
            <a:r>
              <a:rPr lang="en-US" altLang="zh-CN" i="1" dirty="0">
                <a:ea typeface="ＭＳ Ｐゴシック" panose="020B0600070205080204" pitchFamily="34" charset="-128"/>
              </a:rPr>
              <a:t>“</a:t>
            </a:r>
            <a:r>
              <a:rPr lang="en-US" altLang="zh-TW" i="1" dirty="0">
                <a:solidFill>
                  <a:srgbClr val="FF0000"/>
                </a:solidFill>
                <a:ea typeface="ＭＳ Ｐゴシック" panose="020B0600070205080204" pitchFamily="34" charset="-128"/>
              </a:rPr>
              <a:t>Fick and Ritchie</a:t>
            </a:r>
            <a:r>
              <a:rPr lang="en-US" altLang="zh-TW" i="1" dirty="0">
                <a:ea typeface="ＭＳ Ｐゴシック" panose="020B0600070205080204" pitchFamily="34" charset="-128"/>
              </a:rPr>
              <a:t> (1991) applied the </a:t>
            </a:r>
            <a:r>
              <a:rPr lang="en-US" altLang="zh-TW" i="1" dirty="0">
                <a:solidFill>
                  <a:srgbClr val="FF0000"/>
                </a:solidFill>
                <a:ea typeface="ＭＳ Ｐゴシック" panose="020B0600070205080204" pitchFamily="34" charset="-128"/>
              </a:rPr>
              <a:t>SERVQUAL instrument</a:t>
            </a:r>
            <a:r>
              <a:rPr lang="en-US" altLang="zh-TW" i="1" dirty="0">
                <a:ea typeface="ＭＳ Ｐゴシック" panose="020B0600070205080204" pitchFamily="34" charset="-128"/>
              </a:rPr>
              <a:t> to evaluate the </a:t>
            </a:r>
            <a:r>
              <a:rPr lang="en-US" altLang="zh-TW" i="1" dirty="0">
                <a:solidFill>
                  <a:srgbClr val="FF0000"/>
                </a:solidFill>
                <a:ea typeface="ＭＳ Ｐゴシック" panose="020B0600070205080204" pitchFamily="34" charset="-128"/>
              </a:rPr>
              <a:t>attribute performance</a:t>
            </a:r>
            <a:r>
              <a:rPr lang="en-US" altLang="zh-TW" i="1" dirty="0">
                <a:ea typeface="ＭＳ Ｐゴシック" panose="020B0600070205080204" pitchFamily="34" charset="-128"/>
              </a:rPr>
              <a:t> of </a:t>
            </a:r>
            <a:r>
              <a:rPr lang="en-US" altLang="zh-TW" i="1" dirty="0">
                <a:solidFill>
                  <a:srgbClr val="FF0000"/>
                </a:solidFill>
                <a:ea typeface="ＭＳ Ｐゴシック" panose="020B0600070205080204" pitchFamily="34" charset="-128"/>
              </a:rPr>
              <a:t>four tourism service sectors (airlines, hotels, restaurants and ski areas)</a:t>
            </a:r>
            <a:r>
              <a:rPr lang="en-US" altLang="zh-TW" i="1" dirty="0">
                <a:ea typeface="ＭＳ Ｐゴシック" panose="020B0600070205080204" pitchFamily="34" charset="-128"/>
              </a:rPr>
              <a:t>. </a:t>
            </a:r>
            <a:endParaRPr lang="en-US" altLang="zh-CN" i="1" dirty="0">
              <a:ea typeface="ＭＳ Ｐゴシック" panose="020B0600070205080204" pitchFamily="34" charset="-128"/>
            </a:endParaRPr>
          </a:p>
          <a:p>
            <a:pPr marL="0" indent="0">
              <a:buNone/>
            </a:pPr>
            <a:r>
              <a:rPr lang="en-US" altLang="zh-TW" i="1" dirty="0">
                <a:solidFill>
                  <a:srgbClr val="FF0000"/>
                </a:solidFill>
                <a:ea typeface="ＭＳ Ｐゴシック" panose="020B0600070205080204" pitchFamily="34" charset="-128"/>
              </a:rPr>
              <a:t>Reliability</a:t>
            </a:r>
            <a:r>
              <a:rPr lang="en-US" altLang="zh-TW" i="1" dirty="0">
                <a:ea typeface="ＭＳ Ｐゴシック" panose="020B0600070205080204" pitchFamily="34" charset="-128"/>
              </a:rPr>
              <a:t> and </a:t>
            </a:r>
            <a:r>
              <a:rPr lang="en-US" altLang="zh-TW" i="1" dirty="0">
                <a:solidFill>
                  <a:srgbClr val="FF0000"/>
                </a:solidFill>
                <a:ea typeface="ＭＳ Ｐゴシック" panose="020B0600070205080204" pitchFamily="34" charset="-128"/>
              </a:rPr>
              <a:t>assurance</a:t>
            </a:r>
            <a:r>
              <a:rPr lang="en-US" altLang="zh-TW" i="1" dirty="0">
                <a:ea typeface="ＭＳ Ｐゴシック" panose="020B0600070205080204" pitchFamily="34" charset="-128"/>
              </a:rPr>
              <a:t> were found to be the most important dimensions, regardless of the tourism sector. The authors concluded that </a:t>
            </a:r>
            <a:r>
              <a:rPr lang="en-US" altLang="zh-TW" i="1" dirty="0">
                <a:solidFill>
                  <a:srgbClr val="FF0000"/>
                </a:solidFill>
                <a:ea typeface="ＭＳ Ｐゴシック" panose="020B0600070205080204" pitchFamily="34" charset="-128"/>
              </a:rPr>
              <a:t>the scale was useful for benchmarking different tourism sectors, but they had reservations about its construct validity</a:t>
            </a:r>
            <a:r>
              <a:rPr lang="en-US" altLang="zh-TW" i="1" dirty="0">
                <a:ea typeface="ＭＳ Ｐゴシック" panose="020B0600070205080204" pitchFamily="34" charset="-128"/>
              </a:rPr>
              <a:t>.</a:t>
            </a:r>
            <a:r>
              <a:rPr lang="en-US" altLang="zh-CN" i="1" dirty="0">
                <a:ea typeface="ＭＳ Ｐゴシック" panose="020B0600070205080204" pitchFamily="34" charset="-128"/>
              </a:rPr>
              <a:t>” (Chan, 2003)</a:t>
            </a:r>
          </a:p>
        </p:txBody>
      </p:sp>
      <p:sp>
        <p:nvSpPr>
          <p:cNvPr id="29700" name="Text Box 4">
            <a:extLst>
              <a:ext uri="{FF2B5EF4-FFF2-40B4-BE49-F238E27FC236}">
                <a16:creationId xmlns:a16="http://schemas.microsoft.com/office/drawing/2014/main" id="{18C2C8AF-09CF-4D11-A18F-C9C8968449DA}"/>
              </a:ext>
            </a:extLst>
          </p:cNvPr>
          <p:cNvSpPr txBox="1">
            <a:spLocks noChangeArrowheads="1"/>
          </p:cNvSpPr>
          <p:nvPr/>
        </p:nvSpPr>
        <p:spPr bwMode="auto">
          <a:xfrm>
            <a:off x="9519196" y="1312902"/>
            <a:ext cx="2743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author(s)</a:t>
            </a:r>
            <a:endParaRPr lang="en-US" altLang="zh-TW" sz="1800" dirty="0">
              <a:latin typeface="Arial" panose="020B0604020202020204" pitchFamily="34" charset="0"/>
              <a:ea typeface="新細明體" panose="02020500000000000000" pitchFamily="18" charset="-120"/>
            </a:endParaRPr>
          </a:p>
        </p:txBody>
      </p:sp>
      <p:sp>
        <p:nvSpPr>
          <p:cNvPr id="29701" name="Text Box 5">
            <a:extLst>
              <a:ext uri="{FF2B5EF4-FFF2-40B4-BE49-F238E27FC236}">
                <a16:creationId xmlns:a16="http://schemas.microsoft.com/office/drawing/2014/main" id="{40DE7DAB-FEB8-4252-AB60-E8F449827D7A}"/>
              </a:ext>
            </a:extLst>
          </p:cNvPr>
          <p:cNvSpPr txBox="1">
            <a:spLocks noChangeArrowheads="1"/>
          </p:cNvSpPr>
          <p:nvPr/>
        </p:nvSpPr>
        <p:spPr bwMode="auto">
          <a:xfrm>
            <a:off x="9466560" y="1995018"/>
            <a:ext cx="2057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measurement</a:t>
            </a:r>
            <a:endParaRPr lang="en-US" altLang="zh-TW" sz="1800" dirty="0">
              <a:latin typeface="Arial" panose="020B0604020202020204" pitchFamily="34" charset="0"/>
              <a:ea typeface="新細明體" panose="02020500000000000000" pitchFamily="18" charset="-120"/>
            </a:endParaRPr>
          </a:p>
        </p:txBody>
      </p:sp>
      <p:sp>
        <p:nvSpPr>
          <p:cNvPr id="29702" name="Text Box 6">
            <a:extLst>
              <a:ext uri="{FF2B5EF4-FFF2-40B4-BE49-F238E27FC236}">
                <a16:creationId xmlns:a16="http://schemas.microsoft.com/office/drawing/2014/main" id="{4E8DC107-19AC-4320-9D43-4D83FBC334C5}"/>
              </a:ext>
            </a:extLst>
          </p:cNvPr>
          <p:cNvSpPr txBox="1">
            <a:spLocks noChangeArrowheads="1"/>
          </p:cNvSpPr>
          <p:nvPr/>
        </p:nvSpPr>
        <p:spPr bwMode="auto">
          <a:xfrm>
            <a:off x="9519196" y="2533094"/>
            <a:ext cx="2133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context</a:t>
            </a:r>
            <a:endParaRPr lang="en-US" altLang="zh-TW" sz="1800" dirty="0">
              <a:latin typeface="Arial" panose="020B0604020202020204" pitchFamily="34" charset="0"/>
              <a:ea typeface="新細明體" panose="02020500000000000000" pitchFamily="18" charset="-120"/>
            </a:endParaRPr>
          </a:p>
        </p:txBody>
      </p:sp>
      <p:sp>
        <p:nvSpPr>
          <p:cNvPr id="29703" name="Text Box 7">
            <a:extLst>
              <a:ext uri="{FF2B5EF4-FFF2-40B4-BE49-F238E27FC236}">
                <a16:creationId xmlns:a16="http://schemas.microsoft.com/office/drawing/2014/main" id="{A6D1E4F8-3298-4D5F-BD61-94EBB25441B9}"/>
              </a:ext>
            </a:extLst>
          </p:cNvPr>
          <p:cNvSpPr txBox="1">
            <a:spLocks noChangeArrowheads="1"/>
          </p:cNvSpPr>
          <p:nvPr/>
        </p:nvSpPr>
        <p:spPr bwMode="auto">
          <a:xfrm>
            <a:off x="9597255" y="4452454"/>
            <a:ext cx="1447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Findings</a:t>
            </a:r>
            <a:endParaRPr lang="en-US" altLang="zh-TW" sz="1800" dirty="0">
              <a:latin typeface="Arial" panose="020B0604020202020204" pitchFamily="34" charset="0"/>
              <a:ea typeface="新細明體" panose="02020500000000000000" pitchFamily="18" charset="-120"/>
            </a:endParaRPr>
          </a:p>
        </p:txBody>
      </p:sp>
      <p:sp>
        <p:nvSpPr>
          <p:cNvPr id="29704" name="Line 9">
            <a:extLst>
              <a:ext uri="{FF2B5EF4-FFF2-40B4-BE49-F238E27FC236}">
                <a16:creationId xmlns:a16="http://schemas.microsoft.com/office/drawing/2014/main" id="{18068CFB-09C1-4D71-88A7-F6E740694708}"/>
              </a:ext>
            </a:extLst>
          </p:cNvPr>
          <p:cNvSpPr>
            <a:spLocks noChangeShapeType="1"/>
          </p:cNvSpPr>
          <p:nvPr/>
        </p:nvSpPr>
        <p:spPr bwMode="auto">
          <a:xfrm flipH="1">
            <a:off x="3351212" y="1447800"/>
            <a:ext cx="61341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5" name="Line 10">
            <a:extLst>
              <a:ext uri="{FF2B5EF4-FFF2-40B4-BE49-F238E27FC236}">
                <a16:creationId xmlns:a16="http://schemas.microsoft.com/office/drawing/2014/main" id="{85E0D990-3438-411B-AB87-37CC013B56C8}"/>
              </a:ext>
            </a:extLst>
          </p:cNvPr>
          <p:cNvSpPr>
            <a:spLocks noChangeShapeType="1"/>
          </p:cNvSpPr>
          <p:nvPr/>
        </p:nvSpPr>
        <p:spPr bwMode="auto">
          <a:xfrm>
            <a:off x="3351212" y="1447800"/>
            <a:ext cx="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6" name="AutoShape 13">
            <a:extLst>
              <a:ext uri="{FF2B5EF4-FFF2-40B4-BE49-F238E27FC236}">
                <a16:creationId xmlns:a16="http://schemas.microsoft.com/office/drawing/2014/main" id="{02F0AA91-2F5B-4974-AD38-1438610039BC}"/>
              </a:ext>
            </a:extLst>
          </p:cNvPr>
          <p:cNvSpPr>
            <a:spLocks/>
          </p:cNvSpPr>
          <p:nvPr/>
        </p:nvSpPr>
        <p:spPr bwMode="auto">
          <a:xfrm>
            <a:off x="8965146" y="2374860"/>
            <a:ext cx="152400" cy="685800"/>
          </a:xfrm>
          <a:prstGeom prst="rightBrace">
            <a:avLst>
              <a:gd name="adj1" fmla="val 37500"/>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29707" name="Line 15">
            <a:extLst>
              <a:ext uri="{FF2B5EF4-FFF2-40B4-BE49-F238E27FC236}">
                <a16:creationId xmlns:a16="http://schemas.microsoft.com/office/drawing/2014/main" id="{41365BE4-AB33-450F-9DCA-CF00D831B4F5}"/>
              </a:ext>
            </a:extLst>
          </p:cNvPr>
          <p:cNvSpPr>
            <a:spLocks noChangeShapeType="1"/>
          </p:cNvSpPr>
          <p:nvPr/>
        </p:nvSpPr>
        <p:spPr bwMode="auto">
          <a:xfrm flipV="1">
            <a:off x="4113212" y="2222460"/>
            <a:ext cx="5293568" cy="635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8" name="Line 16">
            <a:extLst>
              <a:ext uri="{FF2B5EF4-FFF2-40B4-BE49-F238E27FC236}">
                <a16:creationId xmlns:a16="http://schemas.microsoft.com/office/drawing/2014/main" id="{2B2B58C8-EB23-4842-8177-CD8CBAFBA778}"/>
              </a:ext>
            </a:extLst>
          </p:cNvPr>
          <p:cNvSpPr>
            <a:spLocks noChangeShapeType="1"/>
          </p:cNvSpPr>
          <p:nvPr/>
        </p:nvSpPr>
        <p:spPr bwMode="auto">
          <a:xfrm flipV="1">
            <a:off x="4113212" y="2133600"/>
            <a:ext cx="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9" name="AutoShape 18">
            <a:extLst>
              <a:ext uri="{FF2B5EF4-FFF2-40B4-BE49-F238E27FC236}">
                <a16:creationId xmlns:a16="http://schemas.microsoft.com/office/drawing/2014/main" id="{0C4ADB2D-04AC-40E6-8F2A-466B91834083}"/>
              </a:ext>
            </a:extLst>
          </p:cNvPr>
          <p:cNvSpPr>
            <a:spLocks/>
          </p:cNvSpPr>
          <p:nvPr/>
        </p:nvSpPr>
        <p:spPr bwMode="auto">
          <a:xfrm>
            <a:off x="8953596" y="3456020"/>
            <a:ext cx="381000" cy="2362200"/>
          </a:xfrm>
          <a:prstGeom prst="rightBrace">
            <a:avLst>
              <a:gd name="adj1" fmla="val 51667"/>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 name="Slide Number Placeholder 2">
            <a:extLst>
              <a:ext uri="{FF2B5EF4-FFF2-40B4-BE49-F238E27FC236}">
                <a16:creationId xmlns:a16="http://schemas.microsoft.com/office/drawing/2014/main" id="{BD2BDFF8-2EAC-4E4C-BCEF-B34BFF192ACD}"/>
              </a:ext>
            </a:extLst>
          </p:cNvPr>
          <p:cNvSpPr>
            <a:spLocks noGrp="1"/>
          </p:cNvSpPr>
          <p:nvPr>
            <p:ph type="sldNum" sz="quarter" idx="12"/>
          </p:nvPr>
        </p:nvSpPr>
        <p:spPr/>
        <p:txBody>
          <a:bodyPr/>
          <a:lstStyle/>
          <a:p>
            <a:fld id="{F36C87F6-986D-49E6-AF40-1B3A1EE8064D}" type="slidenum">
              <a:rPr lang="en-GB" smtClean="0"/>
              <a:t>14</a:t>
            </a:fld>
            <a:endParaRPr lang="en-GB" dirty="0"/>
          </a:p>
        </p:txBody>
      </p:sp>
    </p:spTree>
    <p:extLst>
      <p:ext uri="{BB962C8B-B14F-4D97-AF65-F5344CB8AC3E}">
        <p14:creationId xmlns:p14="http://schemas.microsoft.com/office/powerpoint/2010/main" val="93094106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5BFAE85-986C-4D8C-8EAC-6C8AD0705842}"/>
              </a:ext>
            </a:extLst>
          </p:cNvPr>
          <p:cNvSpPr>
            <a:spLocks noGrp="1"/>
          </p:cNvSpPr>
          <p:nvPr>
            <p:ph type="title"/>
          </p:nvPr>
        </p:nvSpPr>
        <p:spPr/>
        <p:txBody>
          <a:bodyPr/>
          <a:lstStyle/>
          <a:p>
            <a:pPr eaLnBrk="1" hangingPunct="1"/>
            <a:r>
              <a:rPr lang="en-US" altLang="zh-CN">
                <a:ea typeface="ＭＳ Ｐゴシック" panose="020B0600070205080204" pitchFamily="34" charset="-128"/>
              </a:rPr>
              <a:t>Example</a:t>
            </a:r>
            <a:endParaRPr lang="en-US" altLang="zh-TW">
              <a:ea typeface="ＭＳ Ｐゴシック" panose="020B0600070205080204" pitchFamily="34" charset="-128"/>
            </a:endParaRPr>
          </a:p>
        </p:txBody>
      </p:sp>
      <p:sp>
        <p:nvSpPr>
          <p:cNvPr id="30723" name="Rectangle 3">
            <a:extLst>
              <a:ext uri="{FF2B5EF4-FFF2-40B4-BE49-F238E27FC236}">
                <a16:creationId xmlns:a16="http://schemas.microsoft.com/office/drawing/2014/main" id="{40BC4AE6-9B20-4C71-A2DC-3FDFD495BB6C}"/>
              </a:ext>
            </a:extLst>
          </p:cNvPr>
          <p:cNvSpPr>
            <a:spLocks noGrp="1"/>
          </p:cNvSpPr>
          <p:nvPr>
            <p:ph type="body" idx="1"/>
          </p:nvPr>
        </p:nvSpPr>
        <p:spPr>
          <a:xfrm>
            <a:off x="1917948" y="1772816"/>
            <a:ext cx="6118448" cy="4419600"/>
          </a:xfrm>
        </p:spPr>
        <p:txBody>
          <a:bodyPr/>
          <a:lstStyle/>
          <a:p>
            <a:pPr eaLnBrk="1" hangingPunct="1">
              <a:lnSpc>
                <a:spcPct val="80000"/>
              </a:lnSpc>
            </a:pPr>
            <a:r>
              <a:rPr lang="en-US" altLang="zh-CN" i="1" dirty="0">
                <a:ea typeface="ＭＳ Ｐゴシック" panose="020B0600070205080204" pitchFamily="34" charset="-128"/>
              </a:rPr>
              <a:t>“</a:t>
            </a:r>
            <a:r>
              <a:rPr lang="en-US" altLang="zh-TW" i="1" dirty="0">
                <a:ea typeface="ＭＳ Ｐゴシック" panose="020B0600070205080204" pitchFamily="34" charset="-128"/>
              </a:rPr>
              <a:t>A review of the literature revealed that service quality could be </a:t>
            </a:r>
            <a:r>
              <a:rPr lang="en-US" altLang="zh-TW" i="1" dirty="0" err="1">
                <a:ea typeface="ＭＳ Ｐゴシック" panose="020B0600070205080204" pitchFamily="34" charset="-128"/>
              </a:rPr>
              <a:t>conceptualised</a:t>
            </a:r>
            <a:r>
              <a:rPr lang="en-US" altLang="zh-TW" i="1" dirty="0">
                <a:ea typeface="ＭＳ Ｐゴシック" panose="020B0600070205080204" pitchFamily="34" charset="-128"/>
              </a:rPr>
              <a:t> as </a:t>
            </a:r>
            <a:r>
              <a:rPr lang="en-US" altLang="zh-TW" i="1" dirty="0">
                <a:solidFill>
                  <a:srgbClr val="FF0000"/>
                </a:solidFill>
                <a:ea typeface="ＭＳ Ｐゴシック" panose="020B0600070205080204" pitchFamily="34" charset="-128"/>
              </a:rPr>
              <a:t>a two-dimensional construct</a:t>
            </a:r>
            <a:r>
              <a:rPr lang="en-US" altLang="zh-TW" i="1" dirty="0">
                <a:ea typeface="ＭＳ Ｐゴシック" panose="020B0600070205080204" pitchFamily="34" charset="-128"/>
              </a:rPr>
              <a:t> composed of </a:t>
            </a:r>
            <a:r>
              <a:rPr lang="en-US" altLang="zh-TW" i="1" dirty="0">
                <a:solidFill>
                  <a:srgbClr val="FF0000"/>
                </a:solidFill>
                <a:ea typeface="ＭＳ Ｐゴシック" panose="020B0600070205080204" pitchFamily="34" charset="-128"/>
              </a:rPr>
              <a:t>technical</a:t>
            </a:r>
            <a:r>
              <a:rPr lang="en-US" altLang="zh-TW" i="1" dirty="0">
                <a:ea typeface="ＭＳ Ｐゴシック" panose="020B0600070205080204" pitchFamily="34" charset="-128"/>
              </a:rPr>
              <a:t> and </a:t>
            </a:r>
            <a:r>
              <a:rPr lang="en-US" altLang="zh-TW" i="1" dirty="0">
                <a:solidFill>
                  <a:srgbClr val="FF0000"/>
                </a:solidFill>
                <a:ea typeface="ＭＳ Ｐゴシック" panose="020B0600070205080204" pitchFamily="34" charset="-128"/>
              </a:rPr>
              <a:t>functional</a:t>
            </a:r>
            <a:r>
              <a:rPr lang="en-US" altLang="zh-TW" i="1" dirty="0">
                <a:ea typeface="ＭＳ Ｐゴシック" panose="020B0600070205080204" pitchFamily="34" charset="-128"/>
              </a:rPr>
              <a:t> quality. Amongst the important tour services identified in the tourism literature, </a:t>
            </a:r>
            <a:r>
              <a:rPr lang="en-US" altLang="zh-TW" i="1" dirty="0">
                <a:solidFill>
                  <a:srgbClr val="FF0000"/>
                </a:solidFill>
                <a:ea typeface="ＭＳ Ｐゴシック" panose="020B0600070205080204" pitchFamily="34" charset="-128"/>
              </a:rPr>
              <a:t>tour guide performance, sightseeing and shopping</a:t>
            </a:r>
            <a:r>
              <a:rPr lang="en-US" altLang="zh-TW" i="1" dirty="0">
                <a:ea typeface="ＭＳ Ｐゴシック" panose="020B0600070205080204" pitchFamily="34" charset="-128"/>
              </a:rPr>
              <a:t> are likely to have significant effects on </a:t>
            </a:r>
            <a:r>
              <a:rPr lang="en-US" altLang="zh-TW" i="1" dirty="0">
                <a:solidFill>
                  <a:srgbClr val="FF0000"/>
                </a:solidFill>
                <a:ea typeface="ＭＳ Ｐゴシック" panose="020B0600070205080204" pitchFamily="34" charset="-128"/>
              </a:rPr>
              <a:t>customer satisfaction</a:t>
            </a:r>
            <a:r>
              <a:rPr lang="en-US" altLang="zh-TW" i="1" dirty="0">
                <a:ea typeface="ＭＳ Ｐゴシック" panose="020B0600070205080204" pitchFamily="34" charset="-128"/>
              </a:rPr>
              <a:t>.</a:t>
            </a:r>
            <a:r>
              <a:rPr lang="en-US" altLang="zh-CN" i="1" dirty="0">
                <a:ea typeface="ＭＳ Ｐゴシック" panose="020B0600070205080204" pitchFamily="34" charset="-128"/>
              </a:rPr>
              <a:t>” Chan (2003)</a:t>
            </a:r>
            <a:endParaRPr lang="en-US" altLang="zh-TW" i="1" dirty="0">
              <a:ea typeface="ＭＳ Ｐゴシック" panose="020B0600070205080204" pitchFamily="34" charset="-128"/>
            </a:endParaRPr>
          </a:p>
        </p:txBody>
      </p:sp>
      <p:sp>
        <p:nvSpPr>
          <p:cNvPr id="30724" name="AutoShape 4">
            <a:extLst>
              <a:ext uri="{FF2B5EF4-FFF2-40B4-BE49-F238E27FC236}">
                <a16:creationId xmlns:a16="http://schemas.microsoft.com/office/drawing/2014/main" id="{DDFDDDE9-4609-46A1-82DB-56FF16E2D144}"/>
              </a:ext>
            </a:extLst>
          </p:cNvPr>
          <p:cNvSpPr>
            <a:spLocks/>
          </p:cNvSpPr>
          <p:nvPr/>
        </p:nvSpPr>
        <p:spPr bwMode="auto">
          <a:xfrm>
            <a:off x="8462891" y="1905000"/>
            <a:ext cx="457200" cy="3048000"/>
          </a:xfrm>
          <a:prstGeom prst="rightBrace">
            <a:avLst>
              <a:gd name="adj1" fmla="val 55556"/>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0725" name="Text Box 5">
            <a:extLst>
              <a:ext uri="{FF2B5EF4-FFF2-40B4-BE49-F238E27FC236}">
                <a16:creationId xmlns:a16="http://schemas.microsoft.com/office/drawing/2014/main" id="{4110FAD2-1705-4D5E-90FB-583124F1D7C9}"/>
              </a:ext>
            </a:extLst>
          </p:cNvPr>
          <p:cNvSpPr txBox="1">
            <a:spLocks noChangeArrowheads="1"/>
          </p:cNvSpPr>
          <p:nvPr/>
        </p:nvSpPr>
        <p:spPr bwMode="auto">
          <a:xfrm>
            <a:off x="8920091" y="3011269"/>
            <a:ext cx="2590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A short summary of the literature review</a:t>
            </a:r>
            <a:endParaRPr lang="en-US" altLang="zh-TW" sz="1800" dirty="0">
              <a:latin typeface="Arial" panose="020B0604020202020204" pitchFamily="34" charset="0"/>
              <a:ea typeface="新細明體" panose="02020500000000000000" pitchFamily="18" charset="-120"/>
            </a:endParaRPr>
          </a:p>
        </p:txBody>
      </p:sp>
      <p:sp>
        <p:nvSpPr>
          <p:cNvPr id="3" name="Slide Number Placeholder 2">
            <a:extLst>
              <a:ext uri="{FF2B5EF4-FFF2-40B4-BE49-F238E27FC236}">
                <a16:creationId xmlns:a16="http://schemas.microsoft.com/office/drawing/2014/main" id="{F7D89AF1-2534-4521-A5A8-4A4784BA61A3}"/>
              </a:ext>
            </a:extLst>
          </p:cNvPr>
          <p:cNvSpPr>
            <a:spLocks noGrp="1"/>
          </p:cNvSpPr>
          <p:nvPr>
            <p:ph type="sldNum" sz="quarter" idx="12"/>
          </p:nvPr>
        </p:nvSpPr>
        <p:spPr/>
        <p:txBody>
          <a:bodyPr/>
          <a:lstStyle/>
          <a:p>
            <a:fld id="{F36C87F6-986D-49E6-AF40-1B3A1EE8064D}" type="slidenum">
              <a:rPr lang="en-GB" smtClean="0"/>
              <a:t>15</a:t>
            </a:fld>
            <a:endParaRPr lang="en-GB" dirty="0"/>
          </a:p>
        </p:txBody>
      </p:sp>
    </p:spTree>
    <p:extLst>
      <p:ext uri="{BB962C8B-B14F-4D97-AF65-F5344CB8AC3E}">
        <p14:creationId xmlns:p14="http://schemas.microsoft.com/office/powerpoint/2010/main" val="229620003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911300-89F8-4A8E-B1A9-A4D64F61DB54}"/>
              </a:ext>
            </a:extLst>
          </p:cNvPr>
          <p:cNvSpPr>
            <a:spLocks noGrp="1"/>
          </p:cNvSpPr>
          <p:nvPr>
            <p:ph type="title"/>
          </p:nvPr>
        </p:nvSpPr>
        <p:spPr/>
        <p:txBody>
          <a:bodyPr/>
          <a:lstStyle/>
          <a:p>
            <a:r>
              <a:rPr lang="en-US" altLang="zh-CN"/>
              <a:t>3. Methodology</a:t>
            </a:r>
          </a:p>
        </p:txBody>
      </p:sp>
      <p:sp>
        <p:nvSpPr>
          <p:cNvPr id="31747" name="Rectangle 3">
            <a:extLst>
              <a:ext uri="{FF2B5EF4-FFF2-40B4-BE49-F238E27FC236}">
                <a16:creationId xmlns:a16="http://schemas.microsoft.com/office/drawing/2014/main" id="{08854359-5AE7-48AE-8138-8ECD95A1ACE5}"/>
              </a:ext>
            </a:extLst>
          </p:cNvPr>
          <p:cNvSpPr>
            <a:spLocks noGrp="1"/>
          </p:cNvSpPr>
          <p:nvPr>
            <p:ph type="body" idx="1"/>
          </p:nvPr>
        </p:nvSpPr>
        <p:spPr/>
        <p:txBody>
          <a:bodyPr/>
          <a:lstStyle/>
          <a:p>
            <a:r>
              <a:rPr lang="en-US" altLang="zh-CN"/>
              <a:t>To state the overlying methodology </a:t>
            </a:r>
          </a:p>
          <a:p>
            <a:pPr lvl="1"/>
            <a:r>
              <a:rPr lang="en-US" altLang="zh-CN"/>
              <a:t> data collection </a:t>
            </a:r>
          </a:p>
          <a:p>
            <a:pPr lvl="1"/>
            <a:r>
              <a:rPr lang="en-US" altLang="zh-CN"/>
              <a:t> data analysis</a:t>
            </a:r>
          </a:p>
          <a:p>
            <a:r>
              <a:rPr lang="en-US" altLang="zh-CN"/>
              <a:t>To describe the sampling procedure</a:t>
            </a:r>
          </a:p>
        </p:txBody>
      </p:sp>
      <p:sp>
        <p:nvSpPr>
          <p:cNvPr id="3" name="Slide Number Placeholder 2">
            <a:extLst>
              <a:ext uri="{FF2B5EF4-FFF2-40B4-BE49-F238E27FC236}">
                <a16:creationId xmlns:a16="http://schemas.microsoft.com/office/drawing/2014/main" id="{3B3C7F6C-6687-4F53-B19F-01E56B33B679}"/>
              </a:ext>
            </a:extLst>
          </p:cNvPr>
          <p:cNvSpPr>
            <a:spLocks noGrp="1"/>
          </p:cNvSpPr>
          <p:nvPr>
            <p:ph type="sldNum" sz="quarter" idx="12"/>
          </p:nvPr>
        </p:nvSpPr>
        <p:spPr/>
        <p:txBody>
          <a:bodyPr/>
          <a:lstStyle/>
          <a:p>
            <a:fld id="{F36C87F6-986D-49E6-AF40-1B3A1EE8064D}" type="slidenum">
              <a:rPr lang="en-GB" smtClean="0"/>
              <a:t>16</a:t>
            </a:fld>
            <a:endParaRPr lang="en-GB" dirty="0"/>
          </a:p>
        </p:txBody>
      </p:sp>
    </p:spTree>
    <p:extLst>
      <p:ext uri="{BB962C8B-B14F-4D97-AF65-F5344CB8AC3E}">
        <p14:creationId xmlns:p14="http://schemas.microsoft.com/office/powerpoint/2010/main" val="309257892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B2CCE75-3173-41BF-B771-F77843D30823}"/>
              </a:ext>
            </a:extLst>
          </p:cNvPr>
          <p:cNvSpPr>
            <a:spLocks noGrp="1"/>
          </p:cNvSpPr>
          <p:nvPr>
            <p:ph type="title"/>
          </p:nvPr>
        </p:nvSpPr>
        <p:spPr/>
        <p:txBody>
          <a:bodyPr/>
          <a:lstStyle/>
          <a:p>
            <a:r>
              <a:rPr lang="en-US" altLang="en-US"/>
              <a:t>Sample</a:t>
            </a:r>
          </a:p>
        </p:txBody>
      </p:sp>
      <p:sp>
        <p:nvSpPr>
          <p:cNvPr id="32771" name="Content Placeholder 2">
            <a:extLst>
              <a:ext uri="{FF2B5EF4-FFF2-40B4-BE49-F238E27FC236}">
                <a16:creationId xmlns:a16="http://schemas.microsoft.com/office/drawing/2014/main" id="{2B3126D1-AE13-41D5-BDB2-068456F4EA1F}"/>
              </a:ext>
            </a:extLst>
          </p:cNvPr>
          <p:cNvSpPr>
            <a:spLocks noGrp="1"/>
          </p:cNvSpPr>
          <p:nvPr>
            <p:ph idx="1"/>
          </p:nvPr>
        </p:nvSpPr>
        <p:spPr/>
        <p:txBody>
          <a:bodyPr/>
          <a:lstStyle/>
          <a:p>
            <a:r>
              <a:rPr lang="en-US" altLang="en-US"/>
              <a:t>This section describes who you will be using as subjects for the study, and how you will identify and select them.</a:t>
            </a:r>
          </a:p>
          <a:p>
            <a:r>
              <a:rPr lang="en-US" altLang="en-US"/>
              <a:t>It is applicable to both qualitative and quantitative studies, but the selection method differs between the two types.</a:t>
            </a:r>
          </a:p>
          <a:p>
            <a:endParaRPr lang="en-US" altLang="en-US"/>
          </a:p>
          <a:p>
            <a:endParaRPr lang="en-US" altLang="en-US"/>
          </a:p>
        </p:txBody>
      </p:sp>
      <p:sp>
        <p:nvSpPr>
          <p:cNvPr id="2" name="Slide Number Placeholder 1">
            <a:extLst>
              <a:ext uri="{FF2B5EF4-FFF2-40B4-BE49-F238E27FC236}">
                <a16:creationId xmlns:a16="http://schemas.microsoft.com/office/drawing/2014/main" id="{887EFAB4-8584-4EE2-80BD-8B2A3AB4CB7A}"/>
              </a:ext>
            </a:extLst>
          </p:cNvPr>
          <p:cNvSpPr>
            <a:spLocks noGrp="1"/>
          </p:cNvSpPr>
          <p:nvPr>
            <p:ph type="sldNum" sz="quarter" idx="12"/>
          </p:nvPr>
        </p:nvSpPr>
        <p:spPr/>
        <p:txBody>
          <a:bodyPr/>
          <a:lstStyle/>
          <a:p>
            <a:fld id="{F36C87F6-986D-49E6-AF40-1B3A1EE8064D}" type="slidenum">
              <a:rPr lang="en-GB" smtClean="0"/>
              <a:t>17</a:t>
            </a:fld>
            <a:endParaRPr lang="en-GB" dirty="0"/>
          </a:p>
        </p:txBody>
      </p:sp>
    </p:spTree>
    <p:extLst>
      <p:ext uri="{BB962C8B-B14F-4D97-AF65-F5344CB8AC3E}">
        <p14:creationId xmlns:p14="http://schemas.microsoft.com/office/powerpoint/2010/main" val="3937803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1BE26B8-D76E-430D-A6C7-46EF99231E82}"/>
              </a:ext>
            </a:extLst>
          </p:cNvPr>
          <p:cNvSpPr>
            <a:spLocks noGrp="1"/>
          </p:cNvSpPr>
          <p:nvPr>
            <p:ph type="title"/>
          </p:nvPr>
        </p:nvSpPr>
        <p:spPr/>
        <p:txBody>
          <a:bodyPr/>
          <a:lstStyle/>
          <a:p>
            <a:r>
              <a:rPr lang="en-US" altLang="en-US" dirty="0"/>
              <a:t>Instrument</a:t>
            </a:r>
          </a:p>
        </p:txBody>
      </p:sp>
      <p:sp>
        <p:nvSpPr>
          <p:cNvPr id="33795" name="Content Placeholder 2">
            <a:extLst>
              <a:ext uri="{FF2B5EF4-FFF2-40B4-BE49-F238E27FC236}">
                <a16:creationId xmlns:a16="http://schemas.microsoft.com/office/drawing/2014/main" id="{005F7CFA-BFF5-4BDA-8177-0D326DF1A02F}"/>
              </a:ext>
            </a:extLst>
          </p:cNvPr>
          <p:cNvSpPr>
            <a:spLocks noGrp="1"/>
          </p:cNvSpPr>
          <p:nvPr>
            <p:ph idx="1"/>
          </p:nvPr>
        </p:nvSpPr>
        <p:spPr/>
        <p:txBody>
          <a:bodyPr/>
          <a:lstStyle/>
          <a:p>
            <a:r>
              <a:rPr lang="en-US" altLang="en-US" dirty="0"/>
              <a:t>If your study is a survey, the questionnaire is called the instrument.</a:t>
            </a:r>
          </a:p>
          <a:p>
            <a:r>
              <a:rPr lang="en-US" altLang="en-US" dirty="0"/>
              <a:t>For large quantitative studies, you should try to find any existing instruments that have been validated rather than constructing your own.</a:t>
            </a:r>
          </a:p>
          <a:p>
            <a:r>
              <a:rPr lang="en-US" altLang="en-US" dirty="0"/>
              <a:t>Instrument development involves a great deal of work and can be difficult to validate.</a:t>
            </a:r>
          </a:p>
        </p:txBody>
      </p:sp>
      <p:sp>
        <p:nvSpPr>
          <p:cNvPr id="2" name="Slide Number Placeholder 1">
            <a:extLst>
              <a:ext uri="{FF2B5EF4-FFF2-40B4-BE49-F238E27FC236}">
                <a16:creationId xmlns:a16="http://schemas.microsoft.com/office/drawing/2014/main" id="{8210FB43-1A9F-4469-AE05-8F54AA1C54FD}"/>
              </a:ext>
            </a:extLst>
          </p:cNvPr>
          <p:cNvSpPr>
            <a:spLocks noGrp="1"/>
          </p:cNvSpPr>
          <p:nvPr>
            <p:ph type="sldNum" sz="quarter" idx="12"/>
          </p:nvPr>
        </p:nvSpPr>
        <p:spPr/>
        <p:txBody>
          <a:bodyPr/>
          <a:lstStyle/>
          <a:p>
            <a:fld id="{F36C87F6-986D-49E6-AF40-1B3A1EE8064D}" type="slidenum">
              <a:rPr lang="en-GB" smtClean="0"/>
              <a:t>18</a:t>
            </a:fld>
            <a:endParaRPr lang="en-GB" dirty="0"/>
          </a:p>
        </p:txBody>
      </p:sp>
    </p:spTree>
    <p:extLst>
      <p:ext uri="{BB962C8B-B14F-4D97-AF65-F5344CB8AC3E}">
        <p14:creationId xmlns:p14="http://schemas.microsoft.com/office/powerpoint/2010/main" val="43201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8C0809C-5655-430D-B461-E52CE0E6CF18}"/>
              </a:ext>
            </a:extLst>
          </p:cNvPr>
          <p:cNvSpPr>
            <a:spLocks noGrp="1"/>
          </p:cNvSpPr>
          <p:nvPr>
            <p:ph type="title"/>
          </p:nvPr>
        </p:nvSpPr>
        <p:spPr/>
        <p:txBody>
          <a:bodyPr/>
          <a:lstStyle/>
          <a:p>
            <a:r>
              <a:rPr lang="en-US" altLang="en-US">
                <a:ea typeface="ＭＳ Ｐゴシック" panose="020B0600070205080204" pitchFamily="34" charset="-128"/>
              </a:rPr>
              <a:t>Procedural Details</a:t>
            </a:r>
          </a:p>
        </p:txBody>
      </p:sp>
      <p:sp>
        <p:nvSpPr>
          <p:cNvPr id="34819" name="Content Placeholder 2">
            <a:extLst>
              <a:ext uri="{FF2B5EF4-FFF2-40B4-BE49-F238E27FC236}">
                <a16:creationId xmlns:a16="http://schemas.microsoft.com/office/drawing/2014/main" id="{856AF155-4F75-450E-84C0-A61BE0C9E8F1}"/>
              </a:ext>
            </a:extLst>
          </p:cNvPr>
          <p:cNvSpPr>
            <a:spLocks noGrp="1"/>
          </p:cNvSpPr>
          <p:nvPr>
            <p:ph idx="1"/>
          </p:nvPr>
        </p:nvSpPr>
        <p:spPr/>
        <p:txBody>
          <a:bodyPr/>
          <a:lstStyle/>
          <a:p>
            <a:r>
              <a:rPr lang="en-US" altLang="en-US">
                <a:ea typeface="ＭＳ Ｐゴシック" panose="020B0600070205080204" pitchFamily="34" charset="-128"/>
              </a:rPr>
              <a:t>This section outlines what will be done (when, where, how) in detail.</a:t>
            </a:r>
          </a:p>
          <a:p>
            <a:r>
              <a:rPr lang="en-US" altLang="en-US">
                <a:ea typeface="ＭＳ Ｐゴシック" panose="020B0600070205080204" pitchFamily="34" charset="-128"/>
              </a:rPr>
              <a:t>It is designed to help you make a plan and then follow it in order to complete your study.</a:t>
            </a:r>
          </a:p>
          <a:p>
            <a:endParaRPr lang="en-US" altLang="en-US">
              <a:ea typeface="ＭＳ Ｐゴシック" panose="020B0600070205080204" pitchFamily="34" charset="-128"/>
            </a:endParaRPr>
          </a:p>
        </p:txBody>
      </p:sp>
      <p:sp>
        <p:nvSpPr>
          <p:cNvPr id="2" name="Slide Number Placeholder 1">
            <a:extLst>
              <a:ext uri="{FF2B5EF4-FFF2-40B4-BE49-F238E27FC236}">
                <a16:creationId xmlns:a16="http://schemas.microsoft.com/office/drawing/2014/main" id="{B337F577-93D1-4C4F-B16F-7C3611413A5D}"/>
              </a:ext>
            </a:extLst>
          </p:cNvPr>
          <p:cNvSpPr>
            <a:spLocks noGrp="1"/>
          </p:cNvSpPr>
          <p:nvPr>
            <p:ph type="sldNum" sz="quarter" idx="12"/>
          </p:nvPr>
        </p:nvSpPr>
        <p:spPr/>
        <p:txBody>
          <a:bodyPr/>
          <a:lstStyle/>
          <a:p>
            <a:fld id="{F36C87F6-986D-49E6-AF40-1B3A1EE8064D}" type="slidenum">
              <a:rPr lang="en-GB" smtClean="0"/>
              <a:t>19</a:t>
            </a:fld>
            <a:endParaRPr lang="en-GB" dirty="0"/>
          </a:p>
        </p:txBody>
      </p:sp>
    </p:spTree>
    <p:extLst>
      <p:ext uri="{BB962C8B-B14F-4D97-AF65-F5344CB8AC3E}">
        <p14:creationId xmlns:p14="http://schemas.microsoft.com/office/powerpoint/2010/main" val="2943105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86EFB3C-1E2B-4129-ACF9-93509956F674}"/>
              </a:ext>
            </a:extLst>
          </p:cNvPr>
          <p:cNvSpPr>
            <a:spLocks noGrp="1"/>
          </p:cNvSpPr>
          <p:nvPr>
            <p:ph type="title"/>
          </p:nvPr>
        </p:nvSpPr>
        <p:spPr/>
        <p:txBody>
          <a:bodyPr/>
          <a:lstStyle/>
          <a:p>
            <a:r>
              <a:rPr lang="en-US" altLang="en-US"/>
              <a:t>Data Analysis</a:t>
            </a:r>
          </a:p>
        </p:txBody>
      </p:sp>
      <p:sp>
        <p:nvSpPr>
          <p:cNvPr id="35843" name="Content Placeholder 2">
            <a:extLst>
              <a:ext uri="{FF2B5EF4-FFF2-40B4-BE49-F238E27FC236}">
                <a16:creationId xmlns:a16="http://schemas.microsoft.com/office/drawing/2014/main" id="{75B2B869-34F8-4ADF-9F26-3C644E75B33F}"/>
              </a:ext>
            </a:extLst>
          </p:cNvPr>
          <p:cNvSpPr>
            <a:spLocks noGrp="1"/>
          </p:cNvSpPr>
          <p:nvPr>
            <p:ph idx="1"/>
          </p:nvPr>
        </p:nvSpPr>
        <p:spPr/>
        <p:txBody>
          <a:bodyPr/>
          <a:lstStyle/>
          <a:p>
            <a:r>
              <a:rPr lang="en-US" altLang="en-US"/>
              <a:t>This section describes how you will analyze your data. Depending on the questions and method, you might use a variety of means, but you need to describe them ahead of time.</a:t>
            </a:r>
          </a:p>
        </p:txBody>
      </p:sp>
      <p:sp>
        <p:nvSpPr>
          <p:cNvPr id="2" name="Slide Number Placeholder 1">
            <a:extLst>
              <a:ext uri="{FF2B5EF4-FFF2-40B4-BE49-F238E27FC236}">
                <a16:creationId xmlns:a16="http://schemas.microsoft.com/office/drawing/2014/main" id="{873BAE9C-78CA-429A-A5F4-A31DB511585F}"/>
              </a:ext>
            </a:extLst>
          </p:cNvPr>
          <p:cNvSpPr>
            <a:spLocks noGrp="1"/>
          </p:cNvSpPr>
          <p:nvPr>
            <p:ph type="sldNum" sz="quarter" idx="12"/>
          </p:nvPr>
        </p:nvSpPr>
        <p:spPr/>
        <p:txBody>
          <a:bodyPr/>
          <a:lstStyle/>
          <a:p>
            <a:fld id="{F36C87F6-986D-49E6-AF40-1B3A1EE8064D}" type="slidenum">
              <a:rPr lang="en-GB" smtClean="0"/>
              <a:t>20</a:t>
            </a:fld>
            <a:endParaRPr lang="en-GB" dirty="0"/>
          </a:p>
        </p:txBody>
      </p:sp>
    </p:spTree>
    <p:extLst>
      <p:ext uri="{BB962C8B-B14F-4D97-AF65-F5344CB8AC3E}">
        <p14:creationId xmlns:p14="http://schemas.microsoft.com/office/powerpoint/2010/main" val="3085203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35C06C4-D182-4AF6-A10B-93E230F7D347}"/>
              </a:ext>
            </a:extLst>
          </p:cNvPr>
          <p:cNvSpPr>
            <a:spLocks noGrp="1"/>
          </p:cNvSpPr>
          <p:nvPr>
            <p:ph type="title"/>
          </p:nvPr>
        </p:nvSpPr>
        <p:spPr/>
        <p:txBody>
          <a:bodyPr/>
          <a:lstStyle/>
          <a:p>
            <a:pPr eaLnBrk="1" hangingPunct="1"/>
            <a:r>
              <a:rPr lang="en-US" altLang="zh-CN" dirty="0">
                <a:ea typeface="ＭＳ Ｐゴシック" panose="020B0600070205080204" pitchFamily="34" charset="-128"/>
              </a:rPr>
              <a:t>4. References</a:t>
            </a:r>
          </a:p>
        </p:txBody>
      </p:sp>
      <p:sp>
        <p:nvSpPr>
          <p:cNvPr id="39939" name="Rectangle 3">
            <a:extLst>
              <a:ext uri="{FF2B5EF4-FFF2-40B4-BE49-F238E27FC236}">
                <a16:creationId xmlns:a16="http://schemas.microsoft.com/office/drawing/2014/main" id="{E60EDA22-5A20-4B80-8C91-5746404F4E22}"/>
              </a:ext>
            </a:extLst>
          </p:cNvPr>
          <p:cNvSpPr>
            <a:spLocks noGrp="1"/>
          </p:cNvSpPr>
          <p:nvPr>
            <p:ph type="body" idx="1"/>
          </p:nvPr>
        </p:nvSpPr>
        <p:spPr/>
        <p:txBody>
          <a:bodyPr>
            <a:normAutofit/>
          </a:bodyPr>
          <a:lstStyle/>
          <a:p>
            <a:pPr eaLnBrk="1" hangingPunct="1">
              <a:lnSpc>
                <a:spcPct val="80000"/>
              </a:lnSpc>
            </a:pPr>
            <a:r>
              <a:rPr lang="en-US" altLang="zh-CN" sz="2800" dirty="0">
                <a:ea typeface="ＭＳ Ｐゴシック" panose="020B0600070205080204" pitchFamily="34" charset="-128"/>
              </a:rPr>
              <a:t>Include those documents that you have accessed and noted in your introduction, literature review, and methodology sections.</a:t>
            </a:r>
          </a:p>
          <a:p>
            <a:pPr eaLnBrk="1" hangingPunct="1">
              <a:lnSpc>
                <a:spcPct val="80000"/>
              </a:lnSpc>
            </a:pPr>
            <a:r>
              <a:rPr lang="en-US" altLang="zh-CN" sz="2800" dirty="0">
                <a:ea typeface="ＭＳ Ｐゴシック" panose="020B0600070205080204" pitchFamily="34" charset="-128"/>
              </a:rPr>
              <a:t>Exclude those documents that you have read but did not cite.</a:t>
            </a:r>
          </a:p>
          <a:p>
            <a:pPr>
              <a:lnSpc>
                <a:spcPct val="80000"/>
              </a:lnSpc>
            </a:pPr>
            <a:endParaRPr lang="en-HK" altLang="zh-CN" sz="2800" dirty="0">
              <a:ea typeface="ＭＳ Ｐゴシック" panose="020B0600070205080204" pitchFamily="34" charset="-128"/>
            </a:endParaRPr>
          </a:p>
          <a:p>
            <a:pPr>
              <a:lnSpc>
                <a:spcPct val="80000"/>
              </a:lnSpc>
            </a:pPr>
            <a:endParaRPr lang="en-US" altLang="zh-CN" sz="2800" dirty="0">
              <a:ea typeface="ＭＳ Ｐゴシック" panose="020B0600070205080204" pitchFamily="34" charset="-128"/>
            </a:endParaRPr>
          </a:p>
        </p:txBody>
      </p:sp>
      <p:sp>
        <p:nvSpPr>
          <p:cNvPr id="3" name="Slide Number Placeholder 2">
            <a:extLst>
              <a:ext uri="{FF2B5EF4-FFF2-40B4-BE49-F238E27FC236}">
                <a16:creationId xmlns:a16="http://schemas.microsoft.com/office/drawing/2014/main" id="{38163626-BBC1-4C67-97C0-F3C08BFF4870}"/>
              </a:ext>
            </a:extLst>
          </p:cNvPr>
          <p:cNvSpPr>
            <a:spLocks noGrp="1"/>
          </p:cNvSpPr>
          <p:nvPr>
            <p:ph type="sldNum" sz="quarter" idx="12"/>
          </p:nvPr>
        </p:nvSpPr>
        <p:spPr/>
        <p:txBody>
          <a:bodyPr/>
          <a:lstStyle/>
          <a:p>
            <a:fld id="{F36C87F6-986D-49E6-AF40-1B3A1EE8064D}" type="slidenum">
              <a:rPr lang="en-GB" smtClean="0"/>
              <a:t>21</a:t>
            </a:fld>
            <a:endParaRPr lang="en-GB" dirty="0"/>
          </a:p>
        </p:txBody>
      </p:sp>
    </p:spTree>
    <p:extLst>
      <p:ext uri="{BB962C8B-B14F-4D97-AF65-F5344CB8AC3E}">
        <p14:creationId xmlns:p14="http://schemas.microsoft.com/office/powerpoint/2010/main" val="266690153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37A0942-B8ED-4151-AB85-2B698CBFD3A0}"/>
              </a:ext>
            </a:extLst>
          </p:cNvPr>
          <p:cNvSpPr>
            <a:spLocks noGrp="1"/>
          </p:cNvSpPr>
          <p:nvPr>
            <p:ph type="title"/>
          </p:nvPr>
        </p:nvSpPr>
        <p:spPr/>
        <p:txBody>
          <a:bodyPr/>
          <a:lstStyle/>
          <a:p>
            <a:r>
              <a:rPr lang="en-AU" altLang="zh-CN" dirty="0"/>
              <a:t>Research Reports</a:t>
            </a:r>
            <a:endParaRPr lang="zh-CN" altLang="en-US" dirty="0"/>
          </a:p>
        </p:txBody>
      </p:sp>
      <p:sp>
        <p:nvSpPr>
          <p:cNvPr id="48131" name="Rectangle 3">
            <a:extLst>
              <a:ext uri="{FF2B5EF4-FFF2-40B4-BE49-F238E27FC236}">
                <a16:creationId xmlns:a16="http://schemas.microsoft.com/office/drawing/2014/main" id="{EA7A8247-5B52-43F2-982C-10E9BDFD5107}"/>
              </a:ext>
            </a:extLst>
          </p:cNvPr>
          <p:cNvSpPr>
            <a:spLocks noGrp="1"/>
          </p:cNvSpPr>
          <p:nvPr>
            <p:ph type="body" idx="1"/>
          </p:nvPr>
        </p:nvSpPr>
        <p:spPr>
          <a:xfrm>
            <a:off x="1217614" y="1828799"/>
            <a:ext cx="9753600" cy="4619627"/>
          </a:xfrm>
        </p:spPr>
        <p:txBody>
          <a:bodyPr>
            <a:normAutofit fontScale="92500" lnSpcReduction="20000"/>
          </a:bodyPr>
          <a:lstStyle/>
          <a:p>
            <a:r>
              <a:rPr lang="en-AU" altLang="zh-CN" dirty="0"/>
              <a:t>Abstract/Executive summary</a:t>
            </a:r>
          </a:p>
          <a:p>
            <a:r>
              <a:rPr lang="en-AU" altLang="zh-CN" dirty="0"/>
              <a:t>Introduction</a:t>
            </a:r>
          </a:p>
          <a:p>
            <a:r>
              <a:rPr lang="en-AU" altLang="zh-CN" dirty="0"/>
              <a:t>Literature review</a:t>
            </a:r>
          </a:p>
          <a:p>
            <a:r>
              <a:rPr lang="en-AU" altLang="zh-CN" dirty="0"/>
              <a:t>Methodology</a:t>
            </a:r>
          </a:p>
          <a:p>
            <a:r>
              <a:rPr lang="en-AU" altLang="zh-CN" dirty="0"/>
              <a:t>Findings/results</a:t>
            </a:r>
          </a:p>
          <a:p>
            <a:pPr lvl="1"/>
            <a:r>
              <a:rPr lang="en-AU" altLang="zh-CN" dirty="0"/>
              <a:t>The response rate, non-response rate, the refusals </a:t>
            </a:r>
          </a:p>
          <a:p>
            <a:pPr lvl="1"/>
            <a:r>
              <a:rPr lang="en-AU" altLang="zh-CN" dirty="0"/>
              <a:t>The representativeness of the result</a:t>
            </a:r>
          </a:p>
          <a:p>
            <a:pPr lvl="1"/>
            <a:r>
              <a:rPr lang="en-AU" altLang="zh-CN" dirty="0"/>
              <a:t>A description of variables and the relations</a:t>
            </a:r>
          </a:p>
          <a:p>
            <a:r>
              <a:rPr lang="en-HK" altLang="zh-CN" dirty="0"/>
              <a:t>Discussion</a:t>
            </a:r>
          </a:p>
          <a:p>
            <a:pPr lvl="1"/>
            <a:r>
              <a:rPr lang="en-HK" altLang="zh-CN" dirty="0"/>
              <a:t>The main findings are summarised and interpreted.</a:t>
            </a:r>
          </a:p>
          <a:p>
            <a:r>
              <a:rPr lang="en-HK" altLang="zh-CN" dirty="0"/>
              <a:t>Conclusion</a:t>
            </a:r>
          </a:p>
          <a:p>
            <a:pPr lvl="1"/>
            <a:r>
              <a:rPr lang="en-HK" altLang="zh-CN" dirty="0"/>
              <a:t>Conclusion and recommendations</a:t>
            </a:r>
          </a:p>
        </p:txBody>
      </p:sp>
      <p:sp>
        <p:nvSpPr>
          <p:cNvPr id="3" name="Slide Number Placeholder 2">
            <a:extLst>
              <a:ext uri="{FF2B5EF4-FFF2-40B4-BE49-F238E27FC236}">
                <a16:creationId xmlns:a16="http://schemas.microsoft.com/office/drawing/2014/main" id="{3B5A70B7-3959-48DC-B949-33E7C22599FB}"/>
              </a:ext>
            </a:extLst>
          </p:cNvPr>
          <p:cNvSpPr>
            <a:spLocks noGrp="1"/>
          </p:cNvSpPr>
          <p:nvPr>
            <p:ph type="sldNum" sz="quarter" idx="12"/>
          </p:nvPr>
        </p:nvSpPr>
        <p:spPr/>
        <p:txBody>
          <a:bodyPr/>
          <a:lstStyle/>
          <a:p>
            <a:fld id="{F36C87F6-986D-49E6-AF40-1B3A1EE8064D}" type="slidenum">
              <a:rPr lang="en-GB" smtClean="0"/>
              <a:t>22</a:t>
            </a:fld>
            <a:endParaRPr lang="en-GB" dirty="0"/>
          </a:p>
        </p:txBody>
      </p:sp>
      <p:sp>
        <p:nvSpPr>
          <p:cNvPr id="2" name="TextBox 1">
            <a:extLst>
              <a:ext uri="{FF2B5EF4-FFF2-40B4-BE49-F238E27FC236}">
                <a16:creationId xmlns:a16="http://schemas.microsoft.com/office/drawing/2014/main" id="{E1D1E9E2-7C0A-4386-B1FD-425CAF0B62E8}"/>
              </a:ext>
            </a:extLst>
          </p:cNvPr>
          <p:cNvSpPr txBox="1"/>
          <p:nvPr/>
        </p:nvSpPr>
        <p:spPr>
          <a:xfrm flipH="1">
            <a:off x="981844" y="6376690"/>
            <a:ext cx="10945215" cy="313932"/>
          </a:xfrm>
          <a:prstGeom prst="rect">
            <a:avLst/>
          </a:prstGeom>
          <a:noFill/>
        </p:spPr>
        <p:txBody>
          <a:bodyPr wrap="square" rtlCol="0">
            <a:spAutoFit/>
          </a:bodyPr>
          <a:lstStyle/>
          <a:p>
            <a:pPr>
              <a:lnSpc>
                <a:spcPct val="90000"/>
              </a:lnSpc>
            </a:pPr>
            <a:r>
              <a:rPr lang="en-HK" sz="1600" dirty="0"/>
              <a:t>Developing and organizing research papers: http://libguides.usc.edu/writingguide/introduction</a:t>
            </a:r>
            <a:endParaRPr lang="en-GB" sz="1600" dirty="0"/>
          </a:p>
        </p:txBody>
      </p:sp>
    </p:spTree>
    <p:extLst>
      <p:ext uri="{BB962C8B-B14F-4D97-AF65-F5344CB8AC3E}">
        <p14:creationId xmlns:p14="http://schemas.microsoft.com/office/powerpoint/2010/main" val="4127130335"/>
      </p:ext>
    </p:extLst>
  </p:cSld>
  <p:clrMapOvr>
    <a:masterClrMapping/>
  </p:clrMapOvr>
  <p:transition/>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60</TotalTime>
  <Words>1133</Words>
  <Application>Microsoft Office PowerPoint</Application>
  <PresentationFormat>Custom</PresentationFormat>
  <Paragraphs>122</Paragraphs>
  <Slides>22</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7" baseType="lpstr">
      <vt:lpstr>Arial</vt:lpstr>
      <vt:lpstr>Calibri</vt:lpstr>
      <vt:lpstr>Century Gothic</vt:lpstr>
      <vt:lpstr>Continental Asia 16x9</vt:lpstr>
      <vt:lpstr>Document</vt:lpstr>
      <vt:lpstr>SBPD7010  QUANTITATIVE RESEARCH METHODS</vt:lpstr>
      <vt:lpstr>Purpose of Research Proposals</vt:lpstr>
      <vt:lpstr>Structure of a Proposal</vt:lpstr>
      <vt:lpstr>1. Introduction </vt:lpstr>
      <vt:lpstr>Justification for the Study</vt:lpstr>
      <vt:lpstr>Example</vt:lpstr>
      <vt:lpstr>Definitions and Limitations</vt:lpstr>
      <vt:lpstr>Example</vt:lpstr>
      <vt:lpstr>Purpose of Study</vt:lpstr>
      <vt:lpstr>2. Literature Review</vt:lpstr>
      <vt:lpstr>Theoretical Review  (Example: Dimensions of Service Quality)</vt:lpstr>
      <vt:lpstr>Theoretical Review  (Example: Dimensions of Service Quality)</vt:lpstr>
      <vt:lpstr>Integrative Review  (Example: Tour Service)</vt:lpstr>
      <vt:lpstr>Example</vt:lpstr>
      <vt:lpstr>Example</vt:lpstr>
      <vt:lpstr>3. Methodology</vt:lpstr>
      <vt:lpstr>Sample</vt:lpstr>
      <vt:lpstr>Instrument</vt:lpstr>
      <vt:lpstr>Procedural Details</vt:lpstr>
      <vt:lpstr>Data Analysis</vt:lpstr>
      <vt:lpstr>4. References</vt:lpstr>
      <vt:lpstr>Research Reports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17</cp:revision>
  <dcterms:created xsi:type="dcterms:W3CDTF">2018-01-28T08:08:54Z</dcterms:created>
  <dcterms:modified xsi:type="dcterms:W3CDTF">2019-02-12T05:01:57Z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