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322" r:id="rId3"/>
    <p:sldId id="325" r:id="rId4"/>
    <p:sldId id="257" r:id="rId5"/>
    <p:sldId id="318" r:id="rId6"/>
    <p:sldId id="258" r:id="rId7"/>
    <p:sldId id="268" r:id="rId8"/>
    <p:sldId id="269" r:id="rId9"/>
    <p:sldId id="330" r:id="rId10"/>
    <p:sldId id="304" r:id="rId11"/>
    <p:sldId id="270" r:id="rId12"/>
    <p:sldId id="259" r:id="rId13"/>
    <p:sldId id="260" r:id="rId14"/>
    <p:sldId id="272" r:id="rId15"/>
    <p:sldId id="297" r:id="rId16"/>
    <p:sldId id="264" r:id="rId17"/>
    <p:sldId id="265" r:id="rId18"/>
    <p:sldId id="266" r:id="rId19"/>
    <p:sldId id="267" r:id="rId20"/>
    <p:sldId id="314" r:id="rId21"/>
    <p:sldId id="307" r:id="rId22"/>
    <p:sldId id="308" r:id="rId23"/>
    <p:sldId id="309" r:id="rId24"/>
    <p:sldId id="310" r:id="rId25"/>
    <p:sldId id="311" r:id="rId26"/>
    <p:sldId id="312" r:id="rId27"/>
    <p:sldId id="316" r:id="rId28"/>
    <p:sldId id="317" r:id="rId29"/>
    <p:sldId id="329" r:id="rId30"/>
    <p:sldId id="313" r:id="rId31"/>
    <p:sldId id="320" r:id="rId32"/>
    <p:sldId id="321" r:id="rId33"/>
    <p:sldId id="326" r:id="rId34"/>
    <p:sldId id="274" r:id="rId35"/>
    <p:sldId id="327" r:id="rId36"/>
    <p:sldId id="328" r:id="rId37"/>
    <p:sldId id="300" r:id="rId38"/>
    <p:sldId id="331" r:id="rId39"/>
    <p:sldId id="301" r:id="rId40"/>
    <p:sldId id="302"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FF6EFE-AB92-27B9-FD5D-ACDFA4BB1539}" v="2" dt="2023-10-17T06:51:46.085"/>
    <p1510:client id="{48516F6A-C6B2-4AAA-BEF3-B8BE11091F48}" v="15" dt="2023-10-16T13:45:57.894"/>
    <p1510:client id="{6C29F108-D0F5-4B60-A141-E841024EF681}" v="2" dt="2023-10-17T08:00:25.6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S::j.davies2@uwtsd.ac.uk::ece06c1e-1fe5-4526-9740-3b5872e790df" providerId="AD" clId="Web-{38FF6EFE-AB92-27B9-FD5D-ACDFA4BB1539}"/>
    <pc:docChg chg="modSld">
      <pc:chgData name="Jane Davies" userId="S::j.davies2@uwtsd.ac.uk::ece06c1e-1fe5-4526-9740-3b5872e790df" providerId="AD" clId="Web-{38FF6EFE-AB92-27B9-FD5D-ACDFA4BB1539}" dt="2023-10-17T06:51:46.085" v="1" actId="20577"/>
      <pc:docMkLst>
        <pc:docMk/>
      </pc:docMkLst>
      <pc:sldChg chg="modSp">
        <pc:chgData name="Jane Davies" userId="S::j.davies2@uwtsd.ac.uk::ece06c1e-1fe5-4526-9740-3b5872e790df" providerId="AD" clId="Web-{38FF6EFE-AB92-27B9-FD5D-ACDFA4BB1539}" dt="2023-10-17T06:51:46.085" v="1" actId="20577"/>
        <pc:sldMkLst>
          <pc:docMk/>
          <pc:sldMk cId="311100316" sldId="318"/>
        </pc:sldMkLst>
        <pc:spChg chg="mod">
          <ac:chgData name="Jane Davies" userId="S::j.davies2@uwtsd.ac.uk::ece06c1e-1fe5-4526-9740-3b5872e790df" providerId="AD" clId="Web-{38FF6EFE-AB92-27B9-FD5D-ACDFA4BB1539}" dt="2023-10-17T06:51:46.085" v="1" actId="20577"/>
          <ac:spMkLst>
            <pc:docMk/>
            <pc:sldMk cId="311100316" sldId="318"/>
            <ac:spMk id="3" creationId="{BEF78996-2DB3-DCC7-7CD2-FA7F41108979}"/>
          </ac:spMkLst>
        </pc:spChg>
      </pc:sldChg>
    </pc:docChg>
  </pc:docChgLst>
  <pc:docChgLst>
    <pc:chgData name="Jane Davies" userId="S::j.davies2@uwtsd.ac.uk::ece06c1e-1fe5-4526-9740-3b5872e790df" providerId="AD" clId="Web-{6C29F108-D0F5-4B60-A141-E841024EF681}"/>
    <pc:docChg chg="modSld">
      <pc:chgData name="Jane Davies" userId="S::j.davies2@uwtsd.ac.uk::ece06c1e-1fe5-4526-9740-3b5872e790df" providerId="AD" clId="Web-{6C29F108-D0F5-4B60-A141-E841024EF681}" dt="2023-10-17T08:00:25.633" v="1" actId="14100"/>
      <pc:docMkLst>
        <pc:docMk/>
      </pc:docMkLst>
      <pc:sldChg chg="modSp">
        <pc:chgData name="Jane Davies" userId="S::j.davies2@uwtsd.ac.uk::ece06c1e-1fe5-4526-9740-3b5872e790df" providerId="AD" clId="Web-{6C29F108-D0F5-4B60-A141-E841024EF681}" dt="2023-10-17T08:00:25.633" v="1" actId="14100"/>
        <pc:sldMkLst>
          <pc:docMk/>
          <pc:sldMk cId="1122620596" sldId="331"/>
        </pc:sldMkLst>
        <pc:spChg chg="mod">
          <ac:chgData name="Jane Davies" userId="S::j.davies2@uwtsd.ac.uk::ece06c1e-1fe5-4526-9740-3b5872e790df" providerId="AD" clId="Web-{6C29F108-D0F5-4B60-A141-E841024EF681}" dt="2023-10-17T08:00:22.758" v="0" actId="14100"/>
          <ac:spMkLst>
            <pc:docMk/>
            <pc:sldMk cId="1122620596" sldId="331"/>
            <ac:spMk id="2" creationId="{CBA1A7AD-2EBC-03A2-5291-A4116C477174}"/>
          </ac:spMkLst>
        </pc:spChg>
        <pc:spChg chg="mod">
          <ac:chgData name="Jane Davies" userId="S::j.davies2@uwtsd.ac.uk::ece06c1e-1fe5-4526-9740-3b5872e790df" providerId="AD" clId="Web-{6C29F108-D0F5-4B60-A141-E841024EF681}" dt="2023-10-17T08:00:25.633" v="1" actId="14100"/>
          <ac:spMkLst>
            <pc:docMk/>
            <pc:sldMk cId="1122620596" sldId="331"/>
            <ac:spMk id="3" creationId="{672DEBB5-D60D-447F-8D08-18DA32EED861}"/>
          </ac:spMkLst>
        </pc:spChg>
      </pc:sldChg>
    </pc:docChg>
  </pc:docChgLst>
  <pc:docChgLst>
    <pc:chgData name="Jane Davies" userId="ece06c1e-1fe5-4526-9740-3b5872e790df" providerId="ADAL" clId="{48516F6A-C6B2-4AAA-BEF3-B8BE11091F48}"/>
    <pc:docChg chg="custSel addSld delSld modSld sldOrd">
      <pc:chgData name="Jane Davies" userId="ece06c1e-1fe5-4526-9740-3b5872e790df" providerId="ADAL" clId="{48516F6A-C6B2-4AAA-BEF3-B8BE11091F48}" dt="2023-10-16T18:13:19.616" v="1293" actId="20577"/>
      <pc:docMkLst>
        <pc:docMk/>
      </pc:docMkLst>
      <pc:sldChg chg="modSp mod">
        <pc:chgData name="Jane Davies" userId="ece06c1e-1fe5-4526-9740-3b5872e790df" providerId="ADAL" clId="{48516F6A-C6B2-4AAA-BEF3-B8BE11091F48}" dt="2023-10-16T10:23:09.658" v="234" actId="20577"/>
        <pc:sldMkLst>
          <pc:docMk/>
          <pc:sldMk cId="3271656883" sldId="257"/>
        </pc:sldMkLst>
        <pc:spChg chg="mod">
          <ac:chgData name="Jane Davies" userId="ece06c1e-1fe5-4526-9740-3b5872e790df" providerId="ADAL" clId="{48516F6A-C6B2-4AAA-BEF3-B8BE11091F48}" dt="2023-10-16T10:23:09.658" v="234" actId="20577"/>
          <ac:spMkLst>
            <pc:docMk/>
            <pc:sldMk cId="3271656883" sldId="257"/>
            <ac:spMk id="2" creationId="{ACE103EA-2251-EE33-37A8-17D56ABA6A05}"/>
          </ac:spMkLst>
        </pc:spChg>
      </pc:sldChg>
      <pc:sldChg chg="modSp mod modNotesTx">
        <pc:chgData name="Jane Davies" userId="ece06c1e-1fe5-4526-9740-3b5872e790df" providerId="ADAL" clId="{48516F6A-C6B2-4AAA-BEF3-B8BE11091F48}" dt="2023-10-16T13:43:18.916" v="969" actId="14100"/>
        <pc:sldMkLst>
          <pc:docMk/>
          <pc:sldMk cId="1347832680" sldId="258"/>
        </pc:sldMkLst>
        <pc:spChg chg="mod">
          <ac:chgData name="Jane Davies" userId="ece06c1e-1fe5-4526-9740-3b5872e790df" providerId="ADAL" clId="{48516F6A-C6B2-4AAA-BEF3-B8BE11091F48}" dt="2023-10-16T13:43:18.916" v="969" actId="14100"/>
          <ac:spMkLst>
            <pc:docMk/>
            <pc:sldMk cId="1347832680" sldId="258"/>
            <ac:spMk id="2" creationId="{39344FEF-EC6B-8D34-46A1-6061FFA517B2}"/>
          </ac:spMkLst>
        </pc:spChg>
      </pc:sldChg>
      <pc:sldChg chg="del">
        <pc:chgData name="Jane Davies" userId="ece06c1e-1fe5-4526-9740-3b5872e790df" providerId="ADAL" clId="{48516F6A-C6B2-4AAA-BEF3-B8BE11091F48}" dt="2023-10-16T10:41:55.689" v="477" actId="47"/>
        <pc:sldMkLst>
          <pc:docMk/>
          <pc:sldMk cId="2974370466" sldId="261"/>
        </pc:sldMkLst>
      </pc:sldChg>
      <pc:sldChg chg="del">
        <pc:chgData name="Jane Davies" userId="ece06c1e-1fe5-4526-9740-3b5872e790df" providerId="ADAL" clId="{48516F6A-C6B2-4AAA-BEF3-B8BE11091F48}" dt="2023-10-16T09:24:26.235" v="0" actId="2696"/>
        <pc:sldMkLst>
          <pc:docMk/>
          <pc:sldMk cId="2230765086" sldId="262"/>
        </pc:sldMkLst>
      </pc:sldChg>
      <pc:sldChg chg="delSp add del setBg delDesignElem">
        <pc:chgData name="Jane Davies" userId="ece06c1e-1fe5-4526-9740-3b5872e790df" providerId="ADAL" clId="{48516F6A-C6B2-4AAA-BEF3-B8BE11091F48}" dt="2023-10-16T10:41:57.739" v="478" actId="47"/>
        <pc:sldMkLst>
          <pc:docMk/>
          <pc:sldMk cId="2542172954" sldId="262"/>
        </pc:sldMkLst>
        <pc:spChg chg="del">
          <ac:chgData name="Jane Davies" userId="ece06c1e-1fe5-4526-9740-3b5872e790df" providerId="ADAL" clId="{48516F6A-C6B2-4AAA-BEF3-B8BE11091F48}" dt="2023-10-16T09:24:30.226" v="3"/>
          <ac:spMkLst>
            <pc:docMk/>
            <pc:sldMk cId="2542172954" sldId="262"/>
            <ac:spMk id="8" creationId="{B6CDA21F-E7AF-4C75-8395-33F58D5B0E45}"/>
          </ac:spMkLst>
        </pc:spChg>
        <pc:spChg chg="del">
          <ac:chgData name="Jane Davies" userId="ece06c1e-1fe5-4526-9740-3b5872e790df" providerId="ADAL" clId="{48516F6A-C6B2-4AAA-BEF3-B8BE11091F48}" dt="2023-10-16T09:24:30.226" v="3"/>
          <ac:spMkLst>
            <pc:docMk/>
            <pc:sldMk cId="2542172954" sldId="262"/>
            <ac:spMk id="15" creationId="{D5B0017B-2ECA-49AF-B397-DC140825DF8D}"/>
          </ac:spMkLst>
        </pc:spChg>
        <pc:grpChg chg="del">
          <ac:chgData name="Jane Davies" userId="ece06c1e-1fe5-4526-9740-3b5872e790df" providerId="ADAL" clId="{48516F6A-C6B2-4AAA-BEF3-B8BE11091F48}" dt="2023-10-16T09:24:30.226" v="3"/>
          <ac:grpSpMkLst>
            <pc:docMk/>
            <pc:sldMk cId="2542172954" sldId="262"/>
            <ac:grpSpMk id="10" creationId="{AE1C45F0-260A-458C-96ED-C1F6D2151219}"/>
          </ac:grpSpMkLst>
        </pc:grpChg>
        <pc:cxnChg chg="del">
          <ac:chgData name="Jane Davies" userId="ece06c1e-1fe5-4526-9740-3b5872e790df" providerId="ADAL" clId="{48516F6A-C6B2-4AAA-BEF3-B8BE11091F48}" dt="2023-10-16T09:24:30.226" v="3"/>
          <ac:cxnSpMkLst>
            <pc:docMk/>
            <pc:sldMk cId="2542172954" sldId="262"/>
            <ac:cxnSpMk id="17" creationId="{6CF1BAF6-AD41-4082-B212-8A1F9A2E8779}"/>
          </ac:cxnSpMkLst>
        </pc:cxnChg>
      </pc:sldChg>
      <pc:sldChg chg="delSp add del setBg delDesignElem">
        <pc:chgData name="Jane Davies" userId="ece06c1e-1fe5-4526-9740-3b5872e790df" providerId="ADAL" clId="{48516F6A-C6B2-4AAA-BEF3-B8BE11091F48}" dt="2023-10-16T10:41:58.915" v="479" actId="47"/>
        <pc:sldMkLst>
          <pc:docMk/>
          <pc:sldMk cId="635876665" sldId="263"/>
        </pc:sldMkLst>
        <pc:spChg chg="del">
          <ac:chgData name="Jane Davies" userId="ece06c1e-1fe5-4526-9740-3b5872e790df" providerId="ADAL" clId="{48516F6A-C6B2-4AAA-BEF3-B8BE11091F48}" dt="2023-10-16T09:24:30.226" v="3"/>
          <ac:spMkLst>
            <pc:docMk/>
            <pc:sldMk cId="635876665" sldId="263"/>
            <ac:spMk id="8" creationId="{DBF61EA3-B236-439E-9C0B-340980D56BEE}"/>
          </ac:spMkLst>
        </pc:spChg>
        <pc:spChg chg="del">
          <ac:chgData name="Jane Davies" userId="ece06c1e-1fe5-4526-9740-3b5872e790df" providerId="ADAL" clId="{48516F6A-C6B2-4AAA-BEF3-B8BE11091F48}" dt="2023-10-16T09:24:30.226" v="3"/>
          <ac:spMkLst>
            <pc:docMk/>
            <pc:sldMk cId="635876665" sldId="263"/>
            <ac:spMk id="14" creationId="{E659831F-0D9A-4C63-9EBB-8435B85A440F}"/>
          </ac:spMkLst>
        </pc:spChg>
        <pc:grpChg chg="del">
          <ac:chgData name="Jane Davies" userId="ece06c1e-1fe5-4526-9740-3b5872e790df" providerId="ADAL" clId="{48516F6A-C6B2-4AAA-BEF3-B8BE11091F48}" dt="2023-10-16T09:24:30.226" v="3"/>
          <ac:grpSpMkLst>
            <pc:docMk/>
            <pc:sldMk cId="635876665" sldId="263"/>
            <ac:grpSpMk id="10" creationId="{28FAF094-D087-493F-8DF9-A486C2D6BBAA}"/>
          </ac:grpSpMkLst>
        </pc:grpChg>
      </pc:sldChg>
      <pc:sldChg chg="del">
        <pc:chgData name="Jane Davies" userId="ece06c1e-1fe5-4526-9740-3b5872e790df" providerId="ADAL" clId="{48516F6A-C6B2-4AAA-BEF3-B8BE11091F48}" dt="2023-10-16T09:24:26.235" v="0" actId="2696"/>
        <pc:sldMkLst>
          <pc:docMk/>
          <pc:sldMk cId="2405043860" sldId="263"/>
        </pc:sldMkLst>
      </pc:sldChg>
      <pc:sldChg chg="delSp add setBg delDesignElem">
        <pc:chgData name="Jane Davies" userId="ece06c1e-1fe5-4526-9740-3b5872e790df" providerId="ADAL" clId="{48516F6A-C6B2-4AAA-BEF3-B8BE11091F48}" dt="2023-10-16T09:25:36.323" v="11"/>
        <pc:sldMkLst>
          <pc:docMk/>
          <pc:sldMk cId="49097306" sldId="264"/>
        </pc:sldMkLst>
        <pc:spChg chg="del">
          <ac:chgData name="Jane Davies" userId="ece06c1e-1fe5-4526-9740-3b5872e790df" providerId="ADAL" clId="{48516F6A-C6B2-4AAA-BEF3-B8BE11091F48}" dt="2023-10-16T09:25:36.323" v="11"/>
          <ac:spMkLst>
            <pc:docMk/>
            <pc:sldMk cId="49097306" sldId="264"/>
            <ac:spMk id="39" creationId="{DBF61EA3-B236-439E-9C0B-340980D56BEE}"/>
          </ac:spMkLst>
        </pc:spChg>
        <pc:spChg chg="del">
          <ac:chgData name="Jane Davies" userId="ece06c1e-1fe5-4526-9740-3b5872e790df" providerId="ADAL" clId="{48516F6A-C6B2-4AAA-BEF3-B8BE11091F48}" dt="2023-10-16T09:25:36.323" v="11"/>
          <ac:spMkLst>
            <pc:docMk/>
            <pc:sldMk cId="49097306" sldId="264"/>
            <ac:spMk id="45" creationId="{E659831F-0D9A-4C63-9EBB-8435B85A440F}"/>
          </ac:spMkLst>
        </pc:spChg>
        <pc:grpChg chg="del">
          <ac:chgData name="Jane Davies" userId="ece06c1e-1fe5-4526-9740-3b5872e790df" providerId="ADAL" clId="{48516F6A-C6B2-4AAA-BEF3-B8BE11091F48}" dt="2023-10-16T09:25:36.323" v="11"/>
          <ac:grpSpMkLst>
            <pc:docMk/>
            <pc:sldMk cId="49097306" sldId="264"/>
            <ac:grpSpMk id="41" creationId="{28FAF094-D087-493F-8DF9-A486C2D6BBAA}"/>
          </ac:grpSpMkLst>
        </pc:grpChg>
      </pc:sldChg>
      <pc:sldChg chg="del">
        <pc:chgData name="Jane Davies" userId="ece06c1e-1fe5-4526-9740-3b5872e790df" providerId="ADAL" clId="{48516F6A-C6B2-4AAA-BEF3-B8BE11091F48}" dt="2023-10-16T09:25:32.613" v="6" actId="2696"/>
        <pc:sldMkLst>
          <pc:docMk/>
          <pc:sldMk cId="1920913897" sldId="264"/>
        </pc:sldMkLst>
      </pc:sldChg>
      <pc:sldChg chg="del">
        <pc:chgData name="Jane Davies" userId="ece06c1e-1fe5-4526-9740-3b5872e790df" providerId="ADAL" clId="{48516F6A-C6B2-4AAA-BEF3-B8BE11091F48}" dt="2023-10-16T09:25:32.613" v="6" actId="2696"/>
        <pc:sldMkLst>
          <pc:docMk/>
          <pc:sldMk cId="2100432074" sldId="265"/>
        </pc:sldMkLst>
      </pc:sldChg>
      <pc:sldChg chg="delSp modSp add mod setBg delDesignElem">
        <pc:chgData name="Jane Davies" userId="ece06c1e-1fe5-4526-9740-3b5872e790df" providerId="ADAL" clId="{48516F6A-C6B2-4AAA-BEF3-B8BE11091F48}" dt="2023-10-16T09:27:56.859" v="32" actId="20577"/>
        <pc:sldMkLst>
          <pc:docMk/>
          <pc:sldMk cId="2515917258" sldId="265"/>
        </pc:sldMkLst>
        <pc:spChg chg="mod">
          <ac:chgData name="Jane Davies" userId="ece06c1e-1fe5-4526-9740-3b5872e790df" providerId="ADAL" clId="{48516F6A-C6B2-4AAA-BEF3-B8BE11091F48}" dt="2023-10-16T09:27:56.859" v="32" actId="20577"/>
          <ac:spMkLst>
            <pc:docMk/>
            <pc:sldMk cId="2515917258" sldId="265"/>
            <ac:spMk id="3" creationId="{DF268901-7D6D-662C-2067-BE3B5BE0EDD3}"/>
          </ac:spMkLst>
        </pc:spChg>
        <pc:spChg chg="del">
          <ac:chgData name="Jane Davies" userId="ece06c1e-1fe5-4526-9740-3b5872e790df" providerId="ADAL" clId="{48516F6A-C6B2-4AAA-BEF3-B8BE11091F48}" dt="2023-10-16T09:25:36.323" v="11"/>
          <ac:spMkLst>
            <pc:docMk/>
            <pc:sldMk cId="2515917258" sldId="265"/>
            <ac:spMk id="8" creationId="{1BB867FF-FC45-48F7-8104-F89BE54909F1}"/>
          </ac:spMkLst>
        </pc:spChg>
        <pc:spChg chg="del">
          <ac:chgData name="Jane Davies" userId="ece06c1e-1fe5-4526-9740-3b5872e790df" providerId="ADAL" clId="{48516F6A-C6B2-4AAA-BEF3-B8BE11091F48}" dt="2023-10-16T09:25:36.323" v="11"/>
          <ac:spMkLst>
            <pc:docMk/>
            <pc:sldMk cId="2515917258" sldId="265"/>
            <ac:spMk id="10" creationId="{8BB56887-D0D5-4F0C-9E19-7247EB83C8B7}"/>
          </ac:spMkLst>
        </pc:spChg>
        <pc:spChg chg="del">
          <ac:chgData name="Jane Davies" userId="ece06c1e-1fe5-4526-9740-3b5872e790df" providerId="ADAL" clId="{48516F6A-C6B2-4AAA-BEF3-B8BE11091F48}" dt="2023-10-16T09:25:36.323" v="11"/>
          <ac:spMkLst>
            <pc:docMk/>
            <pc:sldMk cId="2515917258" sldId="265"/>
            <ac:spMk id="12" creationId="{081E4A58-353D-44AE-B2FC-2A74E2E400F7}"/>
          </ac:spMkLst>
        </pc:spChg>
      </pc:sldChg>
      <pc:sldChg chg="del">
        <pc:chgData name="Jane Davies" userId="ece06c1e-1fe5-4526-9740-3b5872e790df" providerId="ADAL" clId="{48516F6A-C6B2-4AAA-BEF3-B8BE11091F48}" dt="2023-10-16T09:25:32.613" v="6" actId="2696"/>
        <pc:sldMkLst>
          <pc:docMk/>
          <pc:sldMk cId="1287478224" sldId="266"/>
        </pc:sldMkLst>
      </pc:sldChg>
      <pc:sldChg chg="delSp add setBg delDesignElem">
        <pc:chgData name="Jane Davies" userId="ece06c1e-1fe5-4526-9740-3b5872e790df" providerId="ADAL" clId="{48516F6A-C6B2-4AAA-BEF3-B8BE11091F48}" dt="2023-10-16T09:25:36.323" v="11"/>
        <pc:sldMkLst>
          <pc:docMk/>
          <pc:sldMk cId="2680607452" sldId="266"/>
        </pc:sldMkLst>
        <pc:spChg chg="del">
          <ac:chgData name="Jane Davies" userId="ece06c1e-1fe5-4526-9740-3b5872e790df" providerId="ADAL" clId="{48516F6A-C6B2-4AAA-BEF3-B8BE11091F48}" dt="2023-10-16T09:25:36.323" v="11"/>
          <ac:spMkLst>
            <pc:docMk/>
            <pc:sldMk cId="2680607452" sldId="266"/>
            <ac:spMk id="8" creationId="{081EA652-8C6A-4E69-BEB9-170809474553}"/>
          </ac:spMkLst>
        </pc:spChg>
        <pc:spChg chg="del">
          <ac:chgData name="Jane Davies" userId="ece06c1e-1fe5-4526-9740-3b5872e790df" providerId="ADAL" clId="{48516F6A-C6B2-4AAA-BEF3-B8BE11091F48}" dt="2023-10-16T09:25:36.323" v="11"/>
          <ac:spMkLst>
            <pc:docMk/>
            <pc:sldMk cId="2680607452" sldId="266"/>
            <ac:spMk id="10" creationId="{5298780A-33B9-4EA2-8F67-DE68AD62841B}"/>
          </ac:spMkLst>
        </pc:spChg>
        <pc:spChg chg="del">
          <ac:chgData name="Jane Davies" userId="ece06c1e-1fe5-4526-9740-3b5872e790df" providerId="ADAL" clId="{48516F6A-C6B2-4AAA-BEF3-B8BE11091F48}" dt="2023-10-16T09:25:36.323" v="11"/>
          <ac:spMkLst>
            <pc:docMk/>
            <pc:sldMk cId="2680607452" sldId="266"/>
            <ac:spMk id="12" creationId="{7F488E8B-4E1E-4402-8935-D4E6C02615C7}"/>
          </ac:spMkLst>
        </pc:spChg>
        <pc:cxnChg chg="del">
          <ac:chgData name="Jane Davies" userId="ece06c1e-1fe5-4526-9740-3b5872e790df" providerId="ADAL" clId="{48516F6A-C6B2-4AAA-BEF3-B8BE11091F48}" dt="2023-10-16T09:25:36.323" v="11"/>
          <ac:cxnSpMkLst>
            <pc:docMk/>
            <pc:sldMk cId="2680607452" sldId="266"/>
            <ac:cxnSpMk id="14" creationId="{23AAC9B5-8015-485C-ACF9-A750390E9A56}"/>
          </ac:cxnSpMkLst>
        </pc:cxnChg>
      </pc:sldChg>
      <pc:sldChg chg="delSp add setBg delDesignElem">
        <pc:chgData name="Jane Davies" userId="ece06c1e-1fe5-4526-9740-3b5872e790df" providerId="ADAL" clId="{48516F6A-C6B2-4AAA-BEF3-B8BE11091F48}" dt="2023-10-16T09:25:36.323" v="11"/>
        <pc:sldMkLst>
          <pc:docMk/>
          <pc:sldMk cId="1039437018" sldId="267"/>
        </pc:sldMkLst>
        <pc:spChg chg="del">
          <ac:chgData name="Jane Davies" userId="ece06c1e-1fe5-4526-9740-3b5872e790df" providerId="ADAL" clId="{48516F6A-C6B2-4AAA-BEF3-B8BE11091F48}" dt="2023-10-16T09:25:36.323" v="11"/>
          <ac:spMkLst>
            <pc:docMk/>
            <pc:sldMk cId="1039437018" sldId="267"/>
            <ac:spMk id="8" creationId="{081EA652-8C6A-4E69-BEB9-170809474553}"/>
          </ac:spMkLst>
        </pc:spChg>
        <pc:spChg chg="del">
          <ac:chgData name="Jane Davies" userId="ece06c1e-1fe5-4526-9740-3b5872e790df" providerId="ADAL" clId="{48516F6A-C6B2-4AAA-BEF3-B8BE11091F48}" dt="2023-10-16T09:25:36.323" v="11"/>
          <ac:spMkLst>
            <pc:docMk/>
            <pc:sldMk cId="1039437018" sldId="267"/>
            <ac:spMk id="10" creationId="{5298780A-33B9-4EA2-8F67-DE68AD62841B}"/>
          </ac:spMkLst>
        </pc:spChg>
        <pc:spChg chg="del">
          <ac:chgData name="Jane Davies" userId="ece06c1e-1fe5-4526-9740-3b5872e790df" providerId="ADAL" clId="{48516F6A-C6B2-4AAA-BEF3-B8BE11091F48}" dt="2023-10-16T09:25:36.323" v="11"/>
          <ac:spMkLst>
            <pc:docMk/>
            <pc:sldMk cId="1039437018" sldId="267"/>
            <ac:spMk id="12" creationId="{7F488E8B-4E1E-4402-8935-D4E6C02615C7}"/>
          </ac:spMkLst>
        </pc:spChg>
        <pc:cxnChg chg="del">
          <ac:chgData name="Jane Davies" userId="ece06c1e-1fe5-4526-9740-3b5872e790df" providerId="ADAL" clId="{48516F6A-C6B2-4AAA-BEF3-B8BE11091F48}" dt="2023-10-16T09:25:36.323" v="11"/>
          <ac:cxnSpMkLst>
            <pc:docMk/>
            <pc:sldMk cId="1039437018" sldId="267"/>
            <ac:cxnSpMk id="14" creationId="{23AAC9B5-8015-485C-ACF9-A750390E9A56}"/>
          </ac:cxnSpMkLst>
        </pc:cxnChg>
      </pc:sldChg>
      <pc:sldChg chg="del">
        <pc:chgData name="Jane Davies" userId="ece06c1e-1fe5-4526-9740-3b5872e790df" providerId="ADAL" clId="{48516F6A-C6B2-4AAA-BEF3-B8BE11091F48}" dt="2023-10-16T09:25:32.613" v="6" actId="2696"/>
        <pc:sldMkLst>
          <pc:docMk/>
          <pc:sldMk cId="3890602756" sldId="267"/>
        </pc:sldMkLst>
      </pc:sldChg>
      <pc:sldChg chg="modSp mod">
        <pc:chgData name="Jane Davies" userId="ece06c1e-1fe5-4526-9740-3b5872e790df" providerId="ADAL" clId="{48516F6A-C6B2-4AAA-BEF3-B8BE11091F48}" dt="2023-10-16T11:27:29.439" v="510" actId="20577"/>
        <pc:sldMkLst>
          <pc:docMk/>
          <pc:sldMk cId="2006871792" sldId="269"/>
        </pc:sldMkLst>
        <pc:spChg chg="mod">
          <ac:chgData name="Jane Davies" userId="ece06c1e-1fe5-4526-9740-3b5872e790df" providerId="ADAL" clId="{48516F6A-C6B2-4AAA-BEF3-B8BE11091F48}" dt="2023-10-16T11:27:29.439" v="510" actId="20577"/>
          <ac:spMkLst>
            <pc:docMk/>
            <pc:sldMk cId="2006871792" sldId="269"/>
            <ac:spMk id="3" creationId="{1A54D7E8-EB20-F5A3-9120-C7E5F013A412}"/>
          </ac:spMkLst>
        </pc:spChg>
      </pc:sldChg>
      <pc:sldChg chg="del">
        <pc:chgData name="Jane Davies" userId="ece06c1e-1fe5-4526-9740-3b5872e790df" providerId="ADAL" clId="{48516F6A-C6B2-4AAA-BEF3-B8BE11091F48}" dt="2023-10-16T09:36:06.365" v="80" actId="47"/>
        <pc:sldMkLst>
          <pc:docMk/>
          <pc:sldMk cId="3165526764" sldId="273"/>
        </pc:sldMkLst>
      </pc:sldChg>
      <pc:sldChg chg="modSp mod ord modNotesTx">
        <pc:chgData name="Jane Davies" userId="ece06c1e-1fe5-4526-9740-3b5872e790df" providerId="ADAL" clId="{48516F6A-C6B2-4AAA-BEF3-B8BE11091F48}" dt="2023-10-16T18:04:19.025" v="1048" actId="20577"/>
        <pc:sldMkLst>
          <pc:docMk/>
          <pc:sldMk cId="2216050363" sldId="274"/>
        </pc:sldMkLst>
        <pc:spChg chg="mod">
          <ac:chgData name="Jane Davies" userId="ece06c1e-1fe5-4526-9740-3b5872e790df" providerId="ADAL" clId="{48516F6A-C6B2-4AAA-BEF3-B8BE11091F48}" dt="2023-10-16T18:01:04.922" v="980" actId="207"/>
          <ac:spMkLst>
            <pc:docMk/>
            <pc:sldMk cId="2216050363" sldId="274"/>
            <ac:spMk id="2" creationId="{63567053-5889-A21B-913F-1357FBCA709F}"/>
          </ac:spMkLst>
        </pc:spChg>
        <pc:spChg chg="mod">
          <ac:chgData name="Jane Davies" userId="ece06c1e-1fe5-4526-9740-3b5872e790df" providerId="ADAL" clId="{48516F6A-C6B2-4AAA-BEF3-B8BE11091F48}" dt="2023-10-16T18:04:19.025" v="1048" actId="20577"/>
          <ac:spMkLst>
            <pc:docMk/>
            <pc:sldMk cId="2216050363" sldId="274"/>
            <ac:spMk id="3" creationId="{A346E3FE-2CDC-0BFC-B21A-7AFBA0B174E6}"/>
          </ac:spMkLst>
        </pc:spChg>
      </pc:sldChg>
      <pc:sldChg chg="del">
        <pc:chgData name="Jane Davies" userId="ece06c1e-1fe5-4526-9740-3b5872e790df" providerId="ADAL" clId="{48516F6A-C6B2-4AAA-BEF3-B8BE11091F48}" dt="2023-10-16T10:39:30.070" v="457" actId="47"/>
        <pc:sldMkLst>
          <pc:docMk/>
          <pc:sldMk cId="2359549202" sldId="275"/>
        </pc:sldMkLst>
      </pc:sldChg>
      <pc:sldChg chg="del">
        <pc:chgData name="Jane Davies" userId="ece06c1e-1fe5-4526-9740-3b5872e790df" providerId="ADAL" clId="{48516F6A-C6B2-4AAA-BEF3-B8BE11091F48}" dt="2023-10-16T10:02:37.848" v="212" actId="47"/>
        <pc:sldMkLst>
          <pc:docMk/>
          <pc:sldMk cId="3441425296" sldId="276"/>
        </pc:sldMkLst>
      </pc:sldChg>
      <pc:sldChg chg="del">
        <pc:chgData name="Jane Davies" userId="ece06c1e-1fe5-4526-9740-3b5872e790df" providerId="ADAL" clId="{48516F6A-C6B2-4AAA-BEF3-B8BE11091F48}" dt="2023-10-16T10:39:35.991" v="458" actId="47"/>
        <pc:sldMkLst>
          <pc:docMk/>
          <pc:sldMk cId="3532221344" sldId="277"/>
        </pc:sldMkLst>
      </pc:sldChg>
      <pc:sldChg chg="del">
        <pc:chgData name="Jane Davies" userId="ece06c1e-1fe5-4526-9740-3b5872e790df" providerId="ADAL" clId="{48516F6A-C6B2-4AAA-BEF3-B8BE11091F48}" dt="2023-10-16T10:40:32.521" v="459" actId="2696"/>
        <pc:sldMkLst>
          <pc:docMk/>
          <pc:sldMk cId="2339422504" sldId="278"/>
        </pc:sldMkLst>
      </pc:sldChg>
      <pc:sldChg chg="del">
        <pc:chgData name="Jane Davies" userId="ece06c1e-1fe5-4526-9740-3b5872e790df" providerId="ADAL" clId="{48516F6A-C6B2-4AAA-BEF3-B8BE11091F48}" dt="2023-10-16T10:40:32.521" v="459" actId="2696"/>
        <pc:sldMkLst>
          <pc:docMk/>
          <pc:sldMk cId="3974380280" sldId="279"/>
        </pc:sldMkLst>
      </pc:sldChg>
      <pc:sldChg chg="del">
        <pc:chgData name="Jane Davies" userId="ece06c1e-1fe5-4526-9740-3b5872e790df" providerId="ADAL" clId="{48516F6A-C6B2-4AAA-BEF3-B8BE11091F48}" dt="2023-10-16T10:40:32.521" v="459" actId="2696"/>
        <pc:sldMkLst>
          <pc:docMk/>
          <pc:sldMk cId="984077662" sldId="280"/>
        </pc:sldMkLst>
      </pc:sldChg>
      <pc:sldChg chg="del">
        <pc:chgData name="Jane Davies" userId="ece06c1e-1fe5-4526-9740-3b5872e790df" providerId="ADAL" clId="{48516F6A-C6B2-4AAA-BEF3-B8BE11091F48}" dt="2023-10-16T10:40:32.521" v="459" actId="2696"/>
        <pc:sldMkLst>
          <pc:docMk/>
          <pc:sldMk cId="3503398318" sldId="281"/>
        </pc:sldMkLst>
      </pc:sldChg>
      <pc:sldChg chg="del">
        <pc:chgData name="Jane Davies" userId="ece06c1e-1fe5-4526-9740-3b5872e790df" providerId="ADAL" clId="{48516F6A-C6B2-4AAA-BEF3-B8BE11091F48}" dt="2023-10-16T10:40:32.521" v="459" actId="2696"/>
        <pc:sldMkLst>
          <pc:docMk/>
          <pc:sldMk cId="3537882221" sldId="282"/>
        </pc:sldMkLst>
      </pc:sldChg>
      <pc:sldChg chg="del">
        <pc:chgData name="Jane Davies" userId="ece06c1e-1fe5-4526-9740-3b5872e790df" providerId="ADAL" clId="{48516F6A-C6B2-4AAA-BEF3-B8BE11091F48}" dt="2023-10-16T10:40:32.521" v="459" actId="2696"/>
        <pc:sldMkLst>
          <pc:docMk/>
          <pc:sldMk cId="3137424619" sldId="283"/>
        </pc:sldMkLst>
      </pc:sldChg>
      <pc:sldChg chg="del">
        <pc:chgData name="Jane Davies" userId="ece06c1e-1fe5-4526-9740-3b5872e790df" providerId="ADAL" clId="{48516F6A-C6B2-4AAA-BEF3-B8BE11091F48}" dt="2023-10-16T10:40:32.521" v="459" actId="2696"/>
        <pc:sldMkLst>
          <pc:docMk/>
          <pc:sldMk cId="1319691016" sldId="284"/>
        </pc:sldMkLst>
      </pc:sldChg>
      <pc:sldChg chg="del">
        <pc:chgData name="Jane Davies" userId="ece06c1e-1fe5-4526-9740-3b5872e790df" providerId="ADAL" clId="{48516F6A-C6B2-4AAA-BEF3-B8BE11091F48}" dt="2023-10-16T10:40:32.521" v="459" actId="2696"/>
        <pc:sldMkLst>
          <pc:docMk/>
          <pc:sldMk cId="3424219414" sldId="285"/>
        </pc:sldMkLst>
      </pc:sldChg>
      <pc:sldChg chg="del">
        <pc:chgData name="Jane Davies" userId="ece06c1e-1fe5-4526-9740-3b5872e790df" providerId="ADAL" clId="{48516F6A-C6B2-4AAA-BEF3-B8BE11091F48}" dt="2023-10-16T10:40:32.521" v="459" actId="2696"/>
        <pc:sldMkLst>
          <pc:docMk/>
          <pc:sldMk cId="3228198302" sldId="286"/>
        </pc:sldMkLst>
      </pc:sldChg>
      <pc:sldChg chg="del">
        <pc:chgData name="Jane Davies" userId="ece06c1e-1fe5-4526-9740-3b5872e790df" providerId="ADAL" clId="{48516F6A-C6B2-4AAA-BEF3-B8BE11091F48}" dt="2023-10-16T10:40:32.521" v="459" actId="2696"/>
        <pc:sldMkLst>
          <pc:docMk/>
          <pc:sldMk cId="2406230587" sldId="287"/>
        </pc:sldMkLst>
      </pc:sldChg>
      <pc:sldChg chg="del">
        <pc:chgData name="Jane Davies" userId="ece06c1e-1fe5-4526-9740-3b5872e790df" providerId="ADAL" clId="{48516F6A-C6B2-4AAA-BEF3-B8BE11091F48}" dt="2023-10-16T10:40:32.521" v="459" actId="2696"/>
        <pc:sldMkLst>
          <pc:docMk/>
          <pc:sldMk cId="1399808874" sldId="288"/>
        </pc:sldMkLst>
      </pc:sldChg>
      <pc:sldChg chg="del">
        <pc:chgData name="Jane Davies" userId="ece06c1e-1fe5-4526-9740-3b5872e790df" providerId="ADAL" clId="{48516F6A-C6B2-4AAA-BEF3-B8BE11091F48}" dt="2023-10-16T10:40:32.521" v="459" actId="2696"/>
        <pc:sldMkLst>
          <pc:docMk/>
          <pc:sldMk cId="2531532428" sldId="289"/>
        </pc:sldMkLst>
      </pc:sldChg>
      <pc:sldChg chg="del">
        <pc:chgData name="Jane Davies" userId="ece06c1e-1fe5-4526-9740-3b5872e790df" providerId="ADAL" clId="{48516F6A-C6B2-4AAA-BEF3-B8BE11091F48}" dt="2023-10-16T10:40:32.521" v="459" actId="2696"/>
        <pc:sldMkLst>
          <pc:docMk/>
          <pc:sldMk cId="1732412820" sldId="290"/>
        </pc:sldMkLst>
      </pc:sldChg>
      <pc:sldChg chg="del">
        <pc:chgData name="Jane Davies" userId="ece06c1e-1fe5-4526-9740-3b5872e790df" providerId="ADAL" clId="{48516F6A-C6B2-4AAA-BEF3-B8BE11091F48}" dt="2023-10-16T10:40:32.521" v="459" actId="2696"/>
        <pc:sldMkLst>
          <pc:docMk/>
          <pc:sldMk cId="2124963090" sldId="291"/>
        </pc:sldMkLst>
      </pc:sldChg>
      <pc:sldChg chg="del">
        <pc:chgData name="Jane Davies" userId="ece06c1e-1fe5-4526-9740-3b5872e790df" providerId="ADAL" clId="{48516F6A-C6B2-4AAA-BEF3-B8BE11091F48}" dt="2023-10-16T10:40:32.521" v="459" actId="2696"/>
        <pc:sldMkLst>
          <pc:docMk/>
          <pc:sldMk cId="1945803303" sldId="292"/>
        </pc:sldMkLst>
      </pc:sldChg>
      <pc:sldChg chg="del">
        <pc:chgData name="Jane Davies" userId="ece06c1e-1fe5-4526-9740-3b5872e790df" providerId="ADAL" clId="{48516F6A-C6B2-4AAA-BEF3-B8BE11091F48}" dt="2023-10-16T10:40:32.521" v="459" actId="2696"/>
        <pc:sldMkLst>
          <pc:docMk/>
          <pc:sldMk cId="846096536" sldId="293"/>
        </pc:sldMkLst>
      </pc:sldChg>
      <pc:sldChg chg="del">
        <pc:chgData name="Jane Davies" userId="ece06c1e-1fe5-4526-9740-3b5872e790df" providerId="ADAL" clId="{48516F6A-C6B2-4AAA-BEF3-B8BE11091F48}" dt="2023-10-16T10:40:32.521" v="459" actId="2696"/>
        <pc:sldMkLst>
          <pc:docMk/>
          <pc:sldMk cId="1479516305" sldId="294"/>
        </pc:sldMkLst>
      </pc:sldChg>
      <pc:sldChg chg="del">
        <pc:chgData name="Jane Davies" userId="ece06c1e-1fe5-4526-9740-3b5872e790df" providerId="ADAL" clId="{48516F6A-C6B2-4AAA-BEF3-B8BE11091F48}" dt="2023-10-16T10:40:32.521" v="459" actId="2696"/>
        <pc:sldMkLst>
          <pc:docMk/>
          <pc:sldMk cId="472724953" sldId="295"/>
        </pc:sldMkLst>
      </pc:sldChg>
      <pc:sldChg chg="del">
        <pc:chgData name="Jane Davies" userId="ece06c1e-1fe5-4526-9740-3b5872e790df" providerId="ADAL" clId="{48516F6A-C6B2-4AAA-BEF3-B8BE11091F48}" dt="2023-10-16T10:40:32.521" v="459" actId="2696"/>
        <pc:sldMkLst>
          <pc:docMk/>
          <pc:sldMk cId="1268458963" sldId="296"/>
        </pc:sldMkLst>
      </pc:sldChg>
      <pc:sldChg chg="del">
        <pc:chgData name="Jane Davies" userId="ece06c1e-1fe5-4526-9740-3b5872e790df" providerId="ADAL" clId="{48516F6A-C6B2-4AAA-BEF3-B8BE11091F48}" dt="2023-10-16T10:40:32.521" v="459" actId="2696"/>
        <pc:sldMkLst>
          <pc:docMk/>
          <pc:sldMk cId="3751414395" sldId="298"/>
        </pc:sldMkLst>
      </pc:sldChg>
      <pc:sldChg chg="del">
        <pc:chgData name="Jane Davies" userId="ece06c1e-1fe5-4526-9740-3b5872e790df" providerId="ADAL" clId="{48516F6A-C6B2-4AAA-BEF3-B8BE11091F48}" dt="2023-10-16T10:40:32.521" v="459" actId="2696"/>
        <pc:sldMkLst>
          <pc:docMk/>
          <pc:sldMk cId="2792467032" sldId="299"/>
        </pc:sldMkLst>
      </pc:sldChg>
      <pc:sldChg chg="del">
        <pc:chgData name="Jane Davies" userId="ece06c1e-1fe5-4526-9740-3b5872e790df" providerId="ADAL" clId="{48516F6A-C6B2-4AAA-BEF3-B8BE11091F48}" dt="2023-10-16T10:41:52.840" v="476" actId="47"/>
        <pc:sldMkLst>
          <pc:docMk/>
          <pc:sldMk cId="2788281908" sldId="303"/>
        </pc:sldMkLst>
      </pc:sldChg>
      <pc:sldChg chg="addSp modSp mod setBg">
        <pc:chgData name="Jane Davies" userId="ece06c1e-1fe5-4526-9740-3b5872e790df" providerId="ADAL" clId="{48516F6A-C6B2-4AAA-BEF3-B8BE11091F48}" dt="2023-10-16T09:33:40.354" v="74" actId="26606"/>
        <pc:sldMkLst>
          <pc:docMk/>
          <pc:sldMk cId="709339927" sldId="313"/>
        </pc:sldMkLst>
        <pc:spChg chg="add">
          <ac:chgData name="Jane Davies" userId="ece06c1e-1fe5-4526-9740-3b5872e790df" providerId="ADAL" clId="{48516F6A-C6B2-4AAA-BEF3-B8BE11091F48}" dt="2023-10-16T09:33:40.354" v="74" actId="26606"/>
          <ac:spMkLst>
            <pc:docMk/>
            <pc:sldMk cId="709339927" sldId="313"/>
            <ac:spMk id="8" creationId="{42A4FC2C-047E-45A5-965D-8E1E3BF09BC6}"/>
          </ac:spMkLst>
        </pc:spChg>
        <pc:picChg chg="add mod">
          <ac:chgData name="Jane Davies" userId="ece06c1e-1fe5-4526-9740-3b5872e790df" providerId="ADAL" clId="{48516F6A-C6B2-4AAA-BEF3-B8BE11091F48}" dt="2023-10-16T09:33:40.354" v="74" actId="26606"/>
          <ac:picMkLst>
            <pc:docMk/>
            <pc:sldMk cId="709339927" sldId="313"/>
            <ac:picMk id="3" creationId="{656BB00F-DE7B-7681-FA09-57458128BE7A}"/>
          </ac:picMkLst>
        </pc:picChg>
      </pc:sldChg>
      <pc:sldChg chg="modNotesTx">
        <pc:chgData name="Jane Davies" userId="ece06c1e-1fe5-4526-9740-3b5872e790df" providerId="ADAL" clId="{48516F6A-C6B2-4AAA-BEF3-B8BE11091F48}" dt="2023-10-16T09:28:57.794" v="33"/>
        <pc:sldMkLst>
          <pc:docMk/>
          <pc:sldMk cId="3889203870" sldId="314"/>
        </pc:sldMkLst>
      </pc:sldChg>
      <pc:sldChg chg="modSp mod">
        <pc:chgData name="Jane Davies" userId="ece06c1e-1fe5-4526-9740-3b5872e790df" providerId="ADAL" clId="{48516F6A-C6B2-4AAA-BEF3-B8BE11091F48}" dt="2023-10-16T09:30:50.722" v="69" actId="20577"/>
        <pc:sldMkLst>
          <pc:docMk/>
          <pc:sldMk cId="393554350" sldId="316"/>
        </pc:sldMkLst>
        <pc:spChg chg="mod">
          <ac:chgData name="Jane Davies" userId="ece06c1e-1fe5-4526-9740-3b5872e790df" providerId="ADAL" clId="{48516F6A-C6B2-4AAA-BEF3-B8BE11091F48}" dt="2023-10-16T09:30:50.722" v="69" actId="20577"/>
          <ac:spMkLst>
            <pc:docMk/>
            <pc:sldMk cId="393554350" sldId="316"/>
            <ac:spMk id="3" creationId="{7CB81E2D-5D64-DAFF-D683-A9CEF901CC3C}"/>
          </ac:spMkLst>
        </pc:spChg>
      </pc:sldChg>
      <pc:sldChg chg="addSp delSp modSp new del mod ord modNotesTx">
        <pc:chgData name="Jane Davies" userId="ece06c1e-1fe5-4526-9740-3b5872e790df" providerId="ADAL" clId="{48516F6A-C6B2-4AAA-BEF3-B8BE11091F48}" dt="2023-10-16T10:41:34.838" v="475" actId="47"/>
        <pc:sldMkLst>
          <pc:docMk/>
          <pc:sldMk cId="676724690" sldId="319"/>
        </pc:sldMkLst>
        <pc:spChg chg="mod">
          <ac:chgData name="Jane Davies" userId="ece06c1e-1fe5-4526-9740-3b5872e790df" providerId="ADAL" clId="{48516F6A-C6B2-4AAA-BEF3-B8BE11091F48}" dt="2023-10-16T10:33:32.336" v="283" actId="14100"/>
          <ac:spMkLst>
            <pc:docMk/>
            <pc:sldMk cId="676724690" sldId="319"/>
            <ac:spMk id="2" creationId="{CE271E6F-B974-9368-C442-CEC876F42DC0}"/>
          </ac:spMkLst>
        </pc:spChg>
        <pc:spChg chg="mod">
          <ac:chgData name="Jane Davies" userId="ece06c1e-1fe5-4526-9740-3b5872e790df" providerId="ADAL" clId="{48516F6A-C6B2-4AAA-BEF3-B8BE11091F48}" dt="2023-10-16T10:36:26.259" v="432" actId="21"/>
          <ac:spMkLst>
            <pc:docMk/>
            <pc:sldMk cId="676724690" sldId="319"/>
            <ac:spMk id="3" creationId="{9CF67FAD-77DE-86CA-FC4B-59BF4A4C508C}"/>
          </ac:spMkLst>
        </pc:spChg>
        <pc:spChg chg="add del mod">
          <ac:chgData name="Jane Davies" userId="ece06c1e-1fe5-4526-9740-3b5872e790df" providerId="ADAL" clId="{48516F6A-C6B2-4AAA-BEF3-B8BE11091F48}" dt="2023-10-16T10:36:08.969" v="427"/>
          <ac:spMkLst>
            <pc:docMk/>
            <pc:sldMk cId="676724690" sldId="319"/>
            <ac:spMk id="5" creationId="{FA788B23-0226-A171-A94C-17BBB207C9DB}"/>
          </ac:spMkLst>
        </pc:spChg>
        <pc:graphicFrameChg chg="add mod modGraphic">
          <ac:chgData name="Jane Davies" userId="ece06c1e-1fe5-4526-9740-3b5872e790df" providerId="ADAL" clId="{48516F6A-C6B2-4AAA-BEF3-B8BE11091F48}" dt="2023-10-16T10:36:07.580" v="425" actId="6549"/>
          <ac:graphicFrameMkLst>
            <pc:docMk/>
            <pc:sldMk cId="676724690" sldId="319"/>
            <ac:graphicFrameMk id="4" creationId="{C6AF1C3C-C816-A754-23E5-957DD4C23545}"/>
          </ac:graphicFrameMkLst>
        </pc:graphicFrameChg>
      </pc:sldChg>
      <pc:sldChg chg="new del">
        <pc:chgData name="Jane Davies" userId="ece06c1e-1fe5-4526-9740-3b5872e790df" providerId="ADAL" clId="{48516F6A-C6B2-4AAA-BEF3-B8BE11091F48}" dt="2023-10-16T09:24:58.072" v="5" actId="47"/>
        <pc:sldMkLst>
          <pc:docMk/>
          <pc:sldMk cId="2006527217" sldId="319"/>
        </pc:sldMkLst>
      </pc:sldChg>
      <pc:sldChg chg="addSp modSp new mod setBg">
        <pc:chgData name="Jane Davies" userId="ece06c1e-1fe5-4526-9740-3b5872e790df" providerId="ADAL" clId="{48516F6A-C6B2-4AAA-BEF3-B8BE11091F48}" dt="2023-10-16T09:35:14.133" v="77" actId="26606"/>
        <pc:sldMkLst>
          <pc:docMk/>
          <pc:sldMk cId="2884055396" sldId="320"/>
        </pc:sldMkLst>
        <pc:spChg chg="add">
          <ac:chgData name="Jane Davies" userId="ece06c1e-1fe5-4526-9740-3b5872e790df" providerId="ADAL" clId="{48516F6A-C6B2-4AAA-BEF3-B8BE11091F48}" dt="2023-10-16T09:35:14.133" v="77" actId="26606"/>
          <ac:spMkLst>
            <pc:docMk/>
            <pc:sldMk cId="2884055396" sldId="320"/>
            <ac:spMk id="8" creationId="{42A4FC2C-047E-45A5-965D-8E1E3BF09BC6}"/>
          </ac:spMkLst>
        </pc:spChg>
        <pc:picChg chg="add mod">
          <ac:chgData name="Jane Davies" userId="ece06c1e-1fe5-4526-9740-3b5872e790df" providerId="ADAL" clId="{48516F6A-C6B2-4AAA-BEF3-B8BE11091F48}" dt="2023-10-16T09:35:14.133" v="77" actId="26606"/>
          <ac:picMkLst>
            <pc:docMk/>
            <pc:sldMk cId="2884055396" sldId="320"/>
            <ac:picMk id="3" creationId="{4E3AEB53-5946-A1ED-E465-9CFE681E6474}"/>
          </ac:picMkLst>
        </pc:picChg>
      </pc:sldChg>
      <pc:sldChg chg="addSp modSp new mod setBg modNotesTx">
        <pc:chgData name="Jane Davies" userId="ece06c1e-1fe5-4526-9740-3b5872e790df" providerId="ADAL" clId="{48516F6A-C6B2-4AAA-BEF3-B8BE11091F48}" dt="2023-10-16T18:03:11.129" v="1040" actId="20577"/>
        <pc:sldMkLst>
          <pc:docMk/>
          <pc:sldMk cId="3973977100" sldId="321"/>
        </pc:sldMkLst>
        <pc:picChg chg="add mod">
          <ac:chgData name="Jane Davies" userId="ece06c1e-1fe5-4526-9740-3b5872e790df" providerId="ADAL" clId="{48516F6A-C6B2-4AAA-BEF3-B8BE11091F48}" dt="2023-10-16T09:42:42.869" v="85" actId="14100"/>
          <ac:picMkLst>
            <pc:docMk/>
            <pc:sldMk cId="3973977100" sldId="321"/>
            <ac:picMk id="3" creationId="{759C3CB0-4611-8A4C-CF22-9DBEBB5E3439}"/>
          </ac:picMkLst>
        </pc:picChg>
      </pc:sldChg>
      <pc:sldChg chg="delSp modSp add mod setBg delDesignElem">
        <pc:chgData name="Jane Davies" userId="ece06c1e-1fe5-4526-9740-3b5872e790df" providerId="ADAL" clId="{48516F6A-C6B2-4AAA-BEF3-B8BE11091F48}" dt="2023-10-16T09:52:18.295" v="208" actId="27636"/>
        <pc:sldMkLst>
          <pc:docMk/>
          <pc:sldMk cId="1437541984" sldId="322"/>
        </pc:sldMkLst>
        <pc:spChg chg="mod">
          <ac:chgData name="Jane Davies" userId="ece06c1e-1fe5-4526-9740-3b5872e790df" providerId="ADAL" clId="{48516F6A-C6B2-4AAA-BEF3-B8BE11091F48}" dt="2023-10-16T09:52:18.295" v="208" actId="27636"/>
          <ac:spMkLst>
            <pc:docMk/>
            <pc:sldMk cId="1437541984" sldId="322"/>
            <ac:spMk id="8" creationId="{B525B27E-8305-A636-2149-5FE2DFB71EB8}"/>
          </ac:spMkLst>
        </pc:spChg>
        <pc:spChg chg="del">
          <ac:chgData name="Jane Davies" userId="ece06c1e-1fe5-4526-9740-3b5872e790df" providerId="ADAL" clId="{48516F6A-C6B2-4AAA-BEF3-B8BE11091F48}" dt="2023-10-16T09:48:47.152" v="90"/>
          <ac:spMkLst>
            <pc:docMk/>
            <pc:sldMk cId="1437541984" sldId="322"/>
            <ac:spMk id="18" creationId="{231BF440-39FA-4087-84CC-2EEC0BBDAF29}"/>
          </ac:spMkLst>
        </pc:spChg>
        <pc:spChg chg="del">
          <ac:chgData name="Jane Davies" userId="ece06c1e-1fe5-4526-9740-3b5872e790df" providerId="ADAL" clId="{48516F6A-C6B2-4AAA-BEF3-B8BE11091F48}" dt="2023-10-16T09:48:47.152" v="90"/>
          <ac:spMkLst>
            <pc:docMk/>
            <pc:sldMk cId="1437541984" sldId="322"/>
            <ac:spMk id="20" creationId="{F04E4CBA-303B-48BD-8451-C2701CB0EEBF}"/>
          </ac:spMkLst>
        </pc:spChg>
        <pc:spChg chg="del">
          <ac:chgData name="Jane Davies" userId="ece06c1e-1fe5-4526-9740-3b5872e790df" providerId="ADAL" clId="{48516F6A-C6B2-4AAA-BEF3-B8BE11091F48}" dt="2023-10-16T09:48:47.152" v="90"/>
          <ac:spMkLst>
            <pc:docMk/>
            <pc:sldMk cId="1437541984" sldId="322"/>
            <ac:spMk id="22" creationId="{F6CA58B3-AFCC-4A40-9882-50D5080879B0}"/>
          </ac:spMkLst>
        </pc:spChg>
        <pc:spChg chg="del">
          <ac:chgData name="Jane Davies" userId="ece06c1e-1fe5-4526-9740-3b5872e790df" providerId="ADAL" clId="{48516F6A-C6B2-4AAA-BEF3-B8BE11091F48}" dt="2023-10-16T09:48:47.152" v="90"/>
          <ac:spMkLst>
            <pc:docMk/>
            <pc:sldMk cId="1437541984" sldId="322"/>
            <ac:spMk id="24" creationId="{75C56826-D4E5-42ED-8529-079651CB3005}"/>
          </ac:spMkLst>
        </pc:spChg>
        <pc:spChg chg="del">
          <ac:chgData name="Jane Davies" userId="ece06c1e-1fe5-4526-9740-3b5872e790df" providerId="ADAL" clId="{48516F6A-C6B2-4AAA-BEF3-B8BE11091F48}" dt="2023-10-16T09:48:47.152" v="90"/>
          <ac:spMkLst>
            <pc:docMk/>
            <pc:sldMk cId="1437541984" sldId="322"/>
            <ac:spMk id="26" creationId="{82095FCE-EF05-4443-B97A-85DEE3A5CA17}"/>
          </ac:spMkLst>
        </pc:spChg>
        <pc:spChg chg="del">
          <ac:chgData name="Jane Davies" userId="ece06c1e-1fe5-4526-9740-3b5872e790df" providerId="ADAL" clId="{48516F6A-C6B2-4AAA-BEF3-B8BE11091F48}" dt="2023-10-16T09:48:47.152" v="90"/>
          <ac:spMkLst>
            <pc:docMk/>
            <pc:sldMk cId="1437541984" sldId="322"/>
            <ac:spMk id="28" creationId="{CA00AE6B-AA30-4CF8-BA6F-339B780AD76C}"/>
          </ac:spMkLst>
        </pc:spChg>
      </pc:sldChg>
      <pc:sldChg chg="delSp modSp add del mod setBg delDesignElem">
        <pc:chgData name="Jane Davies" userId="ece06c1e-1fe5-4526-9740-3b5872e790df" providerId="ADAL" clId="{48516F6A-C6B2-4AAA-BEF3-B8BE11091F48}" dt="2023-10-16T09:51:57.879" v="201" actId="47"/>
        <pc:sldMkLst>
          <pc:docMk/>
          <pc:sldMk cId="369537512" sldId="323"/>
        </pc:sldMkLst>
        <pc:spChg chg="mod">
          <ac:chgData name="Jane Davies" userId="ece06c1e-1fe5-4526-9740-3b5872e790df" providerId="ADAL" clId="{48516F6A-C6B2-4AAA-BEF3-B8BE11091F48}" dt="2023-10-16T09:49:33.128" v="95" actId="20577"/>
          <ac:spMkLst>
            <pc:docMk/>
            <pc:sldMk cId="369537512" sldId="323"/>
            <ac:spMk id="5" creationId="{CBF1FB4D-6F6B-A36B-1EC4-1923666749E4}"/>
          </ac:spMkLst>
        </pc:spChg>
        <pc:spChg chg="del">
          <ac:chgData name="Jane Davies" userId="ece06c1e-1fe5-4526-9740-3b5872e790df" providerId="ADAL" clId="{48516F6A-C6B2-4AAA-BEF3-B8BE11091F48}" dt="2023-10-16T09:48:47.152" v="90"/>
          <ac:spMkLst>
            <pc:docMk/>
            <pc:sldMk cId="369537512" sldId="323"/>
            <ac:spMk id="26" creationId="{F13C74B1-5B17-4795-BED0-7140497B445A}"/>
          </ac:spMkLst>
        </pc:spChg>
        <pc:spChg chg="del">
          <ac:chgData name="Jane Davies" userId="ece06c1e-1fe5-4526-9740-3b5872e790df" providerId="ADAL" clId="{48516F6A-C6B2-4AAA-BEF3-B8BE11091F48}" dt="2023-10-16T09:48:47.152" v="90"/>
          <ac:spMkLst>
            <pc:docMk/>
            <pc:sldMk cId="369537512" sldId="323"/>
            <ac:spMk id="28" creationId="{D4974D33-8DC5-464E-8C6D-BE58F0669C17}"/>
          </ac:spMkLst>
        </pc:spChg>
      </pc:sldChg>
      <pc:sldChg chg="delSp modSp add del mod setBg delDesignElem">
        <pc:chgData name="Jane Davies" userId="ece06c1e-1fe5-4526-9740-3b5872e790df" providerId="ADAL" clId="{48516F6A-C6B2-4AAA-BEF3-B8BE11091F48}" dt="2023-10-16T09:52:21.340" v="209" actId="47"/>
        <pc:sldMkLst>
          <pc:docMk/>
          <pc:sldMk cId="810485315" sldId="324"/>
        </pc:sldMkLst>
        <pc:spChg chg="mod">
          <ac:chgData name="Jane Davies" userId="ece06c1e-1fe5-4526-9740-3b5872e790df" providerId="ADAL" clId="{48516F6A-C6B2-4AAA-BEF3-B8BE11091F48}" dt="2023-10-16T09:52:02.415" v="202" actId="6549"/>
          <ac:spMkLst>
            <pc:docMk/>
            <pc:sldMk cId="810485315" sldId="324"/>
            <ac:spMk id="2" creationId="{6FACD9B4-0E57-E4C7-8DD1-EEC7E13AE49E}"/>
          </ac:spMkLst>
        </pc:spChg>
        <pc:spChg chg="mod">
          <ac:chgData name="Jane Davies" userId="ece06c1e-1fe5-4526-9740-3b5872e790df" providerId="ADAL" clId="{48516F6A-C6B2-4AAA-BEF3-B8BE11091F48}" dt="2023-10-16T09:52:10.842" v="203" actId="21"/>
          <ac:spMkLst>
            <pc:docMk/>
            <pc:sldMk cId="810485315" sldId="324"/>
            <ac:spMk id="3" creationId="{1F0469FB-2F56-59DF-B4F5-8375F7B6898D}"/>
          </ac:spMkLst>
        </pc:spChg>
        <pc:spChg chg="del">
          <ac:chgData name="Jane Davies" userId="ece06c1e-1fe5-4526-9740-3b5872e790df" providerId="ADAL" clId="{48516F6A-C6B2-4AAA-BEF3-B8BE11091F48}" dt="2023-10-16T09:48:47.152" v="90"/>
          <ac:spMkLst>
            <pc:docMk/>
            <pc:sldMk cId="810485315" sldId="324"/>
            <ac:spMk id="9" creationId="{45D37F4E-DDB4-456B-97E0-9937730A039F}"/>
          </ac:spMkLst>
        </pc:spChg>
        <pc:spChg chg="del">
          <ac:chgData name="Jane Davies" userId="ece06c1e-1fe5-4526-9740-3b5872e790df" providerId="ADAL" clId="{48516F6A-C6B2-4AAA-BEF3-B8BE11091F48}" dt="2023-10-16T09:48:47.152" v="90"/>
          <ac:spMkLst>
            <pc:docMk/>
            <pc:sldMk cId="810485315" sldId="324"/>
            <ac:spMk id="11" creationId="{B2DD41CD-8F47-4F56-AD12-4E2FF7696987}"/>
          </ac:spMkLst>
        </pc:spChg>
      </pc:sldChg>
      <pc:sldChg chg="delSp modSp add mod setBg delDesignElem">
        <pc:chgData name="Jane Davies" userId="ece06c1e-1fe5-4526-9740-3b5872e790df" providerId="ADAL" clId="{48516F6A-C6B2-4AAA-BEF3-B8BE11091F48}" dt="2023-10-16T10:47:58.551" v="483" actId="20577"/>
        <pc:sldMkLst>
          <pc:docMk/>
          <pc:sldMk cId="1324607728" sldId="325"/>
        </pc:sldMkLst>
        <pc:spChg chg="mod">
          <ac:chgData name="Jane Davies" userId="ece06c1e-1fe5-4526-9740-3b5872e790df" providerId="ADAL" clId="{48516F6A-C6B2-4AAA-BEF3-B8BE11091F48}" dt="2023-10-16T10:47:58.551" v="483" actId="20577"/>
          <ac:spMkLst>
            <pc:docMk/>
            <pc:sldMk cId="1324607728" sldId="325"/>
            <ac:spMk id="2" creationId="{61B9AAB0-6E8A-7918-4E17-C3533B3C4E2A}"/>
          </ac:spMkLst>
        </pc:spChg>
        <pc:spChg chg="del">
          <ac:chgData name="Jane Davies" userId="ece06c1e-1fe5-4526-9740-3b5872e790df" providerId="ADAL" clId="{48516F6A-C6B2-4AAA-BEF3-B8BE11091F48}" dt="2023-10-16T09:48:47.152" v="90"/>
          <ac:spMkLst>
            <pc:docMk/>
            <pc:sldMk cId="1324607728" sldId="325"/>
            <ac:spMk id="9" creationId="{2C61293E-6EBE-43EF-A52C-9BEBFD7679D4}"/>
          </ac:spMkLst>
        </pc:spChg>
        <pc:spChg chg="del">
          <ac:chgData name="Jane Davies" userId="ece06c1e-1fe5-4526-9740-3b5872e790df" providerId="ADAL" clId="{48516F6A-C6B2-4AAA-BEF3-B8BE11091F48}" dt="2023-10-16T09:48:47.152" v="90"/>
          <ac:spMkLst>
            <pc:docMk/>
            <pc:sldMk cId="1324607728" sldId="325"/>
            <ac:spMk id="11" creationId="{21540236-BFD5-4A9D-8840-4703E7F76825}"/>
          </ac:spMkLst>
        </pc:spChg>
      </pc:sldChg>
      <pc:sldChg chg="addSp modSp new mod ord setBg">
        <pc:chgData name="Jane Davies" userId="ece06c1e-1fe5-4526-9740-3b5872e790df" providerId="ADAL" clId="{48516F6A-C6B2-4AAA-BEF3-B8BE11091F48}" dt="2023-10-16T10:23:29.373" v="236"/>
        <pc:sldMkLst>
          <pc:docMk/>
          <pc:sldMk cId="3442999275" sldId="326"/>
        </pc:sldMkLst>
        <pc:spChg chg="add">
          <ac:chgData name="Jane Davies" userId="ece06c1e-1fe5-4526-9740-3b5872e790df" providerId="ADAL" clId="{48516F6A-C6B2-4AAA-BEF3-B8BE11091F48}" dt="2023-10-16T10:06:40.225" v="213" actId="26606"/>
          <ac:spMkLst>
            <pc:docMk/>
            <pc:sldMk cId="3442999275" sldId="326"/>
            <ac:spMk id="8" creationId="{01D0AF59-99C3-4251-AB9A-C966C6AD4400}"/>
          </ac:spMkLst>
        </pc:spChg>
        <pc:spChg chg="add">
          <ac:chgData name="Jane Davies" userId="ece06c1e-1fe5-4526-9740-3b5872e790df" providerId="ADAL" clId="{48516F6A-C6B2-4AAA-BEF3-B8BE11091F48}" dt="2023-10-16T10:06:40.225" v="213" actId="26606"/>
          <ac:spMkLst>
            <pc:docMk/>
            <pc:sldMk cId="3442999275" sldId="326"/>
            <ac:spMk id="10" creationId="{1855405F-37A2-4869-9154-F8BE3BECE6C3}"/>
          </ac:spMkLst>
        </pc:spChg>
        <pc:picChg chg="add mod">
          <ac:chgData name="Jane Davies" userId="ece06c1e-1fe5-4526-9740-3b5872e790df" providerId="ADAL" clId="{48516F6A-C6B2-4AAA-BEF3-B8BE11091F48}" dt="2023-10-16T10:06:45.771" v="215" actId="14100"/>
          <ac:picMkLst>
            <pc:docMk/>
            <pc:sldMk cId="3442999275" sldId="326"/>
            <ac:picMk id="3" creationId="{D5B2D030-5DBF-CDF5-6977-58B66FB2BE30}"/>
          </ac:picMkLst>
        </pc:picChg>
      </pc:sldChg>
      <pc:sldChg chg="addSp modSp new mod setBg">
        <pc:chgData name="Jane Davies" userId="ece06c1e-1fe5-4526-9740-3b5872e790df" providerId="ADAL" clId="{48516F6A-C6B2-4AAA-BEF3-B8BE11091F48}" dt="2023-10-16T18:04:27.876" v="1050" actId="14100"/>
        <pc:sldMkLst>
          <pc:docMk/>
          <pc:sldMk cId="3704548433" sldId="327"/>
        </pc:sldMkLst>
        <pc:spChg chg="add">
          <ac:chgData name="Jane Davies" userId="ece06c1e-1fe5-4526-9740-3b5872e790df" providerId="ADAL" clId="{48516F6A-C6B2-4AAA-BEF3-B8BE11091F48}" dt="2023-10-16T10:27:41.422" v="239" actId="26606"/>
          <ac:spMkLst>
            <pc:docMk/>
            <pc:sldMk cId="3704548433" sldId="327"/>
            <ac:spMk id="8" creationId="{01D0AF59-99C3-4251-AB9A-C966C6AD4400}"/>
          </ac:spMkLst>
        </pc:spChg>
        <pc:spChg chg="add">
          <ac:chgData name="Jane Davies" userId="ece06c1e-1fe5-4526-9740-3b5872e790df" providerId="ADAL" clId="{48516F6A-C6B2-4AAA-BEF3-B8BE11091F48}" dt="2023-10-16T10:27:41.422" v="239" actId="26606"/>
          <ac:spMkLst>
            <pc:docMk/>
            <pc:sldMk cId="3704548433" sldId="327"/>
            <ac:spMk id="10" creationId="{1855405F-37A2-4869-9154-F8BE3BECE6C3}"/>
          </ac:spMkLst>
        </pc:spChg>
        <pc:picChg chg="add mod">
          <ac:chgData name="Jane Davies" userId="ece06c1e-1fe5-4526-9740-3b5872e790df" providerId="ADAL" clId="{48516F6A-C6B2-4AAA-BEF3-B8BE11091F48}" dt="2023-10-16T18:04:27.876" v="1050" actId="14100"/>
          <ac:picMkLst>
            <pc:docMk/>
            <pc:sldMk cId="3704548433" sldId="327"/>
            <ac:picMk id="3" creationId="{8053C742-EE7B-C0F7-40DE-77960A9FC96E}"/>
          </ac:picMkLst>
        </pc:picChg>
      </pc:sldChg>
      <pc:sldChg chg="modSp new mod">
        <pc:chgData name="Jane Davies" userId="ece06c1e-1fe5-4526-9740-3b5872e790df" providerId="ADAL" clId="{48516F6A-C6B2-4AAA-BEF3-B8BE11091F48}" dt="2023-10-16T10:38:45.297" v="456" actId="27636"/>
        <pc:sldMkLst>
          <pc:docMk/>
          <pc:sldMk cId="624290693" sldId="328"/>
        </pc:sldMkLst>
        <pc:spChg chg="mod">
          <ac:chgData name="Jane Davies" userId="ece06c1e-1fe5-4526-9740-3b5872e790df" providerId="ADAL" clId="{48516F6A-C6B2-4AAA-BEF3-B8BE11091F48}" dt="2023-10-16T10:36:22.463" v="431" actId="14100"/>
          <ac:spMkLst>
            <pc:docMk/>
            <pc:sldMk cId="624290693" sldId="328"/>
            <ac:spMk id="2" creationId="{EDF35D95-B29A-4424-3F97-86D9BE4C7A5B}"/>
          </ac:spMkLst>
        </pc:spChg>
        <pc:spChg chg="mod">
          <ac:chgData name="Jane Davies" userId="ece06c1e-1fe5-4526-9740-3b5872e790df" providerId="ADAL" clId="{48516F6A-C6B2-4AAA-BEF3-B8BE11091F48}" dt="2023-10-16T10:38:45.297" v="456" actId="27636"/>
          <ac:spMkLst>
            <pc:docMk/>
            <pc:sldMk cId="624290693" sldId="328"/>
            <ac:spMk id="3" creationId="{4399F9D9-6C5F-1B56-472C-6D36FA76F9EE}"/>
          </ac:spMkLst>
        </pc:spChg>
      </pc:sldChg>
      <pc:sldChg chg="modSp new mod">
        <pc:chgData name="Jane Davies" userId="ece06c1e-1fe5-4526-9740-3b5872e790df" providerId="ADAL" clId="{48516F6A-C6B2-4AAA-BEF3-B8BE11091F48}" dt="2023-10-16T11:44:42.433" v="961" actId="20577"/>
        <pc:sldMkLst>
          <pc:docMk/>
          <pc:sldMk cId="4056109952" sldId="329"/>
        </pc:sldMkLst>
        <pc:spChg chg="mod">
          <ac:chgData name="Jane Davies" userId="ece06c1e-1fe5-4526-9740-3b5872e790df" providerId="ADAL" clId="{48516F6A-C6B2-4AAA-BEF3-B8BE11091F48}" dt="2023-10-16T10:41:15.460" v="474" actId="20577"/>
          <ac:spMkLst>
            <pc:docMk/>
            <pc:sldMk cId="4056109952" sldId="329"/>
            <ac:spMk id="2" creationId="{78FAF3B0-3A89-2116-CEFB-3E73C2B721E0}"/>
          </ac:spMkLst>
        </pc:spChg>
        <pc:spChg chg="mod">
          <ac:chgData name="Jane Davies" userId="ece06c1e-1fe5-4526-9740-3b5872e790df" providerId="ADAL" clId="{48516F6A-C6B2-4AAA-BEF3-B8BE11091F48}" dt="2023-10-16T11:44:42.433" v="961" actId="20577"/>
          <ac:spMkLst>
            <pc:docMk/>
            <pc:sldMk cId="4056109952" sldId="329"/>
            <ac:spMk id="3" creationId="{13A58363-29A8-234F-F305-5FE186A1A66C}"/>
          </ac:spMkLst>
        </pc:spChg>
      </pc:sldChg>
      <pc:sldChg chg="addSp modSp new mod setBg modAnim modNotesTx">
        <pc:chgData name="Jane Davies" userId="ece06c1e-1fe5-4526-9740-3b5872e790df" providerId="ADAL" clId="{48516F6A-C6B2-4AAA-BEF3-B8BE11091F48}" dt="2023-10-16T13:45:57.893" v="970" actId="14100"/>
        <pc:sldMkLst>
          <pc:docMk/>
          <pc:sldMk cId="2379536721" sldId="330"/>
        </pc:sldMkLst>
        <pc:spChg chg="mod">
          <ac:chgData name="Jane Davies" userId="ece06c1e-1fe5-4526-9740-3b5872e790df" providerId="ADAL" clId="{48516F6A-C6B2-4AAA-BEF3-B8BE11091F48}" dt="2023-10-16T11:36:28.011" v="811" actId="26606"/>
          <ac:spMkLst>
            <pc:docMk/>
            <pc:sldMk cId="2379536721" sldId="330"/>
            <ac:spMk id="2" creationId="{DFE80CE7-A205-704F-C52D-713BA60FE8AC}"/>
          </ac:spMkLst>
        </pc:spChg>
        <pc:spChg chg="mod">
          <ac:chgData name="Jane Davies" userId="ece06c1e-1fe5-4526-9740-3b5872e790df" providerId="ADAL" clId="{48516F6A-C6B2-4AAA-BEF3-B8BE11091F48}" dt="2023-10-16T11:36:31.236" v="812" actId="14100"/>
          <ac:spMkLst>
            <pc:docMk/>
            <pc:sldMk cId="2379536721" sldId="330"/>
            <ac:spMk id="3" creationId="{114EDAEF-DBBD-2D22-6336-55F75A9A4E1E}"/>
          </ac:spMkLst>
        </pc:spChg>
        <pc:spChg chg="add">
          <ac:chgData name="Jane Davies" userId="ece06c1e-1fe5-4526-9740-3b5872e790df" providerId="ADAL" clId="{48516F6A-C6B2-4AAA-BEF3-B8BE11091F48}" dt="2023-10-16T11:36:28.011" v="811" actId="26606"/>
          <ac:spMkLst>
            <pc:docMk/>
            <pc:sldMk cId="2379536721" sldId="330"/>
            <ac:spMk id="13319" creationId="{AF6CB648-9554-488A-B457-99CAAD1DA528}"/>
          </ac:spMkLst>
        </pc:spChg>
        <pc:spChg chg="add">
          <ac:chgData name="Jane Davies" userId="ece06c1e-1fe5-4526-9740-3b5872e790df" providerId="ADAL" clId="{48516F6A-C6B2-4AAA-BEF3-B8BE11091F48}" dt="2023-10-16T11:36:28.011" v="811" actId="26606"/>
          <ac:spMkLst>
            <pc:docMk/>
            <pc:sldMk cId="2379536721" sldId="330"/>
            <ac:spMk id="13321" creationId="{E1ED8A68-A582-AC62-104E-E319E9DB340C}"/>
          </ac:spMkLst>
        </pc:spChg>
        <pc:picChg chg="add mod ord">
          <ac:chgData name="Jane Davies" userId="ece06c1e-1fe5-4526-9740-3b5872e790df" providerId="ADAL" clId="{48516F6A-C6B2-4AAA-BEF3-B8BE11091F48}" dt="2023-10-16T13:45:57.893" v="970" actId="14100"/>
          <ac:picMkLst>
            <pc:docMk/>
            <pc:sldMk cId="2379536721" sldId="330"/>
            <ac:picMk id="13314" creationId="{A0790DA3-CC45-CC23-3433-9A529D3BC4B1}"/>
          </ac:picMkLst>
        </pc:picChg>
      </pc:sldChg>
      <pc:sldChg chg="modSp new mod modNotesTx">
        <pc:chgData name="Jane Davies" userId="ece06c1e-1fe5-4526-9740-3b5872e790df" providerId="ADAL" clId="{48516F6A-C6B2-4AAA-BEF3-B8BE11091F48}" dt="2023-10-16T18:13:19.616" v="1293" actId="20577"/>
        <pc:sldMkLst>
          <pc:docMk/>
          <pc:sldMk cId="1122620596" sldId="331"/>
        </pc:sldMkLst>
        <pc:spChg chg="mod">
          <ac:chgData name="Jane Davies" userId="ece06c1e-1fe5-4526-9740-3b5872e790df" providerId="ADAL" clId="{48516F6A-C6B2-4AAA-BEF3-B8BE11091F48}" dt="2023-10-16T18:07:04.910" v="1052"/>
          <ac:spMkLst>
            <pc:docMk/>
            <pc:sldMk cId="1122620596" sldId="331"/>
            <ac:spMk id="2" creationId="{CBA1A7AD-2EBC-03A2-5291-A4116C477174}"/>
          </ac:spMkLst>
        </pc:spChg>
        <pc:spChg chg="mod">
          <ac:chgData name="Jane Davies" userId="ece06c1e-1fe5-4526-9740-3b5872e790df" providerId="ADAL" clId="{48516F6A-C6B2-4AAA-BEF3-B8BE11091F48}" dt="2023-10-16T18:13:19.616" v="1293" actId="20577"/>
          <ac:spMkLst>
            <pc:docMk/>
            <pc:sldMk cId="1122620596" sldId="331"/>
            <ac:spMk id="3" creationId="{672DEBB5-D60D-447F-8D08-18DA32EED86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5033AE-C7D8-40B4-9FBC-D422B783E005}"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101EE014-33AF-4011-932C-9440A69BECAB}">
      <dgm:prSet/>
      <dgm:spPr/>
      <dgm:t>
        <a:bodyPr/>
        <a:lstStyle/>
        <a:p>
          <a:r>
            <a:rPr lang="en-GB"/>
            <a:t>About todays conent?</a:t>
          </a:r>
          <a:endParaRPr lang="en-US"/>
        </a:p>
      </dgm:t>
    </dgm:pt>
    <dgm:pt modelId="{2BAAE5AB-FB45-41F9-ABAB-7A827A2F8C80}" type="parTrans" cxnId="{CE2D077F-F077-4E58-B77A-B8E861E2C199}">
      <dgm:prSet/>
      <dgm:spPr/>
      <dgm:t>
        <a:bodyPr/>
        <a:lstStyle/>
        <a:p>
          <a:endParaRPr lang="en-US"/>
        </a:p>
      </dgm:t>
    </dgm:pt>
    <dgm:pt modelId="{4F227715-7419-4215-A25F-1DDC14E14864}" type="sibTrans" cxnId="{CE2D077F-F077-4E58-B77A-B8E861E2C199}">
      <dgm:prSet/>
      <dgm:spPr/>
      <dgm:t>
        <a:bodyPr/>
        <a:lstStyle/>
        <a:p>
          <a:endParaRPr lang="en-US"/>
        </a:p>
      </dgm:t>
    </dgm:pt>
    <dgm:pt modelId="{36D4F818-DE6B-49A7-BCC3-01444D4B113B}">
      <dgm:prSet/>
      <dgm:spPr/>
      <dgm:t>
        <a:bodyPr/>
        <a:lstStyle/>
        <a:p>
          <a:r>
            <a:rPr lang="en-GB"/>
            <a:t>About the Assessments?</a:t>
          </a:r>
          <a:endParaRPr lang="en-US"/>
        </a:p>
      </dgm:t>
    </dgm:pt>
    <dgm:pt modelId="{C3FD795D-BC32-4DC3-983A-9B8104C43CE9}" type="parTrans" cxnId="{D8EF9AA0-A0C9-4DB6-AF2E-931F5DF41C6C}">
      <dgm:prSet/>
      <dgm:spPr/>
      <dgm:t>
        <a:bodyPr/>
        <a:lstStyle/>
        <a:p>
          <a:endParaRPr lang="en-US"/>
        </a:p>
      </dgm:t>
    </dgm:pt>
    <dgm:pt modelId="{6B0674E3-DBF5-481A-9EAB-B713C1ABE6FE}" type="sibTrans" cxnId="{D8EF9AA0-A0C9-4DB6-AF2E-931F5DF41C6C}">
      <dgm:prSet/>
      <dgm:spPr/>
      <dgm:t>
        <a:bodyPr/>
        <a:lstStyle/>
        <a:p>
          <a:endParaRPr lang="en-US"/>
        </a:p>
      </dgm:t>
    </dgm:pt>
    <dgm:pt modelId="{5799BD23-2F79-4BAE-9BF2-326048B609DB}">
      <dgm:prSet/>
      <dgm:spPr/>
      <dgm:t>
        <a:bodyPr/>
        <a:lstStyle/>
        <a:p>
          <a:r>
            <a:rPr lang="en-GB"/>
            <a:t>About anything else?</a:t>
          </a:r>
          <a:endParaRPr lang="en-US"/>
        </a:p>
      </dgm:t>
    </dgm:pt>
    <dgm:pt modelId="{0D904EEE-FCB1-413C-ABDA-21E3FD615195}" type="parTrans" cxnId="{B26EC6FE-0439-492B-8474-4D85CBBF7397}">
      <dgm:prSet/>
      <dgm:spPr/>
      <dgm:t>
        <a:bodyPr/>
        <a:lstStyle/>
        <a:p>
          <a:endParaRPr lang="en-US"/>
        </a:p>
      </dgm:t>
    </dgm:pt>
    <dgm:pt modelId="{AD184E68-EF92-4B82-A6E3-8A549FE64D70}" type="sibTrans" cxnId="{B26EC6FE-0439-492B-8474-4D85CBBF7397}">
      <dgm:prSet/>
      <dgm:spPr/>
      <dgm:t>
        <a:bodyPr/>
        <a:lstStyle/>
        <a:p>
          <a:endParaRPr lang="en-US"/>
        </a:p>
      </dgm:t>
    </dgm:pt>
    <dgm:pt modelId="{F6CEBAAB-1EAF-4A09-B254-E668E75881DB}" type="pres">
      <dgm:prSet presAssocID="{895033AE-C7D8-40B4-9FBC-D422B783E005}" presName="hierChild1" presStyleCnt="0">
        <dgm:presLayoutVars>
          <dgm:chPref val="1"/>
          <dgm:dir/>
          <dgm:animOne val="branch"/>
          <dgm:animLvl val="lvl"/>
          <dgm:resizeHandles/>
        </dgm:presLayoutVars>
      </dgm:prSet>
      <dgm:spPr/>
    </dgm:pt>
    <dgm:pt modelId="{5FD6FC0B-D56B-41A8-839E-691414EFADDE}" type="pres">
      <dgm:prSet presAssocID="{101EE014-33AF-4011-932C-9440A69BECAB}" presName="hierRoot1" presStyleCnt="0"/>
      <dgm:spPr/>
    </dgm:pt>
    <dgm:pt modelId="{21218769-BE53-4E28-8433-3965B4BF7C1C}" type="pres">
      <dgm:prSet presAssocID="{101EE014-33AF-4011-932C-9440A69BECAB}" presName="composite" presStyleCnt="0"/>
      <dgm:spPr/>
    </dgm:pt>
    <dgm:pt modelId="{E13C6463-9CF6-478F-9FBD-11491C4DF0F8}" type="pres">
      <dgm:prSet presAssocID="{101EE014-33AF-4011-932C-9440A69BECAB}" presName="background" presStyleLbl="node0" presStyleIdx="0" presStyleCnt="3"/>
      <dgm:spPr/>
    </dgm:pt>
    <dgm:pt modelId="{FADC88F1-E755-4C7D-B3C6-22C57B50D9A0}" type="pres">
      <dgm:prSet presAssocID="{101EE014-33AF-4011-932C-9440A69BECAB}" presName="text" presStyleLbl="fgAcc0" presStyleIdx="0" presStyleCnt="3">
        <dgm:presLayoutVars>
          <dgm:chPref val="3"/>
        </dgm:presLayoutVars>
      </dgm:prSet>
      <dgm:spPr/>
    </dgm:pt>
    <dgm:pt modelId="{F36FA798-C3D3-46B6-B11B-DFDEBF8CC8E0}" type="pres">
      <dgm:prSet presAssocID="{101EE014-33AF-4011-932C-9440A69BECAB}" presName="hierChild2" presStyleCnt="0"/>
      <dgm:spPr/>
    </dgm:pt>
    <dgm:pt modelId="{6A6CF775-AF1D-4748-AD95-07779E891876}" type="pres">
      <dgm:prSet presAssocID="{36D4F818-DE6B-49A7-BCC3-01444D4B113B}" presName="hierRoot1" presStyleCnt="0"/>
      <dgm:spPr/>
    </dgm:pt>
    <dgm:pt modelId="{5FD8FCEA-66B1-4EB5-A690-61C8700B90A9}" type="pres">
      <dgm:prSet presAssocID="{36D4F818-DE6B-49A7-BCC3-01444D4B113B}" presName="composite" presStyleCnt="0"/>
      <dgm:spPr/>
    </dgm:pt>
    <dgm:pt modelId="{4C9CF804-BF41-4315-AE0E-A8D6DFCA8C8C}" type="pres">
      <dgm:prSet presAssocID="{36D4F818-DE6B-49A7-BCC3-01444D4B113B}" presName="background" presStyleLbl="node0" presStyleIdx="1" presStyleCnt="3"/>
      <dgm:spPr/>
    </dgm:pt>
    <dgm:pt modelId="{3FD0DCD9-083B-4A3D-A866-A48B24B0F30C}" type="pres">
      <dgm:prSet presAssocID="{36D4F818-DE6B-49A7-BCC3-01444D4B113B}" presName="text" presStyleLbl="fgAcc0" presStyleIdx="1" presStyleCnt="3">
        <dgm:presLayoutVars>
          <dgm:chPref val="3"/>
        </dgm:presLayoutVars>
      </dgm:prSet>
      <dgm:spPr/>
    </dgm:pt>
    <dgm:pt modelId="{4FCF5D05-E6DA-4BDF-9B60-BCC282C1441B}" type="pres">
      <dgm:prSet presAssocID="{36D4F818-DE6B-49A7-BCC3-01444D4B113B}" presName="hierChild2" presStyleCnt="0"/>
      <dgm:spPr/>
    </dgm:pt>
    <dgm:pt modelId="{5A692E5F-B8EE-4303-B915-E6C385AA3BCB}" type="pres">
      <dgm:prSet presAssocID="{5799BD23-2F79-4BAE-9BF2-326048B609DB}" presName="hierRoot1" presStyleCnt="0"/>
      <dgm:spPr/>
    </dgm:pt>
    <dgm:pt modelId="{6DBE316C-8C4C-4B00-BAE0-8B33A034DA2D}" type="pres">
      <dgm:prSet presAssocID="{5799BD23-2F79-4BAE-9BF2-326048B609DB}" presName="composite" presStyleCnt="0"/>
      <dgm:spPr/>
    </dgm:pt>
    <dgm:pt modelId="{A48F60E9-8FB5-4E5B-8B5E-48E87687B293}" type="pres">
      <dgm:prSet presAssocID="{5799BD23-2F79-4BAE-9BF2-326048B609DB}" presName="background" presStyleLbl="node0" presStyleIdx="2" presStyleCnt="3"/>
      <dgm:spPr/>
    </dgm:pt>
    <dgm:pt modelId="{0D7515B9-EA2C-4133-BB00-5B279A0A821D}" type="pres">
      <dgm:prSet presAssocID="{5799BD23-2F79-4BAE-9BF2-326048B609DB}" presName="text" presStyleLbl="fgAcc0" presStyleIdx="2" presStyleCnt="3">
        <dgm:presLayoutVars>
          <dgm:chPref val="3"/>
        </dgm:presLayoutVars>
      </dgm:prSet>
      <dgm:spPr/>
    </dgm:pt>
    <dgm:pt modelId="{C6B4AEDF-6FEC-4267-9FE8-7F0D65083064}" type="pres">
      <dgm:prSet presAssocID="{5799BD23-2F79-4BAE-9BF2-326048B609DB}" presName="hierChild2" presStyleCnt="0"/>
      <dgm:spPr/>
    </dgm:pt>
  </dgm:ptLst>
  <dgm:cxnLst>
    <dgm:cxn modelId="{F5698D46-1D17-45EF-9465-F4F1A1605715}" type="presOf" srcId="{895033AE-C7D8-40B4-9FBC-D422B783E005}" destId="{F6CEBAAB-1EAF-4A09-B254-E668E75881DB}" srcOrd="0" destOrd="0" presId="urn:microsoft.com/office/officeart/2005/8/layout/hierarchy1"/>
    <dgm:cxn modelId="{CE2D077F-F077-4E58-B77A-B8E861E2C199}" srcId="{895033AE-C7D8-40B4-9FBC-D422B783E005}" destId="{101EE014-33AF-4011-932C-9440A69BECAB}" srcOrd="0" destOrd="0" parTransId="{2BAAE5AB-FB45-41F9-ABAB-7A827A2F8C80}" sibTransId="{4F227715-7419-4215-A25F-1DDC14E14864}"/>
    <dgm:cxn modelId="{34447F8F-CC50-445E-8870-432D1668B3EC}" type="presOf" srcId="{101EE014-33AF-4011-932C-9440A69BECAB}" destId="{FADC88F1-E755-4C7D-B3C6-22C57B50D9A0}" srcOrd="0" destOrd="0" presId="urn:microsoft.com/office/officeart/2005/8/layout/hierarchy1"/>
    <dgm:cxn modelId="{122BFC94-2E97-4B4F-A2D8-EF3CFC5CBFAE}" type="presOf" srcId="{5799BD23-2F79-4BAE-9BF2-326048B609DB}" destId="{0D7515B9-EA2C-4133-BB00-5B279A0A821D}" srcOrd="0" destOrd="0" presId="urn:microsoft.com/office/officeart/2005/8/layout/hierarchy1"/>
    <dgm:cxn modelId="{D8EF9AA0-A0C9-4DB6-AF2E-931F5DF41C6C}" srcId="{895033AE-C7D8-40B4-9FBC-D422B783E005}" destId="{36D4F818-DE6B-49A7-BCC3-01444D4B113B}" srcOrd="1" destOrd="0" parTransId="{C3FD795D-BC32-4DC3-983A-9B8104C43CE9}" sibTransId="{6B0674E3-DBF5-481A-9EAB-B713C1ABE6FE}"/>
    <dgm:cxn modelId="{6F7D26B4-78A2-47E1-99A4-5DE10DACDB51}" type="presOf" srcId="{36D4F818-DE6B-49A7-BCC3-01444D4B113B}" destId="{3FD0DCD9-083B-4A3D-A866-A48B24B0F30C}" srcOrd="0" destOrd="0" presId="urn:microsoft.com/office/officeart/2005/8/layout/hierarchy1"/>
    <dgm:cxn modelId="{B26EC6FE-0439-492B-8474-4D85CBBF7397}" srcId="{895033AE-C7D8-40B4-9FBC-D422B783E005}" destId="{5799BD23-2F79-4BAE-9BF2-326048B609DB}" srcOrd="2" destOrd="0" parTransId="{0D904EEE-FCB1-413C-ABDA-21E3FD615195}" sibTransId="{AD184E68-EF92-4B82-A6E3-8A549FE64D70}"/>
    <dgm:cxn modelId="{A6C4AE8B-57B2-44A4-832A-8AA25119BED9}" type="presParOf" srcId="{F6CEBAAB-1EAF-4A09-B254-E668E75881DB}" destId="{5FD6FC0B-D56B-41A8-839E-691414EFADDE}" srcOrd="0" destOrd="0" presId="urn:microsoft.com/office/officeart/2005/8/layout/hierarchy1"/>
    <dgm:cxn modelId="{F10E2E1C-52E0-4294-A620-12BB776F3590}" type="presParOf" srcId="{5FD6FC0B-D56B-41A8-839E-691414EFADDE}" destId="{21218769-BE53-4E28-8433-3965B4BF7C1C}" srcOrd="0" destOrd="0" presId="urn:microsoft.com/office/officeart/2005/8/layout/hierarchy1"/>
    <dgm:cxn modelId="{7483A06A-7ED5-4D35-A6FD-7C5EF5D4647F}" type="presParOf" srcId="{21218769-BE53-4E28-8433-3965B4BF7C1C}" destId="{E13C6463-9CF6-478F-9FBD-11491C4DF0F8}" srcOrd="0" destOrd="0" presId="urn:microsoft.com/office/officeart/2005/8/layout/hierarchy1"/>
    <dgm:cxn modelId="{502B46D3-FD11-4D6A-8F21-FFA3571343E4}" type="presParOf" srcId="{21218769-BE53-4E28-8433-3965B4BF7C1C}" destId="{FADC88F1-E755-4C7D-B3C6-22C57B50D9A0}" srcOrd="1" destOrd="0" presId="urn:microsoft.com/office/officeart/2005/8/layout/hierarchy1"/>
    <dgm:cxn modelId="{9EB00B71-3362-484C-960E-485D62C53E12}" type="presParOf" srcId="{5FD6FC0B-D56B-41A8-839E-691414EFADDE}" destId="{F36FA798-C3D3-46B6-B11B-DFDEBF8CC8E0}" srcOrd="1" destOrd="0" presId="urn:microsoft.com/office/officeart/2005/8/layout/hierarchy1"/>
    <dgm:cxn modelId="{4D885149-F329-4FB6-899F-8E47852B512C}" type="presParOf" srcId="{F6CEBAAB-1EAF-4A09-B254-E668E75881DB}" destId="{6A6CF775-AF1D-4748-AD95-07779E891876}" srcOrd="1" destOrd="0" presId="urn:microsoft.com/office/officeart/2005/8/layout/hierarchy1"/>
    <dgm:cxn modelId="{93D7122D-EBAA-4659-B0F3-1470E473D826}" type="presParOf" srcId="{6A6CF775-AF1D-4748-AD95-07779E891876}" destId="{5FD8FCEA-66B1-4EB5-A690-61C8700B90A9}" srcOrd="0" destOrd="0" presId="urn:microsoft.com/office/officeart/2005/8/layout/hierarchy1"/>
    <dgm:cxn modelId="{DC502F8A-B24A-4BE4-BCB1-8D45396C0659}" type="presParOf" srcId="{5FD8FCEA-66B1-4EB5-A690-61C8700B90A9}" destId="{4C9CF804-BF41-4315-AE0E-A8D6DFCA8C8C}" srcOrd="0" destOrd="0" presId="urn:microsoft.com/office/officeart/2005/8/layout/hierarchy1"/>
    <dgm:cxn modelId="{93B75B3A-7048-4B02-B812-5FA0AF1E1462}" type="presParOf" srcId="{5FD8FCEA-66B1-4EB5-A690-61C8700B90A9}" destId="{3FD0DCD9-083B-4A3D-A866-A48B24B0F30C}" srcOrd="1" destOrd="0" presId="urn:microsoft.com/office/officeart/2005/8/layout/hierarchy1"/>
    <dgm:cxn modelId="{645BF0E6-1050-4AEA-BDEC-502613E912E5}" type="presParOf" srcId="{6A6CF775-AF1D-4748-AD95-07779E891876}" destId="{4FCF5D05-E6DA-4BDF-9B60-BCC282C1441B}" srcOrd="1" destOrd="0" presId="urn:microsoft.com/office/officeart/2005/8/layout/hierarchy1"/>
    <dgm:cxn modelId="{BAB6E9F9-4F06-40E1-B3B6-14E90A60F260}" type="presParOf" srcId="{F6CEBAAB-1EAF-4A09-B254-E668E75881DB}" destId="{5A692E5F-B8EE-4303-B915-E6C385AA3BCB}" srcOrd="2" destOrd="0" presId="urn:microsoft.com/office/officeart/2005/8/layout/hierarchy1"/>
    <dgm:cxn modelId="{2E0BDEE5-DFF9-401A-96A7-D32AC7A2A838}" type="presParOf" srcId="{5A692E5F-B8EE-4303-B915-E6C385AA3BCB}" destId="{6DBE316C-8C4C-4B00-BAE0-8B33A034DA2D}" srcOrd="0" destOrd="0" presId="urn:microsoft.com/office/officeart/2005/8/layout/hierarchy1"/>
    <dgm:cxn modelId="{F3F4EEB3-6597-402F-875E-06BF43083696}" type="presParOf" srcId="{6DBE316C-8C4C-4B00-BAE0-8B33A034DA2D}" destId="{A48F60E9-8FB5-4E5B-8B5E-48E87687B293}" srcOrd="0" destOrd="0" presId="urn:microsoft.com/office/officeart/2005/8/layout/hierarchy1"/>
    <dgm:cxn modelId="{26046BDD-25E1-4E0F-84B2-9D13E02799EB}" type="presParOf" srcId="{6DBE316C-8C4C-4B00-BAE0-8B33A034DA2D}" destId="{0D7515B9-EA2C-4133-BB00-5B279A0A821D}" srcOrd="1" destOrd="0" presId="urn:microsoft.com/office/officeart/2005/8/layout/hierarchy1"/>
    <dgm:cxn modelId="{A0101269-5411-47A0-BA43-4AF3E639D1B4}" type="presParOf" srcId="{5A692E5F-B8EE-4303-B915-E6C385AA3BCB}" destId="{C6B4AEDF-6FEC-4267-9FE8-7F0D6508306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3C6463-9CF6-478F-9FBD-11491C4DF0F8}">
      <dsp:nvSpPr>
        <dsp:cNvPr id="0" name=""/>
        <dsp:cNvSpPr/>
      </dsp:nvSpPr>
      <dsp:spPr>
        <a:xfrm>
          <a:off x="0" y="673555"/>
          <a:ext cx="2823601" cy="179298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DC88F1-E755-4C7D-B3C6-22C57B50D9A0}">
      <dsp:nvSpPr>
        <dsp:cNvPr id="0" name=""/>
        <dsp:cNvSpPr/>
      </dsp:nvSpPr>
      <dsp:spPr>
        <a:xfrm>
          <a:off x="313733" y="971601"/>
          <a:ext cx="2823601" cy="179298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About todays conent?</a:t>
          </a:r>
          <a:endParaRPr lang="en-US" sz="3400" kern="1200"/>
        </a:p>
      </dsp:txBody>
      <dsp:txXfrm>
        <a:off x="366248" y="1024116"/>
        <a:ext cx="2718571" cy="1687956"/>
      </dsp:txXfrm>
    </dsp:sp>
    <dsp:sp modelId="{4C9CF804-BF41-4315-AE0E-A8D6DFCA8C8C}">
      <dsp:nvSpPr>
        <dsp:cNvPr id="0" name=""/>
        <dsp:cNvSpPr/>
      </dsp:nvSpPr>
      <dsp:spPr>
        <a:xfrm>
          <a:off x="3451068" y="673555"/>
          <a:ext cx="2823601" cy="179298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D0DCD9-083B-4A3D-A866-A48B24B0F30C}">
      <dsp:nvSpPr>
        <dsp:cNvPr id="0" name=""/>
        <dsp:cNvSpPr/>
      </dsp:nvSpPr>
      <dsp:spPr>
        <a:xfrm>
          <a:off x="3764802" y="971601"/>
          <a:ext cx="2823601" cy="179298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About the Assessments?</a:t>
          </a:r>
          <a:endParaRPr lang="en-US" sz="3400" kern="1200"/>
        </a:p>
      </dsp:txBody>
      <dsp:txXfrm>
        <a:off x="3817317" y="1024116"/>
        <a:ext cx="2718571" cy="1687956"/>
      </dsp:txXfrm>
    </dsp:sp>
    <dsp:sp modelId="{A48F60E9-8FB5-4E5B-8B5E-48E87687B293}">
      <dsp:nvSpPr>
        <dsp:cNvPr id="0" name=""/>
        <dsp:cNvSpPr/>
      </dsp:nvSpPr>
      <dsp:spPr>
        <a:xfrm>
          <a:off x="6902137" y="673555"/>
          <a:ext cx="2823601" cy="179298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7515B9-EA2C-4133-BB00-5B279A0A821D}">
      <dsp:nvSpPr>
        <dsp:cNvPr id="0" name=""/>
        <dsp:cNvSpPr/>
      </dsp:nvSpPr>
      <dsp:spPr>
        <a:xfrm>
          <a:off x="7215870" y="971601"/>
          <a:ext cx="2823601" cy="179298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About anything else?</a:t>
          </a:r>
          <a:endParaRPr lang="en-US" sz="3400" kern="1200"/>
        </a:p>
      </dsp:txBody>
      <dsp:txXfrm>
        <a:off x="7268385" y="1024116"/>
        <a:ext cx="2718571" cy="168795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66649A-13F8-435C-AD88-9E9CDD2A9F6A}" type="datetimeFigureOut">
              <a:rPr lang="en-GB" smtClean="0"/>
              <a:t>17/10/2023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CD583B-8D18-4048-A14E-303B9DA8BFB6}" type="slidenum">
              <a:rPr lang="en-GB" smtClean="0"/>
              <a:t>‹#›</a:t>
            </a:fld>
            <a:endParaRPr lang="en-GB"/>
          </a:p>
        </p:txBody>
      </p:sp>
    </p:spTree>
    <p:extLst>
      <p:ext uri="{BB962C8B-B14F-4D97-AF65-F5344CB8AC3E}">
        <p14:creationId xmlns:p14="http://schemas.microsoft.com/office/powerpoint/2010/main" val="3148129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40C28"/>
                </a:solidFill>
                <a:effectLst/>
                <a:latin typeface="Google Sans"/>
              </a:rPr>
              <a:t>Fox Features Syndicate from June of 1948 to August of 1951</a:t>
            </a:r>
            <a:endParaRPr lang="en-GB"/>
          </a:p>
        </p:txBody>
      </p:sp>
      <p:sp>
        <p:nvSpPr>
          <p:cNvPr id="4" name="Slide Number Placeholder 3"/>
          <p:cNvSpPr>
            <a:spLocks noGrp="1"/>
          </p:cNvSpPr>
          <p:nvPr>
            <p:ph type="sldNum" sz="quarter" idx="5"/>
          </p:nvPr>
        </p:nvSpPr>
        <p:spPr/>
        <p:txBody>
          <a:bodyPr/>
          <a:lstStyle/>
          <a:p>
            <a:fld id="{27CD583B-8D18-4048-A14E-303B9DA8BFB6}" type="slidenum">
              <a:rPr lang="en-GB" smtClean="0"/>
              <a:t>6</a:t>
            </a:fld>
            <a:endParaRPr lang="en-GB"/>
          </a:p>
        </p:txBody>
      </p:sp>
    </p:spTree>
    <p:extLst>
      <p:ext uri="{BB962C8B-B14F-4D97-AF65-F5344CB8AC3E}">
        <p14:creationId xmlns:p14="http://schemas.microsoft.com/office/powerpoint/2010/main" val="2995003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F1F1F"/>
                </a:solidFill>
                <a:effectLst/>
                <a:latin typeface="Google Sans"/>
              </a:rPr>
              <a:t>Biological positivism is </a:t>
            </a:r>
            <a:r>
              <a:rPr lang="en-GB" b="0" i="0">
                <a:solidFill>
                  <a:srgbClr val="040C28"/>
                </a:solidFill>
                <a:effectLst/>
                <a:latin typeface="Google Sans"/>
              </a:rPr>
              <a:t>a theory that takes an individual's characteristics and behaviour that make up their genetic disposition is what causes them to be criminals</a:t>
            </a:r>
            <a:r>
              <a:rPr lang="en-GB" b="0" i="0">
                <a:solidFill>
                  <a:srgbClr val="1F1F1F"/>
                </a:solidFill>
                <a:effectLst/>
                <a:latin typeface="Google Sans"/>
              </a:rPr>
              <a:t>. Biological positivism in theory states that individuals are born criminals and some are not.  1893</a:t>
            </a:r>
          </a:p>
          <a:p>
            <a:endParaRPr lang="en-GB" b="0" i="0">
              <a:solidFill>
                <a:srgbClr val="1F1F1F"/>
              </a:solidFill>
              <a:effectLst/>
              <a:latin typeface="Google Sans"/>
            </a:endParaRPr>
          </a:p>
          <a:p>
            <a:r>
              <a:rPr lang="en-GB" b="0" i="0">
                <a:solidFill>
                  <a:srgbClr val="202122"/>
                </a:solidFill>
                <a:effectLst/>
                <a:latin typeface="Arial" panose="020B0604020202020204" pitchFamily="34" charset="0"/>
              </a:rPr>
              <a:t>In </a:t>
            </a:r>
            <a:r>
              <a:rPr lang="en-GB" b="0" i="1">
                <a:solidFill>
                  <a:srgbClr val="202122"/>
                </a:solidFill>
                <a:effectLst/>
                <a:latin typeface="Arial" panose="020B0604020202020204" pitchFamily="34" charset="0"/>
              </a:rPr>
              <a:t>Criminal Woman</a:t>
            </a:r>
            <a:r>
              <a:rPr lang="en-GB" b="0" i="0">
                <a:solidFill>
                  <a:srgbClr val="202122"/>
                </a:solidFill>
                <a:effectLst/>
                <a:latin typeface="Arial" panose="020B0604020202020204" pitchFamily="34" charset="0"/>
              </a:rPr>
              <a:t>, Lombroso used his theory to explain women's criminal offending. Lombroso outlines "normal women" as opposed to "criminal women" such as "the prostitute."  Lombroso’s believed women are inferior to men Lombroso and was unable to argue, based on his theory of the born criminal, that women's lesser involvement in crime reflected their comparatively lower level. </a:t>
            </a:r>
            <a:endParaRPr lang="en-GB"/>
          </a:p>
        </p:txBody>
      </p:sp>
      <p:sp>
        <p:nvSpPr>
          <p:cNvPr id="4" name="Slide Number Placeholder 3"/>
          <p:cNvSpPr>
            <a:spLocks noGrp="1"/>
          </p:cNvSpPr>
          <p:nvPr>
            <p:ph type="sldNum" sz="quarter" idx="5"/>
          </p:nvPr>
        </p:nvSpPr>
        <p:spPr/>
        <p:txBody>
          <a:bodyPr/>
          <a:lstStyle/>
          <a:p>
            <a:fld id="{27CD583B-8D18-4048-A14E-303B9DA8BFB6}" type="slidenum">
              <a:rPr lang="en-GB" smtClean="0"/>
              <a:t>7</a:t>
            </a:fld>
            <a:endParaRPr lang="en-GB"/>
          </a:p>
        </p:txBody>
      </p:sp>
    </p:spTree>
    <p:extLst>
      <p:ext uri="{BB962C8B-B14F-4D97-AF65-F5344CB8AC3E}">
        <p14:creationId xmlns:p14="http://schemas.microsoft.com/office/powerpoint/2010/main" val="12243430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https://www.cps.gov.uk/legal-guidance/prostitution-and-exploitation-prostitution</a:t>
            </a:r>
          </a:p>
          <a:p>
            <a:endParaRPr lang="en-GB"/>
          </a:p>
          <a:p>
            <a:r>
              <a:rPr lang="en-GB"/>
              <a:t>https://library.college.police.uk/docs/appref/Sex-Work-and-Prostitution-Guidance-Jan-2019.pdf</a:t>
            </a:r>
          </a:p>
        </p:txBody>
      </p:sp>
      <p:sp>
        <p:nvSpPr>
          <p:cNvPr id="4" name="Slide Number Placeholder 3"/>
          <p:cNvSpPr>
            <a:spLocks noGrp="1"/>
          </p:cNvSpPr>
          <p:nvPr>
            <p:ph type="sldNum" sz="quarter" idx="5"/>
          </p:nvPr>
        </p:nvSpPr>
        <p:spPr/>
        <p:txBody>
          <a:bodyPr/>
          <a:lstStyle/>
          <a:p>
            <a:fld id="{27CD583B-8D18-4048-A14E-303B9DA8BFB6}" type="slidenum">
              <a:rPr lang="en-GB" smtClean="0"/>
              <a:t>9</a:t>
            </a:fld>
            <a:endParaRPr lang="en-GB"/>
          </a:p>
        </p:txBody>
      </p:sp>
    </p:spTree>
    <p:extLst>
      <p:ext uri="{BB962C8B-B14F-4D97-AF65-F5344CB8AC3E}">
        <p14:creationId xmlns:p14="http://schemas.microsoft.com/office/powerpoint/2010/main" val="778417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err="1">
                <a:latin typeface="Vollkorn"/>
              </a:rPr>
              <a:t>Herta</a:t>
            </a:r>
            <a:r>
              <a:rPr lang="en-GB" sz="1200">
                <a:latin typeface="Vollkorn"/>
              </a:rPr>
              <a:t> </a:t>
            </a:r>
            <a:r>
              <a:rPr lang="en-GB" sz="1200" err="1">
                <a:latin typeface="Vollkorn"/>
              </a:rPr>
              <a:t>Oberheuser</a:t>
            </a:r>
            <a:r>
              <a:rPr lang="en-GB" sz="1200">
                <a:latin typeface="Vollkorn"/>
              </a:rPr>
              <a:t> </a:t>
            </a:r>
            <a:endParaRPr lang="en-GB"/>
          </a:p>
        </p:txBody>
      </p:sp>
      <p:sp>
        <p:nvSpPr>
          <p:cNvPr id="4" name="Slide Number Placeholder 3"/>
          <p:cNvSpPr>
            <a:spLocks noGrp="1"/>
          </p:cNvSpPr>
          <p:nvPr>
            <p:ph type="sldNum" sz="quarter" idx="5"/>
          </p:nvPr>
        </p:nvSpPr>
        <p:spPr/>
        <p:txBody>
          <a:bodyPr/>
          <a:lstStyle/>
          <a:p>
            <a:fld id="{27CD583B-8D18-4048-A14E-303B9DA8BFB6}" type="slidenum">
              <a:rPr lang="en-GB" smtClean="0"/>
              <a:t>20</a:t>
            </a:fld>
            <a:endParaRPr lang="en-GB"/>
          </a:p>
        </p:txBody>
      </p:sp>
    </p:spTree>
    <p:extLst>
      <p:ext uri="{BB962C8B-B14F-4D97-AF65-F5344CB8AC3E}">
        <p14:creationId xmlns:p14="http://schemas.microsoft.com/office/powerpoint/2010/main" val="675544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https://assets.publishing.service.gov.uk/government/uploads/system/uploads/attachment_data/file/1132790/female-offender-strategy-delivery-plan-2022-25.pdf</a:t>
            </a:r>
          </a:p>
        </p:txBody>
      </p:sp>
      <p:sp>
        <p:nvSpPr>
          <p:cNvPr id="4" name="Slide Number Placeholder 3"/>
          <p:cNvSpPr>
            <a:spLocks noGrp="1"/>
          </p:cNvSpPr>
          <p:nvPr>
            <p:ph type="sldNum" sz="quarter" idx="5"/>
          </p:nvPr>
        </p:nvSpPr>
        <p:spPr/>
        <p:txBody>
          <a:bodyPr/>
          <a:lstStyle/>
          <a:p>
            <a:fld id="{27CD583B-8D18-4048-A14E-303B9DA8BFB6}" type="slidenum">
              <a:rPr lang="en-GB" smtClean="0"/>
              <a:t>28</a:t>
            </a:fld>
            <a:endParaRPr lang="en-GB"/>
          </a:p>
        </p:txBody>
      </p:sp>
    </p:spTree>
    <p:extLst>
      <p:ext uri="{BB962C8B-B14F-4D97-AF65-F5344CB8AC3E}">
        <p14:creationId xmlns:p14="http://schemas.microsoft.com/office/powerpoint/2010/main" val="27699381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a:solidFill>
                  <a:srgbClr val="5F6368"/>
                </a:solidFill>
                <a:effectLst/>
                <a:latin typeface="arial" panose="020B0604020202020204" pitchFamily="34" charset="0"/>
              </a:rPr>
              <a:t>Indictable</a:t>
            </a:r>
            <a:r>
              <a:rPr lang="en-GB" b="0" i="0">
                <a:solidFill>
                  <a:srgbClr val="4D5156"/>
                </a:solidFill>
                <a:effectLst/>
                <a:latin typeface="arial" panose="020B0604020202020204" pitchFamily="34" charset="0"/>
              </a:rPr>
              <a:t> only </a:t>
            </a:r>
            <a:r>
              <a:rPr lang="en-GB" b="1" i="0">
                <a:solidFill>
                  <a:srgbClr val="5F6368"/>
                </a:solidFill>
                <a:effectLst/>
                <a:latin typeface="arial" panose="020B0604020202020204" pitchFamily="34" charset="0"/>
              </a:rPr>
              <a:t>offences</a:t>
            </a:r>
            <a:r>
              <a:rPr lang="en-GB" b="0" i="0">
                <a:solidFill>
                  <a:srgbClr val="4D5156"/>
                </a:solidFill>
                <a:effectLst/>
                <a:latin typeface="arial" panose="020B0604020202020204" pitchFamily="34" charset="0"/>
              </a:rPr>
              <a:t> must be tried in the Crown Court.  -murder, rape, sexual assault, </a:t>
            </a:r>
            <a:r>
              <a:rPr lang="en-GB" b="0" i="0">
                <a:solidFill>
                  <a:srgbClr val="202124"/>
                </a:solidFill>
                <a:effectLst/>
                <a:latin typeface="Google Sans"/>
              </a:rPr>
              <a:t>Aggravated burglary, Theft, FGM, manslaughter</a:t>
            </a:r>
            <a:endParaRPr lang="en-GB"/>
          </a:p>
        </p:txBody>
      </p:sp>
      <p:sp>
        <p:nvSpPr>
          <p:cNvPr id="4" name="Slide Number Placeholder 3"/>
          <p:cNvSpPr>
            <a:spLocks noGrp="1"/>
          </p:cNvSpPr>
          <p:nvPr>
            <p:ph type="sldNum" sz="quarter" idx="5"/>
          </p:nvPr>
        </p:nvSpPr>
        <p:spPr/>
        <p:txBody>
          <a:bodyPr/>
          <a:lstStyle/>
          <a:p>
            <a:fld id="{27CD583B-8D18-4048-A14E-303B9DA8BFB6}" type="slidenum">
              <a:rPr lang="en-GB" smtClean="0"/>
              <a:t>32</a:t>
            </a:fld>
            <a:endParaRPr lang="en-GB"/>
          </a:p>
        </p:txBody>
      </p:sp>
    </p:spTree>
    <p:extLst>
      <p:ext uri="{BB962C8B-B14F-4D97-AF65-F5344CB8AC3E}">
        <p14:creationId xmlns:p14="http://schemas.microsoft.com/office/powerpoint/2010/main" val="3204917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https://www.gov.uk/government/statistics/women-and-the-criminal-justice-system-2021/women-and-the-criminal-justice-system-2021#victims</a:t>
            </a:r>
          </a:p>
        </p:txBody>
      </p:sp>
      <p:sp>
        <p:nvSpPr>
          <p:cNvPr id="4" name="Slide Number Placeholder 3"/>
          <p:cNvSpPr>
            <a:spLocks noGrp="1"/>
          </p:cNvSpPr>
          <p:nvPr>
            <p:ph type="sldNum" sz="quarter" idx="5"/>
          </p:nvPr>
        </p:nvSpPr>
        <p:spPr/>
        <p:txBody>
          <a:bodyPr/>
          <a:lstStyle/>
          <a:p>
            <a:fld id="{27CD583B-8D18-4048-A14E-303B9DA8BFB6}" type="slidenum">
              <a:rPr lang="en-GB" smtClean="0"/>
              <a:t>34</a:t>
            </a:fld>
            <a:endParaRPr lang="en-GB"/>
          </a:p>
        </p:txBody>
      </p:sp>
    </p:spTree>
    <p:extLst>
      <p:ext uri="{BB962C8B-B14F-4D97-AF65-F5344CB8AC3E}">
        <p14:creationId xmlns:p14="http://schemas.microsoft.com/office/powerpoint/2010/main" val="42391335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https://www.theguardian.com/society/2023/oct/15/two-thirds-prisons-officially-overcrowded-england-wales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Wandsworth </a:t>
            </a:r>
            <a:r>
              <a:rPr lang="en-GB" b="0" i="0">
                <a:solidFill>
                  <a:srgbClr val="121212"/>
                </a:solidFill>
                <a:effectLst/>
                <a:latin typeface="GuardianTextEgyptian"/>
              </a:rPr>
              <a:t>despite the alleged escape of a terror suspect last month -Daniel </a:t>
            </a:r>
            <a:r>
              <a:rPr lang="en-GB" b="0" i="0" err="1">
                <a:solidFill>
                  <a:srgbClr val="121212"/>
                </a:solidFill>
                <a:effectLst/>
                <a:latin typeface="GuardianTextEgyptian"/>
              </a:rPr>
              <a:t>Khalife</a:t>
            </a:r>
            <a:endParaRPr lang="en-GB" b="0" i="0">
              <a:solidFill>
                <a:srgbClr val="121212"/>
              </a:solidFill>
              <a:effectLst/>
              <a:latin typeface="GuardianTextEgypti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a:solidFill>
                <a:srgbClr val="121212"/>
              </a:solidFill>
              <a:effectLst/>
              <a:latin typeface="GuardianTextEgyptian"/>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t>https://www.bbc.co.uk/news/uk-politics-67116658</a:t>
            </a:r>
          </a:p>
          <a:p>
            <a:endParaRPr lang="en-GB"/>
          </a:p>
        </p:txBody>
      </p:sp>
      <p:sp>
        <p:nvSpPr>
          <p:cNvPr id="4" name="Slide Number Placeholder 3"/>
          <p:cNvSpPr>
            <a:spLocks noGrp="1"/>
          </p:cNvSpPr>
          <p:nvPr>
            <p:ph type="sldNum" sz="quarter" idx="5"/>
          </p:nvPr>
        </p:nvSpPr>
        <p:spPr/>
        <p:txBody>
          <a:bodyPr/>
          <a:lstStyle/>
          <a:p>
            <a:fld id="{27CD583B-8D18-4048-A14E-303B9DA8BFB6}" type="slidenum">
              <a:rPr lang="en-GB" smtClean="0"/>
              <a:t>38</a:t>
            </a:fld>
            <a:endParaRPr lang="en-GB"/>
          </a:p>
        </p:txBody>
      </p:sp>
    </p:spTree>
    <p:extLst>
      <p:ext uri="{BB962C8B-B14F-4D97-AF65-F5344CB8AC3E}">
        <p14:creationId xmlns:p14="http://schemas.microsoft.com/office/powerpoint/2010/main" val="35146583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39C4C-0316-B68F-1668-CBB1E38E65A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9741071-5F9F-C068-E36A-E28848DA54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52E7E9-C365-3026-A9E4-105CFBB99514}"/>
              </a:ext>
            </a:extLst>
          </p:cNvPr>
          <p:cNvSpPr>
            <a:spLocks noGrp="1"/>
          </p:cNvSpPr>
          <p:nvPr>
            <p:ph type="dt" sz="half" idx="10"/>
          </p:nvPr>
        </p:nvSpPr>
        <p:spPr/>
        <p:txBody>
          <a:bodyPr/>
          <a:lstStyle/>
          <a:p>
            <a:fld id="{82289D7C-E5E5-4A9A-8BB2-A345D090D1E8}" type="datetimeFigureOut">
              <a:rPr lang="en-GB" smtClean="0"/>
              <a:t>17/10/2023</a:t>
            </a:fld>
            <a:endParaRPr lang="en-GB"/>
          </a:p>
        </p:txBody>
      </p:sp>
      <p:sp>
        <p:nvSpPr>
          <p:cNvPr id="5" name="Footer Placeholder 4">
            <a:extLst>
              <a:ext uri="{FF2B5EF4-FFF2-40B4-BE49-F238E27FC236}">
                <a16:creationId xmlns:a16="http://schemas.microsoft.com/office/drawing/2014/main" id="{357352CA-8AB1-3893-E873-EA47807890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F0490A-BF4E-6C12-07C9-084175008DE2}"/>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3959053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98D08-AC52-C438-0D4E-C58BE3E414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0CA2A4-11DF-E43D-E94B-6F55416992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C79D4F-4C0E-ABB3-B2E6-AF3357FF3037}"/>
              </a:ext>
            </a:extLst>
          </p:cNvPr>
          <p:cNvSpPr>
            <a:spLocks noGrp="1"/>
          </p:cNvSpPr>
          <p:nvPr>
            <p:ph type="dt" sz="half" idx="10"/>
          </p:nvPr>
        </p:nvSpPr>
        <p:spPr/>
        <p:txBody>
          <a:bodyPr/>
          <a:lstStyle/>
          <a:p>
            <a:fld id="{82289D7C-E5E5-4A9A-8BB2-A345D090D1E8}" type="datetimeFigureOut">
              <a:rPr lang="en-GB" smtClean="0"/>
              <a:t>17/10/2023</a:t>
            </a:fld>
            <a:endParaRPr lang="en-GB"/>
          </a:p>
        </p:txBody>
      </p:sp>
      <p:sp>
        <p:nvSpPr>
          <p:cNvPr id="5" name="Footer Placeholder 4">
            <a:extLst>
              <a:ext uri="{FF2B5EF4-FFF2-40B4-BE49-F238E27FC236}">
                <a16:creationId xmlns:a16="http://schemas.microsoft.com/office/drawing/2014/main" id="{50A86DE5-479E-E0E5-2EE2-77C12EC49B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918275-EE64-6AAD-48ED-F83ADFE28DDF}"/>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145529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1033B-F1B2-EC7D-AE58-6D7DC32812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750C03-0E77-9638-2E5C-39CD57F404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9E1A18-7DB1-FD3E-D06A-42C62595055F}"/>
              </a:ext>
            </a:extLst>
          </p:cNvPr>
          <p:cNvSpPr>
            <a:spLocks noGrp="1"/>
          </p:cNvSpPr>
          <p:nvPr>
            <p:ph type="dt" sz="half" idx="10"/>
          </p:nvPr>
        </p:nvSpPr>
        <p:spPr/>
        <p:txBody>
          <a:bodyPr/>
          <a:lstStyle/>
          <a:p>
            <a:fld id="{82289D7C-E5E5-4A9A-8BB2-A345D090D1E8}" type="datetimeFigureOut">
              <a:rPr lang="en-GB" smtClean="0"/>
              <a:t>17/10/2023</a:t>
            </a:fld>
            <a:endParaRPr lang="en-GB"/>
          </a:p>
        </p:txBody>
      </p:sp>
      <p:sp>
        <p:nvSpPr>
          <p:cNvPr id="5" name="Footer Placeholder 4">
            <a:extLst>
              <a:ext uri="{FF2B5EF4-FFF2-40B4-BE49-F238E27FC236}">
                <a16:creationId xmlns:a16="http://schemas.microsoft.com/office/drawing/2014/main" id="{D3A83667-F9F5-25B0-8C71-6201152DD7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D7C15D-50FA-2C22-CF96-24C0C9D82CE6}"/>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521338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DA86-F705-91BF-E37F-291CCD57E0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B0F0F1-D2F4-04B4-3805-BE34EC8364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6E33BD-400E-D8BD-4378-8FADB9A280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F78647-E86E-B24A-C635-5611977D4773}"/>
              </a:ext>
            </a:extLst>
          </p:cNvPr>
          <p:cNvSpPr>
            <a:spLocks noGrp="1"/>
          </p:cNvSpPr>
          <p:nvPr>
            <p:ph type="dt" sz="half" idx="10"/>
          </p:nvPr>
        </p:nvSpPr>
        <p:spPr/>
        <p:txBody>
          <a:bodyPr/>
          <a:lstStyle/>
          <a:p>
            <a:fld id="{82289D7C-E5E5-4A9A-8BB2-A345D090D1E8}" type="datetimeFigureOut">
              <a:rPr lang="en-GB" smtClean="0"/>
              <a:t>17/10/2023</a:t>
            </a:fld>
            <a:endParaRPr lang="en-GB"/>
          </a:p>
        </p:txBody>
      </p:sp>
      <p:sp>
        <p:nvSpPr>
          <p:cNvPr id="6" name="Footer Placeholder 5">
            <a:extLst>
              <a:ext uri="{FF2B5EF4-FFF2-40B4-BE49-F238E27FC236}">
                <a16:creationId xmlns:a16="http://schemas.microsoft.com/office/drawing/2014/main" id="{82265043-D778-0507-FB6F-F4404ED93A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A80673-DA73-13D7-4BE2-468FF1961D93}"/>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3638918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1B15D-7749-F97F-1BA2-43F1D2699D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1BFF83-6F23-5F13-B662-F698BAC970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AB2A17-A916-7792-9ABC-2F1E61E506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28AA7D-C086-7F1F-C759-227F3339F6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55419B-B149-A0E8-FEBD-8E4EDABAA8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A270994-4EFD-A850-0EF9-8C174C0B9B75}"/>
              </a:ext>
            </a:extLst>
          </p:cNvPr>
          <p:cNvSpPr>
            <a:spLocks noGrp="1"/>
          </p:cNvSpPr>
          <p:nvPr>
            <p:ph type="dt" sz="half" idx="10"/>
          </p:nvPr>
        </p:nvSpPr>
        <p:spPr/>
        <p:txBody>
          <a:bodyPr/>
          <a:lstStyle/>
          <a:p>
            <a:fld id="{82289D7C-E5E5-4A9A-8BB2-A345D090D1E8}" type="datetimeFigureOut">
              <a:rPr lang="en-GB" smtClean="0"/>
              <a:t>17/10/2023</a:t>
            </a:fld>
            <a:endParaRPr lang="en-GB"/>
          </a:p>
        </p:txBody>
      </p:sp>
      <p:sp>
        <p:nvSpPr>
          <p:cNvPr id="8" name="Footer Placeholder 7">
            <a:extLst>
              <a:ext uri="{FF2B5EF4-FFF2-40B4-BE49-F238E27FC236}">
                <a16:creationId xmlns:a16="http://schemas.microsoft.com/office/drawing/2014/main" id="{C0741EFA-2888-F9B4-6B14-0C2F5772022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2EBF56-BE27-CD99-4FB3-5B5DF599A1F7}"/>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2612552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8EF1-B0B5-4EA4-6B6B-2B8257FB8A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D9FADE-0B5F-4F11-93FA-9EA7E3155007}"/>
              </a:ext>
            </a:extLst>
          </p:cNvPr>
          <p:cNvSpPr>
            <a:spLocks noGrp="1"/>
          </p:cNvSpPr>
          <p:nvPr>
            <p:ph type="dt" sz="half" idx="10"/>
          </p:nvPr>
        </p:nvSpPr>
        <p:spPr/>
        <p:txBody>
          <a:bodyPr/>
          <a:lstStyle/>
          <a:p>
            <a:fld id="{82289D7C-E5E5-4A9A-8BB2-A345D090D1E8}" type="datetimeFigureOut">
              <a:rPr lang="en-GB" smtClean="0"/>
              <a:t>17/10/2023</a:t>
            </a:fld>
            <a:endParaRPr lang="en-GB"/>
          </a:p>
        </p:txBody>
      </p:sp>
      <p:sp>
        <p:nvSpPr>
          <p:cNvPr id="4" name="Footer Placeholder 3">
            <a:extLst>
              <a:ext uri="{FF2B5EF4-FFF2-40B4-BE49-F238E27FC236}">
                <a16:creationId xmlns:a16="http://schemas.microsoft.com/office/drawing/2014/main" id="{92A23579-ECF1-34B4-92E1-1B3D7E92BB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0544C1-EC0D-C7F4-2E85-6B9B21D5CAA7}"/>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144491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B8A607-AB03-B8DF-F7C6-685ADA300D75}"/>
              </a:ext>
            </a:extLst>
          </p:cNvPr>
          <p:cNvSpPr>
            <a:spLocks noGrp="1"/>
          </p:cNvSpPr>
          <p:nvPr>
            <p:ph type="dt" sz="half" idx="10"/>
          </p:nvPr>
        </p:nvSpPr>
        <p:spPr/>
        <p:txBody>
          <a:bodyPr/>
          <a:lstStyle/>
          <a:p>
            <a:fld id="{82289D7C-E5E5-4A9A-8BB2-A345D090D1E8}" type="datetimeFigureOut">
              <a:rPr lang="en-GB" smtClean="0"/>
              <a:t>17/10/2023</a:t>
            </a:fld>
            <a:endParaRPr lang="en-GB"/>
          </a:p>
        </p:txBody>
      </p:sp>
      <p:sp>
        <p:nvSpPr>
          <p:cNvPr id="3" name="Footer Placeholder 2">
            <a:extLst>
              <a:ext uri="{FF2B5EF4-FFF2-40B4-BE49-F238E27FC236}">
                <a16:creationId xmlns:a16="http://schemas.microsoft.com/office/drawing/2014/main" id="{CE428BD6-122F-71BD-2D67-BFED32FE81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7B8935-8BE7-2891-C193-C4CCA78D2EC6}"/>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2538713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085E3-8E12-1140-366A-0145788F8E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888C0F-4C24-02AC-54B6-087BAB8D50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13FF6D-72C5-90AA-9064-CD5F431B99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D1A112-D4BB-3F93-C146-848874111F9C}"/>
              </a:ext>
            </a:extLst>
          </p:cNvPr>
          <p:cNvSpPr>
            <a:spLocks noGrp="1"/>
          </p:cNvSpPr>
          <p:nvPr>
            <p:ph type="dt" sz="half" idx="10"/>
          </p:nvPr>
        </p:nvSpPr>
        <p:spPr/>
        <p:txBody>
          <a:bodyPr/>
          <a:lstStyle/>
          <a:p>
            <a:fld id="{82289D7C-E5E5-4A9A-8BB2-A345D090D1E8}" type="datetimeFigureOut">
              <a:rPr lang="en-GB" smtClean="0"/>
              <a:t>17/10/2023</a:t>
            </a:fld>
            <a:endParaRPr lang="en-GB"/>
          </a:p>
        </p:txBody>
      </p:sp>
      <p:sp>
        <p:nvSpPr>
          <p:cNvPr id="6" name="Footer Placeholder 5">
            <a:extLst>
              <a:ext uri="{FF2B5EF4-FFF2-40B4-BE49-F238E27FC236}">
                <a16:creationId xmlns:a16="http://schemas.microsoft.com/office/drawing/2014/main" id="{7C8DAB44-C55E-1183-0ABB-284D544E42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3721B1-4DFC-8CFD-9919-794C3DB689BC}"/>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2990875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04D9D-6777-DE36-78B4-0D0C2C67ED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B9A1B22-190E-B8AC-309C-926CC5F659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9EF8E36-5D92-2937-8590-5099266A6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48B0BA-88BA-A84C-54AC-C34F2E154A4C}"/>
              </a:ext>
            </a:extLst>
          </p:cNvPr>
          <p:cNvSpPr>
            <a:spLocks noGrp="1"/>
          </p:cNvSpPr>
          <p:nvPr>
            <p:ph type="dt" sz="half" idx="10"/>
          </p:nvPr>
        </p:nvSpPr>
        <p:spPr/>
        <p:txBody>
          <a:bodyPr/>
          <a:lstStyle/>
          <a:p>
            <a:fld id="{82289D7C-E5E5-4A9A-8BB2-A345D090D1E8}" type="datetimeFigureOut">
              <a:rPr lang="en-GB" smtClean="0"/>
              <a:t>17/10/2023</a:t>
            </a:fld>
            <a:endParaRPr lang="en-GB"/>
          </a:p>
        </p:txBody>
      </p:sp>
      <p:sp>
        <p:nvSpPr>
          <p:cNvPr id="6" name="Footer Placeholder 5">
            <a:extLst>
              <a:ext uri="{FF2B5EF4-FFF2-40B4-BE49-F238E27FC236}">
                <a16:creationId xmlns:a16="http://schemas.microsoft.com/office/drawing/2014/main" id="{A343153A-B5D0-09A9-82E8-E9B76B7302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D55C9B-265A-0F34-70C7-F7B4E225EF4A}"/>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2071069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6B4C-EC5D-774B-2CA1-98C9DD3BE6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F90C0C-5304-1BF6-1CAC-579E80E091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8196A6-DA0F-C899-B677-C1D2AFB52DCF}"/>
              </a:ext>
            </a:extLst>
          </p:cNvPr>
          <p:cNvSpPr>
            <a:spLocks noGrp="1"/>
          </p:cNvSpPr>
          <p:nvPr>
            <p:ph type="dt" sz="half" idx="10"/>
          </p:nvPr>
        </p:nvSpPr>
        <p:spPr/>
        <p:txBody>
          <a:bodyPr/>
          <a:lstStyle/>
          <a:p>
            <a:fld id="{82289D7C-E5E5-4A9A-8BB2-A345D090D1E8}" type="datetimeFigureOut">
              <a:rPr lang="en-GB" smtClean="0"/>
              <a:t>17/10/2023</a:t>
            </a:fld>
            <a:endParaRPr lang="en-GB"/>
          </a:p>
        </p:txBody>
      </p:sp>
      <p:sp>
        <p:nvSpPr>
          <p:cNvPr id="5" name="Footer Placeholder 4">
            <a:extLst>
              <a:ext uri="{FF2B5EF4-FFF2-40B4-BE49-F238E27FC236}">
                <a16:creationId xmlns:a16="http://schemas.microsoft.com/office/drawing/2014/main" id="{81E6C8E9-4F6B-A16B-A416-3B4A028077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0985D5-CC55-D793-738F-A33A4A3310A3}"/>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3408239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EA2E28-B912-E254-DEC9-B9A8052A5A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34CCDA-08EF-9CCA-D8CC-919A778024F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405200-C254-EF37-7A83-B0A74FE8F0E3}"/>
              </a:ext>
            </a:extLst>
          </p:cNvPr>
          <p:cNvSpPr>
            <a:spLocks noGrp="1"/>
          </p:cNvSpPr>
          <p:nvPr>
            <p:ph type="dt" sz="half" idx="10"/>
          </p:nvPr>
        </p:nvSpPr>
        <p:spPr/>
        <p:txBody>
          <a:bodyPr/>
          <a:lstStyle/>
          <a:p>
            <a:fld id="{82289D7C-E5E5-4A9A-8BB2-A345D090D1E8}" type="datetimeFigureOut">
              <a:rPr lang="en-GB" smtClean="0"/>
              <a:t>17/10/2023</a:t>
            </a:fld>
            <a:endParaRPr lang="en-GB"/>
          </a:p>
        </p:txBody>
      </p:sp>
      <p:sp>
        <p:nvSpPr>
          <p:cNvPr id="5" name="Footer Placeholder 4">
            <a:extLst>
              <a:ext uri="{FF2B5EF4-FFF2-40B4-BE49-F238E27FC236}">
                <a16:creationId xmlns:a16="http://schemas.microsoft.com/office/drawing/2014/main" id="{1ED232F1-3D8D-7A05-9431-1F97B18C83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3D1157-9A4D-AD83-4587-5E5AF3859920}"/>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3714266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D79B5C-E236-4524-E20D-0591B484BD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FA0469-5F16-D390-096A-05192CD655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ED9EB4-12CB-1A98-A8A1-79BC0EF461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289D7C-E5E5-4A9A-8BB2-A345D090D1E8}" type="datetimeFigureOut">
              <a:rPr lang="en-GB" smtClean="0"/>
              <a:t>17/10/2023</a:t>
            </a:fld>
            <a:endParaRPr lang="en-GB"/>
          </a:p>
        </p:txBody>
      </p:sp>
      <p:sp>
        <p:nvSpPr>
          <p:cNvPr id="5" name="Footer Placeholder 4">
            <a:extLst>
              <a:ext uri="{FF2B5EF4-FFF2-40B4-BE49-F238E27FC236}">
                <a16:creationId xmlns:a16="http://schemas.microsoft.com/office/drawing/2014/main" id="{8FE5E665-0F24-582D-4866-DF963FAE3D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E44719-3F9E-EC84-8339-270CD6ABF1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E00D25-4D40-4F49-AEC8-4A654E125C4D}" type="slidenum">
              <a:rPr lang="en-GB" smtClean="0"/>
              <a:t>‹#›</a:t>
            </a:fld>
            <a:endParaRPr lang="en-GB"/>
          </a:p>
        </p:txBody>
      </p:sp>
    </p:spTree>
    <p:extLst>
      <p:ext uri="{BB962C8B-B14F-4D97-AF65-F5344CB8AC3E}">
        <p14:creationId xmlns:p14="http://schemas.microsoft.com/office/powerpoint/2010/main" val="9449837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jstor.org/action/doBasicSearch?Query=au%3A%22Radhika%20Gajjala%22" TargetMode="External"/><Relationship Id="rId2" Type="http://schemas.openxmlformats.org/officeDocument/2006/relationships/hyperlink" Target="https://www.jstor.org/stable/4030445" TargetMode="External"/><Relationship Id="rId1" Type="http://schemas.openxmlformats.org/officeDocument/2006/relationships/slideLayout" Target="../slideLayouts/slideLayout2.xml"/><Relationship Id="rId5" Type="http://schemas.openxmlformats.org/officeDocument/2006/relationships/hyperlink" Target="https://www.jstor.org/journal/genddeve" TargetMode="External"/><Relationship Id="rId4" Type="http://schemas.openxmlformats.org/officeDocument/2006/relationships/hyperlink" Target="https://www.jstor.org/action/doBasicSearch?Query=au%3A%22Annapurna%20Mamidipudi%22"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32790/female-offender-strategy-delivery-plan-2022-25.pdf"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D52371-6A92-67C1-0E80-F2FE12B7BCA7}"/>
              </a:ext>
            </a:extLst>
          </p:cNvPr>
          <p:cNvSpPr>
            <a:spLocks noGrp="1"/>
          </p:cNvSpPr>
          <p:nvPr>
            <p:ph type="ctrTitle"/>
          </p:nvPr>
        </p:nvSpPr>
        <p:spPr>
          <a:xfrm>
            <a:off x="1113810" y="2960716"/>
            <a:ext cx="4036334" cy="2387600"/>
          </a:xfrm>
        </p:spPr>
        <p:txBody>
          <a:bodyPr anchor="t">
            <a:normAutofit/>
          </a:bodyPr>
          <a:lstStyle/>
          <a:p>
            <a:pPr algn="l"/>
            <a:r>
              <a:rPr lang="en-GB" sz="5400"/>
              <a:t>Gender, Race, Religion and Crime</a:t>
            </a:r>
          </a:p>
        </p:txBody>
      </p:sp>
      <p:sp>
        <p:nvSpPr>
          <p:cNvPr id="3" name="Subtitle 2">
            <a:extLst>
              <a:ext uri="{FF2B5EF4-FFF2-40B4-BE49-F238E27FC236}">
                <a16:creationId xmlns:a16="http://schemas.microsoft.com/office/drawing/2014/main" id="{57949857-6BAF-0106-C977-4EE1CF543533}"/>
              </a:ext>
            </a:extLst>
          </p:cNvPr>
          <p:cNvSpPr>
            <a:spLocks noGrp="1"/>
          </p:cNvSpPr>
          <p:nvPr>
            <p:ph type="subTitle" idx="1"/>
          </p:nvPr>
        </p:nvSpPr>
        <p:spPr>
          <a:xfrm>
            <a:off x="1113809" y="953037"/>
            <a:ext cx="4036333" cy="1709849"/>
          </a:xfrm>
        </p:spPr>
        <p:txBody>
          <a:bodyPr anchor="b">
            <a:normAutofit/>
          </a:bodyPr>
          <a:lstStyle/>
          <a:p>
            <a:pPr algn="l"/>
            <a:r>
              <a:rPr lang="en-GB" sz="2000"/>
              <a:t>Week 3 – Gender and Crime</a:t>
            </a:r>
          </a:p>
          <a:p>
            <a:pPr algn="l"/>
            <a:r>
              <a:rPr lang="en-GB" sz="2000"/>
              <a:t>Jane </a:t>
            </a:r>
          </a:p>
        </p:txBody>
      </p:sp>
      <p:grpSp>
        <p:nvGrpSpPr>
          <p:cNvPr id="1033" name="Group 103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034" name="Rectangle 103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03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8" name="Rectangle 103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hat is the relationship between Gender and Crime? | Teaching Resources">
            <a:extLst>
              <a:ext uri="{FF2B5EF4-FFF2-40B4-BE49-F238E27FC236}">
                <a16:creationId xmlns:a16="http://schemas.microsoft.com/office/drawing/2014/main" id="{72FC4C79-BA5D-C835-B3FB-9C8AEC083A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22492" y="1323623"/>
            <a:ext cx="5536001" cy="415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2494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unted Australia (TV Series 2022– ) - IMDb">
            <a:extLst>
              <a:ext uri="{FF2B5EF4-FFF2-40B4-BE49-F238E27FC236}">
                <a16:creationId xmlns:a16="http://schemas.microsoft.com/office/drawing/2014/main" id="{BEAE965F-270D-34D0-A9A8-6D8B03F9D7D5}"/>
              </a:ext>
            </a:extLst>
          </p:cNvPr>
          <p:cNvPicPr>
            <a:picLocks noChangeAspect="1"/>
          </p:cNvPicPr>
          <p:nvPr/>
        </p:nvPicPr>
        <p:blipFill rotWithShape="1">
          <a:blip r:embed="rId2"/>
          <a:srcRect t="6121" r="-2" b="12392"/>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Content Placeholder 3" descr="Hunted's Peter Bleksley QUITS show as The Chief after controversial 'fixed'  finale | The Sun">
            <a:extLst>
              <a:ext uri="{FF2B5EF4-FFF2-40B4-BE49-F238E27FC236}">
                <a16:creationId xmlns:a16="http://schemas.microsoft.com/office/drawing/2014/main" id="{0FA416A6-D848-5740-0489-DFE68DC17952}"/>
              </a:ext>
            </a:extLst>
          </p:cNvPr>
          <p:cNvPicPr>
            <a:picLocks noChangeAspect="1"/>
          </p:cNvPicPr>
          <p:nvPr/>
        </p:nvPicPr>
        <p:blipFill rotWithShape="1">
          <a:blip r:embed="rId3"/>
          <a:srcRect t="3346" r="-2" b="14440"/>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2" name="Title 1">
            <a:extLst>
              <a:ext uri="{FF2B5EF4-FFF2-40B4-BE49-F238E27FC236}">
                <a16:creationId xmlns:a16="http://schemas.microsoft.com/office/drawing/2014/main" id="{EB727C82-5CD5-71F3-1C8D-BF0B13EC46F4}"/>
              </a:ext>
            </a:extLst>
          </p:cNvPr>
          <p:cNvSpPr>
            <a:spLocks noGrp="1"/>
          </p:cNvSpPr>
          <p:nvPr>
            <p:ph type="title"/>
          </p:nvPr>
        </p:nvSpPr>
        <p:spPr>
          <a:xfrm>
            <a:off x="448056" y="859536"/>
            <a:ext cx="4832802" cy="1243584"/>
          </a:xfrm>
        </p:spPr>
        <p:txBody>
          <a:bodyPr>
            <a:normAutofit/>
          </a:bodyPr>
          <a:lstStyle/>
          <a:p>
            <a:r>
              <a:rPr lang="en-GB" sz="3400">
                <a:cs typeface="Calibri Light"/>
              </a:rPr>
              <a:t>PETER BLEXSLEY</a:t>
            </a:r>
          </a:p>
        </p:txBody>
      </p:sp>
      <p:sp>
        <p:nvSpPr>
          <p:cNvPr id="8" name="Content Placeholder 7">
            <a:extLst>
              <a:ext uri="{FF2B5EF4-FFF2-40B4-BE49-F238E27FC236}">
                <a16:creationId xmlns:a16="http://schemas.microsoft.com/office/drawing/2014/main" id="{B525B27E-8305-A636-2149-5FE2DFB71EB8}"/>
              </a:ext>
            </a:extLst>
          </p:cNvPr>
          <p:cNvSpPr>
            <a:spLocks noGrp="1"/>
          </p:cNvSpPr>
          <p:nvPr>
            <p:ph idx="1"/>
          </p:nvPr>
        </p:nvSpPr>
        <p:spPr>
          <a:xfrm>
            <a:off x="448056" y="1988457"/>
            <a:ext cx="4832803" cy="4188505"/>
          </a:xfrm>
        </p:spPr>
        <p:txBody>
          <a:bodyPr vert="horz" lIns="91440" tIns="45720" rIns="91440" bIns="45720" rtlCol="0" anchor="t">
            <a:normAutofit/>
          </a:bodyPr>
          <a:lstStyle/>
          <a:p>
            <a:r>
              <a:rPr lang="en-US" sz="3600">
                <a:cs typeface="Calibri"/>
              </a:rPr>
              <a:t>5th December @1pm</a:t>
            </a:r>
          </a:p>
          <a:p>
            <a:r>
              <a:rPr lang="en-US" sz="3600">
                <a:cs typeface="Calibri"/>
              </a:rPr>
              <a:t>SBC- Room ASG05</a:t>
            </a:r>
          </a:p>
          <a:p>
            <a:pPr marL="0" indent="0">
              <a:buNone/>
            </a:pPr>
            <a:r>
              <a:rPr lang="en-GB" sz="3600">
                <a:ea typeface="+mn-lt"/>
                <a:cs typeface="+mn-lt"/>
              </a:rPr>
              <a:t>Met police officer</a:t>
            </a:r>
          </a:p>
          <a:p>
            <a:pPr marL="0" indent="0">
              <a:buNone/>
            </a:pPr>
            <a:r>
              <a:rPr lang="en-GB" sz="3600">
                <a:ea typeface="+mn-lt"/>
                <a:cs typeface="+mn-lt"/>
              </a:rPr>
              <a:t>Brixton Riots</a:t>
            </a:r>
          </a:p>
          <a:p>
            <a:pPr marL="0" indent="0">
              <a:buNone/>
            </a:pPr>
            <a:r>
              <a:rPr lang="en-GB" sz="3600">
                <a:ea typeface="+mn-lt"/>
                <a:cs typeface="+mn-lt"/>
              </a:rPr>
              <a:t>Detective </a:t>
            </a:r>
          </a:p>
          <a:p>
            <a:pPr marL="0" indent="0">
              <a:buNone/>
            </a:pPr>
            <a:r>
              <a:rPr lang="en-GB" sz="3600">
                <a:ea typeface="+mn-lt"/>
                <a:cs typeface="+mn-lt"/>
              </a:rPr>
              <a:t>Scotland Yard - undercover</a:t>
            </a:r>
            <a:endParaRPr lang="en-US" sz="3600">
              <a:cs typeface="Calibri"/>
            </a:endParaRPr>
          </a:p>
          <a:p>
            <a:endParaRPr lang="en-US" sz="2000">
              <a:cs typeface="Calibri"/>
            </a:endParaRPr>
          </a:p>
          <a:p>
            <a:endParaRPr lang="en-US" sz="2000">
              <a:cs typeface="Calibri"/>
            </a:endParaRPr>
          </a:p>
        </p:txBody>
      </p:sp>
    </p:spTree>
    <p:extLst>
      <p:ext uri="{BB962C8B-B14F-4D97-AF65-F5344CB8AC3E}">
        <p14:creationId xmlns:p14="http://schemas.microsoft.com/office/powerpoint/2010/main" val="1437541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9AAB0-6E8A-7918-4E17-C3533B3C4E2A}"/>
              </a:ext>
            </a:extLst>
          </p:cNvPr>
          <p:cNvSpPr>
            <a:spLocks noGrp="1"/>
          </p:cNvSpPr>
          <p:nvPr>
            <p:ph type="title"/>
          </p:nvPr>
        </p:nvSpPr>
        <p:spPr>
          <a:xfrm>
            <a:off x="5297762" y="329184"/>
            <a:ext cx="6251110" cy="1783080"/>
          </a:xfrm>
        </p:spPr>
        <p:txBody>
          <a:bodyPr anchor="b">
            <a:normAutofit/>
          </a:bodyPr>
          <a:lstStyle/>
          <a:p>
            <a:r>
              <a:rPr lang="en-GB" sz="5400">
                <a:cs typeface="Calibri Light"/>
              </a:rPr>
              <a:t>Tue 5th December @1pm, room ASG05</a:t>
            </a:r>
            <a:endParaRPr lang="en-GB" sz="5400"/>
          </a:p>
        </p:txBody>
      </p:sp>
      <p:sp>
        <p:nvSpPr>
          <p:cNvPr id="3" name="Content Placeholder 2">
            <a:extLst>
              <a:ext uri="{FF2B5EF4-FFF2-40B4-BE49-F238E27FC236}">
                <a16:creationId xmlns:a16="http://schemas.microsoft.com/office/drawing/2014/main" id="{E365E90C-C2F2-5F69-9908-887AB67271AE}"/>
              </a:ext>
            </a:extLst>
          </p:cNvPr>
          <p:cNvSpPr>
            <a:spLocks noGrp="1"/>
          </p:cNvSpPr>
          <p:nvPr>
            <p:ph idx="1"/>
          </p:nvPr>
        </p:nvSpPr>
        <p:spPr>
          <a:xfrm>
            <a:off x="5297762" y="2706624"/>
            <a:ext cx="6251110" cy="3483864"/>
          </a:xfrm>
        </p:spPr>
        <p:txBody>
          <a:bodyPr vert="horz" lIns="91440" tIns="45720" rIns="91440" bIns="45720" rtlCol="0">
            <a:normAutofit/>
          </a:bodyPr>
          <a:lstStyle/>
          <a:p>
            <a:pPr marL="0" indent="0">
              <a:buNone/>
            </a:pPr>
            <a:endParaRPr lang="en-GB" sz="2200" b="1">
              <a:cs typeface="Calibri"/>
            </a:endParaRPr>
          </a:p>
          <a:p>
            <a:pPr marL="0" indent="0">
              <a:buNone/>
            </a:pPr>
            <a:endParaRPr lang="en-GB" sz="2200">
              <a:cs typeface="Calibri"/>
            </a:endParaRPr>
          </a:p>
        </p:txBody>
      </p:sp>
      <p:sp>
        <p:nvSpPr>
          <p:cNvPr id="4" name="TextBox 3">
            <a:extLst>
              <a:ext uri="{FF2B5EF4-FFF2-40B4-BE49-F238E27FC236}">
                <a16:creationId xmlns:a16="http://schemas.microsoft.com/office/drawing/2014/main" id="{584C27E6-6695-E89F-F6B9-075DABF33E4E}"/>
              </a:ext>
            </a:extLst>
          </p:cNvPr>
          <p:cNvSpPr txBox="1"/>
          <p:nvPr/>
        </p:nvSpPr>
        <p:spPr>
          <a:xfrm>
            <a:off x="5264727" y="3065318"/>
            <a:ext cx="6269181"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cs typeface="Calibri"/>
              </a:rPr>
              <a:t>Peter will be sharing his experiences, knowledge and expertise gained through a very colourful career within Scotland Yard. </a:t>
            </a:r>
            <a:endParaRPr lang="en-US" sz="2400">
              <a:cs typeface="Calibri"/>
            </a:endParaRPr>
          </a:p>
          <a:p>
            <a:endParaRPr lang="en-GB" sz="2400">
              <a:cs typeface="Calibri"/>
            </a:endParaRPr>
          </a:p>
          <a:p>
            <a:r>
              <a:rPr lang="en-GB" sz="2400">
                <a:cs typeface="Calibri"/>
              </a:rPr>
              <a:t>Peter will also be holding a Q&amp;A session where he say's  "no question is too much to answer".</a:t>
            </a:r>
          </a:p>
          <a:p>
            <a:endParaRPr lang="en-GB">
              <a:cs typeface="Calibri" panose="020F0502020204030204"/>
            </a:endParaRPr>
          </a:p>
          <a:p>
            <a:endParaRPr lang="en-GB">
              <a:cs typeface="Calibri" panose="020F0502020204030204"/>
            </a:endParaRPr>
          </a:p>
          <a:p>
            <a:endParaRPr lang="en-GB">
              <a:cs typeface="Calibri" panose="020F0502020204030204"/>
            </a:endParaRPr>
          </a:p>
        </p:txBody>
      </p:sp>
      <p:pic>
        <p:nvPicPr>
          <p:cNvPr id="6" name="Picture 5" descr="TV Shows Starring Peter Bleksley - Next Episode">
            <a:extLst>
              <a:ext uri="{FF2B5EF4-FFF2-40B4-BE49-F238E27FC236}">
                <a16:creationId xmlns:a16="http://schemas.microsoft.com/office/drawing/2014/main" id="{EBD12879-152E-4F3B-B22D-890505C160BC}"/>
              </a:ext>
            </a:extLst>
          </p:cNvPr>
          <p:cNvPicPr>
            <a:picLocks noChangeAspect="1"/>
          </p:cNvPicPr>
          <p:nvPr/>
        </p:nvPicPr>
        <p:blipFill>
          <a:blip r:embed="rId2"/>
          <a:stretch>
            <a:fillRect/>
          </a:stretch>
        </p:blipFill>
        <p:spPr>
          <a:xfrm>
            <a:off x="754380" y="1716578"/>
            <a:ext cx="3271057" cy="4152207"/>
          </a:xfrm>
          <a:prstGeom prst="rect">
            <a:avLst/>
          </a:prstGeom>
        </p:spPr>
      </p:pic>
    </p:spTree>
    <p:extLst>
      <p:ext uri="{BB962C8B-B14F-4D97-AF65-F5344CB8AC3E}">
        <p14:creationId xmlns:p14="http://schemas.microsoft.com/office/powerpoint/2010/main" val="13246077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103EA-2251-EE33-37A8-17D56ABA6A05}"/>
              </a:ext>
            </a:extLst>
          </p:cNvPr>
          <p:cNvSpPr>
            <a:spLocks noGrp="1"/>
          </p:cNvSpPr>
          <p:nvPr>
            <p:ph type="title"/>
          </p:nvPr>
        </p:nvSpPr>
        <p:spPr>
          <a:xfrm>
            <a:off x="645065" y="1463040"/>
            <a:ext cx="3796306" cy="2690949"/>
          </a:xfrm>
        </p:spPr>
        <p:txBody>
          <a:bodyPr anchor="t">
            <a:normAutofit/>
          </a:bodyPr>
          <a:lstStyle/>
          <a:p>
            <a:r>
              <a:rPr lang="en-GB" sz="4800"/>
              <a:t>Session Outline</a:t>
            </a:r>
            <a:br>
              <a:rPr lang="en-GB" sz="4800"/>
            </a:br>
            <a:r>
              <a:rPr lang="en-GB" sz="4800"/>
              <a:t>Tue/Friday</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B7E2B0-2082-5E9F-7D5C-73125F1CD5F1}"/>
              </a:ext>
            </a:extLst>
          </p:cNvPr>
          <p:cNvSpPr>
            <a:spLocks noGrp="1"/>
          </p:cNvSpPr>
          <p:nvPr>
            <p:ph idx="1"/>
          </p:nvPr>
        </p:nvSpPr>
        <p:spPr>
          <a:xfrm>
            <a:off x="5656218" y="1463039"/>
            <a:ext cx="5542387" cy="4300447"/>
          </a:xfrm>
        </p:spPr>
        <p:txBody>
          <a:bodyPr anchor="t">
            <a:normAutofit/>
          </a:bodyPr>
          <a:lstStyle/>
          <a:p>
            <a:r>
              <a:rPr lang="en-GB"/>
              <a:t>Feminist Criminology</a:t>
            </a:r>
          </a:p>
          <a:p>
            <a:r>
              <a:rPr lang="en-GB"/>
              <a:t>Rates of crime and victimisation by gender</a:t>
            </a:r>
          </a:p>
          <a:p>
            <a:r>
              <a:rPr lang="en-GB"/>
              <a:t>“Ideal Victims” and the media</a:t>
            </a:r>
          </a:p>
          <a:p>
            <a:r>
              <a:rPr lang="en-GB"/>
              <a:t>Double Deviance</a:t>
            </a:r>
          </a:p>
          <a:p>
            <a:r>
              <a:rPr lang="en-GB"/>
              <a:t>Hate Crime; Misogynistic, Homophobic, Transphobic</a:t>
            </a:r>
          </a:p>
          <a:p>
            <a:r>
              <a:rPr lang="en-GB"/>
              <a:t>War crimes – Women’s place</a:t>
            </a:r>
          </a:p>
        </p:txBody>
      </p:sp>
    </p:spTree>
    <p:extLst>
      <p:ext uri="{BB962C8B-B14F-4D97-AF65-F5344CB8AC3E}">
        <p14:creationId xmlns:p14="http://schemas.microsoft.com/office/powerpoint/2010/main" val="3271656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8FCBE-D430-E687-4CE7-D8C899537B5B}"/>
              </a:ext>
            </a:extLst>
          </p:cNvPr>
          <p:cNvSpPr>
            <a:spLocks noGrp="1"/>
          </p:cNvSpPr>
          <p:nvPr>
            <p:ph type="title"/>
          </p:nvPr>
        </p:nvSpPr>
        <p:spPr/>
        <p:txBody>
          <a:bodyPr/>
          <a:lstStyle/>
          <a:p>
            <a:r>
              <a:rPr lang="en-GB" sz="4400">
                <a:ea typeface="Calibri" panose="020F0502020204030204"/>
                <a:cs typeface="Calibri" panose="020F0502020204030204"/>
              </a:rPr>
              <a:t>Task</a:t>
            </a:r>
            <a:endParaRPr lang="en-GB"/>
          </a:p>
        </p:txBody>
      </p:sp>
      <p:sp>
        <p:nvSpPr>
          <p:cNvPr id="3" name="Content Placeholder 2">
            <a:extLst>
              <a:ext uri="{FF2B5EF4-FFF2-40B4-BE49-F238E27FC236}">
                <a16:creationId xmlns:a16="http://schemas.microsoft.com/office/drawing/2014/main" id="{BEF78996-2DB3-DCC7-7CD2-FA7F41108979}"/>
              </a:ext>
            </a:extLst>
          </p:cNvPr>
          <p:cNvSpPr>
            <a:spLocks noGrp="1"/>
          </p:cNvSpPr>
          <p:nvPr>
            <p:ph idx="1"/>
          </p:nvPr>
        </p:nvSpPr>
        <p:spPr/>
        <p:txBody>
          <a:bodyPr vert="horz" lIns="91440" tIns="45720" rIns="91440" bIns="45720" rtlCol="0" anchor="t">
            <a:normAutofit/>
          </a:bodyPr>
          <a:lstStyle/>
          <a:p>
            <a:r>
              <a:rPr lang="en-GB" sz="4400">
                <a:ea typeface="Calibri" panose="020F0502020204030204"/>
                <a:cs typeface="Calibri" panose="020F0502020204030204"/>
              </a:rPr>
              <a:t>  </a:t>
            </a:r>
            <a:r>
              <a:rPr lang="en-GB" sz="4400">
                <a:ea typeface="+mn-lt"/>
                <a:cs typeface="+mn-lt"/>
                <a:hlinkClick r:id="rId2"/>
              </a:rPr>
              <a:t>Cyberfeminism, Technology, and International 'Development' on JSTOR</a:t>
            </a:r>
          </a:p>
          <a:p>
            <a:r>
              <a:rPr lang="en-GB" sz="2800" cap="all">
                <a:ea typeface="+mn-lt"/>
                <a:cs typeface="+mn-lt"/>
              </a:rPr>
              <a:t>JOURNAL ARTICLE</a:t>
            </a:r>
            <a:endParaRPr lang="en-GB" sz="4400">
              <a:ea typeface="+mn-lt"/>
              <a:cs typeface="+mn-lt"/>
            </a:endParaRPr>
          </a:p>
          <a:p>
            <a:r>
              <a:rPr lang="en-GB"/>
              <a:t>Cyberfeminism, Technology, and International 'Development'</a:t>
            </a:r>
          </a:p>
          <a:p>
            <a:r>
              <a:rPr lang="en-GB" sz="2800" u="sng">
                <a:ea typeface="+mn-lt"/>
                <a:cs typeface="+mn-lt"/>
                <a:hlinkClick r:id="rId3"/>
              </a:rPr>
              <a:t>Radhika </a:t>
            </a:r>
            <a:r>
              <a:rPr lang="en-GB" sz="2800" u="sng" err="1">
                <a:ea typeface="+mn-lt"/>
                <a:cs typeface="+mn-lt"/>
                <a:hlinkClick r:id="rId3"/>
              </a:rPr>
              <a:t>Gajjala</a:t>
            </a:r>
            <a:r>
              <a:rPr lang="en-GB" sz="2800">
                <a:ea typeface="+mn-lt"/>
                <a:cs typeface="+mn-lt"/>
              </a:rPr>
              <a:t>, </a:t>
            </a:r>
            <a:r>
              <a:rPr lang="en-GB" sz="2800" u="sng">
                <a:ea typeface="+mn-lt"/>
                <a:cs typeface="+mn-lt"/>
                <a:hlinkClick r:id="rId4"/>
              </a:rPr>
              <a:t>Annapurna </a:t>
            </a:r>
            <a:r>
              <a:rPr lang="en-GB" sz="2800" u="sng" err="1">
                <a:ea typeface="+mn-lt"/>
                <a:cs typeface="+mn-lt"/>
                <a:hlinkClick r:id="rId4"/>
              </a:rPr>
              <a:t>Mamidipudi</a:t>
            </a:r>
            <a:endParaRPr lang="en-GB"/>
          </a:p>
          <a:p>
            <a:r>
              <a:rPr lang="en-GB" sz="2800" i="1" u="sng">
                <a:ea typeface="+mn-lt"/>
                <a:cs typeface="+mn-lt"/>
                <a:hlinkClick r:id="rId5"/>
              </a:rPr>
              <a:t>Gender and Development</a:t>
            </a:r>
            <a:r>
              <a:rPr lang="en-GB" sz="2800">
                <a:ea typeface="+mn-lt"/>
                <a:cs typeface="+mn-lt"/>
              </a:rPr>
              <a:t>, Vol. 7, No. 2, [Technology] (Jul., 1999), pp. 8-16 (9 pages)</a:t>
            </a:r>
            <a:endParaRPr lang="en-GB"/>
          </a:p>
          <a:p>
            <a:r>
              <a:rPr lang="en-GB" sz="2800">
                <a:ea typeface="+mn-lt"/>
                <a:cs typeface="+mn-lt"/>
                <a:hlinkClick r:id="rId2"/>
              </a:rPr>
              <a:t>https://www.jstor.org/stable/4030445</a:t>
            </a:r>
            <a:endParaRPr lang="en-GB"/>
          </a:p>
          <a:p>
            <a:endParaRPr lang="en-GB"/>
          </a:p>
        </p:txBody>
      </p:sp>
    </p:spTree>
    <p:extLst>
      <p:ext uri="{BB962C8B-B14F-4D97-AF65-F5344CB8AC3E}">
        <p14:creationId xmlns:p14="http://schemas.microsoft.com/office/powerpoint/2010/main" val="311100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344FEF-EC6B-8D34-46A1-6061FFA517B2}"/>
              </a:ext>
            </a:extLst>
          </p:cNvPr>
          <p:cNvSpPr>
            <a:spLocks noGrp="1"/>
          </p:cNvSpPr>
          <p:nvPr>
            <p:ph type="title"/>
          </p:nvPr>
        </p:nvSpPr>
        <p:spPr>
          <a:xfrm>
            <a:off x="599609" y="679730"/>
            <a:ext cx="4171994" cy="4284155"/>
          </a:xfrm>
        </p:spPr>
        <p:txBody>
          <a:bodyPr vert="horz" lIns="91440" tIns="45720" rIns="91440" bIns="45720" rtlCol="0" anchor="b">
            <a:normAutofit/>
          </a:bodyPr>
          <a:lstStyle/>
          <a:p>
            <a:r>
              <a:rPr lang="en-US" sz="6000" kern="1200">
                <a:solidFill>
                  <a:schemeClr val="tx1"/>
                </a:solidFill>
                <a:latin typeface="+mj-lt"/>
                <a:ea typeface="+mj-ea"/>
                <a:cs typeface="+mj-cs"/>
              </a:rPr>
              <a:t>Feminist Criminology</a:t>
            </a:r>
            <a:br>
              <a:rPr lang="en-US" sz="6000" kern="1200">
                <a:solidFill>
                  <a:schemeClr val="tx1"/>
                </a:solidFill>
                <a:latin typeface="+mj-lt"/>
                <a:ea typeface="+mj-ea"/>
                <a:cs typeface="+mj-cs"/>
              </a:rPr>
            </a:br>
            <a:br>
              <a:rPr lang="en-US" sz="6000" kern="1200">
                <a:solidFill>
                  <a:schemeClr val="tx1"/>
                </a:solidFill>
                <a:latin typeface="+mj-lt"/>
                <a:ea typeface="+mj-ea"/>
                <a:cs typeface="+mj-cs"/>
              </a:rPr>
            </a:br>
            <a:r>
              <a:rPr lang="en-US" sz="1100" kern="1200">
                <a:solidFill>
                  <a:schemeClr val="tx1"/>
                </a:solidFill>
                <a:latin typeface="+mj-lt"/>
                <a:ea typeface="+mj-ea"/>
                <a:cs typeface="+mj-cs"/>
              </a:rPr>
              <a:t>https://www.mycomicshop.com/search?TID=331531</a:t>
            </a:r>
          </a:p>
        </p:txBody>
      </p:sp>
      <p:grpSp>
        <p:nvGrpSpPr>
          <p:cNvPr id="2057" name="Group 2056">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2058" name="Straight Connector 2057">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59" name="Rectangle 2058">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1" name="Rectangle 2060">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Feminism and Crime by Leila Poole | Bad Feminist UK">
            <a:extLst>
              <a:ext uri="{FF2B5EF4-FFF2-40B4-BE49-F238E27FC236}">
                <a16:creationId xmlns:a16="http://schemas.microsoft.com/office/drawing/2014/main" id="{4B36A35B-5D0E-D726-5D73-0068FD4F22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14655" y="343366"/>
            <a:ext cx="4114800" cy="6141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832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074" name="Picture 2" descr="Cesare Lombroso - Wikipedia">
            <a:extLst>
              <a:ext uri="{FF2B5EF4-FFF2-40B4-BE49-F238E27FC236}">
                <a16:creationId xmlns:a16="http://schemas.microsoft.com/office/drawing/2014/main" id="{61C7800A-BA47-01AC-C00B-4B8E3A2CC06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598"/>
          <a:stretch/>
        </p:blipFill>
        <p:spPr bwMode="auto">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08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5CDEA8-EC50-6EBC-62D7-01228AA51099}"/>
              </a:ext>
            </a:extLst>
          </p:cNvPr>
          <p:cNvSpPr>
            <a:spLocks noGrp="1"/>
          </p:cNvSpPr>
          <p:nvPr>
            <p:ph type="title"/>
          </p:nvPr>
        </p:nvSpPr>
        <p:spPr>
          <a:xfrm>
            <a:off x="5827048" y="407987"/>
            <a:ext cx="5721484" cy="1325563"/>
          </a:xfrm>
        </p:spPr>
        <p:txBody>
          <a:bodyPr>
            <a:normAutofit/>
          </a:bodyPr>
          <a:lstStyle/>
          <a:p>
            <a:r>
              <a:rPr lang="en-GB"/>
              <a:t>Early Criminology and the Female Offender</a:t>
            </a:r>
          </a:p>
        </p:txBody>
      </p:sp>
      <p:sp>
        <p:nvSpPr>
          <p:cNvPr id="3" name="Content Placeholder 2">
            <a:extLst>
              <a:ext uri="{FF2B5EF4-FFF2-40B4-BE49-F238E27FC236}">
                <a16:creationId xmlns:a16="http://schemas.microsoft.com/office/drawing/2014/main" id="{1A54D7E8-EB20-F5A3-9120-C7E5F013A412}"/>
              </a:ext>
            </a:extLst>
          </p:cNvPr>
          <p:cNvSpPr>
            <a:spLocks noGrp="1"/>
          </p:cNvSpPr>
          <p:nvPr>
            <p:ph idx="1"/>
          </p:nvPr>
        </p:nvSpPr>
        <p:spPr>
          <a:xfrm>
            <a:off x="5827048" y="1868487"/>
            <a:ext cx="5721484" cy="4351338"/>
          </a:xfrm>
        </p:spPr>
        <p:txBody>
          <a:bodyPr>
            <a:normAutofit/>
          </a:bodyPr>
          <a:lstStyle/>
          <a:p>
            <a:r>
              <a:rPr lang="en-GB"/>
              <a:t>Lombroso (Biological Positivism)</a:t>
            </a:r>
          </a:p>
          <a:p>
            <a:pPr lvl="1"/>
            <a:r>
              <a:rPr lang="en-GB"/>
              <a:t>Believed women were less evolved than men, and so had less room for degeneration and being “born criminal”.</a:t>
            </a:r>
          </a:p>
          <a:p>
            <a:pPr lvl="1"/>
            <a:r>
              <a:rPr lang="en-GB"/>
              <a:t>Suggested the most common form of regression was Prostitution.</a:t>
            </a:r>
          </a:p>
          <a:p>
            <a:pPr lvl="1"/>
            <a:r>
              <a:rPr lang="en-GB"/>
              <a:t>Although this is seen as archaic and discredited, the lack of investigation into female offending means many of the assumptions of this are still carried through to modern criminology</a:t>
            </a:r>
          </a:p>
          <a:p>
            <a:pPr lvl="1"/>
            <a:endParaRPr lang="en-GB"/>
          </a:p>
        </p:txBody>
      </p:sp>
      <p:sp>
        <p:nvSpPr>
          <p:cNvPr id="6" name="TextBox 5">
            <a:extLst>
              <a:ext uri="{FF2B5EF4-FFF2-40B4-BE49-F238E27FC236}">
                <a16:creationId xmlns:a16="http://schemas.microsoft.com/office/drawing/2014/main" id="{30328FA8-5CCA-FF05-B6CF-DCB46E94F300}"/>
              </a:ext>
            </a:extLst>
          </p:cNvPr>
          <p:cNvSpPr txBox="1"/>
          <p:nvPr/>
        </p:nvSpPr>
        <p:spPr>
          <a:xfrm>
            <a:off x="7074159" y="6385024"/>
            <a:ext cx="6099110" cy="307777"/>
          </a:xfrm>
          <a:prstGeom prst="rect">
            <a:avLst/>
          </a:prstGeom>
          <a:noFill/>
        </p:spPr>
        <p:txBody>
          <a:bodyPr wrap="square">
            <a:spAutoFit/>
          </a:bodyPr>
          <a:lstStyle/>
          <a:p>
            <a:r>
              <a:rPr lang="en-GB" sz="1400" b="0" i="0">
                <a:solidFill>
                  <a:srgbClr val="333333"/>
                </a:solidFill>
                <a:effectLst/>
                <a:latin typeface="avenir-regular-class"/>
              </a:rPr>
              <a:t>Newburn, T. (2017) </a:t>
            </a:r>
            <a:r>
              <a:rPr lang="en-GB" sz="1400" b="0" i="1">
                <a:solidFill>
                  <a:srgbClr val="333333"/>
                </a:solidFill>
                <a:effectLst/>
                <a:latin typeface="avenir-regular-class"/>
              </a:rPr>
              <a:t>Criminology</a:t>
            </a:r>
            <a:r>
              <a:rPr lang="en-GB" sz="1400" b="0" i="0">
                <a:solidFill>
                  <a:srgbClr val="333333"/>
                </a:solidFill>
                <a:effectLst/>
                <a:latin typeface="avenir-regular-class"/>
              </a:rPr>
              <a:t>. 3rd Edition. Cambridge: Routledge. </a:t>
            </a:r>
            <a:endParaRPr lang="en-GB" sz="1400"/>
          </a:p>
        </p:txBody>
      </p:sp>
    </p:spTree>
    <p:extLst>
      <p:ext uri="{BB962C8B-B14F-4D97-AF65-F5344CB8AC3E}">
        <p14:creationId xmlns:p14="http://schemas.microsoft.com/office/powerpoint/2010/main" val="4219223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5CDEA8-EC50-6EBC-62D7-01228AA51099}"/>
              </a:ext>
            </a:extLst>
          </p:cNvPr>
          <p:cNvSpPr>
            <a:spLocks noGrp="1"/>
          </p:cNvSpPr>
          <p:nvPr>
            <p:ph type="title"/>
          </p:nvPr>
        </p:nvSpPr>
        <p:spPr>
          <a:xfrm>
            <a:off x="838201" y="365126"/>
            <a:ext cx="5251316" cy="897618"/>
          </a:xfrm>
        </p:spPr>
        <p:txBody>
          <a:bodyPr>
            <a:normAutofit fontScale="90000"/>
          </a:bodyPr>
          <a:lstStyle/>
          <a:p>
            <a:r>
              <a:rPr lang="en-GB" sz="3200"/>
              <a:t>Early Criminology and the Female Offender</a:t>
            </a:r>
          </a:p>
        </p:txBody>
      </p:sp>
      <p:sp>
        <p:nvSpPr>
          <p:cNvPr id="3" name="Content Placeholder 2">
            <a:extLst>
              <a:ext uri="{FF2B5EF4-FFF2-40B4-BE49-F238E27FC236}">
                <a16:creationId xmlns:a16="http://schemas.microsoft.com/office/drawing/2014/main" id="{1A54D7E8-EB20-F5A3-9120-C7E5F013A412}"/>
              </a:ext>
            </a:extLst>
          </p:cNvPr>
          <p:cNvSpPr>
            <a:spLocks noGrp="1"/>
          </p:cNvSpPr>
          <p:nvPr>
            <p:ph idx="1"/>
          </p:nvPr>
        </p:nvSpPr>
        <p:spPr>
          <a:xfrm>
            <a:off x="383458" y="1509486"/>
            <a:ext cx="5706058" cy="5215779"/>
          </a:xfrm>
        </p:spPr>
        <p:txBody>
          <a:bodyPr>
            <a:normAutofit lnSpcReduction="10000"/>
          </a:bodyPr>
          <a:lstStyle/>
          <a:p>
            <a:r>
              <a:rPr lang="en-GB" sz="2000"/>
              <a:t>W. I Thomas</a:t>
            </a:r>
          </a:p>
          <a:p>
            <a:pPr lvl="1"/>
            <a:r>
              <a:rPr lang="en-GB" sz="2000"/>
              <a:t>Emphasised link between sexuality, promiscuity and deviance. Again, focused on prostitution as the key feature of female offending.</a:t>
            </a:r>
          </a:p>
          <a:p>
            <a:pPr lvl="1"/>
            <a:endParaRPr lang="en-GB" sz="2000"/>
          </a:p>
          <a:p>
            <a:pPr lvl="1"/>
            <a:r>
              <a:rPr lang="en-GB" sz="2000"/>
              <a:t>Discussion point: How and why is sex work criminalised? Next slide</a:t>
            </a:r>
          </a:p>
          <a:p>
            <a:pPr lvl="1"/>
            <a:endParaRPr lang="en-GB" sz="2000"/>
          </a:p>
          <a:p>
            <a:pPr lvl="1"/>
            <a:r>
              <a:rPr lang="en-GB" sz="2000"/>
              <a:t>Suggested that female criminals were cold, calculating and amoral. They had failed to “learn appropriate gender roles” and so “required greater control and oversight”.</a:t>
            </a:r>
          </a:p>
          <a:p>
            <a:pPr lvl="1"/>
            <a:r>
              <a:rPr lang="en-GB" sz="2000"/>
              <a:t>Echoed Durkheim’s ideas on anomie, suggested that the frustration felt by changing attitudes towards women and the awareness of their relative deprivation drove them to delinquency, often specifically defined as sexual delinquency.</a:t>
            </a:r>
          </a:p>
        </p:txBody>
      </p:sp>
      <p:pic>
        <p:nvPicPr>
          <p:cNvPr id="4098" name="Picture 2" descr="William Isaac Thomas | Open Library">
            <a:extLst>
              <a:ext uri="{FF2B5EF4-FFF2-40B4-BE49-F238E27FC236}">
                <a16:creationId xmlns:a16="http://schemas.microsoft.com/office/drawing/2014/main" id="{3133EF30-AF95-D400-CB17-2D71A097A2B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9536"/>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E76888C-282E-B245-EF42-E5837C8FF5CF}"/>
              </a:ext>
            </a:extLst>
          </p:cNvPr>
          <p:cNvSpPr txBox="1"/>
          <p:nvPr/>
        </p:nvSpPr>
        <p:spPr>
          <a:xfrm>
            <a:off x="130105" y="6483855"/>
            <a:ext cx="6099110" cy="307777"/>
          </a:xfrm>
          <a:prstGeom prst="rect">
            <a:avLst/>
          </a:prstGeom>
          <a:noFill/>
        </p:spPr>
        <p:txBody>
          <a:bodyPr wrap="square">
            <a:spAutoFit/>
          </a:bodyPr>
          <a:lstStyle/>
          <a:p>
            <a:r>
              <a:rPr lang="en-GB" sz="1400" b="0" i="0">
                <a:solidFill>
                  <a:srgbClr val="333333"/>
                </a:solidFill>
                <a:effectLst/>
                <a:latin typeface="avenir-regular-class"/>
              </a:rPr>
              <a:t>Newburn, T. (2017) </a:t>
            </a:r>
            <a:r>
              <a:rPr lang="en-GB" sz="1400" b="0" i="1">
                <a:solidFill>
                  <a:srgbClr val="333333"/>
                </a:solidFill>
                <a:effectLst/>
                <a:latin typeface="avenir-regular-class"/>
              </a:rPr>
              <a:t>Criminology</a:t>
            </a:r>
            <a:r>
              <a:rPr lang="en-GB" sz="1400" b="0" i="0">
                <a:solidFill>
                  <a:srgbClr val="333333"/>
                </a:solidFill>
                <a:effectLst/>
                <a:latin typeface="avenir-regular-class"/>
              </a:rPr>
              <a:t>. 3rd Edition. Cambridge: Routledge. </a:t>
            </a:r>
            <a:endParaRPr lang="en-GB" sz="1400"/>
          </a:p>
        </p:txBody>
      </p:sp>
    </p:spTree>
    <p:extLst>
      <p:ext uri="{BB962C8B-B14F-4D97-AF65-F5344CB8AC3E}">
        <p14:creationId xmlns:p14="http://schemas.microsoft.com/office/powerpoint/2010/main" val="20068717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The false feminism of criminalising sex workers' clients | openDemocracy">
            <a:extLst>
              <a:ext uri="{FF2B5EF4-FFF2-40B4-BE49-F238E27FC236}">
                <a16:creationId xmlns:a16="http://schemas.microsoft.com/office/drawing/2014/main" id="{A0790DA3-CC45-CC23-3433-9A529D3BC4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39" r="6868"/>
          <a:stretch/>
        </p:blipFill>
        <p:spPr bwMode="auto">
          <a:xfrm>
            <a:off x="6633029" y="1146374"/>
            <a:ext cx="5558971" cy="5711626"/>
          </a:xfrm>
          <a:prstGeom prst="rect">
            <a:avLst/>
          </a:prstGeom>
          <a:noFill/>
          <a:extLst>
            <a:ext uri="{909E8E84-426E-40DD-AFC4-6F175D3DCCD1}">
              <a14:hiddenFill xmlns:a14="http://schemas.microsoft.com/office/drawing/2010/main">
                <a:solidFill>
                  <a:srgbClr val="FFFFFF"/>
                </a:solidFill>
              </a14:hiddenFill>
            </a:ext>
          </a:extLst>
        </p:spPr>
      </p:pic>
      <p:sp useBgFill="1">
        <p:nvSpPr>
          <p:cNvPr id="13321" name="Rectangle 13320">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E80CE7-A205-704F-C52D-713BA60FE8AC}"/>
              </a:ext>
            </a:extLst>
          </p:cNvPr>
          <p:cNvSpPr>
            <a:spLocks noGrp="1"/>
          </p:cNvSpPr>
          <p:nvPr>
            <p:ph type="title"/>
          </p:nvPr>
        </p:nvSpPr>
        <p:spPr>
          <a:xfrm>
            <a:off x="761801" y="250409"/>
            <a:ext cx="10222952" cy="1228299"/>
          </a:xfrm>
        </p:spPr>
        <p:txBody>
          <a:bodyPr>
            <a:normAutofit/>
          </a:bodyPr>
          <a:lstStyle/>
          <a:p>
            <a:br>
              <a:rPr lang="en-GB" sz="2500"/>
            </a:br>
            <a:r>
              <a:rPr lang="en-GB" sz="2500"/>
              <a:t>Sex work - Discussion point: How and why is sex work criminalised?</a:t>
            </a:r>
            <a:br>
              <a:rPr lang="en-GB" sz="2500"/>
            </a:br>
            <a:endParaRPr lang="en-GB" sz="2500"/>
          </a:p>
        </p:txBody>
      </p:sp>
      <p:sp>
        <p:nvSpPr>
          <p:cNvPr id="3" name="Content Placeholder 2">
            <a:extLst>
              <a:ext uri="{FF2B5EF4-FFF2-40B4-BE49-F238E27FC236}">
                <a16:creationId xmlns:a16="http://schemas.microsoft.com/office/drawing/2014/main" id="{114EDAEF-DBBD-2D22-6336-55F75A9A4E1E}"/>
              </a:ext>
            </a:extLst>
          </p:cNvPr>
          <p:cNvSpPr>
            <a:spLocks noGrp="1"/>
          </p:cNvSpPr>
          <p:nvPr>
            <p:ph idx="1"/>
          </p:nvPr>
        </p:nvSpPr>
        <p:spPr>
          <a:xfrm>
            <a:off x="761801" y="1729117"/>
            <a:ext cx="5334199" cy="4569543"/>
          </a:xfrm>
        </p:spPr>
        <p:txBody>
          <a:bodyPr anchor="ctr">
            <a:normAutofit/>
          </a:bodyPr>
          <a:lstStyle/>
          <a:p>
            <a:r>
              <a:rPr lang="en-GB" sz="2000" b="0" i="0">
                <a:effectLst/>
                <a:latin typeface="Lato" panose="020F0502020204030203" pitchFamily="34" charset="0"/>
              </a:rPr>
              <a:t>No law against sex work however, soliciting in public place, kerb crawling, brothels and pimping are illegal.</a:t>
            </a:r>
          </a:p>
          <a:p>
            <a:r>
              <a:rPr lang="en-GB" sz="2000" b="0" i="0">
                <a:effectLst/>
                <a:latin typeface="Lato" panose="020F0502020204030203" pitchFamily="34" charset="0"/>
              </a:rPr>
              <a:t>The CPS focuses on the prosecution of those who force others into prostitution, exploit, abuse and harm them </a:t>
            </a:r>
            <a:endParaRPr lang="en-GB" sz="2000" b="0" i="0">
              <a:effectLst/>
              <a:latin typeface="Arial" panose="020B0604020202020204" pitchFamily="34" charset="0"/>
            </a:endParaRPr>
          </a:p>
          <a:p>
            <a:r>
              <a:rPr lang="en-GB" sz="2000" b="0" i="0">
                <a:effectLst/>
                <a:latin typeface="Arial" panose="020B0604020202020204" pitchFamily="34" charset="0"/>
              </a:rPr>
              <a:t>Though laws regulating sex work exist, they are not always strictly enforced</a:t>
            </a:r>
          </a:p>
          <a:p>
            <a:r>
              <a:rPr lang="en-GB" sz="2000">
                <a:latin typeface="Arial" panose="020B0604020202020204" pitchFamily="34" charset="0"/>
              </a:rPr>
              <a:t>Vulnerabilities -  forced / Human trafficking / Drugs /  violence / health </a:t>
            </a:r>
          </a:p>
        </p:txBody>
      </p:sp>
    </p:spTree>
    <p:extLst>
      <p:ext uri="{BB962C8B-B14F-4D97-AF65-F5344CB8AC3E}">
        <p14:creationId xmlns:p14="http://schemas.microsoft.com/office/powerpoint/2010/main" val="2379536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E86A2-B9EE-ECBE-13DA-E562B90F35A5}"/>
              </a:ext>
            </a:extLst>
          </p:cNvPr>
          <p:cNvSpPr>
            <a:spLocks noGrp="1"/>
          </p:cNvSpPr>
          <p:nvPr>
            <p:ph type="title"/>
          </p:nvPr>
        </p:nvSpPr>
        <p:spPr>
          <a:xfrm>
            <a:off x="572493" y="238539"/>
            <a:ext cx="11018520" cy="1071521"/>
          </a:xfrm>
        </p:spPr>
        <p:txBody>
          <a:bodyPr anchor="b">
            <a:normAutofit/>
          </a:bodyPr>
          <a:lstStyle/>
          <a:p>
            <a:r>
              <a:rPr lang="en-GB" sz="4000" b="1" i="0">
                <a:effectLst/>
                <a:latin typeface="Arial" panose="020B0604020202020204" pitchFamily="34" charset="0"/>
              </a:rPr>
              <a:t>Magdalene Laundries in Ireland</a:t>
            </a:r>
            <a:endParaRPr lang="en-GB" sz="4000"/>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DA39C8-1957-50B0-996E-E4C2B136E2C8}"/>
              </a:ext>
            </a:extLst>
          </p:cNvPr>
          <p:cNvSpPr>
            <a:spLocks noGrp="1"/>
          </p:cNvSpPr>
          <p:nvPr>
            <p:ph idx="1"/>
          </p:nvPr>
        </p:nvSpPr>
        <p:spPr>
          <a:xfrm>
            <a:off x="572492" y="1828800"/>
            <a:ext cx="7672097" cy="4361688"/>
          </a:xfrm>
        </p:spPr>
        <p:txBody>
          <a:bodyPr anchor="t">
            <a:normAutofit lnSpcReduction="10000"/>
          </a:bodyPr>
          <a:lstStyle/>
          <a:p>
            <a:r>
              <a:rPr lang="en-GB" sz="2200" b="0" i="0">
                <a:effectLst/>
                <a:latin typeface="Arial" panose="020B0604020202020204" pitchFamily="34" charset="0"/>
              </a:rPr>
              <a:t>Run by Roman Catholics 1837 to 1996</a:t>
            </a:r>
          </a:p>
          <a:p>
            <a:r>
              <a:rPr lang="en-GB" sz="2200">
                <a:latin typeface="Arial" panose="020B0604020202020204" pitchFamily="34" charset="0"/>
              </a:rPr>
              <a:t>House “Fallen Girls/Women” – punished for </a:t>
            </a:r>
            <a:r>
              <a:rPr lang="en-GB" sz="2200" b="0" i="0">
                <a:effectLst/>
                <a:latin typeface="Open Sans" panose="020B0606030504020204" pitchFamily="34" charset="0"/>
              </a:rPr>
              <a:t>having sex outside of marriage, unwed mothers, flirtatious women and others deemed unfit for society.</a:t>
            </a:r>
            <a:endParaRPr lang="en-GB" sz="2200">
              <a:latin typeface="Arial" panose="020B0604020202020204" pitchFamily="34" charset="0"/>
            </a:endParaRPr>
          </a:p>
          <a:p>
            <a:r>
              <a:rPr lang="en-GB" sz="2200" b="0" i="0">
                <a:effectLst/>
                <a:latin typeface="Arial" panose="020B0604020202020204" pitchFamily="34" charset="0"/>
                <a:cs typeface="Arial" panose="020B0604020202020204" pitchFamily="34" charset="0"/>
              </a:rPr>
              <a:t>Women could be incarcerated for life in Magdalene Laundries.</a:t>
            </a:r>
          </a:p>
          <a:p>
            <a:r>
              <a:rPr lang="en-GB" sz="2200">
                <a:latin typeface="Open Sans" panose="020B0606030504020204" pitchFamily="34" charset="0"/>
              </a:rPr>
              <a:t>P</a:t>
            </a:r>
            <a:r>
              <a:rPr lang="en-GB" sz="2200" b="0" i="0">
                <a:effectLst/>
                <a:latin typeface="Open Sans" panose="020B0606030504020204" pitchFamily="34" charset="0"/>
              </a:rPr>
              <a:t>unishment for were forced to labour under the strict supervision of nuns for months/years/life.</a:t>
            </a:r>
            <a:endParaRPr lang="en-GB" sz="2200">
              <a:latin typeface="Arial" panose="020B0604020202020204" pitchFamily="34" charset="0"/>
              <a:cs typeface="Arial" panose="020B0604020202020204" pitchFamily="34" charset="0"/>
            </a:endParaRPr>
          </a:p>
          <a:p>
            <a:r>
              <a:rPr lang="en-GB" sz="2200" b="0" i="0">
                <a:effectLst/>
                <a:latin typeface="Arial" panose="020B0604020202020204" pitchFamily="34" charset="0"/>
                <a:cs typeface="Arial" panose="020B0604020202020204" pitchFamily="34" charset="0"/>
              </a:rPr>
              <a:t>Donnybrook Laundry workhouse </a:t>
            </a:r>
          </a:p>
          <a:p>
            <a:pPr lvl="1"/>
            <a:r>
              <a:rPr lang="en-GB" sz="2200">
                <a:latin typeface="Arial" panose="020B0604020202020204" pitchFamily="34" charset="0"/>
                <a:cs typeface="Arial" panose="020B0604020202020204" pitchFamily="34" charset="0"/>
              </a:rPr>
              <a:t>Mass graves found of women and children </a:t>
            </a:r>
          </a:p>
          <a:p>
            <a:pPr lvl="1"/>
            <a:r>
              <a:rPr lang="en-GB" sz="2200" b="0" i="0">
                <a:effectLst/>
                <a:latin typeface="Arial" panose="020B0604020202020204" pitchFamily="34" charset="0"/>
                <a:cs typeface="Arial" panose="020B0604020202020204" pitchFamily="34" charset="0"/>
              </a:rPr>
              <a:t>Unknown bodies</a:t>
            </a:r>
          </a:p>
          <a:p>
            <a:pPr lvl="1"/>
            <a:r>
              <a:rPr lang="en-GB" sz="2200" b="0" i="0">
                <a:effectLst/>
                <a:latin typeface="Arial" panose="020B0604020202020204" pitchFamily="34" charset="0"/>
                <a:cs typeface="Arial" panose="020B0604020202020204" pitchFamily="34" charset="0"/>
              </a:rPr>
              <a:t>Lives and deaths</a:t>
            </a:r>
            <a:r>
              <a:rPr lang="en-GB" sz="2200">
                <a:latin typeface="Arial" panose="020B0604020202020204" pitchFamily="34" charset="0"/>
                <a:cs typeface="Arial" panose="020B0604020202020204" pitchFamily="34" charset="0"/>
              </a:rPr>
              <a:t> were secrets  </a:t>
            </a:r>
          </a:p>
          <a:p>
            <a:pPr lvl="1"/>
            <a:r>
              <a:rPr lang="en-GB" sz="2200">
                <a:latin typeface="Arial" panose="020B0604020202020204" pitchFamily="34" charset="0"/>
                <a:cs typeface="Arial" panose="020B0604020202020204" pitchFamily="34" charset="0"/>
              </a:rPr>
              <a:t>Children taken and adopted USA / Australia </a:t>
            </a:r>
            <a:endParaRPr lang="en-GB" sz="2200" b="0" i="0">
              <a:effectLst/>
              <a:latin typeface="Arial" panose="020B0604020202020204" pitchFamily="34" charset="0"/>
              <a:cs typeface="Arial" panose="020B0604020202020204" pitchFamily="34" charset="0"/>
            </a:endParaRPr>
          </a:p>
          <a:p>
            <a:endParaRPr lang="en-GB" sz="2000" b="0" i="0">
              <a:effectLst/>
              <a:latin typeface="Arial" panose="020B0604020202020204" pitchFamily="34" charset="0"/>
            </a:endParaRPr>
          </a:p>
        </p:txBody>
      </p:sp>
      <p:pic>
        <p:nvPicPr>
          <p:cNvPr id="1026" name="Picture 2" descr="Haunting images show everyday life in Magdalene Laundries | Daily Mail  Online">
            <a:extLst>
              <a:ext uri="{FF2B5EF4-FFF2-40B4-BE49-F238E27FC236}">
                <a16:creationId xmlns:a16="http://schemas.microsoft.com/office/drawing/2014/main" id="{CD870CCB-78AF-6C19-6902-F4DE702BBBE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416" r="-2" b="-2"/>
          <a:stretch/>
        </p:blipFill>
        <p:spPr bwMode="auto">
          <a:xfrm>
            <a:off x="8574374" y="2093976"/>
            <a:ext cx="3042348"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93329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C10B2-D808-6024-CABE-9AD1F4B14E84}"/>
              </a:ext>
            </a:extLst>
          </p:cNvPr>
          <p:cNvSpPr>
            <a:spLocks noGrp="1"/>
          </p:cNvSpPr>
          <p:nvPr>
            <p:ph type="title"/>
          </p:nvPr>
        </p:nvSpPr>
        <p:spPr>
          <a:xfrm>
            <a:off x="1075767" y="1188637"/>
            <a:ext cx="2988234" cy="4480726"/>
          </a:xfrm>
        </p:spPr>
        <p:txBody>
          <a:bodyPr>
            <a:normAutofit/>
          </a:bodyPr>
          <a:lstStyle/>
          <a:p>
            <a:pPr algn="r"/>
            <a:r>
              <a:rPr lang="en-GB" sz="4100"/>
              <a:t>Classical Criminology and Women</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BE3D60-C9A7-4438-034E-398B57107422}"/>
              </a:ext>
            </a:extLst>
          </p:cNvPr>
          <p:cNvSpPr>
            <a:spLocks noGrp="1"/>
          </p:cNvSpPr>
          <p:nvPr>
            <p:ph idx="1"/>
          </p:nvPr>
        </p:nvSpPr>
        <p:spPr>
          <a:xfrm>
            <a:off x="5255260" y="1648870"/>
            <a:ext cx="4702848" cy="3560260"/>
          </a:xfrm>
        </p:spPr>
        <p:txBody>
          <a:bodyPr anchor="ctr">
            <a:normAutofit lnSpcReduction="10000"/>
          </a:bodyPr>
          <a:lstStyle/>
          <a:p>
            <a:r>
              <a:rPr lang="en-GB"/>
              <a:t>Criminology of the mid 20</a:t>
            </a:r>
            <a:r>
              <a:rPr lang="en-GB" baseline="30000"/>
              <a:t>th</a:t>
            </a:r>
            <a:r>
              <a:rPr lang="en-GB"/>
              <a:t> century seemed to ignore women almost entirely. </a:t>
            </a:r>
          </a:p>
          <a:p>
            <a:r>
              <a:rPr lang="en-GB"/>
              <a:t>Classicism, strain theory, control theory, subcultural theory and even radical criminology all made very little mention, if at all, of the fact of female criminality.</a:t>
            </a:r>
          </a:p>
        </p:txBody>
      </p:sp>
      <p:sp>
        <p:nvSpPr>
          <p:cNvPr id="4" name="TextBox 3">
            <a:extLst>
              <a:ext uri="{FF2B5EF4-FFF2-40B4-BE49-F238E27FC236}">
                <a16:creationId xmlns:a16="http://schemas.microsoft.com/office/drawing/2014/main" id="{59B52020-E1FF-37D5-BACD-315DC21E9688}"/>
              </a:ext>
            </a:extLst>
          </p:cNvPr>
          <p:cNvSpPr txBox="1"/>
          <p:nvPr/>
        </p:nvSpPr>
        <p:spPr>
          <a:xfrm>
            <a:off x="685800" y="5718711"/>
            <a:ext cx="6099110" cy="307777"/>
          </a:xfrm>
          <a:prstGeom prst="rect">
            <a:avLst/>
          </a:prstGeom>
          <a:noFill/>
        </p:spPr>
        <p:txBody>
          <a:bodyPr wrap="square">
            <a:spAutoFit/>
          </a:bodyPr>
          <a:lstStyle/>
          <a:p>
            <a:r>
              <a:rPr lang="en-GB" sz="1400" b="0" i="0">
                <a:solidFill>
                  <a:srgbClr val="333333"/>
                </a:solidFill>
                <a:effectLst/>
                <a:latin typeface="avenir-regular-class"/>
              </a:rPr>
              <a:t>Newburn, T. (2017) </a:t>
            </a:r>
            <a:r>
              <a:rPr lang="en-GB" sz="1400" b="0" i="1">
                <a:solidFill>
                  <a:srgbClr val="333333"/>
                </a:solidFill>
                <a:effectLst/>
                <a:latin typeface="avenir-regular-class"/>
              </a:rPr>
              <a:t>Criminology</a:t>
            </a:r>
            <a:r>
              <a:rPr lang="en-GB" sz="1400" b="0" i="0">
                <a:solidFill>
                  <a:srgbClr val="333333"/>
                </a:solidFill>
                <a:effectLst/>
                <a:latin typeface="avenir-regular-class"/>
              </a:rPr>
              <a:t>. 3rd Edition. Cambridge: Routledge. </a:t>
            </a:r>
            <a:endParaRPr lang="en-GB" sz="1400"/>
          </a:p>
        </p:txBody>
      </p:sp>
    </p:spTree>
    <p:extLst>
      <p:ext uri="{BB962C8B-B14F-4D97-AF65-F5344CB8AC3E}">
        <p14:creationId xmlns:p14="http://schemas.microsoft.com/office/powerpoint/2010/main" val="4836648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96AE3-0CA5-7E04-C6E3-1D880CFCC654}"/>
              </a:ext>
            </a:extLst>
          </p:cNvPr>
          <p:cNvSpPr>
            <a:spLocks noGrp="1"/>
          </p:cNvSpPr>
          <p:nvPr>
            <p:ph type="title"/>
          </p:nvPr>
        </p:nvSpPr>
        <p:spPr>
          <a:xfrm>
            <a:off x="572493" y="238539"/>
            <a:ext cx="11018520" cy="1434415"/>
          </a:xfrm>
        </p:spPr>
        <p:txBody>
          <a:bodyPr anchor="b">
            <a:normAutofit/>
          </a:bodyPr>
          <a:lstStyle/>
          <a:p>
            <a:r>
              <a:rPr lang="en-GB" sz="5400"/>
              <a:t>Feminist Criminology</a:t>
            </a:r>
          </a:p>
        </p:txBody>
      </p:sp>
      <p:sp>
        <p:nvSpPr>
          <p:cNvPr id="3" name="Content Placeholder 2">
            <a:extLst>
              <a:ext uri="{FF2B5EF4-FFF2-40B4-BE49-F238E27FC236}">
                <a16:creationId xmlns:a16="http://schemas.microsoft.com/office/drawing/2014/main" id="{B313CB6D-CB7D-A843-26A0-4A962BF514C6}"/>
              </a:ext>
            </a:extLst>
          </p:cNvPr>
          <p:cNvSpPr>
            <a:spLocks noGrp="1"/>
          </p:cNvSpPr>
          <p:nvPr>
            <p:ph idx="1"/>
          </p:nvPr>
        </p:nvSpPr>
        <p:spPr>
          <a:xfrm>
            <a:off x="572493" y="2071316"/>
            <a:ext cx="6713552" cy="4119172"/>
          </a:xfrm>
        </p:spPr>
        <p:txBody>
          <a:bodyPr anchor="t">
            <a:normAutofit/>
          </a:bodyPr>
          <a:lstStyle/>
          <a:p>
            <a:r>
              <a:rPr lang="en-GB" sz="2200"/>
              <a:t>Frances Heidensohn (2012) and others in her area called for a reorganisation of criminological and sociological research “which telescopes decades of comparable studies of males” (1968).</a:t>
            </a:r>
          </a:p>
          <a:p>
            <a:endParaRPr lang="en-GB" sz="2200"/>
          </a:p>
          <a:p>
            <a:pPr algn="r"/>
            <a:endParaRPr lang="en-GB" sz="1800" b="0" i="0">
              <a:effectLst/>
              <a:latin typeface="avenir-regular-class"/>
            </a:endParaRPr>
          </a:p>
          <a:p>
            <a:pPr algn="r"/>
            <a:r>
              <a:rPr lang="en-GB" sz="1800" b="0" i="0">
                <a:effectLst/>
                <a:latin typeface="avenir-regular-class"/>
              </a:rPr>
              <a:t>Heidensohn, F. (2012) 'The Future of Feminist Criminology', </a:t>
            </a:r>
            <a:r>
              <a:rPr lang="en-GB" sz="1800" b="0" i="1">
                <a:effectLst/>
                <a:latin typeface="avenir-regular-class"/>
              </a:rPr>
              <a:t>Crime, Media and Culture</a:t>
            </a:r>
            <a:r>
              <a:rPr lang="en-GB" sz="1800" b="0" i="0">
                <a:effectLst/>
                <a:latin typeface="avenir-regular-class"/>
              </a:rPr>
              <a:t>, 8(2), pp.123-134.</a:t>
            </a:r>
            <a:endParaRPr lang="en-GB" sz="1800"/>
          </a:p>
        </p:txBody>
      </p:sp>
      <p:pic>
        <p:nvPicPr>
          <p:cNvPr id="5122" name="Picture 2" descr="frances-heidensohn">
            <a:extLst>
              <a:ext uri="{FF2B5EF4-FFF2-40B4-BE49-F238E27FC236}">
                <a16:creationId xmlns:a16="http://schemas.microsoft.com/office/drawing/2014/main" id="{1DD79BC0-249E-0D3F-DBB7-58BD602BBBB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47" r="3150"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14452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509B6-3100-32F8-7952-284994DD3CC7}"/>
              </a:ext>
            </a:extLst>
          </p:cNvPr>
          <p:cNvSpPr>
            <a:spLocks noGrp="1"/>
          </p:cNvSpPr>
          <p:nvPr>
            <p:ph type="title"/>
          </p:nvPr>
        </p:nvSpPr>
        <p:spPr>
          <a:xfrm>
            <a:off x="645065" y="1463040"/>
            <a:ext cx="3796306" cy="2690949"/>
          </a:xfrm>
        </p:spPr>
        <p:txBody>
          <a:bodyPr anchor="t">
            <a:normAutofit/>
          </a:bodyPr>
          <a:lstStyle/>
          <a:p>
            <a:r>
              <a:rPr lang="en-GB" sz="4800"/>
              <a:t>Feminist Criminology</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BEE425-F4B6-2337-462D-7D7A4AD89F7D}"/>
              </a:ext>
            </a:extLst>
          </p:cNvPr>
          <p:cNvSpPr>
            <a:spLocks noGrp="1"/>
          </p:cNvSpPr>
          <p:nvPr>
            <p:ph idx="1"/>
          </p:nvPr>
        </p:nvSpPr>
        <p:spPr>
          <a:xfrm>
            <a:off x="5656218" y="1136073"/>
            <a:ext cx="5542387" cy="4807527"/>
          </a:xfrm>
        </p:spPr>
        <p:txBody>
          <a:bodyPr anchor="t">
            <a:normAutofit lnSpcReduction="10000"/>
          </a:bodyPr>
          <a:lstStyle/>
          <a:p>
            <a:r>
              <a:rPr lang="en-GB" sz="2200"/>
              <a:t>“Themes common to the initial critique were:</a:t>
            </a:r>
          </a:p>
          <a:p>
            <a:endParaRPr lang="en-GB" sz="1700"/>
          </a:p>
          <a:p>
            <a:pPr lvl="1"/>
            <a:r>
              <a:rPr lang="en-GB" sz="1700" b="0" i="0" u="none" strike="noStrike" baseline="0"/>
              <a:t>in most mainstream criminology women and girls were invisible and ignored; when they did appear their lives and experiences were distorted and stereotyped;</a:t>
            </a:r>
          </a:p>
          <a:p>
            <a:pPr lvl="1"/>
            <a:r>
              <a:rPr lang="en-GB" sz="1700" b="0" i="0" u="none" strike="noStrike" baseline="0"/>
              <a:t>the notable differences between men and women in recorded crime rates—the ‘gender gap’—was not questioned or explored, leaving much of conventional theory weakened and inadequate;</a:t>
            </a:r>
          </a:p>
          <a:p>
            <a:pPr lvl="1"/>
            <a:r>
              <a:rPr lang="en-GB" sz="1700" b="0" i="0" u="none" strike="noStrike" baseline="0"/>
              <a:t>a major programme of research on women and crime was needed to catch up with decades of neglect; </a:t>
            </a:r>
          </a:p>
          <a:p>
            <a:pPr lvl="1"/>
            <a:r>
              <a:rPr lang="en-GB" sz="1700" b="0" i="0" u="none" strike="noStrike" baseline="0"/>
              <a:t>an important outcome would be the learning of valuable lessons for criminal justice policy for both sexes (Heidensohn, 1968, 2010).” </a:t>
            </a:r>
            <a:endParaRPr lang="en-GB" sz="1700"/>
          </a:p>
          <a:p>
            <a:r>
              <a:rPr lang="en-GB" sz="2100"/>
              <a:t>Discussion Point: Why are each of these critiques important?</a:t>
            </a:r>
          </a:p>
        </p:txBody>
      </p:sp>
      <p:sp>
        <p:nvSpPr>
          <p:cNvPr id="5" name="TextBox 4">
            <a:extLst>
              <a:ext uri="{FF2B5EF4-FFF2-40B4-BE49-F238E27FC236}">
                <a16:creationId xmlns:a16="http://schemas.microsoft.com/office/drawing/2014/main" id="{A47145E9-5839-4FC3-ABF1-F6A04231B925}"/>
              </a:ext>
            </a:extLst>
          </p:cNvPr>
          <p:cNvSpPr txBox="1"/>
          <p:nvPr/>
        </p:nvSpPr>
        <p:spPr>
          <a:xfrm>
            <a:off x="0" y="31793"/>
            <a:ext cx="4900245" cy="523220"/>
          </a:xfrm>
          <a:prstGeom prst="rect">
            <a:avLst/>
          </a:prstGeom>
          <a:noFill/>
        </p:spPr>
        <p:txBody>
          <a:bodyPr wrap="square">
            <a:spAutoFit/>
          </a:bodyPr>
          <a:lstStyle/>
          <a:p>
            <a:r>
              <a:rPr lang="en-GB" sz="1400" b="0" i="0">
                <a:effectLst/>
              </a:rPr>
              <a:t>Heidensohn, F. (2012) 'The Future of Feminist Criminology', </a:t>
            </a:r>
            <a:r>
              <a:rPr lang="en-GB" sz="1400" b="0" i="1">
                <a:effectLst/>
              </a:rPr>
              <a:t>Crime, Media and Culture</a:t>
            </a:r>
            <a:r>
              <a:rPr lang="en-GB" sz="1400" b="0" i="0">
                <a:effectLst/>
              </a:rPr>
              <a:t>, 8(2), pp.123-134.</a:t>
            </a:r>
            <a:endParaRPr lang="en-GB" sz="1400"/>
          </a:p>
        </p:txBody>
      </p:sp>
    </p:spTree>
    <p:extLst>
      <p:ext uri="{BB962C8B-B14F-4D97-AF65-F5344CB8AC3E}">
        <p14:creationId xmlns:p14="http://schemas.microsoft.com/office/powerpoint/2010/main" val="21472487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945F7-D8EC-1776-1C20-A0E7C36EBAF6}"/>
              </a:ext>
            </a:extLst>
          </p:cNvPr>
          <p:cNvSpPr>
            <a:spLocks noGrp="1"/>
          </p:cNvSpPr>
          <p:nvPr>
            <p:ph type="title"/>
          </p:nvPr>
        </p:nvSpPr>
        <p:spPr>
          <a:xfrm>
            <a:off x="589560" y="856180"/>
            <a:ext cx="4560584" cy="1128068"/>
          </a:xfrm>
        </p:spPr>
        <p:txBody>
          <a:bodyPr anchor="ctr">
            <a:normAutofit/>
          </a:bodyPr>
          <a:lstStyle/>
          <a:p>
            <a:r>
              <a:rPr lang="en-GB" sz="3700"/>
              <a:t>Feminist Criminology – Double Deviance</a:t>
            </a:r>
          </a:p>
        </p:txBody>
      </p:sp>
      <p:sp>
        <p:nvSpPr>
          <p:cNvPr id="3" name="Content Placeholder 2">
            <a:extLst>
              <a:ext uri="{FF2B5EF4-FFF2-40B4-BE49-F238E27FC236}">
                <a16:creationId xmlns:a16="http://schemas.microsoft.com/office/drawing/2014/main" id="{AD794C98-23D7-359A-B6FB-024ACC345897}"/>
              </a:ext>
            </a:extLst>
          </p:cNvPr>
          <p:cNvSpPr>
            <a:spLocks noGrp="1"/>
          </p:cNvSpPr>
          <p:nvPr>
            <p:ph idx="1"/>
          </p:nvPr>
        </p:nvSpPr>
        <p:spPr>
          <a:xfrm>
            <a:off x="355196" y="2330505"/>
            <a:ext cx="5038635" cy="4335766"/>
          </a:xfrm>
        </p:spPr>
        <p:txBody>
          <a:bodyPr anchor="ctr">
            <a:normAutofit fontScale="92500" lnSpcReduction="20000"/>
          </a:bodyPr>
          <a:lstStyle/>
          <a:p>
            <a:r>
              <a:rPr lang="en-GB" sz="2000"/>
              <a:t>Carol Smart – Women, Crime and Criminology (1976)</a:t>
            </a:r>
          </a:p>
          <a:p>
            <a:pPr lvl="1"/>
            <a:r>
              <a:rPr lang="en-GB" sz="2000"/>
              <a:t>Argued female offenders were treated as “doubly deviant” because they not only broke the law, but also transgressed their gender roles.</a:t>
            </a:r>
          </a:p>
          <a:p>
            <a:pPr lvl="1"/>
            <a:r>
              <a:rPr lang="en-GB" sz="2000"/>
              <a:t>Early research by Eaton (1986) found female defendants in court were seen as dependants within the family, and as being responsible for their behaviour and that of their family.</a:t>
            </a:r>
          </a:p>
          <a:p>
            <a:pPr lvl="1"/>
            <a:r>
              <a:rPr lang="en-GB" sz="2000"/>
              <a:t>Edwards (1984): “Female defendants are processed within the criminal justice system in accordance with the crimes which they committed and the extent to which the commission of the act and its nature deviate from appropriate female behaviour”</a:t>
            </a:r>
          </a:p>
        </p:txBody>
      </p:sp>
      <p:pic>
        <p:nvPicPr>
          <p:cNvPr id="6146" name="Picture 2" descr="palgrave Archives - The Source">
            <a:extLst>
              <a:ext uri="{FF2B5EF4-FFF2-40B4-BE49-F238E27FC236}">
                <a16:creationId xmlns:a16="http://schemas.microsoft.com/office/drawing/2014/main" id="{697B8EF3-8B37-1A7B-EA59-75D8BE332E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06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206EE08-B670-EC76-2637-B76BC3977A39}"/>
              </a:ext>
            </a:extLst>
          </p:cNvPr>
          <p:cNvSpPr txBox="1"/>
          <p:nvPr/>
        </p:nvSpPr>
        <p:spPr>
          <a:xfrm>
            <a:off x="6550090" y="10271"/>
            <a:ext cx="6096000" cy="307777"/>
          </a:xfrm>
          <a:prstGeom prst="rect">
            <a:avLst/>
          </a:prstGeom>
          <a:noFill/>
        </p:spPr>
        <p:txBody>
          <a:bodyPr wrap="square">
            <a:spAutoFit/>
          </a:bodyPr>
          <a:lstStyle/>
          <a:p>
            <a:r>
              <a:rPr lang="en-GB" sz="1400" b="0" i="0">
                <a:solidFill>
                  <a:srgbClr val="333333"/>
                </a:solidFill>
                <a:effectLst/>
                <a:latin typeface="avenir-regular-class"/>
              </a:rPr>
              <a:t>Newburn, T. (2017) </a:t>
            </a:r>
            <a:r>
              <a:rPr lang="en-GB" sz="1400" b="0" i="1">
                <a:solidFill>
                  <a:srgbClr val="333333"/>
                </a:solidFill>
                <a:effectLst/>
                <a:latin typeface="avenir-regular-class"/>
              </a:rPr>
              <a:t>Criminology</a:t>
            </a:r>
            <a:r>
              <a:rPr lang="en-GB" sz="1400" b="0" i="0">
                <a:solidFill>
                  <a:srgbClr val="333333"/>
                </a:solidFill>
                <a:effectLst/>
                <a:latin typeface="avenir-regular-class"/>
              </a:rPr>
              <a:t>. 3rd Edition. Cambridge: Routledge. </a:t>
            </a:r>
            <a:endParaRPr lang="en-GB" sz="1400"/>
          </a:p>
        </p:txBody>
      </p:sp>
    </p:spTree>
    <p:extLst>
      <p:ext uri="{BB962C8B-B14F-4D97-AF65-F5344CB8AC3E}">
        <p14:creationId xmlns:p14="http://schemas.microsoft.com/office/powerpoint/2010/main" val="22683919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41E196-FDFD-5AAF-1130-3358D09F70C5}"/>
              </a:ext>
            </a:extLst>
          </p:cNvPr>
          <p:cNvSpPr>
            <a:spLocks noGrp="1"/>
          </p:cNvSpPr>
          <p:nvPr>
            <p:ph type="title"/>
          </p:nvPr>
        </p:nvSpPr>
        <p:spPr>
          <a:xfrm>
            <a:off x="1075767" y="1188637"/>
            <a:ext cx="2988234" cy="4480726"/>
          </a:xfrm>
        </p:spPr>
        <p:txBody>
          <a:bodyPr>
            <a:normAutofit/>
          </a:bodyPr>
          <a:lstStyle/>
          <a:p>
            <a:pPr algn="r"/>
            <a:r>
              <a:rPr lang="en-GB" sz="4100"/>
              <a:t>Feminist Criminology – Double Deviance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237231-C541-7F26-5708-F48DBBADA1F2}"/>
              </a:ext>
            </a:extLst>
          </p:cNvPr>
          <p:cNvSpPr>
            <a:spLocks noGrp="1"/>
          </p:cNvSpPr>
          <p:nvPr>
            <p:ph idx="1"/>
          </p:nvPr>
        </p:nvSpPr>
        <p:spPr>
          <a:xfrm>
            <a:off x="5255260" y="1648870"/>
            <a:ext cx="4702848" cy="3560260"/>
          </a:xfrm>
        </p:spPr>
        <p:txBody>
          <a:bodyPr anchor="ctr">
            <a:normAutofit/>
          </a:bodyPr>
          <a:lstStyle/>
          <a:p>
            <a:r>
              <a:rPr lang="en-GB" sz="1900"/>
              <a:t>Double Deviance, or Double Jeopardy, is often discussed in terms of the judgement or stigma that is applied to female criminals, but doesn’t necessarily equate to harsher punishments from the criminal justice system.</a:t>
            </a:r>
          </a:p>
          <a:p>
            <a:endParaRPr lang="en-GB" sz="1900"/>
          </a:p>
          <a:p>
            <a:r>
              <a:rPr lang="en-GB" sz="1900"/>
              <a:t>Embry and Lyons (2012) note that although we would expect double deviance to result in harsher punishment, the trend in sentencing suggests women are punished less harshly than men are.</a:t>
            </a:r>
          </a:p>
        </p:txBody>
      </p:sp>
      <p:sp>
        <p:nvSpPr>
          <p:cNvPr id="5" name="TextBox 4">
            <a:extLst>
              <a:ext uri="{FF2B5EF4-FFF2-40B4-BE49-F238E27FC236}">
                <a16:creationId xmlns:a16="http://schemas.microsoft.com/office/drawing/2014/main" id="{45EE5F42-513B-6F44-1700-9D7285FFECA0}"/>
              </a:ext>
            </a:extLst>
          </p:cNvPr>
          <p:cNvSpPr txBox="1"/>
          <p:nvPr/>
        </p:nvSpPr>
        <p:spPr>
          <a:xfrm>
            <a:off x="5860511" y="5745693"/>
            <a:ext cx="6096000" cy="430887"/>
          </a:xfrm>
          <a:prstGeom prst="rect">
            <a:avLst/>
          </a:prstGeom>
          <a:noFill/>
        </p:spPr>
        <p:txBody>
          <a:bodyPr wrap="square">
            <a:spAutoFit/>
          </a:bodyPr>
          <a:lstStyle/>
          <a:p>
            <a:r>
              <a:rPr lang="en-GB" sz="1100" b="0" i="0">
                <a:solidFill>
                  <a:srgbClr val="333333"/>
                </a:solidFill>
                <a:effectLst/>
                <a:latin typeface="avenir-regular-class"/>
              </a:rPr>
              <a:t>Embry, R. &amp; Lyons ,P. (2012) 'Sex-Based Sentencing: Sentencing Discrepancies Between Male and Female Sex Offenders', </a:t>
            </a:r>
            <a:r>
              <a:rPr lang="en-GB" sz="1100" b="0" i="1">
                <a:solidFill>
                  <a:srgbClr val="333333"/>
                </a:solidFill>
                <a:effectLst/>
                <a:latin typeface="avenir-regular-class"/>
              </a:rPr>
              <a:t>Feminist Criminology</a:t>
            </a:r>
            <a:r>
              <a:rPr lang="en-GB" sz="1100" b="0" i="0">
                <a:solidFill>
                  <a:srgbClr val="333333"/>
                </a:solidFill>
                <a:effectLst/>
                <a:latin typeface="avenir-regular-class"/>
              </a:rPr>
              <a:t>, 7(2), pp.146 - 162.</a:t>
            </a:r>
            <a:endParaRPr lang="en-GB" sz="1100"/>
          </a:p>
        </p:txBody>
      </p:sp>
    </p:spTree>
    <p:extLst>
      <p:ext uri="{BB962C8B-B14F-4D97-AF65-F5344CB8AC3E}">
        <p14:creationId xmlns:p14="http://schemas.microsoft.com/office/powerpoint/2010/main" val="15390872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1F6FD-DFBA-348D-C532-56513326F5CA}"/>
              </a:ext>
            </a:extLst>
          </p:cNvPr>
          <p:cNvSpPr>
            <a:spLocks noGrp="1"/>
          </p:cNvSpPr>
          <p:nvPr>
            <p:ph type="title"/>
          </p:nvPr>
        </p:nvSpPr>
        <p:spPr>
          <a:xfrm>
            <a:off x="808638" y="386930"/>
            <a:ext cx="9236700" cy="1188950"/>
          </a:xfrm>
        </p:spPr>
        <p:txBody>
          <a:bodyPr anchor="b">
            <a:normAutofit/>
          </a:bodyPr>
          <a:lstStyle/>
          <a:p>
            <a:r>
              <a:rPr lang="en-GB" sz="5400"/>
              <a:t>Feminist Criminology</a:t>
            </a:r>
          </a:p>
        </p:txBody>
      </p:sp>
      <p:sp>
        <p:nvSpPr>
          <p:cNvPr id="3" name="Content Placeholder 2">
            <a:extLst>
              <a:ext uri="{FF2B5EF4-FFF2-40B4-BE49-F238E27FC236}">
                <a16:creationId xmlns:a16="http://schemas.microsoft.com/office/drawing/2014/main" id="{96461290-0B2E-18F5-8EC3-52D03298D85A}"/>
              </a:ext>
            </a:extLst>
          </p:cNvPr>
          <p:cNvSpPr>
            <a:spLocks noGrp="1"/>
          </p:cNvSpPr>
          <p:nvPr>
            <p:ph idx="1"/>
          </p:nvPr>
        </p:nvSpPr>
        <p:spPr>
          <a:xfrm>
            <a:off x="387927" y="2203079"/>
            <a:ext cx="10875818" cy="4147845"/>
          </a:xfrm>
        </p:spPr>
        <p:txBody>
          <a:bodyPr anchor="ctr">
            <a:normAutofit fontScale="92500" lnSpcReduction="10000"/>
          </a:bodyPr>
          <a:lstStyle/>
          <a:p>
            <a:pPr marL="0" indent="0">
              <a:buNone/>
            </a:pPr>
            <a:r>
              <a:rPr lang="en-GB" sz="2000" b="0" i="0" u="sng" strike="noStrike" baseline="0">
                <a:latin typeface="Frutiger-Light"/>
              </a:rPr>
              <a:t>Issues Highlighted by Feminist Criminologist Research Studies by early 2000’s</a:t>
            </a:r>
            <a:endParaRPr lang="en-GB" sz="2000" b="0" i="0" u="none" strike="noStrike" baseline="0">
              <a:latin typeface="Frutiger-Light"/>
            </a:endParaRPr>
          </a:p>
          <a:p>
            <a:endParaRPr lang="en-GB" sz="2000" b="0" i="0" u="none" strike="noStrike" baseline="0">
              <a:latin typeface="Frutiger-Light"/>
            </a:endParaRPr>
          </a:p>
          <a:p>
            <a:r>
              <a:rPr lang="en-GB" sz="2000" b="0" i="0" u="none" strike="noStrike" baseline="0">
                <a:latin typeface="Frutiger-Light"/>
              </a:rPr>
              <a:t>research projects on gender and crime were being undertaken across the world and international agencies such as the United Nations were supporting the collection and comparison of survey data on topics such as domestic violence, sexual assault and trafficking for sexual purposes, leading to the concept of blurred boundaries, where the links between the status of the same women as victims and as perpetrators were recognised;</a:t>
            </a:r>
          </a:p>
          <a:p>
            <a:r>
              <a:rPr lang="en-GB" sz="2000" b="0" i="0" u="none" strike="noStrike" baseline="0">
                <a:latin typeface="Frutiger-Light"/>
              </a:rPr>
              <a:t>at national level the impact on the public policy agenda was considerable: many nations had altered their legal and social welfare structures to respond to research on domestic and sexual violence;</a:t>
            </a:r>
          </a:p>
          <a:p>
            <a:r>
              <a:rPr lang="en-GB" sz="2000" b="0" i="0" u="none" strike="noStrike" baseline="0">
                <a:latin typeface="Frutiger-Light"/>
              </a:rPr>
              <a:t>recruitment of women to law enforcement agencies became a priority in increasing numbers of countries, based on evaluative research which had demonstrated their competence (Brown and Heidensohn, 2000);</a:t>
            </a:r>
          </a:p>
          <a:p>
            <a:r>
              <a:rPr lang="en-GB" sz="2000" b="0" i="0" u="none" strike="noStrike" baseline="0">
                <a:latin typeface="Frutiger-Light"/>
              </a:rPr>
              <a:t>there were signs that ways of treating female offenders were being taken much more seriously, with extra resources being invested in them and new regimes adopted in places as varied as Ireland, Canada and Britain.</a:t>
            </a:r>
            <a:endParaRPr lang="en-GB" sz="2000"/>
          </a:p>
        </p:txBody>
      </p:sp>
      <p:sp>
        <p:nvSpPr>
          <p:cNvPr id="4" name="TextBox 3">
            <a:extLst>
              <a:ext uri="{FF2B5EF4-FFF2-40B4-BE49-F238E27FC236}">
                <a16:creationId xmlns:a16="http://schemas.microsoft.com/office/drawing/2014/main" id="{FFAF632C-1A0E-8032-2ED1-2DF477EDBEAC}"/>
              </a:ext>
            </a:extLst>
          </p:cNvPr>
          <p:cNvSpPr txBox="1"/>
          <p:nvPr/>
        </p:nvSpPr>
        <p:spPr>
          <a:xfrm>
            <a:off x="7219411" y="23203"/>
            <a:ext cx="4972588" cy="523220"/>
          </a:xfrm>
          <a:prstGeom prst="rect">
            <a:avLst/>
          </a:prstGeom>
          <a:noFill/>
        </p:spPr>
        <p:txBody>
          <a:bodyPr wrap="square">
            <a:spAutoFit/>
          </a:bodyPr>
          <a:lstStyle/>
          <a:p>
            <a:r>
              <a:rPr lang="en-GB" sz="1400" b="0" i="0">
                <a:effectLst/>
              </a:rPr>
              <a:t>Heidensohn, F. (2012) 'The Future of Feminist Criminology', </a:t>
            </a:r>
            <a:r>
              <a:rPr lang="en-GB" sz="1400" b="0" i="1">
                <a:effectLst/>
              </a:rPr>
              <a:t>Crime, Media and Culture</a:t>
            </a:r>
            <a:r>
              <a:rPr lang="en-GB" sz="1400" b="0" i="0">
                <a:effectLst/>
              </a:rPr>
              <a:t>, 8(2), pp.123-134.</a:t>
            </a:r>
            <a:endParaRPr lang="en-GB" sz="1400"/>
          </a:p>
        </p:txBody>
      </p:sp>
    </p:spTree>
    <p:extLst>
      <p:ext uri="{BB962C8B-B14F-4D97-AF65-F5344CB8AC3E}">
        <p14:creationId xmlns:p14="http://schemas.microsoft.com/office/powerpoint/2010/main" val="490973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D0ED2-57AF-D23F-8FCF-2DD6728417F5}"/>
              </a:ext>
            </a:extLst>
          </p:cNvPr>
          <p:cNvSpPr>
            <a:spLocks noGrp="1"/>
          </p:cNvSpPr>
          <p:nvPr>
            <p:ph type="title"/>
          </p:nvPr>
        </p:nvSpPr>
        <p:spPr>
          <a:xfrm>
            <a:off x="838200" y="365125"/>
            <a:ext cx="10515600" cy="1325563"/>
          </a:xfrm>
        </p:spPr>
        <p:txBody>
          <a:bodyPr>
            <a:normAutofit/>
          </a:bodyPr>
          <a:lstStyle/>
          <a:p>
            <a:r>
              <a:rPr lang="en-GB"/>
              <a:t>Criticisms of Feminist Criminology</a:t>
            </a:r>
          </a:p>
        </p:txBody>
      </p:sp>
      <p:sp>
        <p:nvSpPr>
          <p:cNvPr id="3" name="Content Placeholder 2">
            <a:extLst>
              <a:ext uri="{FF2B5EF4-FFF2-40B4-BE49-F238E27FC236}">
                <a16:creationId xmlns:a16="http://schemas.microsoft.com/office/drawing/2014/main" id="{DF268901-7D6D-662C-2067-BE3B5BE0EDD3}"/>
              </a:ext>
            </a:extLst>
          </p:cNvPr>
          <p:cNvSpPr>
            <a:spLocks noGrp="1"/>
          </p:cNvSpPr>
          <p:nvPr>
            <p:ph idx="1"/>
          </p:nvPr>
        </p:nvSpPr>
        <p:spPr>
          <a:xfrm>
            <a:off x="838200" y="1825625"/>
            <a:ext cx="10515600" cy="4351338"/>
          </a:xfrm>
        </p:spPr>
        <p:txBody>
          <a:bodyPr>
            <a:normAutofit/>
          </a:bodyPr>
          <a:lstStyle/>
          <a:p>
            <a:r>
              <a:rPr lang="en-GB" sz="2400" b="0" i="0" u="none" strike="noStrike" baseline="0">
                <a:latin typeface="Frutiger-Light"/>
              </a:rPr>
              <a:t>Smart suggested that too high a price might be paid for raising the profile of the study of women and crime, and a version of what may be called the Pandora Box</a:t>
            </a:r>
          </a:p>
          <a:p>
            <a:r>
              <a:rPr lang="en-GB" sz="2400" b="0" i="0" u="none" strike="noStrike" baseline="0">
                <a:latin typeface="Frutiger-Light"/>
              </a:rPr>
              <a:t>Some scholars  Snyder, S. argues that the global trend towards greater and harsher punishment of women is an unintended consequence of feminists whose work has forced criminal justice agencies to take women much more seriously.</a:t>
            </a:r>
          </a:p>
          <a:p>
            <a:r>
              <a:rPr lang="en-GB" sz="2400" b="0" i="0" u="none" strike="noStrike" baseline="0">
                <a:latin typeface="Frutiger-Light"/>
              </a:rPr>
              <a:t> Worrall has used a similar argument about girls’ delinquency in Australia and the UK, while Steffensmeier and colleagues tested ‘behaviour change’ and ‘policy change’ hypotheses to explain recorded increases in female involvement in violent crime in the USA </a:t>
            </a:r>
          </a:p>
          <a:p>
            <a:r>
              <a:rPr lang="en-GB" sz="2400" b="0" i="0" u="none" strike="noStrike" baseline="0">
                <a:latin typeface="Frutiger-Light"/>
              </a:rPr>
              <a:t>They concluded that policy change was the more plausible theory and attributed it to the impact of greater equality and enhanced awareness of gender issues.</a:t>
            </a:r>
            <a:endParaRPr lang="en-GB" sz="2400"/>
          </a:p>
        </p:txBody>
      </p:sp>
      <p:sp>
        <p:nvSpPr>
          <p:cNvPr id="5" name="TextBox 4">
            <a:extLst>
              <a:ext uri="{FF2B5EF4-FFF2-40B4-BE49-F238E27FC236}">
                <a16:creationId xmlns:a16="http://schemas.microsoft.com/office/drawing/2014/main" id="{C2190DBA-429A-D017-12B4-0B659F592A17}"/>
              </a:ext>
            </a:extLst>
          </p:cNvPr>
          <p:cNvSpPr txBox="1"/>
          <p:nvPr/>
        </p:nvSpPr>
        <p:spPr>
          <a:xfrm>
            <a:off x="7216364" y="6222411"/>
            <a:ext cx="4972588" cy="523220"/>
          </a:xfrm>
          <a:prstGeom prst="rect">
            <a:avLst/>
          </a:prstGeom>
          <a:noFill/>
        </p:spPr>
        <p:txBody>
          <a:bodyPr wrap="square">
            <a:spAutoFit/>
          </a:bodyPr>
          <a:lstStyle/>
          <a:p>
            <a:r>
              <a:rPr lang="en-GB" sz="1400" b="0" i="0">
                <a:effectLst/>
              </a:rPr>
              <a:t>Heidensohn, F. (2012) 'The Future of Feminist Criminology', </a:t>
            </a:r>
            <a:r>
              <a:rPr lang="en-GB" sz="1400" b="0" i="1">
                <a:effectLst/>
              </a:rPr>
              <a:t>Crime, Media and Culture</a:t>
            </a:r>
            <a:r>
              <a:rPr lang="en-GB" sz="1400" b="0" i="0">
                <a:effectLst/>
              </a:rPr>
              <a:t>, 8(2), pp.123-134.</a:t>
            </a:r>
            <a:endParaRPr lang="en-GB" sz="1400"/>
          </a:p>
        </p:txBody>
      </p:sp>
    </p:spTree>
    <p:extLst>
      <p:ext uri="{BB962C8B-B14F-4D97-AF65-F5344CB8AC3E}">
        <p14:creationId xmlns:p14="http://schemas.microsoft.com/office/powerpoint/2010/main" val="2515917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EB2C2-B38B-7E56-4A3F-F3FD6039C86B}"/>
              </a:ext>
            </a:extLst>
          </p:cNvPr>
          <p:cNvSpPr>
            <a:spLocks noGrp="1"/>
          </p:cNvSpPr>
          <p:nvPr>
            <p:ph type="title"/>
          </p:nvPr>
        </p:nvSpPr>
        <p:spPr>
          <a:xfrm>
            <a:off x="1075767" y="1188637"/>
            <a:ext cx="2988234" cy="4480726"/>
          </a:xfrm>
        </p:spPr>
        <p:txBody>
          <a:bodyPr>
            <a:normAutofit/>
          </a:bodyPr>
          <a:lstStyle/>
          <a:p>
            <a:pPr algn="r"/>
            <a:r>
              <a:rPr lang="en-GB" sz="4100"/>
              <a:t>Strengths of Feminist Criminology</a:t>
            </a:r>
          </a:p>
        </p:txBody>
      </p:sp>
      <p:sp>
        <p:nvSpPr>
          <p:cNvPr id="3" name="Content Placeholder 2">
            <a:extLst>
              <a:ext uri="{FF2B5EF4-FFF2-40B4-BE49-F238E27FC236}">
                <a16:creationId xmlns:a16="http://schemas.microsoft.com/office/drawing/2014/main" id="{DAD48B06-C80D-1898-2FD3-4DA33956FA23}"/>
              </a:ext>
            </a:extLst>
          </p:cNvPr>
          <p:cNvSpPr>
            <a:spLocks noGrp="1"/>
          </p:cNvSpPr>
          <p:nvPr>
            <p:ph idx="1"/>
          </p:nvPr>
        </p:nvSpPr>
        <p:spPr>
          <a:xfrm>
            <a:off x="5102949" y="958645"/>
            <a:ext cx="6013282" cy="4925961"/>
          </a:xfrm>
        </p:spPr>
        <p:txBody>
          <a:bodyPr anchor="ctr">
            <a:normAutofit fontScale="92500" lnSpcReduction="10000"/>
          </a:bodyPr>
          <a:lstStyle/>
          <a:p>
            <a:r>
              <a:rPr lang="en-GB" sz="1800" b="0" i="0" u="none" strike="noStrike" baseline="0">
                <a:latin typeface="Frutiger-Light"/>
              </a:rPr>
              <a:t>there is a substantial and growing body of work, which is widely accepted and cited;</a:t>
            </a:r>
          </a:p>
          <a:p>
            <a:r>
              <a:rPr lang="en-GB" sz="1800" b="0" i="0" u="none" strike="noStrike" baseline="0">
                <a:latin typeface="SymbolMT"/>
              </a:rPr>
              <a:t> </a:t>
            </a:r>
            <a:r>
              <a:rPr lang="en-GB" sz="1800" b="0" i="0" u="none" strike="noStrike" baseline="0">
                <a:latin typeface="Frutiger-Light"/>
              </a:rPr>
              <a:t>there are large numbers of postgraduates doing relevant research and significant, but fewer and in junior posts, numbers of faculty;</a:t>
            </a:r>
          </a:p>
          <a:p>
            <a:r>
              <a:rPr lang="en-GB" sz="1800" b="0" i="0" u="none" strike="noStrike" baseline="0">
                <a:latin typeface="Frutiger-Light"/>
              </a:rPr>
              <a:t>arguably a fundamental cultural shift has taken place in criminology: female offending was not of interest to anyone 40 years ago, but now it is—to scholars, policy-makers, criminal justice professionals, and to offenders themselves;</a:t>
            </a:r>
          </a:p>
          <a:p>
            <a:r>
              <a:rPr lang="en-GB" sz="1800" b="0" i="0" u="none" strike="noStrike" baseline="0">
                <a:latin typeface="Frutiger-Light"/>
              </a:rPr>
              <a:t>notable impact in the UK at least on policy debates about the penal treatment of women as a host of reports and studies testify—Fawcett, Carlen et al., Corston and </a:t>
            </a:r>
            <a:r>
              <a:rPr lang="en-GB" sz="1800" b="0" i="0" u="none" strike="noStrike" baseline="0" err="1">
                <a:latin typeface="Frutiger-Light"/>
              </a:rPr>
              <a:t>Gelsthorpe</a:t>
            </a:r>
            <a:r>
              <a:rPr lang="en-GB" sz="1800" b="0" i="0" u="none" strike="noStrike" baseline="0">
                <a:latin typeface="Frutiger-Light"/>
              </a:rPr>
              <a:t>, as do the various government initiatives which ensued (see Heidensohn and Silvestri, 2012) for a review);</a:t>
            </a:r>
          </a:p>
          <a:p>
            <a:r>
              <a:rPr lang="en-GB" sz="1800" b="0" i="0" u="none" strike="noStrike" baseline="0">
                <a:latin typeface="Frutiger-Light"/>
              </a:rPr>
              <a:t>the same is true, though with a smaller research resource involved, of several areas in criminal justice and law enforcement—gender and policing, the relevant skills needed for officers, diversity in the judiciary and other criminal justice systems (CJS) professionals.</a:t>
            </a:r>
            <a:endParaRPr lang="en-GB" sz="1800"/>
          </a:p>
        </p:txBody>
      </p:sp>
      <p:sp>
        <p:nvSpPr>
          <p:cNvPr id="4" name="TextBox 3">
            <a:extLst>
              <a:ext uri="{FF2B5EF4-FFF2-40B4-BE49-F238E27FC236}">
                <a16:creationId xmlns:a16="http://schemas.microsoft.com/office/drawing/2014/main" id="{081125E3-C255-6F7E-4AB3-140A457A5FB1}"/>
              </a:ext>
            </a:extLst>
          </p:cNvPr>
          <p:cNvSpPr txBox="1"/>
          <p:nvPr/>
        </p:nvSpPr>
        <p:spPr>
          <a:xfrm>
            <a:off x="83590" y="61481"/>
            <a:ext cx="4972588" cy="523220"/>
          </a:xfrm>
          <a:prstGeom prst="rect">
            <a:avLst/>
          </a:prstGeom>
          <a:noFill/>
        </p:spPr>
        <p:txBody>
          <a:bodyPr wrap="square">
            <a:spAutoFit/>
          </a:bodyPr>
          <a:lstStyle/>
          <a:p>
            <a:r>
              <a:rPr lang="en-GB" sz="1400" b="0" i="0">
                <a:effectLst/>
              </a:rPr>
              <a:t>Heidensohn, F. (2012) 'The Future of Feminist Criminology', </a:t>
            </a:r>
            <a:r>
              <a:rPr lang="en-GB" sz="1400" b="0" i="1">
                <a:effectLst/>
              </a:rPr>
              <a:t>Crime, Media and Culture</a:t>
            </a:r>
            <a:r>
              <a:rPr lang="en-GB" sz="1400" b="0" i="0">
                <a:effectLst/>
              </a:rPr>
              <a:t>, 8(2), pp.123-134.</a:t>
            </a:r>
            <a:endParaRPr lang="en-GB" sz="1400"/>
          </a:p>
        </p:txBody>
      </p:sp>
    </p:spTree>
    <p:extLst>
      <p:ext uri="{BB962C8B-B14F-4D97-AF65-F5344CB8AC3E}">
        <p14:creationId xmlns:p14="http://schemas.microsoft.com/office/powerpoint/2010/main" val="26806074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EB2C2-B38B-7E56-4A3F-F3FD6039C86B}"/>
              </a:ext>
            </a:extLst>
          </p:cNvPr>
          <p:cNvSpPr>
            <a:spLocks noGrp="1"/>
          </p:cNvSpPr>
          <p:nvPr>
            <p:ph type="title"/>
          </p:nvPr>
        </p:nvSpPr>
        <p:spPr>
          <a:xfrm>
            <a:off x="1075767" y="1188637"/>
            <a:ext cx="2988234" cy="4480726"/>
          </a:xfrm>
        </p:spPr>
        <p:txBody>
          <a:bodyPr>
            <a:normAutofit/>
          </a:bodyPr>
          <a:lstStyle/>
          <a:p>
            <a:pPr algn="r"/>
            <a:r>
              <a:rPr lang="en-GB" sz="4100"/>
              <a:t>Weaknesses of Feminist Criminology</a:t>
            </a:r>
          </a:p>
        </p:txBody>
      </p:sp>
      <p:sp>
        <p:nvSpPr>
          <p:cNvPr id="3" name="Content Placeholder 2">
            <a:extLst>
              <a:ext uri="{FF2B5EF4-FFF2-40B4-BE49-F238E27FC236}">
                <a16:creationId xmlns:a16="http://schemas.microsoft.com/office/drawing/2014/main" id="{DAD48B06-C80D-1898-2FD3-4DA33956FA23}"/>
              </a:ext>
            </a:extLst>
          </p:cNvPr>
          <p:cNvSpPr>
            <a:spLocks noGrp="1"/>
          </p:cNvSpPr>
          <p:nvPr>
            <p:ph idx="1"/>
          </p:nvPr>
        </p:nvSpPr>
        <p:spPr>
          <a:xfrm>
            <a:off x="5102949" y="958645"/>
            <a:ext cx="6013282" cy="4925961"/>
          </a:xfrm>
        </p:spPr>
        <p:txBody>
          <a:bodyPr anchor="ctr">
            <a:normAutofit fontScale="92500" lnSpcReduction="10000"/>
          </a:bodyPr>
          <a:lstStyle/>
          <a:p>
            <a:pPr algn="l"/>
            <a:r>
              <a:rPr lang="en-GB" sz="1800" b="0" i="0" u="none" strike="noStrike" baseline="0">
                <a:latin typeface="Frutiger-Light"/>
              </a:rPr>
              <a:t>little innovation on theoretical approaches;</a:t>
            </a:r>
          </a:p>
          <a:p>
            <a:pPr algn="l"/>
            <a:r>
              <a:rPr lang="en-GB" sz="1800" b="0" i="0" u="none" strike="noStrike" baseline="0">
                <a:latin typeface="Frutiger-Light"/>
              </a:rPr>
              <a:t>gaps in the range of topics researched, especially in intersectional areas, but also equity, gender in criminal justice professions such as probation and in the history of crime and punishment;</a:t>
            </a:r>
          </a:p>
          <a:p>
            <a:pPr algn="l"/>
            <a:r>
              <a:rPr lang="en-GB" sz="1800" b="0" i="0" u="none" strike="noStrike" baseline="0">
                <a:latin typeface="Frutiger-Light"/>
              </a:rPr>
              <a:t>the continued failure of some of the major writers in the field to give more than token acknowledgement to gender in their work remains a limitation—for them and for the subject.</a:t>
            </a:r>
          </a:p>
          <a:p>
            <a:pPr algn="l"/>
            <a:r>
              <a:rPr lang="en-GB" sz="1800" b="0" i="0" u="none" strike="noStrike" baseline="0">
                <a:latin typeface="Frutiger-Light"/>
              </a:rPr>
              <a:t>I have already noted the worldwide upward trend in the penalisation of women and girls which can be construed as an example of taking gender too seriously in the study of crime;</a:t>
            </a:r>
          </a:p>
          <a:p>
            <a:pPr algn="l"/>
            <a:r>
              <a:rPr lang="en-GB" sz="1800" b="0" i="0" u="none" strike="noStrike" baseline="0">
                <a:latin typeface="Frutiger-Light"/>
              </a:rPr>
              <a:t>what Chesney-Lind (2006) called, in the US context, ‘vengeful equity’—a form of backlash against women and gender-aware studies has been stressed as a danger in a polarised, punitive, post-credit-crunch world;</a:t>
            </a:r>
          </a:p>
          <a:p>
            <a:pPr algn="l"/>
            <a:r>
              <a:rPr lang="en-GB" sz="1800" b="0" i="0" u="none" strike="noStrike" baseline="0">
                <a:latin typeface="Frutiger-Light"/>
              </a:rPr>
              <a:t>in the world beyond the West, and in western nations also, there are too many examples of the most egregious gendered crimes, from genital mutilation, through abuse by soldiers and police to so-called honour killings.</a:t>
            </a:r>
            <a:endParaRPr lang="en-GB" sz="1800"/>
          </a:p>
        </p:txBody>
      </p:sp>
      <p:sp>
        <p:nvSpPr>
          <p:cNvPr id="4" name="TextBox 3">
            <a:extLst>
              <a:ext uri="{FF2B5EF4-FFF2-40B4-BE49-F238E27FC236}">
                <a16:creationId xmlns:a16="http://schemas.microsoft.com/office/drawing/2014/main" id="{081125E3-C255-6F7E-4AB3-140A457A5FB1}"/>
              </a:ext>
            </a:extLst>
          </p:cNvPr>
          <p:cNvSpPr txBox="1"/>
          <p:nvPr/>
        </p:nvSpPr>
        <p:spPr>
          <a:xfrm>
            <a:off x="83590" y="61481"/>
            <a:ext cx="4972588" cy="523220"/>
          </a:xfrm>
          <a:prstGeom prst="rect">
            <a:avLst/>
          </a:prstGeom>
          <a:noFill/>
        </p:spPr>
        <p:txBody>
          <a:bodyPr wrap="square">
            <a:spAutoFit/>
          </a:bodyPr>
          <a:lstStyle/>
          <a:p>
            <a:r>
              <a:rPr lang="en-GB" sz="1400" b="0" i="0">
                <a:effectLst/>
              </a:rPr>
              <a:t>Heidensohn, F. (2012) 'The Future of Feminist Criminology', </a:t>
            </a:r>
            <a:r>
              <a:rPr lang="en-GB" sz="1400" b="0" i="1">
                <a:effectLst/>
              </a:rPr>
              <a:t>Crime, Media and Culture</a:t>
            </a:r>
            <a:r>
              <a:rPr lang="en-GB" sz="1400" b="0" i="0">
                <a:effectLst/>
              </a:rPr>
              <a:t>, 8(2), pp.123-134.</a:t>
            </a:r>
            <a:endParaRPr lang="en-GB" sz="1400"/>
          </a:p>
        </p:txBody>
      </p:sp>
    </p:spTree>
    <p:extLst>
      <p:ext uri="{BB962C8B-B14F-4D97-AF65-F5344CB8AC3E}">
        <p14:creationId xmlns:p14="http://schemas.microsoft.com/office/powerpoint/2010/main" val="10394370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1468F4-F23C-53AD-89B2-897ED834D72E}"/>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Women and War Crimes</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8C98FAA2-A208-72C4-3D7D-A71907DD4718}"/>
              </a:ext>
            </a:extLst>
          </p:cNvPr>
          <p:cNvPicPr>
            <a:picLocks noGrp="1" noChangeAspect="1"/>
          </p:cNvPicPr>
          <p:nvPr>
            <p:ph idx="1"/>
          </p:nvPr>
        </p:nvPicPr>
        <p:blipFill rotWithShape="1">
          <a:blip r:embed="rId3"/>
          <a:srcRect l="1475" r="3552" b="-1"/>
          <a:stretch/>
        </p:blipFill>
        <p:spPr>
          <a:xfrm>
            <a:off x="976251" y="942538"/>
            <a:ext cx="7163222" cy="4808332"/>
          </a:xfrm>
          <a:prstGeom prst="rect">
            <a:avLst/>
          </a:prstGeom>
          <a:effectLst/>
        </p:spPr>
      </p:pic>
    </p:spTree>
    <p:extLst>
      <p:ext uri="{BB962C8B-B14F-4D97-AF65-F5344CB8AC3E}">
        <p14:creationId xmlns:p14="http://schemas.microsoft.com/office/powerpoint/2010/main" val="38892038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F51D9-0E62-2D6C-A82C-599D0D0C595B}"/>
              </a:ext>
            </a:extLst>
          </p:cNvPr>
          <p:cNvSpPr>
            <a:spLocks noGrp="1"/>
          </p:cNvSpPr>
          <p:nvPr>
            <p:ph type="title"/>
          </p:nvPr>
        </p:nvSpPr>
        <p:spPr>
          <a:xfrm>
            <a:off x="761800" y="762001"/>
            <a:ext cx="5334197" cy="587114"/>
          </a:xfrm>
        </p:spPr>
        <p:txBody>
          <a:bodyPr anchor="ctr">
            <a:normAutofit/>
          </a:bodyPr>
          <a:lstStyle/>
          <a:p>
            <a:r>
              <a:rPr lang="en-GB" sz="3200" b="0" i="0">
                <a:effectLst/>
                <a:latin typeface="Vollkorn"/>
              </a:rPr>
              <a:t>Women war criminals</a:t>
            </a:r>
            <a:endParaRPr lang="en-GB" sz="3200"/>
          </a:p>
        </p:txBody>
      </p:sp>
      <p:sp>
        <p:nvSpPr>
          <p:cNvPr id="3" name="Content Placeholder 2">
            <a:extLst>
              <a:ext uri="{FF2B5EF4-FFF2-40B4-BE49-F238E27FC236}">
                <a16:creationId xmlns:a16="http://schemas.microsoft.com/office/drawing/2014/main" id="{53CF756B-FA20-55FF-41C0-74338476068E}"/>
              </a:ext>
            </a:extLst>
          </p:cNvPr>
          <p:cNvSpPr>
            <a:spLocks noGrp="1"/>
          </p:cNvSpPr>
          <p:nvPr>
            <p:ph idx="1"/>
          </p:nvPr>
        </p:nvSpPr>
        <p:spPr>
          <a:xfrm>
            <a:off x="761800" y="1360001"/>
            <a:ext cx="6703302" cy="4965848"/>
          </a:xfrm>
        </p:spPr>
        <p:txBody>
          <a:bodyPr anchor="ctr">
            <a:noAutofit/>
          </a:bodyPr>
          <a:lstStyle/>
          <a:p>
            <a:r>
              <a:rPr lang="en-GB" sz="2200">
                <a:latin typeface="Vollkorn"/>
              </a:rPr>
              <a:t>G</a:t>
            </a:r>
            <a:r>
              <a:rPr lang="en-GB" sz="2200" b="0" i="0">
                <a:effectLst/>
                <a:latin typeface="Vollkorn"/>
              </a:rPr>
              <a:t>o unnoticed because their participation in wartime violence challenges deeply held assumptions about war and about women.</a:t>
            </a:r>
          </a:p>
          <a:p>
            <a:r>
              <a:rPr lang="en-GB" sz="2200">
                <a:latin typeface="Vollkorn"/>
              </a:rPr>
              <a:t>Women seen as innocent civilians in both policy and imagination.</a:t>
            </a:r>
          </a:p>
          <a:p>
            <a:r>
              <a:rPr lang="en-GB" sz="2200">
                <a:latin typeface="Vollkorn"/>
              </a:rPr>
              <a:t>United Nations Security Council Resolution states that </a:t>
            </a:r>
            <a:r>
              <a:rPr lang="en-GB" sz="2200" b="0" i="0">
                <a:effectLst/>
                <a:latin typeface="Vollkorn"/>
              </a:rPr>
              <a:t>women and children are the vast majority of those adversely affected by armed conflict. </a:t>
            </a:r>
          </a:p>
          <a:p>
            <a:r>
              <a:rPr lang="en-GB" sz="2200" b="0" i="0">
                <a:effectLst/>
                <a:latin typeface="Vollkorn"/>
              </a:rPr>
              <a:t>By grouping women with children — boys and girls under the age of 18 who are generally protected from prosecution for war-related crimes under international law</a:t>
            </a:r>
          </a:p>
          <a:p>
            <a:r>
              <a:rPr lang="en-GB" sz="2200" b="0" i="0">
                <a:effectLst/>
                <a:latin typeface="Vollkorn"/>
              </a:rPr>
              <a:t>However, women have played key roles in perpetrating war crimes and crimes against humanity. </a:t>
            </a:r>
            <a:endParaRPr lang="en-GB" sz="2200"/>
          </a:p>
        </p:txBody>
      </p:sp>
      <p:pic>
        <p:nvPicPr>
          <p:cNvPr id="5" name="Picture 4" descr="Checkmate in a chess game">
            <a:extLst>
              <a:ext uri="{FF2B5EF4-FFF2-40B4-BE49-F238E27FC236}">
                <a16:creationId xmlns:a16="http://schemas.microsoft.com/office/drawing/2014/main" id="{0FFF9C67-CD60-695A-E7F0-09F9A0C46D04}"/>
              </a:ext>
            </a:extLst>
          </p:cNvPr>
          <p:cNvPicPr>
            <a:picLocks noChangeAspect="1"/>
          </p:cNvPicPr>
          <p:nvPr/>
        </p:nvPicPr>
        <p:blipFill rotWithShape="1">
          <a:blip r:embed="rId2"/>
          <a:srcRect l="19331" r="21844" b="2"/>
          <a:stretch/>
        </p:blipFill>
        <p:spPr>
          <a:xfrm>
            <a:off x="8184629" y="-10886"/>
            <a:ext cx="4007371"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113437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1DA82-ADAA-CF98-9B11-944A41176F70}"/>
              </a:ext>
            </a:extLst>
          </p:cNvPr>
          <p:cNvSpPr>
            <a:spLocks noGrp="1"/>
          </p:cNvSpPr>
          <p:nvPr>
            <p:ph type="title"/>
          </p:nvPr>
        </p:nvSpPr>
        <p:spPr>
          <a:xfrm>
            <a:off x="761800" y="762002"/>
            <a:ext cx="5334197" cy="811965"/>
          </a:xfrm>
        </p:spPr>
        <p:txBody>
          <a:bodyPr anchor="ctr">
            <a:normAutofit/>
          </a:bodyPr>
          <a:lstStyle/>
          <a:p>
            <a:r>
              <a:rPr lang="en-GB" sz="2400" b="0" i="0">
                <a:effectLst/>
                <a:latin typeface="Vollkorn"/>
              </a:rPr>
              <a:t>The International Military Tribunal at Nuremberg (1945 to 1946)</a:t>
            </a:r>
            <a:endParaRPr lang="en-GB" sz="2400"/>
          </a:p>
        </p:txBody>
      </p:sp>
      <p:sp>
        <p:nvSpPr>
          <p:cNvPr id="3" name="Content Placeholder 2">
            <a:extLst>
              <a:ext uri="{FF2B5EF4-FFF2-40B4-BE49-F238E27FC236}">
                <a16:creationId xmlns:a16="http://schemas.microsoft.com/office/drawing/2014/main" id="{1FB6F9B3-6DD6-DE70-D6C1-5903514CF9EB}"/>
              </a:ext>
            </a:extLst>
          </p:cNvPr>
          <p:cNvSpPr>
            <a:spLocks noGrp="1"/>
          </p:cNvSpPr>
          <p:nvPr>
            <p:ph idx="1"/>
          </p:nvPr>
        </p:nvSpPr>
        <p:spPr>
          <a:xfrm>
            <a:off x="761800" y="1798820"/>
            <a:ext cx="6553400" cy="4441259"/>
          </a:xfrm>
        </p:spPr>
        <p:txBody>
          <a:bodyPr anchor="ctr">
            <a:normAutofit/>
          </a:bodyPr>
          <a:lstStyle/>
          <a:p>
            <a:r>
              <a:rPr lang="en-GB" sz="2200" b="0" i="0">
                <a:effectLst/>
                <a:latin typeface="Vollkorn"/>
              </a:rPr>
              <a:t>500,000 women participated in the Nazi occupation of Eastern Europe</a:t>
            </a:r>
          </a:p>
          <a:p>
            <a:r>
              <a:rPr lang="en-GB" sz="2200">
                <a:latin typeface="Vollkorn"/>
              </a:rPr>
              <a:t>F</a:t>
            </a:r>
            <a:r>
              <a:rPr lang="en-GB" sz="2200" b="0" i="0">
                <a:effectLst/>
                <a:latin typeface="Vollkorn"/>
              </a:rPr>
              <a:t>ew Women involved in the German Nazi Government were prosecuted for war crimes</a:t>
            </a:r>
          </a:p>
          <a:p>
            <a:r>
              <a:rPr lang="en-GB" sz="2200" b="0" i="0">
                <a:effectLst/>
                <a:latin typeface="Vollkorn"/>
              </a:rPr>
              <a:t>Considered reduced accountability for women who were clerks</a:t>
            </a:r>
            <a:r>
              <a:rPr lang="en-GB" sz="2200">
                <a:latin typeface="Vollkorn"/>
              </a:rPr>
              <a:t>/</a:t>
            </a:r>
            <a:r>
              <a:rPr lang="en-GB" sz="2200" b="0" i="0">
                <a:effectLst/>
                <a:latin typeface="Vollkorn"/>
              </a:rPr>
              <a:t> secretaries and other similar staff in the Nazi government were not threats to German society. </a:t>
            </a:r>
          </a:p>
          <a:p>
            <a:r>
              <a:rPr lang="en-GB" sz="2200" b="0" i="0">
                <a:effectLst/>
                <a:latin typeface="Vollkorn"/>
              </a:rPr>
              <a:t>Women, who were concentrated in such low-level positions, were assumed not to be a risk even though women were active in the party.</a:t>
            </a:r>
          </a:p>
          <a:p>
            <a:r>
              <a:rPr lang="en-GB" sz="2200" b="0" i="0">
                <a:effectLst/>
                <a:latin typeface="Vollkorn"/>
              </a:rPr>
              <a:t>Only 26 women were sentenced to death in Germany and Austria. </a:t>
            </a:r>
          </a:p>
          <a:p>
            <a:endParaRPr lang="en-GB" sz="2200" b="0" i="0">
              <a:effectLst/>
              <a:latin typeface="Vollkorn"/>
            </a:endParaRPr>
          </a:p>
        </p:txBody>
      </p:sp>
      <p:pic>
        <p:nvPicPr>
          <p:cNvPr id="5" name="Picture 4" descr="Statue on top of building">
            <a:extLst>
              <a:ext uri="{FF2B5EF4-FFF2-40B4-BE49-F238E27FC236}">
                <a16:creationId xmlns:a16="http://schemas.microsoft.com/office/drawing/2014/main" id="{6123B292-23B1-E2F1-63C8-2283326F91A6}"/>
              </a:ext>
            </a:extLst>
          </p:cNvPr>
          <p:cNvPicPr>
            <a:picLocks noChangeAspect="1"/>
          </p:cNvPicPr>
          <p:nvPr/>
        </p:nvPicPr>
        <p:blipFill rotWithShape="1">
          <a:blip r:embed="rId2"/>
          <a:srcRect l="32524" r="15639" b="-1"/>
          <a:stretch/>
        </p:blipFill>
        <p:spPr>
          <a:xfrm>
            <a:off x="7884825" y="-10886"/>
            <a:ext cx="4307175"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469693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60F3A-CA27-1A38-8D82-8E04B7095A44}"/>
              </a:ext>
            </a:extLst>
          </p:cNvPr>
          <p:cNvSpPr>
            <a:spLocks noGrp="1"/>
          </p:cNvSpPr>
          <p:nvPr>
            <p:ph type="title"/>
          </p:nvPr>
        </p:nvSpPr>
        <p:spPr>
          <a:xfrm>
            <a:off x="838200" y="365125"/>
            <a:ext cx="10515600" cy="1306443"/>
          </a:xfrm>
        </p:spPr>
        <p:txBody>
          <a:bodyPr>
            <a:normAutofit/>
          </a:bodyPr>
          <a:lstStyle/>
          <a:p>
            <a:r>
              <a:rPr lang="en-GB" sz="4000"/>
              <a:t>War Criminals </a:t>
            </a:r>
          </a:p>
        </p:txBody>
      </p:sp>
      <p:sp>
        <p:nvSpPr>
          <p:cNvPr id="3" name="Content Placeholder 2">
            <a:extLst>
              <a:ext uri="{FF2B5EF4-FFF2-40B4-BE49-F238E27FC236}">
                <a16:creationId xmlns:a16="http://schemas.microsoft.com/office/drawing/2014/main" id="{9B4ADCDD-8361-24DC-920D-E6AE4AE9533F}"/>
              </a:ext>
            </a:extLst>
          </p:cNvPr>
          <p:cNvSpPr>
            <a:spLocks noGrp="1"/>
          </p:cNvSpPr>
          <p:nvPr>
            <p:ph idx="1"/>
          </p:nvPr>
        </p:nvSpPr>
        <p:spPr>
          <a:xfrm>
            <a:off x="838200" y="1543987"/>
            <a:ext cx="6714744" cy="4585103"/>
          </a:xfrm>
        </p:spPr>
        <p:txBody>
          <a:bodyPr>
            <a:normAutofit/>
          </a:bodyPr>
          <a:lstStyle/>
          <a:p>
            <a:r>
              <a:rPr lang="en-GB" sz="2400" b="0" i="0">
                <a:effectLst/>
                <a:latin typeface="Vollkorn"/>
              </a:rPr>
              <a:t>Hilde Wernicke and Helene </a:t>
            </a:r>
            <a:r>
              <a:rPr lang="en-GB" sz="2400" b="0" i="0" err="1">
                <a:effectLst/>
                <a:latin typeface="Vollkorn"/>
              </a:rPr>
              <a:t>Wieczorek</a:t>
            </a:r>
            <a:r>
              <a:rPr lang="en-GB" sz="2400" b="0" i="0">
                <a:effectLst/>
                <a:latin typeface="Vollkorn"/>
              </a:rPr>
              <a:t>, who were sentenced to death for poisoning disable patients as nurses</a:t>
            </a:r>
          </a:p>
          <a:p>
            <a:r>
              <a:rPr lang="en-GB" sz="2400" err="1">
                <a:latin typeface="Vollkorn"/>
              </a:rPr>
              <a:t>Herta</a:t>
            </a:r>
            <a:r>
              <a:rPr lang="en-GB" sz="2400">
                <a:latin typeface="Vollkorn"/>
              </a:rPr>
              <a:t> </a:t>
            </a:r>
            <a:r>
              <a:rPr lang="en-GB" sz="2400" err="1">
                <a:latin typeface="Vollkorn"/>
              </a:rPr>
              <a:t>Oberheuser</a:t>
            </a:r>
            <a:r>
              <a:rPr lang="en-GB" sz="2400">
                <a:latin typeface="Vollkorn"/>
              </a:rPr>
              <a:t> performed medical practices at killed many. Received 20 years, served 5, became family doctor until medial licence was revoked in 1958.</a:t>
            </a:r>
          </a:p>
          <a:p>
            <a:r>
              <a:rPr lang="en-GB" sz="2400" b="0" i="0">
                <a:effectLst/>
                <a:latin typeface="Vollkorn"/>
              </a:rPr>
              <a:t>Erna </a:t>
            </a:r>
            <a:r>
              <a:rPr lang="en-GB" sz="2400" b="0" i="0" err="1">
                <a:effectLst/>
                <a:latin typeface="Vollkorn"/>
              </a:rPr>
              <a:t>Wallisch</a:t>
            </a:r>
            <a:r>
              <a:rPr lang="en-GB" sz="2400" b="0" i="0">
                <a:effectLst/>
                <a:latin typeface="Vollkorn"/>
              </a:rPr>
              <a:t> (7</a:t>
            </a:r>
            <a:r>
              <a:rPr lang="en-GB" sz="2400" b="0" i="0" baseline="30000">
                <a:effectLst/>
                <a:latin typeface="Vollkorn"/>
              </a:rPr>
              <a:t>th</a:t>
            </a:r>
            <a:r>
              <a:rPr lang="en-GB" sz="2400" b="0" i="0">
                <a:effectLst/>
                <a:latin typeface="Vollkorn"/>
              </a:rPr>
              <a:t> most at large Nazi) Auschwitz Camp</a:t>
            </a:r>
          </a:p>
          <a:p>
            <a:pPr lvl="1"/>
            <a:r>
              <a:rPr lang="en-GB" b="0" i="0">
                <a:effectLst/>
                <a:latin typeface="Vollkorn"/>
              </a:rPr>
              <a:t>2015 (91 years old), 260,000 counts of accessory to murder was brought against her. Died before trial.</a:t>
            </a:r>
          </a:p>
          <a:p>
            <a:endParaRPr lang="en-GB" sz="2000"/>
          </a:p>
        </p:txBody>
      </p:sp>
      <p:pic>
        <p:nvPicPr>
          <p:cNvPr id="5122" name="Picture 2" descr="Nazi Ravensbrück camp: How ordinary women became SS torturers - BBC News">
            <a:extLst>
              <a:ext uri="{FF2B5EF4-FFF2-40B4-BE49-F238E27FC236}">
                <a16:creationId xmlns:a16="http://schemas.microsoft.com/office/drawing/2014/main" id="{1F11D399-55DB-99BE-089C-CF980229CD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169" r="29458" b="1"/>
          <a:stretch/>
        </p:blipFill>
        <p:spPr bwMode="auto">
          <a:xfrm>
            <a:off x="7989293" y="1627792"/>
            <a:ext cx="3423093" cy="4501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7995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1EB27-1DE0-418F-6E37-66DFC93B6FA5}"/>
              </a:ext>
            </a:extLst>
          </p:cNvPr>
          <p:cNvSpPr>
            <a:spLocks noGrp="1"/>
          </p:cNvSpPr>
          <p:nvPr>
            <p:ph type="title"/>
          </p:nvPr>
        </p:nvSpPr>
        <p:spPr>
          <a:xfrm>
            <a:off x="761995" y="307447"/>
            <a:ext cx="10693884" cy="1109932"/>
          </a:xfrm>
        </p:spPr>
        <p:txBody>
          <a:bodyPr>
            <a:normAutofit/>
          </a:bodyPr>
          <a:lstStyle/>
          <a:p>
            <a:r>
              <a:rPr lang="en-GB" sz="4000" b="0" i="0">
                <a:effectLst/>
                <a:latin typeface="ReithSans"/>
              </a:rPr>
              <a:t>Ravensbrück</a:t>
            </a:r>
            <a:endParaRPr lang="en-GB" sz="4000"/>
          </a:p>
        </p:txBody>
      </p:sp>
      <p:pic>
        <p:nvPicPr>
          <p:cNvPr id="6" name="Picture 5">
            <a:extLst>
              <a:ext uri="{FF2B5EF4-FFF2-40B4-BE49-F238E27FC236}">
                <a16:creationId xmlns:a16="http://schemas.microsoft.com/office/drawing/2014/main" id="{4280AD20-89E5-8DF8-27DC-CFA29BB82A23}"/>
              </a:ext>
            </a:extLst>
          </p:cNvPr>
          <p:cNvPicPr>
            <a:picLocks noChangeAspect="1"/>
          </p:cNvPicPr>
          <p:nvPr/>
        </p:nvPicPr>
        <p:blipFill>
          <a:blip r:embed="rId2"/>
          <a:stretch>
            <a:fillRect/>
          </a:stretch>
        </p:blipFill>
        <p:spPr>
          <a:xfrm>
            <a:off x="736122" y="2036564"/>
            <a:ext cx="4690317" cy="3529698"/>
          </a:xfrm>
          <a:prstGeom prst="rect">
            <a:avLst/>
          </a:prstGeom>
        </p:spPr>
      </p:pic>
      <p:sp>
        <p:nvSpPr>
          <p:cNvPr id="3" name="Content Placeholder 2">
            <a:extLst>
              <a:ext uri="{FF2B5EF4-FFF2-40B4-BE49-F238E27FC236}">
                <a16:creationId xmlns:a16="http://schemas.microsoft.com/office/drawing/2014/main" id="{C5E647B6-C2DC-E17A-A7DF-584F6388A7DD}"/>
              </a:ext>
            </a:extLst>
          </p:cNvPr>
          <p:cNvSpPr>
            <a:spLocks noGrp="1"/>
          </p:cNvSpPr>
          <p:nvPr>
            <p:ph idx="1"/>
          </p:nvPr>
        </p:nvSpPr>
        <p:spPr>
          <a:xfrm>
            <a:off x="6188435" y="959370"/>
            <a:ext cx="5267444" cy="5301154"/>
          </a:xfrm>
        </p:spPr>
        <p:txBody>
          <a:bodyPr anchor="ctr">
            <a:normAutofit/>
          </a:bodyPr>
          <a:lstStyle/>
          <a:p>
            <a:pPr marL="0" indent="0">
              <a:buNone/>
            </a:pPr>
            <a:r>
              <a:rPr lang="en-GB" sz="2000" b="0" i="0">
                <a:effectLst/>
                <a:latin typeface="ReithSans"/>
              </a:rPr>
              <a:t>3,500 women worked as Nazi concentration camp guards</a:t>
            </a:r>
          </a:p>
          <a:p>
            <a:pPr fontAlgn="base"/>
            <a:r>
              <a:rPr lang="en-GB" sz="2000" b="0" i="0">
                <a:effectLst/>
                <a:latin typeface="ReithSans"/>
              </a:rPr>
              <a:t>120,000 women from all over Europe were imprisoned </a:t>
            </a:r>
          </a:p>
          <a:p>
            <a:pPr fontAlgn="base"/>
            <a:r>
              <a:rPr lang="en-GB" sz="2000">
                <a:latin typeface="ReithSans"/>
              </a:rPr>
              <a:t>Re</a:t>
            </a:r>
            <a:r>
              <a:rPr lang="en-GB" sz="2000" b="0" i="0">
                <a:effectLst/>
                <a:latin typeface="ReithSans"/>
              </a:rPr>
              <a:t>sistance fighters or political opponents, </a:t>
            </a:r>
          </a:p>
          <a:p>
            <a:pPr fontAlgn="base"/>
            <a:r>
              <a:rPr lang="en-GB" sz="2000" b="0" i="0">
                <a:effectLst/>
                <a:latin typeface="ReithSans"/>
              </a:rPr>
              <a:t>Others seen as "unfit" for Nazi society: Jews, lesbians, sex workers or homeless women, travellers.</a:t>
            </a:r>
          </a:p>
          <a:p>
            <a:pPr fontAlgn="base"/>
            <a:r>
              <a:rPr lang="en-GB" sz="2000" b="0" i="0">
                <a:effectLst/>
                <a:latin typeface="ReithSans"/>
              </a:rPr>
              <a:t>30,000 women there – gassed, hanged, diseases, worked to death, starved</a:t>
            </a:r>
          </a:p>
          <a:p>
            <a:pPr fontAlgn="base"/>
            <a:r>
              <a:rPr lang="en-GB" sz="2000" b="0" i="0">
                <a:effectLst/>
                <a:latin typeface="ReithSans"/>
              </a:rPr>
              <a:t>Female guards were brutal</a:t>
            </a:r>
          </a:p>
          <a:p>
            <a:pPr fontAlgn="base"/>
            <a:r>
              <a:rPr lang="en-GB" sz="2000" b="0" i="0">
                <a:effectLst/>
                <a:latin typeface="ReithSans"/>
              </a:rPr>
              <a:t>Nick names such as "bloody </a:t>
            </a:r>
            <a:r>
              <a:rPr lang="en-GB" sz="2000" b="0" i="0" err="1">
                <a:effectLst/>
                <a:latin typeface="ReithSans"/>
              </a:rPr>
              <a:t>Brygyda</a:t>
            </a:r>
            <a:r>
              <a:rPr lang="en-GB" sz="2000" b="0" i="0">
                <a:effectLst/>
                <a:latin typeface="ReithSans"/>
              </a:rPr>
              <a:t>" or "revolver Anna".</a:t>
            </a:r>
          </a:p>
          <a:p>
            <a:br>
              <a:rPr lang="en-GB" sz="1400" b="0" i="0">
                <a:effectLst/>
                <a:latin typeface="ReithSans"/>
              </a:rPr>
            </a:br>
            <a:endParaRPr lang="en-GB" sz="1400" b="1"/>
          </a:p>
        </p:txBody>
      </p:sp>
    </p:spTree>
    <p:extLst>
      <p:ext uri="{BB962C8B-B14F-4D97-AF65-F5344CB8AC3E}">
        <p14:creationId xmlns:p14="http://schemas.microsoft.com/office/powerpoint/2010/main" val="37619570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D08E2-7F55-5D0A-9568-69B13ADFBC4E}"/>
              </a:ext>
            </a:extLst>
          </p:cNvPr>
          <p:cNvSpPr>
            <a:spLocks noGrp="1"/>
          </p:cNvSpPr>
          <p:nvPr>
            <p:ph type="title"/>
          </p:nvPr>
        </p:nvSpPr>
        <p:spPr>
          <a:xfrm>
            <a:off x="838200" y="365125"/>
            <a:ext cx="10515600" cy="1306443"/>
          </a:xfrm>
        </p:spPr>
        <p:txBody>
          <a:bodyPr>
            <a:normAutofit/>
          </a:bodyPr>
          <a:lstStyle/>
          <a:p>
            <a:r>
              <a:rPr lang="en-GB" sz="4000" b="0" i="0">
                <a:effectLst/>
                <a:latin typeface="Vollkorn"/>
              </a:rPr>
              <a:t>Biljana Plavšić</a:t>
            </a:r>
            <a:endParaRPr lang="en-GB" sz="4000"/>
          </a:p>
        </p:txBody>
      </p:sp>
      <p:sp>
        <p:nvSpPr>
          <p:cNvPr id="3" name="Content Placeholder 2">
            <a:extLst>
              <a:ext uri="{FF2B5EF4-FFF2-40B4-BE49-F238E27FC236}">
                <a16:creationId xmlns:a16="http://schemas.microsoft.com/office/drawing/2014/main" id="{EF2E76D4-0976-DE13-7E2D-77C713EBBF33}"/>
              </a:ext>
            </a:extLst>
          </p:cNvPr>
          <p:cNvSpPr>
            <a:spLocks noGrp="1"/>
          </p:cNvSpPr>
          <p:nvPr>
            <p:ph idx="1"/>
          </p:nvPr>
        </p:nvSpPr>
        <p:spPr>
          <a:xfrm>
            <a:off x="464696" y="1671568"/>
            <a:ext cx="7088248" cy="4487503"/>
          </a:xfrm>
        </p:spPr>
        <p:txBody>
          <a:bodyPr>
            <a:normAutofit/>
          </a:bodyPr>
          <a:lstStyle/>
          <a:p>
            <a:r>
              <a:rPr lang="en-GB" sz="2000" b="0" i="0">
                <a:effectLst/>
                <a:latin typeface="Vollkorn"/>
              </a:rPr>
              <a:t>1993 to 1995 war Bosnia and Croatia </a:t>
            </a:r>
          </a:p>
          <a:p>
            <a:r>
              <a:rPr lang="en-GB" sz="2000" b="0" i="0">
                <a:effectLst/>
                <a:latin typeface="Vollkorn"/>
              </a:rPr>
              <a:t>Only woman prosecuted for war crimes by the International Criminal Tribunal</a:t>
            </a:r>
          </a:p>
          <a:p>
            <a:r>
              <a:rPr lang="en-GB" sz="2000">
                <a:latin typeface="Vollkorn"/>
              </a:rPr>
              <a:t>Worked long side male government leaders</a:t>
            </a:r>
          </a:p>
          <a:p>
            <a:r>
              <a:rPr lang="en-GB" sz="2000" b="0" i="0">
                <a:effectLst/>
                <a:latin typeface="Vollkorn"/>
              </a:rPr>
              <a:t>2002, Plavšić agreed to plead guilty to one count of persecution on political, racial, and religious grounds for the ethnic cleansing of non-Serbs.</a:t>
            </a:r>
          </a:p>
          <a:p>
            <a:r>
              <a:rPr lang="en-GB" sz="2000">
                <a:latin typeface="Vollkorn"/>
              </a:rPr>
              <a:t>Argument against her being </a:t>
            </a:r>
            <a:r>
              <a:rPr lang="en-GB" sz="2000" b="0" i="0">
                <a:effectLst/>
                <a:latin typeface="Vollkorn"/>
              </a:rPr>
              <a:t>excluded from many of the high-level decisions made by her male peers. </a:t>
            </a:r>
            <a:endParaRPr lang="en-GB" sz="2000">
              <a:latin typeface="Vollkorn"/>
            </a:endParaRPr>
          </a:p>
          <a:p>
            <a:r>
              <a:rPr lang="en-GB" sz="2000" b="0" i="0">
                <a:effectLst/>
                <a:latin typeface="Vollkorn"/>
              </a:rPr>
              <a:t>11 years in a Swedish prison. She was released for good behaviour after serving two-thirds of her sentence.</a:t>
            </a:r>
            <a:endParaRPr lang="en-GB" sz="2000"/>
          </a:p>
        </p:txBody>
      </p:sp>
      <p:pic>
        <p:nvPicPr>
          <p:cNvPr id="3074" name="Picture 2" descr="Biljana Plavšić - Wikipedia">
            <a:extLst>
              <a:ext uri="{FF2B5EF4-FFF2-40B4-BE49-F238E27FC236}">
                <a16:creationId xmlns:a16="http://schemas.microsoft.com/office/drawing/2014/main" id="{7CC452DB-98A5-DE20-4832-0F866522773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120"/>
          <a:stretch/>
        </p:blipFill>
        <p:spPr bwMode="auto">
          <a:xfrm>
            <a:off x="7798887" y="1753589"/>
            <a:ext cx="3613500" cy="4405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64717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8825D-0021-51BA-8F88-691DC1974066}"/>
              </a:ext>
            </a:extLst>
          </p:cNvPr>
          <p:cNvSpPr>
            <a:spLocks noGrp="1"/>
          </p:cNvSpPr>
          <p:nvPr>
            <p:ph type="title"/>
          </p:nvPr>
        </p:nvSpPr>
        <p:spPr>
          <a:xfrm>
            <a:off x="838200" y="365125"/>
            <a:ext cx="10515600" cy="1306443"/>
          </a:xfrm>
        </p:spPr>
        <p:txBody>
          <a:bodyPr>
            <a:normAutofit/>
          </a:bodyPr>
          <a:lstStyle/>
          <a:p>
            <a:r>
              <a:rPr lang="en-GB" sz="4000" b="0" i="0">
                <a:effectLst/>
                <a:latin typeface="Vollkorn"/>
              </a:rPr>
              <a:t>Pauline Nyiramasuhuko</a:t>
            </a:r>
            <a:endParaRPr lang="en-GB" sz="4000"/>
          </a:p>
        </p:txBody>
      </p:sp>
      <p:sp>
        <p:nvSpPr>
          <p:cNvPr id="3" name="Content Placeholder 2">
            <a:extLst>
              <a:ext uri="{FF2B5EF4-FFF2-40B4-BE49-F238E27FC236}">
                <a16:creationId xmlns:a16="http://schemas.microsoft.com/office/drawing/2014/main" id="{27CADE44-1EB7-C697-CCA9-6D55F710C3CB}"/>
              </a:ext>
            </a:extLst>
          </p:cNvPr>
          <p:cNvSpPr>
            <a:spLocks noGrp="1"/>
          </p:cNvSpPr>
          <p:nvPr>
            <p:ph idx="1"/>
          </p:nvPr>
        </p:nvSpPr>
        <p:spPr>
          <a:xfrm>
            <a:off x="838200" y="1671569"/>
            <a:ext cx="6714744" cy="4457522"/>
          </a:xfrm>
        </p:spPr>
        <p:txBody>
          <a:bodyPr>
            <a:normAutofit/>
          </a:bodyPr>
          <a:lstStyle/>
          <a:p>
            <a:r>
              <a:rPr lang="en-GB" sz="2400" b="0" i="0">
                <a:effectLst/>
                <a:latin typeface="Vollkorn"/>
              </a:rPr>
              <a:t>The International Criminal Tribunal for Rwanda stated that </a:t>
            </a:r>
            <a:r>
              <a:rPr lang="en-GB" sz="2400" b="0" i="0" err="1">
                <a:effectLst/>
                <a:latin typeface="Vollkorn"/>
              </a:rPr>
              <a:t>Nyiramasuhuko</a:t>
            </a:r>
            <a:r>
              <a:rPr lang="en-GB" sz="2400" b="0" i="0">
                <a:effectLst/>
                <a:latin typeface="Vollkorn"/>
              </a:rPr>
              <a:t> played a central role in the regime’s plan of genocide by inciting killings if Tutsi men and </a:t>
            </a:r>
            <a:r>
              <a:rPr lang="en-GB" sz="2400">
                <a:latin typeface="Vollkorn"/>
              </a:rPr>
              <a:t>rape and murder of Tutsi women (1994/95).</a:t>
            </a:r>
          </a:p>
          <a:p>
            <a:r>
              <a:rPr lang="en-GB" sz="2400">
                <a:latin typeface="Vollkorn"/>
              </a:rPr>
              <a:t>Travel to Government buildings to ensure the genocidal plan was taking place.</a:t>
            </a:r>
          </a:p>
          <a:p>
            <a:r>
              <a:rPr lang="en-GB" sz="2400">
                <a:latin typeface="Vollkorn"/>
              </a:rPr>
              <a:t>Legal team portrayed her as a caring mother and defender of women and families and main decisions were made by males.</a:t>
            </a:r>
          </a:p>
          <a:p>
            <a:r>
              <a:rPr lang="en-GB" sz="2400">
                <a:latin typeface="Vollkorn"/>
              </a:rPr>
              <a:t>Received life reduced to 47 years in prison.</a:t>
            </a:r>
          </a:p>
          <a:p>
            <a:endParaRPr lang="en-GB" sz="2400">
              <a:latin typeface="Vollkorn"/>
            </a:endParaRPr>
          </a:p>
          <a:p>
            <a:endParaRPr lang="en-GB" sz="2000">
              <a:latin typeface="Vollkorn"/>
            </a:endParaRPr>
          </a:p>
        </p:txBody>
      </p:sp>
      <p:pic>
        <p:nvPicPr>
          <p:cNvPr id="4098" name="Picture 2" descr="(Source picture: All voices)">
            <a:extLst>
              <a:ext uri="{FF2B5EF4-FFF2-40B4-BE49-F238E27FC236}">
                <a16:creationId xmlns:a16="http://schemas.microsoft.com/office/drawing/2014/main" id="{2CB4E6FA-0375-0A54-45E7-F5A048ED8F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472" r="18721" b="-1"/>
          <a:stretch/>
        </p:blipFill>
        <p:spPr bwMode="auto">
          <a:xfrm>
            <a:off x="7989293" y="1904282"/>
            <a:ext cx="3423093" cy="4224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1339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53249-AF4B-763A-928A-C30B40D3E9D4}"/>
              </a:ext>
            </a:extLst>
          </p:cNvPr>
          <p:cNvSpPr>
            <a:spLocks noGrp="1"/>
          </p:cNvSpPr>
          <p:nvPr>
            <p:ph type="title"/>
          </p:nvPr>
        </p:nvSpPr>
        <p:spPr>
          <a:xfrm>
            <a:off x="838200" y="365126"/>
            <a:ext cx="10515600" cy="897618"/>
          </a:xfrm>
        </p:spPr>
        <p:txBody>
          <a:bodyPr/>
          <a:lstStyle/>
          <a:p>
            <a:r>
              <a:rPr lang="en-GB" sz="4400" b="1" i="0">
                <a:solidFill>
                  <a:srgbClr val="2A2A2A"/>
                </a:solidFill>
                <a:effectLst/>
                <a:latin typeface="Merriweather" panose="00000500000000000000" pitchFamily="2" charset="0"/>
              </a:rPr>
              <a:t>Drunk and Doubly Deviant?</a:t>
            </a:r>
            <a:endParaRPr lang="en-GB"/>
          </a:p>
        </p:txBody>
      </p:sp>
      <p:sp>
        <p:nvSpPr>
          <p:cNvPr id="3" name="Content Placeholder 2">
            <a:extLst>
              <a:ext uri="{FF2B5EF4-FFF2-40B4-BE49-F238E27FC236}">
                <a16:creationId xmlns:a16="http://schemas.microsoft.com/office/drawing/2014/main" id="{7CB81E2D-5D64-DAFF-D683-A9CEF901CC3C}"/>
              </a:ext>
            </a:extLst>
          </p:cNvPr>
          <p:cNvSpPr>
            <a:spLocks noGrp="1"/>
          </p:cNvSpPr>
          <p:nvPr>
            <p:ph idx="1"/>
          </p:nvPr>
        </p:nvSpPr>
        <p:spPr/>
        <p:txBody>
          <a:bodyPr/>
          <a:lstStyle/>
          <a:p>
            <a:r>
              <a:rPr lang="en-GB" sz="2000">
                <a:latin typeface="Arial" panose="020B0604020202020204" pitchFamily="34" charset="0"/>
                <a:cs typeface="Arial" panose="020B0604020202020204" pitchFamily="34" charset="0"/>
              </a:rPr>
              <a:t>Lightowlers, C.  (2018)</a:t>
            </a:r>
          </a:p>
          <a:p>
            <a:r>
              <a:rPr lang="en-GB" sz="2000">
                <a:latin typeface="Arial" panose="020B0604020202020204" pitchFamily="34" charset="0"/>
                <a:cs typeface="Arial" panose="020B0604020202020204" pitchFamily="34" charset="0"/>
              </a:rPr>
              <a:t>P</a:t>
            </a:r>
            <a:r>
              <a:rPr lang="en-GB" sz="2000" b="0" i="0">
                <a:effectLst/>
                <a:latin typeface="Arial" panose="020B0604020202020204" pitchFamily="34" charset="0"/>
                <a:cs typeface="Arial" panose="020B0604020202020204" pitchFamily="34" charset="0"/>
              </a:rPr>
              <a:t>robability of custody and sentence severity using the Crown Court Sentencing Survey –intoxication and assault offences.</a:t>
            </a:r>
          </a:p>
          <a:p>
            <a:r>
              <a:rPr lang="en-GB" sz="2000">
                <a:latin typeface="Arial" panose="020B0604020202020204" pitchFamily="34" charset="0"/>
                <a:cs typeface="Arial" panose="020B0604020202020204" pitchFamily="34" charset="0"/>
              </a:rPr>
              <a:t>Main findings – female defendants' cases are twice likely to be taken more serious compared to males where intoxication is present.</a:t>
            </a:r>
          </a:p>
          <a:p>
            <a:r>
              <a:rPr lang="en-GB" sz="2000">
                <a:latin typeface="Arial" panose="020B0604020202020204" pitchFamily="34" charset="0"/>
                <a:cs typeface="Arial" panose="020B0604020202020204" pitchFamily="34" charset="0"/>
              </a:rPr>
              <a:t>Women are judge more harshly than men – alcohol history, family life, social services, previous cases</a:t>
            </a:r>
          </a:p>
          <a:p>
            <a:r>
              <a:rPr lang="en-GB" sz="2000" b="0" i="0">
                <a:effectLst/>
                <a:latin typeface="Arial" panose="020B0604020202020204" pitchFamily="34" charset="0"/>
                <a:cs typeface="Arial" panose="020B0604020202020204" pitchFamily="34" charset="0"/>
              </a:rPr>
              <a:t>Two polarized standpoints are clear –</a:t>
            </a:r>
          </a:p>
          <a:p>
            <a:r>
              <a:rPr lang="en-GB" sz="2000" b="0" i="0">
                <a:effectLst/>
                <a:latin typeface="Arial" panose="020B0604020202020204" pitchFamily="34" charset="0"/>
                <a:cs typeface="Arial" panose="020B0604020202020204" pitchFamily="34" charset="0"/>
              </a:rPr>
              <a:t> those suggesting women are treated with greater leniency (sometimes also referred to as ‘chivalry’) </a:t>
            </a:r>
          </a:p>
          <a:p>
            <a:r>
              <a:rPr lang="en-GB" sz="2000">
                <a:latin typeface="Arial" panose="020B0604020202020204" pitchFamily="34" charset="0"/>
                <a:cs typeface="Arial" panose="020B0604020202020204" pitchFamily="34" charset="0"/>
              </a:rPr>
              <a:t>T</a:t>
            </a:r>
            <a:r>
              <a:rPr lang="en-GB" sz="2000" b="0" i="0">
                <a:effectLst/>
                <a:latin typeface="Arial" panose="020B0604020202020204" pitchFamily="34" charset="0"/>
                <a:cs typeface="Arial" panose="020B0604020202020204" pitchFamily="34" charset="0"/>
              </a:rPr>
              <a:t>hose suggesting women receive </a:t>
            </a:r>
            <a:r>
              <a:rPr lang="en-GB" sz="2000" b="0" i="0">
                <a:solidFill>
                  <a:srgbClr val="2A2A2A"/>
                </a:solidFill>
                <a:effectLst/>
                <a:latin typeface="Arial" panose="020B0604020202020204" pitchFamily="34" charset="0"/>
                <a:cs typeface="Arial" panose="020B0604020202020204" pitchFamily="34" charset="0"/>
              </a:rPr>
              <a:t>more </a:t>
            </a:r>
            <a:r>
              <a:rPr lang="en-GB" sz="2000" b="0" i="0">
                <a:effectLst/>
                <a:latin typeface="Arial" panose="020B0604020202020204" pitchFamily="34" charset="0"/>
                <a:cs typeface="Arial" panose="020B0604020202020204" pitchFamily="34" charset="0"/>
              </a:rPr>
              <a:t>severe treatment as they are seen as ‘doubly deviant’</a:t>
            </a: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5543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19112-BB0E-7D70-3670-D918F112F9F0}"/>
              </a:ext>
            </a:extLst>
          </p:cNvPr>
          <p:cNvSpPr>
            <a:spLocks noGrp="1"/>
          </p:cNvSpPr>
          <p:nvPr>
            <p:ph type="title"/>
          </p:nvPr>
        </p:nvSpPr>
        <p:spPr>
          <a:xfrm>
            <a:off x="838200" y="365126"/>
            <a:ext cx="10515600" cy="926646"/>
          </a:xfrm>
        </p:spPr>
        <p:txBody>
          <a:bodyPr>
            <a:normAutofit fontScale="90000"/>
          </a:bodyPr>
          <a:lstStyle/>
          <a:p>
            <a:br>
              <a:rPr lang="en-GB" b="1" i="0">
                <a:solidFill>
                  <a:srgbClr val="0B0C0C"/>
                </a:solidFill>
                <a:effectLst/>
                <a:latin typeface="GDS Transport"/>
              </a:rPr>
            </a:br>
            <a:r>
              <a:rPr lang="en-GB" sz="3600" b="1" i="0">
                <a:solidFill>
                  <a:srgbClr val="0B0C0C"/>
                </a:solidFill>
                <a:effectLst/>
                <a:latin typeface="GDS Transport"/>
              </a:rPr>
              <a:t>Female Offender Strategy Delivery Plan 2022 to 2025</a:t>
            </a:r>
            <a:br>
              <a:rPr lang="en-GB" b="1" i="0">
                <a:solidFill>
                  <a:srgbClr val="0B0C0C"/>
                </a:solidFill>
                <a:effectLst/>
                <a:latin typeface="GDS Transport"/>
              </a:rPr>
            </a:br>
            <a:endParaRPr lang="en-GB" b="1"/>
          </a:p>
        </p:txBody>
      </p:sp>
      <p:sp>
        <p:nvSpPr>
          <p:cNvPr id="3" name="Content Placeholder 2">
            <a:extLst>
              <a:ext uri="{FF2B5EF4-FFF2-40B4-BE49-F238E27FC236}">
                <a16:creationId xmlns:a16="http://schemas.microsoft.com/office/drawing/2014/main" id="{3DA5894F-886F-CE44-6AC5-AE3797D81CB8}"/>
              </a:ext>
            </a:extLst>
          </p:cNvPr>
          <p:cNvSpPr>
            <a:spLocks noGrp="1"/>
          </p:cNvSpPr>
          <p:nvPr>
            <p:ph idx="1"/>
          </p:nvPr>
        </p:nvSpPr>
        <p:spPr/>
        <p:txBody>
          <a:bodyPr/>
          <a:lstStyle/>
          <a:p>
            <a:r>
              <a:rPr lang="en-GB"/>
              <a:t>UK Policy Paper</a:t>
            </a:r>
          </a:p>
          <a:p>
            <a:r>
              <a:rPr lang="en-GB">
                <a:solidFill>
                  <a:srgbClr val="0B0C0C"/>
                </a:solidFill>
                <a:latin typeface="GDS Transport"/>
              </a:rPr>
              <a:t>D</a:t>
            </a:r>
            <a:r>
              <a:rPr lang="en-GB" b="0" i="0">
                <a:solidFill>
                  <a:srgbClr val="0B0C0C"/>
                </a:solidFill>
                <a:effectLst/>
                <a:latin typeface="GDS Transport"/>
              </a:rPr>
              <a:t>eliver 4 key priorities to reduce women’s offending:</a:t>
            </a:r>
          </a:p>
          <a:p>
            <a:r>
              <a:rPr lang="en-GB"/>
              <a:t>Fewer women serving short custodial sentences with a greater proportion managed successfully in the community</a:t>
            </a:r>
          </a:p>
          <a:p>
            <a:r>
              <a:rPr lang="en-GB"/>
              <a:t>Fewer women entering the justice system and reoffending</a:t>
            </a:r>
          </a:p>
          <a:p>
            <a:r>
              <a:rPr lang="en-GB"/>
              <a:t>Better outcomes for women in custody</a:t>
            </a:r>
          </a:p>
          <a:p>
            <a:r>
              <a:rPr lang="en-GB"/>
              <a:t>Protecting the public through better outcomes for women on release</a:t>
            </a:r>
          </a:p>
          <a:p>
            <a:r>
              <a:rPr lang="en-GB"/>
              <a:t>Friday’s task – evaluate the 4 priorities of the plan – Are they achievable in today’s Society?</a:t>
            </a:r>
          </a:p>
        </p:txBody>
      </p:sp>
    </p:spTree>
    <p:extLst>
      <p:ext uri="{BB962C8B-B14F-4D97-AF65-F5344CB8AC3E}">
        <p14:creationId xmlns:p14="http://schemas.microsoft.com/office/powerpoint/2010/main" val="9050138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AF3B0-3A89-2116-CEFB-3E73C2B721E0}"/>
              </a:ext>
            </a:extLst>
          </p:cNvPr>
          <p:cNvSpPr>
            <a:spLocks noGrp="1"/>
          </p:cNvSpPr>
          <p:nvPr>
            <p:ph type="title"/>
          </p:nvPr>
        </p:nvSpPr>
        <p:spPr/>
        <p:txBody>
          <a:bodyPr/>
          <a:lstStyle/>
          <a:p>
            <a:r>
              <a:rPr lang="en-GB"/>
              <a:t>Class Task</a:t>
            </a:r>
          </a:p>
        </p:txBody>
      </p:sp>
      <p:sp>
        <p:nvSpPr>
          <p:cNvPr id="3" name="Content Placeholder 2">
            <a:extLst>
              <a:ext uri="{FF2B5EF4-FFF2-40B4-BE49-F238E27FC236}">
                <a16:creationId xmlns:a16="http://schemas.microsoft.com/office/drawing/2014/main" id="{13A58363-29A8-234F-F305-5FE186A1A66C}"/>
              </a:ext>
            </a:extLst>
          </p:cNvPr>
          <p:cNvSpPr>
            <a:spLocks noGrp="1"/>
          </p:cNvSpPr>
          <p:nvPr>
            <p:ph idx="1"/>
          </p:nvPr>
        </p:nvSpPr>
        <p:spPr/>
        <p:txBody>
          <a:bodyPr/>
          <a:lstStyle/>
          <a:p>
            <a:r>
              <a:rPr lang="en-GB"/>
              <a:t>Evaluate and summarise the </a:t>
            </a:r>
            <a:r>
              <a:rPr lang="en-GB" sz="2800" b="1" i="0">
                <a:solidFill>
                  <a:srgbClr val="0B0C0C"/>
                </a:solidFill>
                <a:effectLst/>
                <a:latin typeface="GDS Transport"/>
              </a:rPr>
              <a:t>Female Offender Strategy Delivery Plan 2022 to 2025</a:t>
            </a:r>
            <a:r>
              <a:rPr lang="en-GB"/>
              <a:t> </a:t>
            </a:r>
          </a:p>
          <a:p>
            <a:r>
              <a:rPr lang="en-GB"/>
              <a:t>Was there one prior to the above? – did it work, what did it achieve, success stories (if any!)</a:t>
            </a:r>
          </a:p>
          <a:p>
            <a:r>
              <a:rPr lang="en-GB">
                <a:hlinkClick r:id="rId2"/>
              </a:rPr>
              <a:t>https://assets.publishing.service.gov.uk/government/uploads/system/uploads/attachment_data/file/1132790/female-offender-strategy-delivery-plan-2022-25.pdf</a:t>
            </a:r>
            <a:endParaRPr lang="en-GB"/>
          </a:p>
          <a:p>
            <a:endParaRPr lang="en-GB"/>
          </a:p>
          <a:p>
            <a:endParaRPr lang="en-GB"/>
          </a:p>
        </p:txBody>
      </p:sp>
    </p:spTree>
    <p:extLst>
      <p:ext uri="{BB962C8B-B14F-4D97-AF65-F5344CB8AC3E}">
        <p14:creationId xmlns:p14="http://schemas.microsoft.com/office/powerpoint/2010/main" val="40561099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656BB00F-DE7B-7681-FA09-57458128BE7A}"/>
              </a:ext>
            </a:extLst>
          </p:cNvPr>
          <p:cNvPicPr>
            <a:picLocks noChangeAspect="1"/>
          </p:cNvPicPr>
          <p:nvPr/>
        </p:nvPicPr>
        <p:blipFill rotWithShape="1">
          <a:blip r:embed="rId2"/>
          <a:srcRect b="13144"/>
          <a:stretch/>
        </p:blipFill>
        <p:spPr>
          <a:xfrm>
            <a:off x="20" y="1282"/>
            <a:ext cx="12191980" cy="6856718"/>
          </a:xfrm>
          <a:prstGeom prst="rect">
            <a:avLst/>
          </a:prstGeom>
        </p:spPr>
      </p:pic>
    </p:spTree>
    <p:extLst>
      <p:ext uri="{BB962C8B-B14F-4D97-AF65-F5344CB8AC3E}">
        <p14:creationId xmlns:p14="http://schemas.microsoft.com/office/powerpoint/2010/main" val="7093399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graph of arrest&#10;&#10;Description automatically generated with medium confidence">
            <a:extLst>
              <a:ext uri="{FF2B5EF4-FFF2-40B4-BE49-F238E27FC236}">
                <a16:creationId xmlns:a16="http://schemas.microsoft.com/office/drawing/2014/main" id="{4E3AEB53-5946-A1ED-E465-9CFE681E6474}"/>
              </a:ext>
            </a:extLst>
          </p:cNvPr>
          <p:cNvPicPr>
            <a:picLocks noChangeAspect="1"/>
          </p:cNvPicPr>
          <p:nvPr/>
        </p:nvPicPr>
        <p:blipFill rotWithShape="1">
          <a:blip r:embed="rId2"/>
          <a:srcRect b="16682"/>
          <a:stretch/>
        </p:blipFill>
        <p:spPr>
          <a:xfrm>
            <a:off x="20" y="1282"/>
            <a:ext cx="12191980" cy="6856718"/>
          </a:xfrm>
          <a:prstGeom prst="rect">
            <a:avLst/>
          </a:prstGeom>
        </p:spPr>
      </p:pic>
    </p:spTree>
    <p:extLst>
      <p:ext uri="{BB962C8B-B14F-4D97-AF65-F5344CB8AC3E}">
        <p14:creationId xmlns:p14="http://schemas.microsoft.com/office/powerpoint/2010/main" val="28840553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59C3CB0-4611-8A4C-CF22-9DBEBB5E3439}"/>
              </a:ext>
            </a:extLst>
          </p:cNvPr>
          <p:cNvPicPr>
            <a:picLocks noChangeAspect="1"/>
          </p:cNvPicPr>
          <p:nvPr/>
        </p:nvPicPr>
        <p:blipFill>
          <a:blip r:embed="rId3"/>
          <a:stretch>
            <a:fillRect/>
          </a:stretch>
        </p:blipFill>
        <p:spPr>
          <a:xfrm>
            <a:off x="734518" y="643466"/>
            <a:ext cx="9893508" cy="5571067"/>
          </a:xfrm>
          <a:prstGeom prst="rect">
            <a:avLst/>
          </a:prstGeom>
        </p:spPr>
      </p:pic>
    </p:spTree>
    <p:extLst>
      <p:ext uri="{BB962C8B-B14F-4D97-AF65-F5344CB8AC3E}">
        <p14:creationId xmlns:p14="http://schemas.microsoft.com/office/powerpoint/2010/main" val="39739771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5B2D030-5DBF-CDF5-6977-58B66FB2BE30}"/>
              </a:ext>
            </a:extLst>
          </p:cNvPr>
          <p:cNvPicPr>
            <a:picLocks noChangeAspect="1"/>
          </p:cNvPicPr>
          <p:nvPr/>
        </p:nvPicPr>
        <p:blipFill>
          <a:blip r:embed="rId2"/>
          <a:stretch>
            <a:fillRect/>
          </a:stretch>
        </p:blipFill>
        <p:spPr>
          <a:xfrm>
            <a:off x="1558976" y="643467"/>
            <a:ext cx="8649325" cy="5571066"/>
          </a:xfrm>
          <a:prstGeom prst="rect">
            <a:avLst/>
          </a:prstGeom>
        </p:spPr>
      </p:pic>
    </p:spTree>
    <p:extLst>
      <p:ext uri="{BB962C8B-B14F-4D97-AF65-F5344CB8AC3E}">
        <p14:creationId xmlns:p14="http://schemas.microsoft.com/office/powerpoint/2010/main" val="34429992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567053-5889-A21B-913F-1357FBCA709F}"/>
              </a:ext>
            </a:extLst>
          </p:cNvPr>
          <p:cNvSpPr>
            <a:spLocks noGrp="1"/>
          </p:cNvSpPr>
          <p:nvPr>
            <p:ph type="title"/>
          </p:nvPr>
        </p:nvSpPr>
        <p:spPr>
          <a:xfrm>
            <a:off x="1043631" y="809898"/>
            <a:ext cx="9942716" cy="1554480"/>
          </a:xfrm>
        </p:spPr>
        <p:txBody>
          <a:bodyPr anchor="ctr">
            <a:normAutofit/>
          </a:bodyPr>
          <a:lstStyle/>
          <a:p>
            <a:r>
              <a:rPr lang="en-GB" sz="4800"/>
              <a:t>Rates of Victimisation</a:t>
            </a:r>
          </a:p>
        </p:txBody>
      </p:sp>
      <p:sp>
        <p:nvSpPr>
          <p:cNvPr id="3" name="Content Placeholder 2">
            <a:extLst>
              <a:ext uri="{FF2B5EF4-FFF2-40B4-BE49-F238E27FC236}">
                <a16:creationId xmlns:a16="http://schemas.microsoft.com/office/drawing/2014/main" id="{A346E3FE-2CDC-0BFC-B21A-7AFBA0B174E6}"/>
              </a:ext>
            </a:extLst>
          </p:cNvPr>
          <p:cNvSpPr>
            <a:spLocks noGrp="1"/>
          </p:cNvSpPr>
          <p:nvPr>
            <p:ph idx="1"/>
          </p:nvPr>
        </p:nvSpPr>
        <p:spPr>
          <a:xfrm>
            <a:off x="1045028" y="3017522"/>
            <a:ext cx="9941319" cy="3124658"/>
          </a:xfrm>
        </p:spPr>
        <p:txBody>
          <a:bodyPr anchor="ctr">
            <a:normAutofit/>
          </a:bodyPr>
          <a:lstStyle/>
          <a:p>
            <a:r>
              <a:rPr lang="en-GB" sz="2000" b="1" i="0">
                <a:effectLst/>
                <a:latin typeface="GDS Transport"/>
              </a:rPr>
              <a:t>Males maintain higher risk of personal crime than females.</a:t>
            </a:r>
            <a:endParaRPr lang="en-GB" sz="2000" b="0" i="0">
              <a:effectLst/>
              <a:latin typeface="GDS Transport"/>
            </a:endParaRPr>
          </a:p>
          <a:p>
            <a:pPr lvl="1"/>
            <a:r>
              <a:rPr lang="en-GB" sz="2000" b="0" i="0">
                <a:effectLst/>
                <a:latin typeface="GDS Transport"/>
              </a:rPr>
              <a:t>In 2019/20, 3.9% of males were victim to personal crime, compared to 3.4% of females.</a:t>
            </a:r>
          </a:p>
          <a:p>
            <a:pPr lvl="1"/>
            <a:r>
              <a:rPr lang="en-GB" sz="2000" b="0" i="0">
                <a:solidFill>
                  <a:srgbClr val="0B0C0C"/>
                </a:solidFill>
                <a:effectLst/>
                <a:latin typeface="GDS Transport"/>
              </a:rPr>
              <a:t>In 2021/22, 4.1% of males were victim to personal crime, compared to 2.8% of females.</a:t>
            </a:r>
            <a:endParaRPr lang="en-GB" sz="2000" b="0" i="0">
              <a:effectLst/>
              <a:latin typeface="GDS Transport"/>
            </a:endParaRPr>
          </a:p>
          <a:p>
            <a:r>
              <a:rPr lang="en-GB" sz="2000" b="1" i="0">
                <a:effectLst/>
                <a:latin typeface="GDS Transport"/>
              </a:rPr>
              <a:t>The proportion of females experiencing domestic abuse in 2019/20 was 7.3%, double that of males (3.6%).</a:t>
            </a:r>
          </a:p>
          <a:p>
            <a:pPr algn="l"/>
            <a:r>
              <a:rPr lang="en-GB" sz="2000" b="1" i="0">
                <a:solidFill>
                  <a:srgbClr val="0B0C0C"/>
                </a:solidFill>
                <a:effectLst/>
                <a:latin typeface="GDS Transport"/>
              </a:rPr>
              <a:t>In 2020/21, 594 homicides were recorded; 70% of victims were male and 30% female.</a:t>
            </a:r>
            <a:endParaRPr lang="en-GB" sz="2000" b="0" i="0">
              <a:solidFill>
                <a:srgbClr val="0B0C0C"/>
              </a:solidFill>
              <a:effectLst/>
              <a:latin typeface="GDS Transport"/>
            </a:endParaRPr>
          </a:p>
          <a:p>
            <a:pPr algn="l"/>
            <a:r>
              <a:rPr lang="en-GB" sz="2000" b="0" i="0">
                <a:solidFill>
                  <a:srgbClr val="0B0C0C"/>
                </a:solidFill>
                <a:effectLst/>
                <a:latin typeface="GDS Transport"/>
              </a:rPr>
              <a:t>In over half (54%) of female homicide victims (where the suspect was known), the suspect was their partner or ex-partner.</a:t>
            </a:r>
          </a:p>
          <a:p>
            <a:endParaRPr lang="en-GB" sz="20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52F4735-1B95-5543-F278-99F58B25056E}"/>
              </a:ext>
            </a:extLst>
          </p:cNvPr>
          <p:cNvSpPr txBox="1"/>
          <p:nvPr/>
        </p:nvSpPr>
        <p:spPr>
          <a:xfrm>
            <a:off x="8525705" y="115655"/>
            <a:ext cx="3738272" cy="1200329"/>
          </a:xfrm>
          <a:prstGeom prst="rect">
            <a:avLst/>
          </a:prstGeom>
          <a:noFill/>
        </p:spPr>
        <p:txBody>
          <a:bodyPr wrap="square">
            <a:spAutoFit/>
          </a:bodyPr>
          <a:lstStyle/>
          <a:p>
            <a:r>
              <a:rPr lang="en-GB" sz="1200" b="0" i="0">
                <a:solidFill>
                  <a:srgbClr val="333333"/>
                </a:solidFill>
                <a:effectLst/>
                <a:latin typeface="avenir-regular-class"/>
              </a:rPr>
              <a:t>Ministry of Justice (2020) </a:t>
            </a:r>
            <a:r>
              <a:rPr lang="en-GB" sz="1200" b="0" i="1">
                <a:solidFill>
                  <a:srgbClr val="333333"/>
                </a:solidFill>
                <a:effectLst/>
                <a:latin typeface="avenir-regular-class"/>
              </a:rPr>
              <a:t>Women and the Criminal Justice System, 2019</a:t>
            </a:r>
            <a:r>
              <a:rPr lang="en-GB" sz="1200" b="0" i="0">
                <a:solidFill>
                  <a:srgbClr val="333333"/>
                </a:solidFill>
                <a:effectLst/>
                <a:latin typeface="avenir-regular-class"/>
              </a:rPr>
              <a:t>. London:  Available at: https://www.gov.uk/government/statistics/women-and-the-criminal-justice-system-2019/women-and-the-criminal-justice-system-2019#victims (Accessed: 16/10/2022).</a:t>
            </a:r>
            <a:endParaRPr lang="en-GB" sz="1200"/>
          </a:p>
        </p:txBody>
      </p:sp>
    </p:spTree>
    <p:extLst>
      <p:ext uri="{BB962C8B-B14F-4D97-AF65-F5344CB8AC3E}">
        <p14:creationId xmlns:p14="http://schemas.microsoft.com/office/powerpoint/2010/main" val="22160503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053C742-EE7B-C0F7-40DE-77960A9FC96E}"/>
              </a:ext>
            </a:extLst>
          </p:cNvPr>
          <p:cNvPicPr>
            <a:picLocks noChangeAspect="1"/>
          </p:cNvPicPr>
          <p:nvPr/>
        </p:nvPicPr>
        <p:blipFill>
          <a:blip r:embed="rId2"/>
          <a:stretch>
            <a:fillRect/>
          </a:stretch>
        </p:blipFill>
        <p:spPr>
          <a:xfrm>
            <a:off x="972457" y="643467"/>
            <a:ext cx="10392229" cy="5571066"/>
          </a:xfrm>
          <a:prstGeom prst="rect">
            <a:avLst/>
          </a:prstGeom>
        </p:spPr>
      </p:pic>
    </p:spTree>
    <p:extLst>
      <p:ext uri="{BB962C8B-B14F-4D97-AF65-F5344CB8AC3E}">
        <p14:creationId xmlns:p14="http://schemas.microsoft.com/office/powerpoint/2010/main" val="37045484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35D95-B29A-4424-3F97-86D9BE4C7A5B}"/>
              </a:ext>
            </a:extLst>
          </p:cNvPr>
          <p:cNvSpPr>
            <a:spLocks noGrp="1"/>
          </p:cNvSpPr>
          <p:nvPr>
            <p:ph type="title"/>
          </p:nvPr>
        </p:nvSpPr>
        <p:spPr>
          <a:xfrm>
            <a:off x="838200" y="365126"/>
            <a:ext cx="10515600" cy="912132"/>
          </a:xfrm>
        </p:spPr>
        <p:txBody>
          <a:bodyPr>
            <a:normAutofit/>
          </a:bodyPr>
          <a:lstStyle/>
          <a:p>
            <a:r>
              <a:rPr lang="en-GB" sz="3600"/>
              <a:t>Perceptions of the Criminal Justice System</a:t>
            </a:r>
          </a:p>
        </p:txBody>
      </p:sp>
      <p:sp>
        <p:nvSpPr>
          <p:cNvPr id="3" name="Content Placeholder 2">
            <a:extLst>
              <a:ext uri="{FF2B5EF4-FFF2-40B4-BE49-F238E27FC236}">
                <a16:creationId xmlns:a16="http://schemas.microsoft.com/office/drawing/2014/main" id="{4399F9D9-6C5F-1B56-472C-6D36FA76F9EE}"/>
              </a:ext>
            </a:extLst>
          </p:cNvPr>
          <p:cNvSpPr>
            <a:spLocks noGrp="1"/>
          </p:cNvSpPr>
          <p:nvPr>
            <p:ph idx="1"/>
          </p:nvPr>
        </p:nvSpPr>
        <p:spPr/>
        <p:txBody>
          <a:bodyPr>
            <a:normAutofit fontScale="92500" lnSpcReduction="10000"/>
          </a:bodyPr>
          <a:lstStyle/>
          <a:p>
            <a:r>
              <a:rPr lang="en-GB">
                <a:solidFill>
                  <a:srgbClr val="0B0C0C"/>
                </a:solidFill>
                <a:latin typeface="GDS Transport"/>
              </a:rPr>
              <a:t>F</a:t>
            </a:r>
            <a:r>
              <a:rPr lang="en-GB" b="0" i="0">
                <a:solidFill>
                  <a:srgbClr val="0B0C0C"/>
                </a:solidFill>
                <a:effectLst/>
                <a:latin typeface="GDS Transport"/>
              </a:rPr>
              <a:t>emales appear to be substantially underrepresented throughout the CJS</a:t>
            </a:r>
          </a:p>
          <a:p>
            <a:r>
              <a:rPr lang="en-GB">
                <a:solidFill>
                  <a:srgbClr val="0B0C0C"/>
                </a:solidFill>
                <a:latin typeface="GDS Transport"/>
              </a:rPr>
              <a:t>Victims – males were high risk of being victim to personal crime</a:t>
            </a:r>
          </a:p>
          <a:p>
            <a:r>
              <a:rPr lang="en-GB">
                <a:solidFill>
                  <a:srgbClr val="0B0C0C"/>
                </a:solidFill>
                <a:latin typeface="GDS Transport"/>
              </a:rPr>
              <a:t>2020/21 Homicides 70% were male 30% female</a:t>
            </a:r>
          </a:p>
          <a:p>
            <a:r>
              <a:rPr lang="en-GB" i="0">
                <a:solidFill>
                  <a:srgbClr val="0B0C0C"/>
                </a:solidFill>
                <a:effectLst/>
                <a:latin typeface="GDS Transport"/>
              </a:rPr>
              <a:t>The majority (85%) of arrests continue to be accounted for by males in 2021/22</a:t>
            </a:r>
          </a:p>
          <a:p>
            <a:r>
              <a:rPr lang="en-GB">
                <a:solidFill>
                  <a:srgbClr val="0B0C0C"/>
                </a:solidFill>
                <a:latin typeface="GDS Transport"/>
              </a:rPr>
              <a:t>F</a:t>
            </a:r>
            <a:r>
              <a:rPr lang="en-GB" b="0" i="0">
                <a:solidFill>
                  <a:srgbClr val="0B0C0C"/>
                </a:solidFill>
                <a:effectLst/>
                <a:latin typeface="GDS Transport"/>
              </a:rPr>
              <a:t>emale defendants prosecuted at court, 14% were prosecuted for indictable offences compared to 23% of male defendants</a:t>
            </a:r>
          </a:p>
          <a:p>
            <a:r>
              <a:rPr lang="en-GB" i="0">
                <a:solidFill>
                  <a:srgbClr val="0B0C0C"/>
                </a:solidFill>
                <a:effectLst/>
                <a:latin typeface="GDS Transport"/>
              </a:rPr>
              <a:t>In 2021, the average custodial sentence length for male offenders was 22.7 months compared to 14.5 months for female offenders.</a:t>
            </a:r>
          </a:p>
          <a:p>
            <a:r>
              <a:rPr lang="en-GB" b="0" i="0">
                <a:solidFill>
                  <a:srgbClr val="0B0C0C"/>
                </a:solidFill>
                <a:effectLst/>
                <a:latin typeface="GDS Transport"/>
              </a:rPr>
              <a:t>In 2021, the number of individuals who self-harmed per 1,000 prisoners was 350 for females and 135 for males. </a:t>
            </a:r>
            <a:endParaRPr lang="en-GB"/>
          </a:p>
        </p:txBody>
      </p:sp>
    </p:spTree>
    <p:extLst>
      <p:ext uri="{BB962C8B-B14F-4D97-AF65-F5344CB8AC3E}">
        <p14:creationId xmlns:p14="http://schemas.microsoft.com/office/powerpoint/2010/main" val="6242906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5F0446-C981-E5CC-2C5C-3108E8ED5AB7}"/>
              </a:ext>
            </a:extLst>
          </p:cNvPr>
          <p:cNvSpPr>
            <a:spLocks noGrp="1"/>
          </p:cNvSpPr>
          <p:nvPr>
            <p:ph type="title"/>
          </p:nvPr>
        </p:nvSpPr>
        <p:spPr>
          <a:xfrm>
            <a:off x="1043631" y="809898"/>
            <a:ext cx="9942716" cy="1554480"/>
          </a:xfrm>
        </p:spPr>
        <p:txBody>
          <a:bodyPr anchor="ctr">
            <a:normAutofit/>
          </a:bodyPr>
          <a:lstStyle/>
          <a:p>
            <a:r>
              <a:rPr lang="en-GB" sz="4800"/>
              <a:t>Concluding Thoughts</a:t>
            </a:r>
          </a:p>
        </p:txBody>
      </p:sp>
      <p:sp>
        <p:nvSpPr>
          <p:cNvPr id="3" name="Content Placeholder 2">
            <a:extLst>
              <a:ext uri="{FF2B5EF4-FFF2-40B4-BE49-F238E27FC236}">
                <a16:creationId xmlns:a16="http://schemas.microsoft.com/office/drawing/2014/main" id="{799B9C9E-0AB7-BA5F-78B0-C4D6945355AF}"/>
              </a:ext>
            </a:extLst>
          </p:cNvPr>
          <p:cNvSpPr>
            <a:spLocks noGrp="1"/>
          </p:cNvSpPr>
          <p:nvPr>
            <p:ph idx="1"/>
          </p:nvPr>
        </p:nvSpPr>
        <p:spPr>
          <a:xfrm>
            <a:off x="1045028" y="3017522"/>
            <a:ext cx="9941319" cy="3124658"/>
          </a:xfrm>
        </p:spPr>
        <p:txBody>
          <a:bodyPr anchor="ctr">
            <a:normAutofit/>
          </a:bodyPr>
          <a:lstStyle/>
          <a:p>
            <a:r>
              <a:rPr lang="en-GB" sz="2400"/>
              <a:t>The lens of gender and feminism gives a lot of unique and necessary colour to the discussion of offending, policing and the criminal justice system.</a:t>
            </a:r>
          </a:p>
          <a:p>
            <a:r>
              <a:rPr lang="en-GB" sz="2400"/>
              <a:t>All genders face their own challenges when it comes to punishment and the reintegration into society following engagement with the justice system.</a:t>
            </a:r>
          </a:p>
          <a:p>
            <a:r>
              <a:rPr lang="en-GB" sz="2400"/>
              <a:t>Understanding the role gender and sexuality play in our investigation of hate crime and victimisation can have a profound effect on the ways we assume/hope policing of these vulnerable communities is done.</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53965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1A7AD-2EBC-03A2-5291-A4116C477174}"/>
              </a:ext>
            </a:extLst>
          </p:cNvPr>
          <p:cNvSpPr>
            <a:spLocks noGrp="1"/>
          </p:cNvSpPr>
          <p:nvPr>
            <p:ph type="title"/>
          </p:nvPr>
        </p:nvSpPr>
        <p:spPr>
          <a:xfrm>
            <a:off x="838200" y="365125"/>
            <a:ext cx="10515600" cy="707337"/>
          </a:xfrm>
        </p:spPr>
        <p:txBody>
          <a:bodyPr/>
          <a:lstStyle/>
          <a:p>
            <a:r>
              <a:rPr lang="en-GB" sz="4400"/>
              <a:t>Concluding Thoughts</a:t>
            </a:r>
            <a:endParaRPr lang="en-GB"/>
          </a:p>
        </p:txBody>
      </p:sp>
      <p:sp>
        <p:nvSpPr>
          <p:cNvPr id="3" name="Content Placeholder 2">
            <a:extLst>
              <a:ext uri="{FF2B5EF4-FFF2-40B4-BE49-F238E27FC236}">
                <a16:creationId xmlns:a16="http://schemas.microsoft.com/office/drawing/2014/main" id="{672DEBB5-D60D-447F-8D08-18DA32EED861}"/>
              </a:ext>
            </a:extLst>
          </p:cNvPr>
          <p:cNvSpPr>
            <a:spLocks noGrp="1"/>
          </p:cNvSpPr>
          <p:nvPr>
            <p:ph idx="1"/>
          </p:nvPr>
        </p:nvSpPr>
        <p:spPr>
          <a:xfrm>
            <a:off x="838200" y="1005594"/>
            <a:ext cx="10515600" cy="5171369"/>
          </a:xfrm>
        </p:spPr>
        <p:txBody>
          <a:bodyPr>
            <a:normAutofit fontScale="92500"/>
          </a:bodyPr>
          <a:lstStyle/>
          <a:p>
            <a:r>
              <a:rPr lang="en-GB"/>
              <a:t>Prison – worry time</a:t>
            </a:r>
          </a:p>
          <a:p>
            <a:r>
              <a:rPr lang="en-GB" b="0" i="0">
                <a:solidFill>
                  <a:srgbClr val="121212"/>
                </a:solidFill>
                <a:effectLst/>
                <a:latin typeface="GuardianTextEgyptian"/>
              </a:rPr>
              <a:t>Two-thirds of prisons in England and Wales are officially overcrowded</a:t>
            </a:r>
          </a:p>
          <a:p>
            <a:r>
              <a:rPr lang="en-GB" b="0" i="0">
                <a:solidFill>
                  <a:srgbClr val="121212"/>
                </a:solidFill>
                <a:effectLst/>
                <a:latin typeface="GuardianTextEgyptian"/>
              </a:rPr>
              <a:t>HMP Wandsworth holding more extra prisoners than any other jail</a:t>
            </a:r>
          </a:p>
          <a:p>
            <a:r>
              <a:rPr lang="en-GB">
                <a:solidFill>
                  <a:srgbClr val="141414"/>
                </a:solidFill>
                <a:latin typeface="ReithSans"/>
              </a:rPr>
              <a:t>L</a:t>
            </a:r>
            <a:r>
              <a:rPr lang="en-GB" i="0">
                <a:solidFill>
                  <a:srgbClr val="141414"/>
                </a:solidFill>
                <a:effectLst/>
                <a:latin typeface="ReithSans"/>
              </a:rPr>
              <a:t>ow-level offenders to avoid jail and deporting foreign criminals earlier</a:t>
            </a:r>
          </a:p>
          <a:p>
            <a:pPr algn="l" fontAlgn="base"/>
            <a:r>
              <a:rPr lang="en-GB" b="0" i="0">
                <a:solidFill>
                  <a:srgbClr val="141414"/>
                </a:solidFill>
                <a:effectLst/>
                <a:latin typeface="ReithSans"/>
              </a:rPr>
              <a:t>Alex Chalk Justice Secretary – community work rather than short stints in prison.</a:t>
            </a:r>
          </a:p>
          <a:p>
            <a:pPr algn="ctr" fontAlgn="base"/>
            <a:r>
              <a:rPr lang="en-GB" b="0" i="0">
                <a:solidFill>
                  <a:srgbClr val="141414"/>
                </a:solidFill>
                <a:effectLst/>
                <a:latin typeface="ReithSans"/>
              </a:rPr>
              <a:t>"</a:t>
            </a:r>
            <a:r>
              <a:rPr lang="en-GB" b="0" i="1">
                <a:solidFill>
                  <a:srgbClr val="141414"/>
                </a:solidFill>
                <a:effectLst/>
                <a:latin typeface="ReithSans"/>
              </a:rPr>
              <a:t>A short stretch of a few months inside isn't enough time to rehabilitate criminals, but is more than enough to dislocate them from the family, work and home connections that keep them from crime”(2023).</a:t>
            </a:r>
          </a:p>
          <a:p>
            <a:pPr algn="l" fontAlgn="base"/>
            <a:r>
              <a:rPr lang="en-GB" b="0" i="0">
                <a:solidFill>
                  <a:srgbClr val="141414"/>
                </a:solidFill>
                <a:effectLst/>
                <a:latin typeface="ReithSans"/>
              </a:rPr>
              <a:t>Instead, Chalk wants judges to make criminals "repay their debt to society" through activities including cleaning neighbourhoods and scrubbing graffiti off walls.</a:t>
            </a:r>
          </a:p>
          <a:p>
            <a:endParaRPr lang="en-GB"/>
          </a:p>
        </p:txBody>
      </p:sp>
    </p:spTree>
    <p:extLst>
      <p:ext uri="{BB962C8B-B14F-4D97-AF65-F5344CB8AC3E}">
        <p14:creationId xmlns:p14="http://schemas.microsoft.com/office/powerpoint/2010/main" val="11226205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A9036-B685-8EA7-1289-86104E503704}"/>
              </a:ext>
            </a:extLst>
          </p:cNvPr>
          <p:cNvSpPr>
            <a:spLocks noGrp="1"/>
          </p:cNvSpPr>
          <p:nvPr>
            <p:ph type="title"/>
          </p:nvPr>
        </p:nvSpPr>
        <p:spPr>
          <a:xfrm>
            <a:off x="808638" y="386930"/>
            <a:ext cx="9236700" cy="1188950"/>
          </a:xfrm>
        </p:spPr>
        <p:txBody>
          <a:bodyPr anchor="b">
            <a:normAutofit/>
          </a:bodyPr>
          <a:lstStyle/>
          <a:p>
            <a:r>
              <a:rPr lang="en-GB" sz="5400"/>
              <a:t>Any questions?</a:t>
            </a:r>
          </a:p>
        </p:txBody>
      </p:sp>
      <p:grpSp>
        <p:nvGrpSpPr>
          <p:cNvPr id="11"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2" name="Rectangle 1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918E8D0-D91B-5EEA-8EDD-7A424E6FD75B}"/>
              </a:ext>
            </a:extLst>
          </p:cNvPr>
          <p:cNvGraphicFramePr>
            <a:graphicFrameLocks noGrp="1"/>
          </p:cNvGraphicFramePr>
          <p:nvPr>
            <p:ph idx="1"/>
            <p:extLst>
              <p:ext uri="{D42A27DB-BD31-4B8C-83A1-F6EECF244321}">
                <p14:modId xmlns:p14="http://schemas.microsoft.com/office/powerpoint/2010/main" val="517144599"/>
              </p:ext>
            </p:extLst>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99933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210535-8722-424B-0810-399017B9C8C9}"/>
              </a:ext>
            </a:extLst>
          </p:cNvPr>
          <p:cNvSpPr>
            <a:spLocks noGrp="1"/>
          </p:cNvSpPr>
          <p:nvPr>
            <p:ph type="title"/>
          </p:nvPr>
        </p:nvSpPr>
        <p:spPr>
          <a:xfrm>
            <a:off x="1282963" y="1238080"/>
            <a:ext cx="9849751" cy="866881"/>
          </a:xfrm>
        </p:spPr>
        <p:txBody>
          <a:bodyPr anchor="b">
            <a:normAutofit/>
          </a:bodyPr>
          <a:lstStyle/>
          <a:p>
            <a:r>
              <a:rPr lang="en-GB" sz="5400"/>
              <a:t>References</a:t>
            </a:r>
          </a:p>
        </p:txBody>
      </p:sp>
      <p:sp>
        <p:nvSpPr>
          <p:cNvPr id="3" name="Content Placeholder 2">
            <a:extLst>
              <a:ext uri="{FF2B5EF4-FFF2-40B4-BE49-F238E27FC236}">
                <a16:creationId xmlns:a16="http://schemas.microsoft.com/office/drawing/2014/main" id="{FBCE8917-866C-27ED-0B98-C3C1A4DFDE4C}"/>
              </a:ext>
            </a:extLst>
          </p:cNvPr>
          <p:cNvSpPr>
            <a:spLocks noGrp="1"/>
          </p:cNvSpPr>
          <p:nvPr>
            <p:ph idx="1"/>
          </p:nvPr>
        </p:nvSpPr>
        <p:spPr>
          <a:xfrm>
            <a:off x="1289304" y="2467039"/>
            <a:ext cx="9849751" cy="3468042"/>
          </a:xfrm>
        </p:spPr>
        <p:txBody>
          <a:bodyPr anchor="ctr">
            <a:normAutofit fontScale="92500"/>
          </a:bodyPr>
          <a:lstStyle/>
          <a:p>
            <a:r>
              <a:rPr lang="en-GB" sz="1100" b="0" i="0">
                <a:effectLst/>
                <a:latin typeface="avenir-regular-class"/>
              </a:rPr>
              <a:t>Barlow, C. (2016) </a:t>
            </a:r>
            <a:r>
              <a:rPr lang="en-GB" sz="1100" b="0" i="1">
                <a:effectLst/>
                <a:latin typeface="avenir-regular-class"/>
              </a:rPr>
              <a:t>Coercion and women co-offenders: A gendered pathway into crime</a:t>
            </a:r>
            <a:r>
              <a:rPr lang="en-GB" sz="1100" b="0" i="0">
                <a:effectLst/>
                <a:latin typeface="avenir-regular-class"/>
              </a:rPr>
              <a:t>. Bristol: Policy Press. </a:t>
            </a:r>
            <a:endParaRPr lang="en-GB" sz="1100"/>
          </a:p>
          <a:p>
            <a:r>
              <a:rPr lang="en-GB" sz="1100"/>
              <a:t>Bradley, C. (2020) Transphobic Hate Crime Report 2020, London: Galop</a:t>
            </a:r>
          </a:p>
          <a:p>
            <a:r>
              <a:rPr lang="en-GB" sz="1100" b="0" i="0" err="1">
                <a:effectLst/>
                <a:latin typeface="avenir-regular-class"/>
              </a:rPr>
              <a:t>Corteen</a:t>
            </a:r>
            <a:r>
              <a:rPr lang="en-GB" sz="1100" b="0" i="0">
                <a:effectLst/>
                <a:latin typeface="avenir-regular-class"/>
              </a:rPr>
              <a:t>, K. (2018) '"New Victimisations: female sex worker hate crime and the 'ideal victim'', in M. Duggan (ed.) </a:t>
            </a:r>
            <a:r>
              <a:rPr lang="en-GB" sz="1100" b="0" i="1">
                <a:effectLst/>
                <a:latin typeface="avenir-regular-class"/>
              </a:rPr>
              <a:t>Revisiting the Ideal Victim: Developments in Critical Victimology</a:t>
            </a:r>
            <a:r>
              <a:rPr lang="en-GB" sz="1100" b="0" i="0">
                <a:effectLst/>
                <a:latin typeface="avenir-regular-class"/>
              </a:rPr>
              <a:t>. Bristol: Policy Press, pp.103 - 121.</a:t>
            </a:r>
            <a:endParaRPr lang="en-GB" sz="1100"/>
          </a:p>
          <a:p>
            <a:r>
              <a:rPr lang="en-GB" sz="1100" b="0" i="0">
                <a:effectLst/>
                <a:latin typeface="avenir-regular-class"/>
              </a:rPr>
              <a:t>Donovan, C &amp; Barnes, R. (2018) 'Being ‘ideal’ or falling short? The legitimacy of lesbian, gay, bisexual</a:t>
            </a:r>
            <a:br>
              <a:rPr lang="en-GB" sz="1100"/>
            </a:br>
            <a:r>
              <a:rPr lang="en-GB" sz="1100" b="0" i="0">
                <a:effectLst/>
                <a:latin typeface="avenir-regular-class"/>
              </a:rPr>
              <a:t>and/or transgender victims of domestic violence and hate crime', in M. Duggan (ed.) </a:t>
            </a:r>
            <a:r>
              <a:rPr lang="en-GB" sz="1100" b="0" i="1">
                <a:effectLst/>
                <a:latin typeface="avenir-regular-class"/>
              </a:rPr>
              <a:t>Revisiting the Ideal Victim: Developments in Critical Victimology</a:t>
            </a:r>
            <a:r>
              <a:rPr lang="en-GB" sz="1100" b="0" i="0">
                <a:effectLst/>
                <a:latin typeface="avenir-regular-class"/>
              </a:rPr>
              <a:t>. Bristol: Policy Press, pp.83 - 101.</a:t>
            </a:r>
            <a:endParaRPr lang="en-GB" sz="1100"/>
          </a:p>
          <a:p>
            <a:r>
              <a:rPr lang="en-GB" sz="1100" b="0" i="0">
                <a:effectLst/>
                <a:latin typeface="avenir-regular-class"/>
              </a:rPr>
              <a:t>Duggan, M. (2018) '"Idealising" Domestic Violence Victims', in M. Duggan (ed.) </a:t>
            </a:r>
            <a:r>
              <a:rPr lang="en-GB" sz="1100" b="0" i="1">
                <a:effectLst/>
                <a:latin typeface="avenir-regular-class"/>
              </a:rPr>
              <a:t>Revisiting the Ideal Victim: Developments in Critical Victimology</a:t>
            </a:r>
            <a:r>
              <a:rPr lang="en-GB" sz="1100" b="0" i="0">
                <a:effectLst/>
                <a:latin typeface="avenir-regular-class"/>
              </a:rPr>
              <a:t>. Bristol: Policy Press, pp.159 - 174.</a:t>
            </a:r>
            <a:endParaRPr lang="en-GB" sz="1100"/>
          </a:p>
          <a:p>
            <a:r>
              <a:rPr lang="en-GB" sz="1100" b="0" i="0">
                <a:effectLst/>
                <a:latin typeface="avenir-regular-class"/>
              </a:rPr>
              <a:t>Duggan, M. (2018) 'Introduction', in M. Duggan (ed.) </a:t>
            </a:r>
            <a:r>
              <a:rPr lang="en-GB" sz="1100" b="0" i="1">
                <a:effectLst/>
                <a:latin typeface="avenir-regular-class"/>
              </a:rPr>
              <a:t>Revisiting the Ideal Victim: Developments in Critical Victimology</a:t>
            </a:r>
            <a:r>
              <a:rPr lang="en-GB" sz="1100" b="0" i="0">
                <a:effectLst/>
                <a:latin typeface="avenir-regular-class"/>
              </a:rPr>
              <a:t>. Bristol: Policy Press, pp.1 - 10.</a:t>
            </a:r>
            <a:endParaRPr lang="en-GB" sz="1100"/>
          </a:p>
          <a:p>
            <a:r>
              <a:rPr lang="en-GB" sz="1100">
                <a:latin typeface="avenir-regular-class"/>
              </a:rPr>
              <a:t>Embry, R. &amp; Lyons ,P. (2012) 'Sex-Based Sentencing: Sentencing Discrepancies Between Male and Female Sex Offenders', </a:t>
            </a:r>
            <a:r>
              <a:rPr lang="en-GB" sz="1100" i="1">
                <a:latin typeface="avenir-regular-class"/>
              </a:rPr>
              <a:t>Feminist Criminology</a:t>
            </a:r>
            <a:r>
              <a:rPr lang="en-GB" sz="1100">
                <a:latin typeface="avenir-regular-class"/>
              </a:rPr>
              <a:t>, 7(2), pp.146 - 162.</a:t>
            </a:r>
            <a:endParaRPr lang="en-GB" sz="1100"/>
          </a:p>
          <a:p>
            <a:r>
              <a:rPr lang="en-GB" sz="1100" b="0" i="0">
                <a:effectLst/>
                <a:latin typeface="avenir-regular-class"/>
              </a:rPr>
              <a:t>Heidensohn, F. (2012) 'The Future of Feminist Criminology', </a:t>
            </a:r>
            <a:r>
              <a:rPr lang="en-GB" sz="1100" b="0" i="1">
                <a:effectLst/>
                <a:latin typeface="avenir-regular-class"/>
              </a:rPr>
              <a:t>Crime, Media and Culture</a:t>
            </a:r>
            <a:r>
              <a:rPr lang="en-GB" sz="1100" b="0" i="0">
                <a:effectLst/>
                <a:latin typeface="avenir-regular-class"/>
              </a:rPr>
              <a:t>, 8(2), pp.123-134.</a:t>
            </a:r>
            <a:endParaRPr lang="en-GB" sz="1100"/>
          </a:p>
          <a:p>
            <a:r>
              <a:rPr lang="en-GB" sz="1100" b="0" i="0">
                <a:effectLst/>
                <a:latin typeface="avenir-regular-class"/>
              </a:rPr>
              <a:t>Ministry of Justice (2020) </a:t>
            </a:r>
            <a:r>
              <a:rPr lang="en-GB" sz="1100" b="0" i="1">
                <a:effectLst/>
                <a:latin typeface="avenir-regular-class"/>
              </a:rPr>
              <a:t>Women and the Criminal Justice System, 2019</a:t>
            </a:r>
            <a:r>
              <a:rPr lang="en-GB" sz="1100" b="0" i="0">
                <a:effectLst/>
                <a:latin typeface="avenir-regular-class"/>
              </a:rPr>
              <a:t>. London:  Available at: https://www.gov.uk/government/statistics/women-and-the-criminal-justice-system-2019/women-and-the-criminal-justice-system-2019#victims (Accessed: 16/10/2022).</a:t>
            </a:r>
            <a:endParaRPr lang="en-GB" sz="1100"/>
          </a:p>
          <a:p>
            <a:r>
              <a:rPr lang="en-GB" sz="1100" b="0" i="0">
                <a:effectLst/>
                <a:latin typeface="avenir-regular-class"/>
              </a:rPr>
              <a:t>Newburn, T. (2017) </a:t>
            </a:r>
            <a:r>
              <a:rPr lang="en-GB" sz="1100" b="0" i="1">
                <a:effectLst/>
                <a:latin typeface="avenir-regular-class"/>
              </a:rPr>
              <a:t>Criminology</a:t>
            </a:r>
            <a:r>
              <a:rPr lang="en-GB" sz="1100" b="0" i="0">
                <a:effectLst/>
                <a:latin typeface="avenir-regular-class"/>
              </a:rPr>
              <a:t>. 3rd Edition. Cambridge: Routledge.</a:t>
            </a:r>
          </a:p>
          <a:p>
            <a:r>
              <a:rPr lang="en-GB" sz="1100" b="0" i="0">
                <a:effectLst/>
                <a:latin typeface="avenir-regular-class"/>
              </a:rPr>
              <a:t> Stop Hate UK (2021) </a:t>
            </a:r>
            <a:r>
              <a:rPr lang="en-GB" sz="1100" b="0" i="1">
                <a:effectLst/>
                <a:latin typeface="avenir-regular-class"/>
              </a:rPr>
              <a:t>About </a:t>
            </a:r>
            <a:r>
              <a:rPr lang="en-GB" sz="1100" b="0" i="1" err="1">
                <a:effectLst/>
                <a:latin typeface="avenir-regular-class"/>
              </a:rPr>
              <a:t>HateCrime</a:t>
            </a:r>
            <a:r>
              <a:rPr lang="en-GB" sz="1100" b="0" i="1">
                <a:effectLst/>
                <a:latin typeface="avenir-regular-class"/>
              </a:rPr>
              <a:t>: Transgender Hate</a:t>
            </a:r>
            <a:r>
              <a:rPr lang="en-GB" sz="1100" b="0" i="0">
                <a:effectLst/>
                <a:latin typeface="avenir-regular-class"/>
              </a:rPr>
              <a:t>. Available at: https://www.stophateuk.org/about-hate-crime/transgender-hate/ (Accessed: 16/10/2022).</a:t>
            </a:r>
            <a:endParaRPr lang="en-GB" sz="1100"/>
          </a:p>
        </p:txBody>
      </p:sp>
    </p:spTree>
    <p:extLst>
      <p:ext uri="{BB962C8B-B14F-4D97-AF65-F5344CB8AC3E}">
        <p14:creationId xmlns:p14="http://schemas.microsoft.com/office/powerpoint/2010/main" val="34704255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40</Slides>
  <Notes>8</Notes>
  <HiddenSlides>0</HiddenSlide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Gender, Race, Religion and Crime</vt:lpstr>
      <vt:lpstr>PETER BLEXSLEY</vt:lpstr>
      <vt:lpstr>Tue 5th December @1pm, room ASG05</vt:lpstr>
      <vt:lpstr>Session Outline Tue/Friday</vt:lpstr>
      <vt:lpstr>Task</vt:lpstr>
      <vt:lpstr>Feminist Criminology  https://www.mycomicshop.com/search?TID=331531</vt:lpstr>
      <vt:lpstr>Early Criminology and the Female Offender</vt:lpstr>
      <vt:lpstr>Early Criminology and the Female Offender</vt:lpstr>
      <vt:lpstr> Sex work - Discussion point: How and why is sex work criminalised? </vt:lpstr>
      <vt:lpstr>Magdalene Laundries in Ireland</vt:lpstr>
      <vt:lpstr>Classical Criminology and Women</vt:lpstr>
      <vt:lpstr>Feminist Criminology</vt:lpstr>
      <vt:lpstr>Feminist Criminology</vt:lpstr>
      <vt:lpstr>Feminist Criminology – Double Deviance</vt:lpstr>
      <vt:lpstr>Feminist Criminology – Double Deviance</vt:lpstr>
      <vt:lpstr>Feminist Criminology</vt:lpstr>
      <vt:lpstr>Criticisms of Feminist Criminology</vt:lpstr>
      <vt:lpstr>Strengths of Feminist Criminology</vt:lpstr>
      <vt:lpstr>Weaknesses of Feminist Criminology</vt:lpstr>
      <vt:lpstr>Women and War Crimes</vt:lpstr>
      <vt:lpstr>Women war criminals</vt:lpstr>
      <vt:lpstr>The International Military Tribunal at Nuremberg (1945 to 1946)</vt:lpstr>
      <vt:lpstr>War Criminals </vt:lpstr>
      <vt:lpstr>Ravensbrück</vt:lpstr>
      <vt:lpstr>Biljana Plavšić</vt:lpstr>
      <vt:lpstr>Pauline Nyiramasuhuko</vt:lpstr>
      <vt:lpstr>Drunk and Doubly Deviant?</vt:lpstr>
      <vt:lpstr> Female Offender Strategy Delivery Plan 2022 to 2025 </vt:lpstr>
      <vt:lpstr>Class Task</vt:lpstr>
      <vt:lpstr>PowerPoint Presentation</vt:lpstr>
      <vt:lpstr>PowerPoint Presentation</vt:lpstr>
      <vt:lpstr>PowerPoint Presentation</vt:lpstr>
      <vt:lpstr>PowerPoint Presentation</vt:lpstr>
      <vt:lpstr>Rates of Victimisation</vt:lpstr>
      <vt:lpstr>PowerPoint Presentation</vt:lpstr>
      <vt:lpstr>Perceptions of the Criminal Justice System</vt:lpstr>
      <vt:lpstr>Concluding Thoughts</vt:lpstr>
      <vt:lpstr>Concluding Thoughts</vt:lpstr>
      <vt:lpstr>Any questions?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revision>1</cp:revision>
  <dcterms:created xsi:type="dcterms:W3CDTF">2022-10-13T12:40:06Z</dcterms:created>
  <dcterms:modified xsi:type="dcterms:W3CDTF">2023-10-17T08:01:10Z</dcterms:modified>
</cp:coreProperties>
</file>