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7"/>
  </p:notesMasterIdLst>
  <p:handoutMasterIdLst>
    <p:handoutMasterId r:id="rId18"/>
  </p:handoutMasterIdLst>
  <p:sldIdLst>
    <p:sldId id="259" r:id="rId5"/>
    <p:sldId id="295" r:id="rId6"/>
    <p:sldId id="294" r:id="rId7"/>
    <p:sldId id="308" r:id="rId8"/>
    <p:sldId id="306" r:id="rId9"/>
    <p:sldId id="307" r:id="rId10"/>
    <p:sldId id="300" r:id="rId11"/>
    <p:sldId id="301" r:id="rId12"/>
    <p:sldId id="309" r:id="rId13"/>
    <p:sldId id="310" r:id="rId14"/>
    <p:sldId id="311" r:id="rId15"/>
    <p:sldId id="312"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4436" autoAdjust="0"/>
  </p:normalViewPr>
  <p:slideViewPr>
    <p:cSldViewPr snapToGrid="0">
      <p:cViewPr varScale="1">
        <p:scale>
          <a:sx n="161" d="100"/>
          <a:sy n="161" d="100"/>
        </p:scale>
        <p:origin x="162" y="150"/>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Estimated Budget</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839-4F1C-97C8-E0AEFD699DE8}"/>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4-A839-4F1C-97C8-E0AEFD699DE8}"/>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3-A839-4F1C-97C8-E0AEFD699DE8}"/>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2-A839-4F1C-97C8-E0AEFD699DE8}"/>
              </c:ext>
            </c:extLst>
          </c:dPt>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839-4F1C-97C8-E0AEFD699DE8}"/>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A839-4F1C-97C8-E0AEFD699DE8}"/>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A839-4F1C-97C8-E0AEFD699DE8}"/>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839-4F1C-97C8-E0AEFD699DE8}"/>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s>
          <c:cat>
            <c:strRef>
              <c:f>Sheet1!$A$2:$A$5</c:f>
              <c:strCache>
                <c:ptCount val="4"/>
                <c:pt idx="0">
                  <c:v>AI Training Platform Subscription</c:v>
                </c:pt>
                <c:pt idx="1">
                  <c:v>Implementation &amp; Setup Costs</c:v>
                </c:pt>
                <c:pt idx="2">
                  <c:v>IT Infrastructure &amp; Security</c:v>
                </c:pt>
                <c:pt idx="3">
                  <c:v>Ongoing maintenance &amp; Support</c:v>
                </c:pt>
              </c:strCache>
            </c:strRef>
          </c:cat>
          <c:val>
            <c:numRef>
              <c:f>Sheet1!$B$2:$B$5</c:f>
              <c:numCache>
                <c:formatCode>"£"#,##0_);[Red]\("£"#,##0\)</c:formatCode>
                <c:ptCount val="4"/>
                <c:pt idx="0">
                  <c:v>75000</c:v>
                </c:pt>
                <c:pt idx="1">
                  <c:v>35000</c:v>
                </c:pt>
                <c:pt idx="2">
                  <c:v>20000</c:v>
                </c:pt>
                <c:pt idx="3">
                  <c:v>27000</c:v>
                </c:pt>
              </c:numCache>
            </c:numRef>
          </c:val>
          <c:extLst>
            <c:ext xmlns:c16="http://schemas.microsoft.com/office/drawing/2014/chart" uri="{C3380CC4-5D6E-409C-BE32-E72D297353CC}">
              <c16:uniqueId val="{00000000-A839-4F1C-97C8-E0AEFD699DE8}"/>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31/03/2025</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31/03/2025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Good morning, my name is Elena Pruteanu and welcome to this presentation on how Artificial Intelligence (AI) can enhance workforce development at Hallmark Care Homes. AI is transforming industries, and in the care sector, it has the potential to optimise staffing, improve training, and enhance patient care.</a:t>
            </a:r>
          </a:p>
          <a:p>
            <a:pPr>
              <a:lnSpc>
                <a:spcPct val="107000"/>
              </a:lnSpc>
              <a:spcBef>
                <a:spcPts val="800"/>
              </a:spcBef>
              <a:spcAft>
                <a:spcPts val="400"/>
              </a:spcAft>
            </a:pPr>
            <a: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Key Benefits:</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Optimised Staffing – AI-powered scheduling tools can ensure the right number of staff are available at all times, reducing burnout and improving efficiency.</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Improved Training – AI-driven learning platforms can personalise staff training, providing real-time feedback and skill development opportunities.</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Better Patient Care – AI can assist in monitoring residents' health, detecting early signs of issues, and improving overall care quality.</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presentation will explore these areas in detail, showcasing how AI can be a valuable asset in the care industry.</a:t>
            </a:r>
          </a:p>
        </p:txBody>
      </p:sp>
      <p:sp>
        <p:nvSpPr>
          <p:cNvPr id="4" name="Date Placeholder 3"/>
          <p:cNvSpPr>
            <a:spLocks noGrp="1"/>
          </p:cNvSpPr>
          <p:nvPr>
            <p:ph type="dt" idx="1"/>
          </p:nvPr>
        </p:nvSpPr>
        <p:spPr/>
        <p:txBody>
          <a:bodyPr/>
          <a:lstStyle/>
          <a:p>
            <a:pPr rtl="0"/>
            <a:fld id="{848F8AC0-B329-4373-BBD0-89392C5748D6}" type="datetime1">
              <a:rPr lang="en-GB" smtClean="0"/>
              <a:t>31/03/2025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2</a:t>
            </a:fld>
            <a:endParaRPr lang="en-GB" dirty="0"/>
          </a:p>
        </p:txBody>
      </p:sp>
    </p:spTree>
    <p:extLst>
      <p:ext uri="{BB962C8B-B14F-4D97-AF65-F5344CB8AC3E}">
        <p14:creationId xmlns:p14="http://schemas.microsoft.com/office/powerpoint/2010/main" val="3817327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Hallmark Care Homes is a leading provider of residential, nursing, and dementia care in the UK, known for its commitment to high-quality, person-centred care as mentioned by the official sources Hallmark, (2025). However, according to Care Quality Commission (2022) like many in the care sector, the organisation faces significant workforce challenges. Staff shortages are a growing concern due to increasing demand for elderly care and difficulties in recruiting and retaining skilled professionals. High staff turnover further exacerbates the issue, leading to inconsistent care and higher recruitment costs. Additionally, training gaps remain a challenge, as traditional training methods may not be efficient or tailored to individual learning needs. To address these issues, AI-driven solutions offer a promising way forward. AI can optimise workforce management, enhance training through personalised learning platforms, and use predictive analytics to improve staffing efficiency and patient outcomes. By integrating AI into its operations, Hallmark Care Homes can strengthen its workforce, reduce operational inefficiencies, and ultimately enhance the quality of care provided to residents as mentioned by Karim et al. (2024).</a:t>
            </a:r>
          </a:p>
        </p:txBody>
      </p:sp>
      <p:sp>
        <p:nvSpPr>
          <p:cNvPr id="4" name="Date Placeholder 3"/>
          <p:cNvSpPr>
            <a:spLocks noGrp="1"/>
          </p:cNvSpPr>
          <p:nvPr>
            <p:ph type="dt" idx="1"/>
          </p:nvPr>
        </p:nvSpPr>
        <p:spPr/>
        <p:txBody>
          <a:bodyPr/>
          <a:lstStyle/>
          <a:p>
            <a:pPr rtl="0"/>
            <a:fld id="{848F8AC0-B329-4373-BBD0-89392C5748D6}" type="datetime1">
              <a:rPr lang="en-GB" smtClean="0"/>
              <a:t>31/03/2025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3</a:t>
            </a:fld>
            <a:endParaRPr lang="en-GB" dirty="0"/>
          </a:p>
        </p:txBody>
      </p:sp>
    </p:spTree>
    <p:extLst>
      <p:ext uri="{BB962C8B-B14F-4D97-AF65-F5344CB8AC3E}">
        <p14:creationId xmlns:p14="http://schemas.microsoft.com/office/powerpoint/2010/main" val="293551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Artificial Intelligence (AI) has the potential to revolutionise workforce development in Hallmark Care Homes by addressing key challenges such as staffing shortages, high turnover, and training gaps. By integrating AI-driven solutions, the organisation can enhance efficiency, improve staff well-being, and elevate the quality of patient care as expressed already by Karim et al. (2024)</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342900" lvl="0" indent="-342900">
              <a:lnSpc>
                <a:spcPct val="107000"/>
              </a:lnSpc>
              <a:spcBef>
                <a:spcPts val="800"/>
              </a:spcBef>
              <a:spcAft>
                <a:spcPts val="400"/>
              </a:spcAft>
              <a:buFont typeface="+mj-lt"/>
              <a:buAutoNum type="arabicPeriod"/>
            </a:pPr>
            <a: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Predictive workforce planning</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 conducted in the research (Awasthi, 2025) AI can analyse historical workforce data, patient care trends, and external factors such as seasonal demand to anticipate staffing needs. This proactive approach ensures that care homes are neither understaffed nor overstaffed, leading to better resource allocation and improved resident care.</a:t>
            </a:r>
          </a:p>
          <a:p>
            <a:pPr marL="342900" lvl="0" indent="-342900">
              <a:lnSpc>
                <a:spcPct val="107000"/>
              </a:lnSpc>
              <a:spcBef>
                <a:spcPts val="800"/>
              </a:spcBef>
              <a:spcAft>
                <a:spcPts val="400"/>
              </a:spcAft>
              <a:buFont typeface="+mj-lt"/>
              <a:buAutoNum type="arabicPeriod"/>
            </a:pPr>
            <a:r>
              <a:rPr lang="en-US"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AI-Powered Training</a:t>
            </a:r>
            <a:endPar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Traditional training methods can be time-consuming and may not cater to individual learning needs. AI-driven learning platforms can personalise staff training by assessing skill levels, tracking progress, and offering tailored content. This ensures continuous professional development, improves competency, and boosts employee engagement as mentioned in the research of Nayak (2024).</a:t>
            </a:r>
          </a:p>
          <a:p>
            <a:pPr marL="342900" lvl="0" indent="-342900">
              <a:lnSpc>
                <a:spcPct val="107000"/>
              </a:lnSpc>
              <a:spcBef>
                <a:spcPts val="800"/>
              </a:spcBef>
              <a:spcAft>
                <a:spcPts val="400"/>
              </a:spcAft>
              <a:buFont typeface="+mj-lt"/>
              <a:buAutoNum type="arabicPeriod"/>
            </a:pPr>
            <a:r>
              <a:rPr lang="en-US"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Automated Scheduling</a:t>
            </a:r>
            <a:endPar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Through the data of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Lignos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(2025)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managing staff schedules manually can be complex and prone to inefficiencies. AI-powered scheduling tools can automatically assign shifts based on availability, skill sets, and workload balance. This reduces staff burnout, minimizes scheduling conflicts, and ensures optimal workforce distribution.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Bef>
                <a:spcPts val="800"/>
              </a:spcBef>
              <a:spcAft>
                <a:spcPts val="400"/>
              </a:spcAft>
              <a:buFont typeface="+mj-lt"/>
              <a:buAutoNum type="arabicPeriod"/>
            </a:pPr>
            <a:r>
              <a:rPr lang="en-US"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Data-Driven Decision-Making</a:t>
            </a:r>
            <a:endPar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Studies from the article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Alowais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2023) shown AI can process vast amounts of data to provide insights that improve patient care strategies. By analysing resident health records, staff performance, and operational trends, AI can help identify areas for improvement, optimise workflows, and enhance overall care quality.</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By leveraging AI in workforce development, Hallmark Care Homes can create a more efficient, well-supported, and engaged workforce, ultimately leading to better outcomes for both staff and residents.</a:t>
            </a:r>
          </a:p>
        </p:txBody>
      </p:sp>
      <p:sp>
        <p:nvSpPr>
          <p:cNvPr id="4" name="Date Placeholder 3"/>
          <p:cNvSpPr>
            <a:spLocks noGrp="1"/>
          </p:cNvSpPr>
          <p:nvPr>
            <p:ph type="dt" idx="1"/>
          </p:nvPr>
        </p:nvSpPr>
        <p:spPr/>
        <p:txBody>
          <a:bodyPr/>
          <a:lstStyle/>
          <a:p>
            <a:pPr rtl="0"/>
            <a:fld id="{848F8AC0-B329-4373-BBD0-89392C5748D6}" type="datetime1">
              <a:rPr lang="en-GB" smtClean="0"/>
              <a:t>31/03/2025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4</a:t>
            </a:fld>
            <a:endParaRPr lang="en-GB" dirty="0"/>
          </a:p>
        </p:txBody>
      </p:sp>
    </p:spTree>
    <p:extLst>
      <p:ext uri="{BB962C8B-B14F-4D97-AF65-F5344CB8AC3E}">
        <p14:creationId xmlns:p14="http://schemas.microsoft.com/office/powerpoint/2010/main" val="4002914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enhance workforce development and address ongoing challenges, Hallmark Care Homes should implement an AI-powered workforce training and development program. This initiative will ensure that staff receive personalised, adaptive learning experiences tailored to their individual skill levels and professional needs. By leveraging AI, the organisation can move away from traditional, time-consuming training methods and instead offer efficient, accessible, and engaging learning opportunities, originating from the sources of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Koumadoraki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(2022). The benefits of this approach include increased efficiency, as AI automates training processes and reduces the workload on both staff and management as mentioned by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Kapuściński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(2024). As mentioned by Baker (2025), well-trained caregivers will also contribute to improved patient outcomes by delivering higher-quality care, supported by AI-driven insights that identify and address skill gaps. According to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Duja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Consulting (2024), an AI-powered training program will enhance staff satisfaction and retention by fostering a culture of continuous learning, professional growth, and job support. Ultimately, this investment in AI-driven workforce development will lead to a more skilled, motivated team and better care experiences for residents.</a:t>
            </a:r>
          </a:p>
        </p:txBody>
      </p:sp>
      <p:sp>
        <p:nvSpPr>
          <p:cNvPr id="4" name="Date Placeholder 3"/>
          <p:cNvSpPr>
            <a:spLocks noGrp="1"/>
          </p:cNvSpPr>
          <p:nvPr>
            <p:ph type="dt" idx="1"/>
          </p:nvPr>
        </p:nvSpPr>
        <p:spPr/>
        <p:txBody>
          <a:bodyPr/>
          <a:lstStyle/>
          <a:p>
            <a:pPr rtl="0"/>
            <a:fld id="{848F8AC0-B329-4373-BBD0-89392C5748D6}" type="datetime1">
              <a:rPr lang="en-GB" smtClean="0"/>
              <a:t>31/03/2025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5</a:t>
            </a:fld>
            <a:endParaRPr lang="en-GB" dirty="0"/>
          </a:p>
        </p:txBody>
      </p:sp>
    </p:spTree>
    <p:extLst>
      <p:ext uri="{BB962C8B-B14F-4D97-AF65-F5344CB8AC3E}">
        <p14:creationId xmlns:p14="http://schemas.microsoft.com/office/powerpoint/2010/main" val="3764524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implementation plan for an AI-powered workforce training program follows a structured approach to ensure effectiveness and smooth integration. The first step focuses on assessing workforce skill gaps through surveys, interviews, and performance assessments, identifying key areas for AI-enhanced training. Once training needs are clear, the next phase involves selecting AI-powered training tools such as adaptive learning platforms and virtual simulations to provide personalised learning experiences. Following this, a pilot program will be launched in selected care homes, allowing for real-time evaluation of staff engagement and training impact. Feedback collection and performance analysis will then take place to measure the effectiveness of the training program and identify areas for improvement. Finally, a full-scale rollout will be implemented, ensuring continuous monitoring and refinement based on AI-driven insights and staff feedback. This structured approach ensures that workforce training is not only efficient but also adaptable to the evolving needs of Hallmark Care.</a:t>
            </a:r>
          </a:p>
        </p:txBody>
      </p:sp>
      <p:sp>
        <p:nvSpPr>
          <p:cNvPr id="4" name="Date Placeholder 3"/>
          <p:cNvSpPr>
            <a:spLocks noGrp="1"/>
          </p:cNvSpPr>
          <p:nvPr>
            <p:ph type="dt" idx="1"/>
          </p:nvPr>
        </p:nvSpPr>
        <p:spPr/>
        <p:txBody>
          <a:bodyPr/>
          <a:lstStyle/>
          <a:p>
            <a:pPr rtl="0"/>
            <a:fld id="{848F8AC0-B329-4373-BBD0-89392C5748D6}" type="datetime1">
              <a:rPr lang="en-GB" smtClean="0"/>
              <a:t>31/03/2025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6</a:t>
            </a:fld>
            <a:endParaRPr lang="en-GB" dirty="0"/>
          </a:p>
        </p:txBody>
      </p:sp>
    </p:spTree>
    <p:extLst>
      <p:ext uri="{BB962C8B-B14F-4D97-AF65-F5344CB8AC3E}">
        <p14:creationId xmlns:p14="http://schemas.microsoft.com/office/powerpoint/2010/main" val="112592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cost of implementing AI-powered workforce training at Hallmark Care Homes depends on AI tools, software licensing, staff training, and IT infrastructure.</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AI training platform subscription averages £75,000 annually, covering adaptive learning, virtual simulations, and AI-driven assessments (Dmytro and Pavlo, 2024). Implementation and setup costs are estimated at £35,000, including system integration and workflow configuration (Future Processing, 2024). IT infrastructure and security investments of £20,000 will ensure hardware upgrades, cloud storage, and cybersecurity as shown in sources by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Brokvam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(2024). Ongoing maintenance costs range £27,000, covering updates and support in recent research by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Lukianchenko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(2024).</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AI-driven training reduces expenses by 30%-50%, predicts staffing needs, lowers turnover, and optimises workforce deployment—enhancing efficiency and sustainability as supported by Jackson (2024)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ShiftMed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Team (2024)</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feasibility of AI integration in Hallmark Care Homes is high, given the growing adoption of AI in healthcare and the availability of cost-effective AI-powered training solutions. Cloud-based platforms and AI-driven adaptive learning ensure scalability, while continuous monitoring ensures a smooth transition and measurable improvements in staff performance and patient care.</a:t>
            </a:r>
          </a:p>
        </p:txBody>
      </p:sp>
      <p:sp>
        <p:nvSpPr>
          <p:cNvPr id="4" name="Date Placeholder 3"/>
          <p:cNvSpPr>
            <a:spLocks noGrp="1"/>
          </p:cNvSpPr>
          <p:nvPr>
            <p:ph type="dt" idx="1"/>
          </p:nvPr>
        </p:nvSpPr>
        <p:spPr/>
        <p:txBody>
          <a:bodyPr/>
          <a:lstStyle/>
          <a:p>
            <a:pPr rtl="0"/>
            <a:fld id="{848F8AC0-B329-4373-BBD0-89392C5748D6}" type="datetime1">
              <a:rPr lang="en-GB" smtClean="0"/>
              <a:t>31/03/2025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7</a:t>
            </a:fld>
            <a:endParaRPr lang="en-GB" dirty="0"/>
          </a:p>
        </p:txBody>
      </p:sp>
    </p:spTree>
    <p:extLst>
      <p:ext uri="{BB962C8B-B14F-4D97-AF65-F5344CB8AC3E}">
        <p14:creationId xmlns:p14="http://schemas.microsoft.com/office/powerpoint/2010/main" val="324175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According to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Mohanasundari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(2023) implementing AI in workforce training comes with key ethical considerations. First, AI should complement, not replace, human caregivers. While AI enhances efficiency, the human touch remains essential in caregiving, ensuring empathy and personalised support for residents.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Another major concern is data security and privacy. AI systems handle sensitive staff and patient information, making it crucial to implement strict cybersecurity measures and comply with data protection regulations to prevent breaches or misuse as mentioned by Yadav et al. (2023) in his research.</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Lastly, change management and staff acceptance are critical for successful AI integration which is shown by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Aulia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Qudsi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(2024). Employees may be resistant to new technology due to fear of job displacement or unfamiliarity. Providing clear communication, proper training, and demonstrating AI’s role as a supportive tool can ease concerns and encourage adoption.</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By addressing these challenges proactively, Hallmark Care Homes can ensure AI enhances workforce development while maintaining ethical standards and staff confidence.</a:t>
            </a:r>
          </a:p>
        </p:txBody>
      </p:sp>
      <p:sp>
        <p:nvSpPr>
          <p:cNvPr id="4" name="Date Placeholder 3"/>
          <p:cNvSpPr>
            <a:spLocks noGrp="1"/>
          </p:cNvSpPr>
          <p:nvPr>
            <p:ph type="dt" idx="1"/>
          </p:nvPr>
        </p:nvSpPr>
        <p:spPr/>
        <p:txBody>
          <a:bodyPr/>
          <a:lstStyle/>
          <a:p>
            <a:pPr rtl="0"/>
            <a:fld id="{848F8AC0-B329-4373-BBD0-89392C5748D6}" type="datetime1">
              <a:rPr lang="en-GB" smtClean="0"/>
              <a:t>31/03/2025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8</a:t>
            </a:fld>
            <a:endParaRPr lang="en-GB" dirty="0"/>
          </a:p>
        </p:txBody>
      </p:sp>
    </p:spTree>
    <p:extLst>
      <p:ext uri="{BB962C8B-B14F-4D97-AF65-F5344CB8AC3E}">
        <p14:creationId xmlns:p14="http://schemas.microsoft.com/office/powerpoint/2010/main" val="1890974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Implementing AI-driven workforce training in Hallmark Care Homes will lead to several key benefits. Staff efficiency and engagement will improve as AI automates administrative tasks, personalises learning experiences, and ensures employees have the necessary skills to perform their roles effectively as shown in a source by Deal (2024).</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is seen within’ research of Mennella et al. (2024) is that with a well-trained and supported workforce, patient care quality will also increase. AI can help caregivers make more informed decisions, streamline workflows, and reduce errors, leading to better health outcomes and overall resident satisfaction.</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Lastly, the initiative will drive long-term cost savings and sustainability. By reducing training costs, minimising staffing shortages, and optimising resource allocation, Hallmark Care Homes can improve financial stability while maintaining high standards of care. AI-powered workforce development is an investment that enhances both operational efficiency and patient well-being as supported by Hallmark Foundation (2023)</a:t>
            </a:r>
          </a:p>
        </p:txBody>
      </p:sp>
      <p:sp>
        <p:nvSpPr>
          <p:cNvPr id="4" name="Date Placeholder 3"/>
          <p:cNvSpPr>
            <a:spLocks noGrp="1"/>
          </p:cNvSpPr>
          <p:nvPr>
            <p:ph type="dt" idx="1"/>
          </p:nvPr>
        </p:nvSpPr>
        <p:spPr/>
        <p:txBody>
          <a:bodyPr/>
          <a:lstStyle/>
          <a:p>
            <a:pPr rtl="0"/>
            <a:fld id="{848F8AC0-B329-4373-BBD0-89392C5748D6}" type="datetime1">
              <a:rPr lang="en-GB" smtClean="0"/>
              <a:t>31/03/2025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9</a:t>
            </a:fld>
            <a:endParaRPr lang="en-GB" dirty="0"/>
          </a:p>
        </p:txBody>
      </p:sp>
    </p:spTree>
    <p:extLst>
      <p:ext uri="{BB962C8B-B14F-4D97-AF65-F5344CB8AC3E}">
        <p14:creationId xmlns:p14="http://schemas.microsoft.com/office/powerpoint/2010/main" val="1754359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summary, integrating AI-powered workforce training in Hallmark Care Homes offers significant benefits, including enhanced staff efficiency, improved patient care, and long-term cost savings. By leveraging AI for predictive workforce planning, personalised training, and automated scheduling, we can address key challenges such as staffing shortages and high turnover.</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move forward, we seek management approval to pilot this AI-driven training program in select care homes. This initial phase will allow us to assess its effectiveness, gather feedback, and refine the approach before a full-scale rollout.</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Thank you for your time and consideration. I now welcome any questions you may have.</a:t>
            </a:r>
          </a:p>
        </p:txBody>
      </p:sp>
      <p:sp>
        <p:nvSpPr>
          <p:cNvPr id="4" name="Date Placeholder 3"/>
          <p:cNvSpPr>
            <a:spLocks noGrp="1"/>
          </p:cNvSpPr>
          <p:nvPr>
            <p:ph type="dt" idx="1"/>
          </p:nvPr>
        </p:nvSpPr>
        <p:spPr/>
        <p:txBody>
          <a:bodyPr/>
          <a:lstStyle/>
          <a:p>
            <a:pPr rtl="0"/>
            <a:fld id="{848F8AC0-B329-4373-BBD0-89392C5748D6}" type="datetime1">
              <a:rPr lang="en-GB" smtClean="0"/>
              <a:t>31/03/2025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10</a:t>
            </a:fld>
            <a:endParaRPr lang="en-GB" dirty="0"/>
          </a:p>
        </p:txBody>
      </p:sp>
    </p:spTree>
    <p:extLst>
      <p:ext uri="{BB962C8B-B14F-4D97-AF65-F5344CB8AC3E}">
        <p14:creationId xmlns:p14="http://schemas.microsoft.com/office/powerpoint/2010/main" val="2147866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848F8AC0-B329-4373-BBD0-89392C5748D6}" type="datetime1">
              <a:rPr lang="en-GB" smtClean="0"/>
              <a:t>31/03/2025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12</a:t>
            </a:fld>
            <a:endParaRPr lang="en-GB" dirty="0"/>
          </a:p>
        </p:txBody>
      </p:sp>
    </p:spTree>
    <p:extLst>
      <p:ext uri="{BB962C8B-B14F-4D97-AF65-F5344CB8AC3E}">
        <p14:creationId xmlns:p14="http://schemas.microsoft.com/office/powerpoint/2010/main" val="2707894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14.jpeg"/><Relationship Id="rId5" Type="http://schemas.openxmlformats.org/officeDocument/2006/relationships/chart" Target="../charts/chart1.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36C10-A9EA-414E-B3D3-09BAD9FA950D}"/>
              </a:ext>
            </a:extLst>
          </p:cNvPr>
          <p:cNvSpPr>
            <a:spLocks noGrp="1"/>
          </p:cNvSpPr>
          <p:nvPr>
            <p:ph type="title" idx="4294967295"/>
          </p:nvPr>
        </p:nvSpPr>
        <p:spPr>
          <a:xfrm>
            <a:off x="736600" y="130175"/>
            <a:ext cx="6845300" cy="3149600"/>
          </a:xfrm>
        </p:spPr>
        <p:txBody>
          <a:bodyPr rtlCol="0">
            <a:normAutofit/>
          </a:bodyPr>
          <a:lstStyle/>
          <a:p>
            <a:pPr rtl="0"/>
            <a:r>
              <a:rPr lang="en-GB" dirty="0"/>
              <a:t>Implementing AI-Enhance Workforce Development at hallmark care homes</a:t>
            </a:r>
          </a:p>
        </p:txBody>
      </p:sp>
      <p:sp>
        <p:nvSpPr>
          <p:cNvPr id="3" name="Subtitle 2">
            <a:extLst>
              <a:ext uri="{FF2B5EF4-FFF2-40B4-BE49-F238E27FC236}">
                <a16:creationId xmlns:a16="http://schemas.microsoft.com/office/drawing/2014/main" id="{0A140D27-0E15-4434-A8B8-FC32761449B0}"/>
              </a:ext>
            </a:extLst>
          </p:cNvPr>
          <p:cNvSpPr>
            <a:spLocks noGrp="1"/>
          </p:cNvSpPr>
          <p:nvPr>
            <p:ph type="body" sz="quarter" idx="4294967295"/>
          </p:nvPr>
        </p:nvSpPr>
        <p:spPr>
          <a:xfrm>
            <a:off x="8413750" y="5573713"/>
            <a:ext cx="3497263" cy="1801812"/>
          </a:xfrm>
        </p:spPr>
        <p:txBody>
          <a:bodyPr rtlCol="0"/>
          <a:lstStyle/>
          <a:p>
            <a:pPr marL="0" indent="0" rtl="0">
              <a:buNone/>
            </a:pPr>
            <a:r>
              <a:rPr lang="en-GB" dirty="0"/>
              <a:t>Elena Pruteanu – 2111212</a:t>
            </a:r>
            <a:br>
              <a:rPr lang="en-GB" dirty="0"/>
            </a:br>
            <a:endParaRPr lang="en-GB" dirty="0"/>
          </a:p>
        </p:txBody>
      </p:sp>
      <p:sp>
        <p:nvSpPr>
          <p:cNvPr id="4" name="Title 1">
            <a:extLst>
              <a:ext uri="{FF2B5EF4-FFF2-40B4-BE49-F238E27FC236}">
                <a16:creationId xmlns:a16="http://schemas.microsoft.com/office/drawing/2014/main" id="{BA5DB63C-B765-C4CF-1AA0-21B62247D6A3}"/>
              </a:ext>
            </a:extLst>
          </p:cNvPr>
          <p:cNvSpPr txBox="1">
            <a:spLocks/>
          </p:cNvSpPr>
          <p:nvPr/>
        </p:nvSpPr>
        <p:spPr>
          <a:xfrm>
            <a:off x="736600" y="2435225"/>
            <a:ext cx="5518150" cy="109537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a:lstStyle>
          <a:p>
            <a:r>
              <a:rPr lang="en-GB" sz="2000" dirty="0"/>
              <a:t>Improving Care Quality and Operational Efficiency</a:t>
            </a:r>
          </a:p>
        </p:txBody>
      </p:sp>
      <p:pic>
        <p:nvPicPr>
          <p:cNvPr id="1028" name="Picture 4" descr="Hallmark Care Homes Recruitment">
            <a:extLst>
              <a:ext uri="{FF2B5EF4-FFF2-40B4-BE49-F238E27FC236}">
                <a16:creationId xmlns:a16="http://schemas.microsoft.com/office/drawing/2014/main" id="{CCCD8097-A9DC-53A8-A6DA-C8D8C342A6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0585" y="3279775"/>
            <a:ext cx="6206330" cy="156893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C45E7C1-40C9-948D-04A5-DF69836C814D}"/>
              </a:ext>
            </a:extLst>
          </p:cNvPr>
          <p:cNvSpPr txBox="1"/>
          <p:nvPr/>
        </p:nvSpPr>
        <p:spPr>
          <a:xfrm>
            <a:off x="5394539" y="5063670"/>
            <a:ext cx="6122376" cy="369332"/>
          </a:xfrm>
          <a:prstGeom prst="rect">
            <a:avLst/>
          </a:prstGeom>
          <a:noFill/>
        </p:spPr>
        <p:txBody>
          <a:bodyPr wrap="square">
            <a:spAutoFit/>
          </a:bodyPr>
          <a:lstStyle/>
          <a:p>
            <a:r>
              <a:rPr lang="en-GB" dirty="0"/>
              <a:t>(Hallmark, 2024)</a:t>
            </a:r>
          </a:p>
        </p:txBody>
      </p:sp>
    </p:spTree>
    <p:extLst>
      <p:ext uri="{BB962C8B-B14F-4D97-AF65-F5344CB8AC3E}">
        <p14:creationId xmlns:p14="http://schemas.microsoft.com/office/powerpoint/2010/main" val="170963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99C3-3EDC-4898-A2E4-D8ACEE6A32AA}"/>
              </a:ext>
            </a:extLst>
          </p:cNvPr>
          <p:cNvSpPr>
            <a:spLocks noGrp="1"/>
          </p:cNvSpPr>
          <p:nvPr>
            <p:ph type="title"/>
          </p:nvPr>
        </p:nvSpPr>
        <p:spPr>
          <a:xfrm>
            <a:off x="5693734" y="557304"/>
            <a:ext cx="5355265" cy="1625731"/>
          </a:xfrm>
        </p:spPr>
        <p:txBody>
          <a:bodyPr rtlCol="0"/>
          <a:lstStyle/>
          <a:p>
            <a:pPr rtl="0"/>
            <a:r>
              <a:rPr lang="en-GB" dirty="0"/>
              <a:t>Introduction</a:t>
            </a:r>
          </a:p>
        </p:txBody>
      </p:sp>
      <p:sp>
        <p:nvSpPr>
          <p:cNvPr id="182" name="Footer Placeholder 181">
            <a:extLst>
              <a:ext uri="{FF2B5EF4-FFF2-40B4-BE49-F238E27FC236}">
                <a16:creationId xmlns:a16="http://schemas.microsoft.com/office/drawing/2014/main" id="{8BB1C063-9855-4E9A-936C-931C7C65E3C1}"/>
              </a:ext>
            </a:extLst>
          </p:cNvPr>
          <p:cNvSpPr>
            <a:spLocks noGrp="1"/>
          </p:cNvSpPr>
          <p:nvPr>
            <p:ph type="ftr" sz="quarter" idx="11"/>
          </p:nvPr>
        </p:nvSpPr>
        <p:spPr>
          <a:xfrm>
            <a:off x="154429" y="6398878"/>
            <a:ext cx="4497315" cy="365125"/>
          </a:xfrm>
        </p:spPr>
        <p:txBody>
          <a:bodyPr rtlCol="0"/>
          <a:lstStyle/>
          <a:p>
            <a:pPr rtl="0"/>
            <a:r>
              <a:rPr lang="en-GB"/>
              <a:t>Sample Footer Text</a:t>
            </a:r>
          </a:p>
        </p:txBody>
      </p:sp>
      <p:sp>
        <p:nvSpPr>
          <p:cNvPr id="6" name="Rectangle 3">
            <a:extLst>
              <a:ext uri="{FF2B5EF4-FFF2-40B4-BE49-F238E27FC236}">
                <a16:creationId xmlns:a16="http://schemas.microsoft.com/office/drawing/2014/main" id="{62FAF5E7-4F16-DEC5-5C2B-3266D0516202}"/>
              </a:ext>
            </a:extLst>
          </p:cNvPr>
          <p:cNvSpPr>
            <a:spLocks noGrp="1" noChangeArrowheads="1"/>
          </p:cNvSpPr>
          <p:nvPr>
            <p:ph idx="1"/>
          </p:nvPr>
        </p:nvSpPr>
        <p:spPr bwMode="auto">
          <a:xfrm>
            <a:off x="5693734" y="1718074"/>
            <a:ext cx="5048238"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GB" sz="1800" b="1" dirty="0"/>
              <a:t>POTENTIAL &amp; POSSIBILTIES</a:t>
            </a:r>
          </a:p>
          <a:p>
            <a:pPr marL="0" marR="0" lvl="0" indent="0" algn="l" defTabSz="914400" rtl="0" eaLnBrk="0" fontAlgn="base" latinLnBrk="0" hangingPunct="0">
              <a:lnSpc>
                <a:spcPct val="100000"/>
              </a:lnSpc>
              <a:spcBef>
                <a:spcPct val="0"/>
              </a:spcBef>
              <a:spcAft>
                <a:spcPct val="0"/>
              </a:spcAft>
              <a:buClrTx/>
              <a:buSzTx/>
              <a:buFontTx/>
              <a:buNone/>
              <a:tabLst/>
            </a:pPr>
            <a:endParaRPr lang="en-GB" sz="1800" b="1" dirty="0"/>
          </a:p>
          <a:p>
            <a:pPr marL="0" marR="0" lvl="0" indent="0" algn="l" defTabSz="914400" rtl="0" eaLnBrk="0" fontAlgn="base" latinLnBrk="0" hangingPunct="0">
              <a:lnSpc>
                <a:spcPct val="100000"/>
              </a:lnSpc>
              <a:spcBef>
                <a:spcPct val="0"/>
              </a:spcBef>
              <a:spcAft>
                <a:spcPct val="0"/>
              </a:spcAft>
              <a:buClrTx/>
              <a:buSzTx/>
              <a:buFontTx/>
              <a:buNone/>
              <a:tabLst/>
            </a:pPr>
            <a:r>
              <a:rPr lang="en-GB" sz="1800" b="1" dirty="0"/>
              <a:t>Optimised</a:t>
            </a:r>
            <a:r>
              <a:rPr lang="en-US" sz="1800" b="1" dirty="0"/>
              <a:t> Staffing</a:t>
            </a:r>
            <a:r>
              <a:rPr lang="en-US" sz="1800" dirty="0"/>
              <a:t> – AI-powered scheduling tools can ensure the right number of staff are available at all times, reducing burnout and improving efficiency.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sz="1800" b="1" dirty="0"/>
              <a:t>Improved Training</a:t>
            </a:r>
            <a:r>
              <a:rPr lang="en-US" sz="1800" dirty="0"/>
              <a:t> – AI-driven learning platforms can </a:t>
            </a:r>
            <a:r>
              <a:rPr lang="en-GB" sz="1800" dirty="0"/>
              <a:t>personalise</a:t>
            </a:r>
            <a:r>
              <a:rPr lang="en-US" sz="1800" dirty="0"/>
              <a:t> staff training, providing real-time feedback and skill development opportunities.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sz="1800" b="1" dirty="0"/>
              <a:t>Better Patient Care</a:t>
            </a:r>
            <a:r>
              <a:rPr lang="en-US" sz="1800" dirty="0"/>
              <a:t> – AI can assist in monitoring residents' health, detecting early signs of issues, and improving overall care quality.</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2050" name="Picture 2" descr="What Is Artificial Intelligence (AI)?">
            <a:extLst>
              <a:ext uri="{FF2B5EF4-FFF2-40B4-BE49-F238E27FC236}">
                <a16:creationId xmlns:a16="http://schemas.microsoft.com/office/drawing/2014/main" id="{E34459AA-2D77-DEA8-06A8-7D2E1F0B2CC4}"/>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3370" r="337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allmark expands with acquisition of Cardiff home">
            <a:extLst>
              <a:ext uri="{FF2B5EF4-FFF2-40B4-BE49-F238E27FC236}">
                <a16:creationId xmlns:a16="http://schemas.microsoft.com/office/drawing/2014/main" id="{298F0EC0-C60C-5509-5F00-AFAE4B5B8F95}"/>
              </a:ext>
            </a:extLst>
          </p:cNvPr>
          <p:cNvPicPr>
            <a:picLocks noGrp="1" noChangeAspect="1" noChangeArrowheads="1"/>
          </p:cNvPicPr>
          <p:nvPr>
            <p:ph type="pic" sz="quarter" idx="14"/>
          </p:nvPr>
        </p:nvPicPr>
        <p:blipFill rotWithShape="1">
          <a:blip r:embed="rId4">
            <a:extLst>
              <a:ext uri="{28A0092B-C50C-407E-A947-70E740481C1C}">
                <a14:useLocalDpi xmlns:a14="http://schemas.microsoft.com/office/drawing/2010/main" val="0"/>
              </a:ext>
            </a:extLst>
          </a:blip>
          <a:srcRect l="8347" t="101" r="71" b="4367"/>
          <a:stretch/>
        </p:blipFill>
        <p:spPr bwMode="auto">
          <a:xfrm>
            <a:off x="0" y="3432620"/>
            <a:ext cx="4742121" cy="34253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A1067EF-26E8-D0D2-C211-244EA641DFAF}"/>
              </a:ext>
            </a:extLst>
          </p:cNvPr>
          <p:cNvSpPr txBox="1"/>
          <p:nvPr/>
        </p:nvSpPr>
        <p:spPr>
          <a:xfrm>
            <a:off x="2876455" y="6535667"/>
            <a:ext cx="1929718" cy="369332"/>
          </a:xfrm>
          <a:prstGeom prst="rect">
            <a:avLst/>
          </a:prstGeom>
          <a:noFill/>
        </p:spPr>
        <p:txBody>
          <a:bodyPr wrap="square">
            <a:spAutoFit/>
          </a:bodyPr>
          <a:lstStyle/>
          <a:p>
            <a:r>
              <a:rPr lang="en-GB" dirty="0"/>
              <a:t>(Gordon Scott, 2023)</a:t>
            </a:r>
          </a:p>
        </p:txBody>
      </p:sp>
      <p:sp>
        <p:nvSpPr>
          <p:cNvPr id="9" name="TextBox 8">
            <a:extLst>
              <a:ext uri="{FF2B5EF4-FFF2-40B4-BE49-F238E27FC236}">
                <a16:creationId xmlns:a16="http://schemas.microsoft.com/office/drawing/2014/main" id="{C4B2E7BD-2A5D-35AD-BE95-1DDF6D925859}"/>
              </a:ext>
            </a:extLst>
          </p:cNvPr>
          <p:cNvSpPr txBox="1"/>
          <p:nvPr/>
        </p:nvSpPr>
        <p:spPr>
          <a:xfrm>
            <a:off x="3146425" y="3056048"/>
            <a:ext cx="1595696" cy="369332"/>
          </a:xfrm>
          <a:prstGeom prst="rect">
            <a:avLst/>
          </a:prstGeom>
          <a:noFill/>
        </p:spPr>
        <p:txBody>
          <a:bodyPr wrap="square">
            <a:spAutoFit/>
          </a:bodyPr>
          <a:lstStyle/>
          <a:p>
            <a:r>
              <a:rPr lang="en-GB" dirty="0"/>
              <a:t>(Whitaker, 2024)</a:t>
            </a:r>
          </a:p>
        </p:txBody>
      </p:sp>
    </p:spTree>
    <p:extLst>
      <p:ext uri="{BB962C8B-B14F-4D97-AF65-F5344CB8AC3E}">
        <p14:creationId xmlns:p14="http://schemas.microsoft.com/office/powerpoint/2010/main" val="1790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D8101-4ED5-4D91-9EFA-B0E7C1EA6E26}"/>
              </a:ext>
            </a:extLst>
          </p:cNvPr>
          <p:cNvSpPr>
            <a:spLocks noGrp="1"/>
          </p:cNvSpPr>
          <p:nvPr>
            <p:ph type="title"/>
          </p:nvPr>
        </p:nvSpPr>
        <p:spPr>
          <a:xfrm>
            <a:off x="969264" y="4248150"/>
            <a:ext cx="4946904" cy="1704594"/>
          </a:xfrm>
        </p:spPr>
        <p:txBody>
          <a:bodyPr rtlCol="0">
            <a:normAutofit/>
          </a:bodyPr>
          <a:lstStyle/>
          <a:p>
            <a:pPr rtl="0"/>
            <a:r>
              <a:rPr lang="en-GB" sz="3200" dirty="0"/>
              <a:t>Background on Hallmark Care homes</a:t>
            </a:r>
          </a:p>
        </p:txBody>
      </p:sp>
      <p:sp>
        <p:nvSpPr>
          <p:cNvPr id="16" name="TextBox 15">
            <a:extLst>
              <a:ext uri="{FF2B5EF4-FFF2-40B4-BE49-F238E27FC236}">
                <a16:creationId xmlns:a16="http://schemas.microsoft.com/office/drawing/2014/main" id="{5319F491-C30F-2E7D-11F3-39B5D1740C89}"/>
              </a:ext>
            </a:extLst>
          </p:cNvPr>
          <p:cNvSpPr txBox="1"/>
          <p:nvPr/>
        </p:nvSpPr>
        <p:spPr>
          <a:xfrm>
            <a:off x="886714" y="573038"/>
            <a:ext cx="3240786" cy="2862322"/>
          </a:xfrm>
          <a:prstGeom prst="rect">
            <a:avLst/>
          </a:prstGeom>
          <a:noFill/>
        </p:spPr>
        <p:txBody>
          <a:bodyPr wrap="square">
            <a:spAutoFit/>
          </a:bodyPr>
          <a:lstStyle/>
          <a:p>
            <a:r>
              <a:rPr lang="en-US" b="1" dirty="0"/>
              <a:t>About Hallmark Care Homes</a:t>
            </a:r>
          </a:p>
          <a:p>
            <a:pPr marL="285750" indent="-285750">
              <a:buFont typeface="Arial" panose="020B0604020202020204" pitchFamily="34" charset="0"/>
              <a:buChar char="•"/>
            </a:pPr>
            <a:r>
              <a:rPr lang="en-US" dirty="0"/>
              <a:t>A leading provider of residential, nursing, and dementia care in the UK.</a:t>
            </a:r>
          </a:p>
          <a:p>
            <a:pPr marL="285750" indent="-285750">
              <a:buFont typeface="Arial" panose="020B0604020202020204" pitchFamily="34" charset="0"/>
              <a:buChar char="•"/>
            </a:pPr>
            <a:r>
              <a:rPr lang="en-US" dirty="0"/>
              <a:t>Founded in 1997, with multiple care homes nationwide as told by Hallmark (2025).</a:t>
            </a:r>
          </a:p>
          <a:p>
            <a:pPr marL="285750" indent="-285750">
              <a:buFont typeface="Arial" panose="020B0604020202020204" pitchFamily="34" charset="0"/>
              <a:buChar char="•"/>
            </a:pPr>
            <a:r>
              <a:rPr lang="en-US" dirty="0"/>
              <a:t>Focuses on delivering high-quality, person-centered care for elderly residents</a:t>
            </a:r>
          </a:p>
        </p:txBody>
      </p:sp>
      <p:sp>
        <p:nvSpPr>
          <p:cNvPr id="17" name="TextBox 16">
            <a:extLst>
              <a:ext uri="{FF2B5EF4-FFF2-40B4-BE49-F238E27FC236}">
                <a16:creationId xmlns:a16="http://schemas.microsoft.com/office/drawing/2014/main" id="{BFE2B469-FFDE-B6A7-F6B1-3A4CEC05A469}"/>
              </a:ext>
            </a:extLst>
          </p:cNvPr>
          <p:cNvSpPr txBox="1"/>
          <p:nvPr/>
        </p:nvSpPr>
        <p:spPr>
          <a:xfrm>
            <a:off x="4295775" y="573038"/>
            <a:ext cx="3240786" cy="2585323"/>
          </a:xfrm>
          <a:prstGeom prst="rect">
            <a:avLst/>
          </a:prstGeom>
          <a:noFill/>
        </p:spPr>
        <p:txBody>
          <a:bodyPr wrap="square">
            <a:spAutoFit/>
          </a:bodyPr>
          <a:lstStyle/>
          <a:p>
            <a:r>
              <a:rPr lang="en-US" b="1" dirty="0"/>
              <a:t>Current workforce challenges</a:t>
            </a:r>
          </a:p>
          <a:p>
            <a:pPr marL="285750" indent="-285750">
              <a:buFont typeface="Arial" panose="020B0604020202020204" pitchFamily="34" charset="0"/>
              <a:buChar char="•"/>
            </a:pPr>
            <a:r>
              <a:rPr lang="en-GB" dirty="0"/>
              <a:t>Staff shortages and increasing demand for care.</a:t>
            </a:r>
          </a:p>
          <a:p>
            <a:pPr marL="285750" indent="-285750">
              <a:buFont typeface="Arial" panose="020B0604020202020204" pitchFamily="34" charset="0"/>
              <a:buChar char="•"/>
            </a:pPr>
            <a:r>
              <a:rPr lang="en-GB" dirty="0"/>
              <a:t>High staff turnover – Receiving high attrition rates due to workload.</a:t>
            </a:r>
          </a:p>
          <a:p>
            <a:pPr marL="285750" indent="-285750">
              <a:buFont typeface="Arial" panose="020B0604020202020204" pitchFamily="34" charset="0"/>
              <a:buChar char="•"/>
            </a:pPr>
            <a:r>
              <a:rPr lang="en-US" dirty="0"/>
              <a:t>Training gaps – need for continuous training to ensure staff meets standards.</a:t>
            </a:r>
            <a:endParaRPr lang="en-GB" dirty="0"/>
          </a:p>
        </p:txBody>
      </p:sp>
      <p:sp>
        <p:nvSpPr>
          <p:cNvPr id="18" name="TextBox 17">
            <a:extLst>
              <a:ext uri="{FF2B5EF4-FFF2-40B4-BE49-F238E27FC236}">
                <a16:creationId xmlns:a16="http://schemas.microsoft.com/office/drawing/2014/main" id="{CFE29797-08DD-BEAB-7AD7-8F9AF6C4E7F1}"/>
              </a:ext>
            </a:extLst>
          </p:cNvPr>
          <p:cNvSpPr txBox="1"/>
          <p:nvPr/>
        </p:nvSpPr>
        <p:spPr>
          <a:xfrm>
            <a:off x="7998714" y="573038"/>
            <a:ext cx="3551936" cy="3139321"/>
          </a:xfrm>
          <a:prstGeom prst="rect">
            <a:avLst/>
          </a:prstGeom>
          <a:noFill/>
        </p:spPr>
        <p:txBody>
          <a:bodyPr wrap="square">
            <a:spAutoFit/>
          </a:bodyPr>
          <a:lstStyle/>
          <a:p>
            <a:r>
              <a:rPr lang="en-US" b="1" dirty="0"/>
              <a:t>Need for AI solutions</a:t>
            </a:r>
          </a:p>
          <a:p>
            <a:pPr marL="285750" indent="-285750">
              <a:buFont typeface="Arial" panose="020B0604020202020204" pitchFamily="34" charset="0"/>
              <a:buChar char="•"/>
            </a:pPr>
            <a:r>
              <a:rPr lang="en-US" dirty="0"/>
              <a:t>AI can help streamline workforce management, reducing operational inefficiencies.</a:t>
            </a:r>
          </a:p>
          <a:p>
            <a:pPr marL="285750" indent="-285750">
              <a:buFont typeface="Arial" panose="020B0604020202020204" pitchFamily="34" charset="0"/>
              <a:buChar char="•"/>
            </a:pPr>
            <a:r>
              <a:rPr lang="en-US" dirty="0"/>
              <a:t>Smart training systems can </a:t>
            </a:r>
            <a:r>
              <a:rPr lang="en-US" dirty="0" err="1"/>
              <a:t>personalise</a:t>
            </a:r>
            <a:r>
              <a:rPr lang="en-US" dirty="0"/>
              <a:t> learning and boost staff engagement.</a:t>
            </a:r>
          </a:p>
          <a:p>
            <a:pPr marL="285750" indent="-285750">
              <a:buFont typeface="Arial" panose="020B0604020202020204" pitchFamily="34" charset="0"/>
              <a:buChar char="•"/>
            </a:pPr>
            <a:r>
              <a:rPr lang="en-US" dirty="0"/>
              <a:t>AI-powered predictive analytics can enhance workforce planning and improve resident care outcomes as mentioned by </a:t>
            </a:r>
            <a:r>
              <a:rPr lang="en-GB" sz="1800" dirty="0">
                <a:effectLst/>
                <a:ea typeface="Aptos" panose="020B0004020202020204" pitchFamily="34" charset="0"/>
                <a:cs typeface="Times New Roman" panose="02020603050405020304" pitchFamily="18" charset="0"/>
              </a:rPr>
              <a:t>Karim et al. (2024).</a:t>
            </a:r>
            <a:endParaRPr lang="en-US" dirty="0"/>
          </a:p>
        </p:txBody>
      </p:sp>
      <p:pic>
        <p:nvPicPr>
          <p:cNvPr id="3081" name="Picture 9" descr="10 Knowledge Management Challenges and Their Solutions">
            <a:extLst>
              <a:ext uri="{FF2B5EF4-FFF2-40B4-BE49-F238E27FC236}">
                <a16:creationId xmlns:a16="http://schemas.microsoft.com/office/drawing/2014/main" id="{72F10D55-587A-EC12-E658-D19897B73D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2234" y="3712359"/>
            <a:ext cx="5535166" cy="2767583"/>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D9DB5752-BC21-30FA-B6BC-B4B0E8962443}"/>
              </a:ext>
            </a:extLst>
          </p:cNvPr>
          <p:cNvSpPr txBox="1"/>
          <p:nvPr/>
        </p:nvSpPr>
        <p:spPr>
          <a:xfrm>
            <a:off x="5318125" y="6475840"/>
            <a:ext cx="6127750" cy="369332"/>
          </a:xfrm>
          <a:prstGeom prst="rect">
            <a:avLst/>
          </a:prstGeom>
          <a:noFill/>
        </p:spPr>
        <p:txBody>
          <a:bodyPr wrap="square">
            <a:spAutoFit/>
          </a:bodyPr>
          <a:lstStyle/>
          <a:p>
            <a:r>
              <a:rPr lang="en-GB" dirty="0"/>
              <a:t>(Pathak, 2023)</a:t>
            </a:r>
          </a:p>
        </p:txBody>
      </p:sp>
    </p:spTree>
    <p:extLst>
      <p:ext uri="{BB962C8B-B14F-4D97-AF65-F5344CB8AC3E}">
        <p14:creationId xmlns:p14="http://schemas.microsoft.com/office/powerpoint/2010/main" val="3871568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Blue artificial intelligence Technology Background HD 17744080 Stock Photo  at Vecteezy">
            <a:extLst>
              <a:ext uri="{FF2B5EF4-FFF2-40B4-BE49-F238E27FC236}">
                <a16:creationId xmlns:a16="http://schemas.microsoft.com/office/drawing/2014/main" id="{16FF81D2-504F-EC76-2B00-171109C9F1E2}"/>
              </a:ext>
            </a:extLst>
          </p:cNvPr>
          <p:cNvPicPr>
            <a:picLocks noGrp="1" noRot="1" noChangeAspect="1" noMove="1" noResize="1" noEditPoints="1" noAdjustHandles="1" noChangeArrowheads="1" noChangeShapeType="1" noCrop="1"/>
          </p:cNvPicPr>
          <p:nvPr/>
        </p:nvPicPr>
        <p:blipFill rotWithShape="1">
          <a:blip r:embed="rId3">
            <a:alphaModFix amt="46000"/>
            <a:extLst>
              <a:ext uri="{28A0092B-C50C-407E-A947-70E740481C1C}">
                <a14:useLocalDpi xmlns:a14="http://schemas.microsoft.com/office/drawing/2010/main" val="0"/>
              </a:ext>
            </a:extLst>
          </a:blip>
          <a:srcRect r="16667"/>
          <a:stretch/>
        </p:blipFill>
        <p:spPr bwMode="auto">
          <a:xfrm flipH="1">
            <a:off x="0" y="0"/>
            <a:ext cx="12192000" cy="685799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0979F08F-6890-4E7D-8F3F-47657269E4DC}"/>
              </a:ext>
            </a:extLst>
          </p:cNvPr>
          <p:cNvSpPr>
            <a:spLocks noGrp="1"/>
          </p:cNvSpPr>
          <p:nvPr>
            <p:ph type="ctrTitle"/>
          </p:nvPr>
        </p:nvSpPr>
        <p:spPr>
          <a:xfrm>
            <a:off x="5102840" y="436065"/>
            <a:ext cx="6153912" cy="2364285"/>
          </a:xfrm>
        </p:spPr>
        <p:txBody>
          <a:bodyPr rtlCol="0"/>
          <a:lstStyle/>
          <a:p>
            <a:pPr rtl="0"/>
            <a:r>
              <a:rPr lang="en-GB" dirty="0"/>
              <a:t>AI in workforce Development</a:t>
            </a:r>
          </a:p>
        </p:txBody>
      </p:sp>
      <p:pic>
        <p:nvPicPr>
          <p:cNvPr id="9" name="Picture Placeholder 8" descr="A picture containing blue glass buildings with reflection">
            <a:extLst>
              <a:ext uri="{FF2B5EF4-FFF2-40B4-BE49-F238E27FC236}">
                <a16:creationId xmlns:a16="http://schemas.microsoft.com/office/drawing/2014/main" id="{EB5E1FEF-1282-4779-83BA-2F3F6D476B6F}"/>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a:stretch/>
        </p:blipFill>
        <p:spPr>
          <a:xfrm>
            <a:off x="16822" y="0"/>
            <a:ext cx="4811317" cy="6857998"/>
          </a:xfrm>
        </p:spPr>
      </p:pic>
      <p:pic>
        <p:nvPicPr>
          <p:cNvPr id="10" name="Graphic 9" descr="Add outline">
            <a:extLst>
              <a:ext uri="{FF2B5EF4-FFF2-40B4-BE49-F238E27FC236}">
                <a16:creationId xmlns:a16="http://schemas.microsoft.com/office/drawing/2014/main" id="{7171078E-E8DE-19C0-46E4-5FF29519DD2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785271" y="2985447"/>
            <a:ext cx="3157184" cy="3157184"/>
          </a:xfrm>
          <a:prstGeom prst="rect">
            <a:avLst/>
          </a:prstGeom>
        </p:spPr>
      </p:pic>
      <p:sp>
        <p:nvSpPr>
          <p:cNvPr id="11" name="TextBox 10">
            <a:extLst>
              <a:ext uri="{FF2B5EF4-FFF2-40B4-BE49-F238E27FC236}">
                <a16:creationId xmlns:a16="http://schemas.microsoft.com/office/drawing/2014/main" id="{8A6FEE08-14D1-F7BC-F501-0D524D08B3C8}"/>
              </a:ext>
            </a:extLst>
          </p:cNvPr>
          <p:cNvSpPr txBox="1"/>
          <p:nvPr/>
        </p:nvSpPr>
        <p:spPr>
          <a:xfrm>
            <a:off x="6449463" y="2569733"/>
            <a:ext cx="1828800" cy="646331"/>
          </a:xfrm>
          <a:prstGeom prst="rect">
            <a:avLst/>
          </a:prstGeom>
          <a:noFill/>
        </p:spPr>
        <p:txBody>
          <a:bodyPr wrap="square" rtlCol="0">
            <a:spAutoFit/>
          </a:bodyPr>
          <a:lstStyle/>
          <a:p>
            <a:pPr algn="ctr"/>
            <a:r>
              <a:rPr lang="en-GB" dirty="0"/>
              <a:t>PREDICTIVE WORK-FORCE PLANNING</a:t>
            </a:r>
          </a:p>
        </p:txBody>
      </p:sp>
      <p:sp>
        <p:nvSpPr>
          <p:cNvPr id="14" name="TextBox 13">
            <a:extLst>
              <a:ext uri="{FF2B5EF4-FFF2-40B4-BE49-F238E27FC236}">
                <a16:creationId xmlns:a16="http://schemas.microsoft.com/office/drawing/2014/main" id="{7546B80F-CFDA-28D5-6EDB-5AC986A25F53}"/>
              </a:ext>
            </a:extLst>
          </p:cNvPr>
          <p:cNvSpPr txBox="1"/>
          <p:nvPr/>
        </p:nvSpPr>
        <p:spPr>
          <a:xfrm>
            <a:off x="8665613" y="4240873"/>
            <a:ext cx="1828800" cy="646331"/>
          </a:xfrm>
          <a:prstGeom prst="rect">
            <a:avLst/>
          </a:prstGeom>
          <a:noFill/>
        </p:spPr>
        <p:txBody>
          <a:bodyPr wrap="square" rtlCol="0">
            <a:spAutoFit/>
          </a:bodyPr>
          <a:lstStyle/>
          <a:p>
            <a:r>
              <a:rPr lang="en-GB" dirty="0"/>
              <a:t>AI-POWERED TRAINING</a:t>
            </a:r>
          </a:p>
        </p:txBody>
      </p:sp>
      <p:sp>
        <p:nvSpPr>
          <p:cNvPr id="15" name="TextBox 14">
            <a:extLst>
              <a:ext uri="{FF2B5EF4-FFF2-40B4-BE49-F238E27FC236}">
                <a16:creationId xmlns:a16="http://schemas.microsoft.com/office/drawing/2014/main" id="{D38B13DA-D329-08B1-8D5F-FA792847578A}"/>
              </a:ext>
            </a:extLst>
          </p:cNvPr>
          <p:cNvSpPr txBox="1"/>
          <p:nvPr/>
        </p:nvSpPr>
        <p:spPr>
          <a:xfrm>
            <a:off x="6449463" y="5819465"/>
            <a:ext cx="1828800" cy="646331"/>
          </a:xfrm>
          <a:prstGeom prst="rect">
            <a:avLst/>
          </a:prstGeom>
          <a:noFill/>
        </p:spPr>
        <p:txBody>
          <a:bodyPr wrap="square" rtlCol="0">
            <a:spAutoFit/>
          </a:bodyPr>
          <a:lstStyle/>
          <a:p>
            <a:pPr algn="ctr"/>
            <a:r>
              <a:rPr lang="en-GB" dirty="0"/>
              <a:t>AUTOMATED SCHEDULING</a:t>
            </a:r>
          </a:p>
        </p:txBody>
      </p:sp>
      <p:sp>
        <p:nvSpPr>
          <p:cNvPr id="16" name="TextBox 15">
            <a:extLst>
              <a:ext uri="{FF2B5EF4-FFF2-40B4-BE49-F238E27FC236}">
                <a16:creationId xmlns:a16="http://schemas.microsoft.com/office/drawing/2014/main" id="{A8C24520-4D36-0CCA-E54B-7FCCC0FC4A12}"/>
              </a:ext>
            </a:extLst>
          </p:cNvPr>
          <p:cNvSpPr txBox="1"/>
          <p:nvPr/>
        </p:nvSpPr>
        <p:spPr>
          <a:xfrm>
            <a:off x="4464050" y="4240873"/>
            <a:ext cx="1631950" cy="646331"/>
          </a:xfrm>
          <a:prstGeom prst="rect">
            <a:avLst/>
          </a:prstGeom>
          <a:noFill/>
        </p:spPr>
        <p:txBody>
          <a:bodyPr wrap="square" rtlCol="0">
            <a:spAutoFit/>
          </a:bodyPr>
          <a:lstStyle/>
          <a:p>
            <a:pPr algn="r"/>
            <a:r>
              <a:rPr lang="en-GB" dirty="0"/>
              <a:t>Data-Driven</a:t>
            </a:r>
            <a:r>
              <a:rPr lang="en-US" dirty="0"/>
              <a:t> Decision-Making</a:t>
            </a:r>
            <a:endParaRPr lang="en-GB" dirty="0"/>
          </a:p>
        </p:txBody>
      </p:sp>
      <p:sp>
        <p:nvSpPr>
          <p:cNvPr id="19" name="TextBox 18">
            <a:extLst>
              <a:ext uri="{FF2B5EF4-FFF2-40B4-BE49-F238E27FC236}">
                <a16:creationId xmlns:a16="http://schemas.microsoft.com/office/drawing/2014/main" id="{108825C1-BE6C-C31C-CA7E-39B3C382A6ED}"/>
              </a:ext>
            </a:extLst>
          </p:cNvPr>
          <p:cNvSpPr txBox="1"/>
          <p:nvPr/>
        </p:nvSpPr>
        <p:spPr>
          <a:xfrm>
            <a:off x="10494413" y="6465796"/>
            <a:ext cx="1828800" cy="369332"/>
          </a:xfrm>
          <a:prstGeom prst="rect">
            <a:avLst/>
          </a:prstGeom>
          <a:noFill/>
        </p:spPr>
        <p:txBody>
          <a:bodyPr wrap="square">
            <a:spAutoFit/>
          </a:bodyPr>
          <a:lstStyle/>
          <a:p>
            <a:r>
              <a:rPr lang="en-GB" dirty="0"/>
              <a:t>(MUSTAFA, 2025)</a:t>
            </a:r>
          </a:p>
        </p:txBody>
      </p:sp>
    </p:spTree>
    <p:extLst>
      <p:ext uri="{BB962C8B-B14F-4D97-AF65-F5344CB8AC3E}">
        <p14:creationId xmlns:p14="http://schemas.microsoft.com/office/powerpoint/2010/main" val="718815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8CD2A-2EC1-4055-AE20-4A35A1794F1C}"/>
              </a:ext>
            </a:extLst>
          </p:cNvPr>
          <p:cNvSpPr>
            <a:spLocks noGrp="1"/>
          </p:cNvSpPr>
          <p:nvPr>
            <p:ph type="title"/>
          </p:nvPr>
        </p:nvSpPr>
        <p:spPr>
          <a:xfrm>
            <a:off x="839788" y="365125"/>
            <a:ext cx="10515600" cy="1325563"/>
          </a:xfrm>
        </p:spPr>
        <p:txBody>
          <a:bodyPr rtlCol="0"/>
          <a:lstStyle/>
          <a:p>
            <a:pPr rtl="0"/>
            <a:r>
              <a:rPr lang="en-GB" dirty="0"/>
              <a:t>Key Recommendations</a:t>
            </a:r>
          </a:p>
        </p:txBody>
      </p:sp>
      <p:graphicFrame>
        <p:nvGraphicFramePr>
          <p:cNvPr id="13" name="Table 12">
            <a:extLst>
              <a:ext uri="{FF2B5EF4-FFF2-40B4-BE49-F238E27FC236}">
                <a16:creationId xmlns:a16="http://schemas.microsoft.com/office/drawing/2014/main" id="{FA3C6904-4CBC-09B4-850F-DA3BD05CF6B7}"/>
              </a:ext>
            </a:extLst>
          </p:cNvPr>
          <p:cNvGraphicFramePr>
            <a:graphicFrameLocks noGrp="1"/>
          </p:cNvGraphicFramePr>
          <p:nvPr>
            <p:extLst>
              <p:ext uri="{D42A27DB-BD31-4B8C-83A1-F6EECF244321}">
                <p14:modId xmlns:p14="http://schemas.microsoft.com/office/powerpoint/2010/main" val="245982817"/>
              </p:ext>
            </p:extLst>
          </p:nvPr>
        </p:nvGraphicFramePr>
        <p:xfrm>
          <a:off x="1025770" y="4251048"/>
          <a:ext cx="8619675" cy="2291080"/>
        </p:xfrm>
        <a:graphic>
          <a:graphicData uri="http://schemas.openxmlformats.org/drawingml/2006/table">
            <a:tbl>
              <a:tblPr firstRow="1" bandRow="1">
                <a:tableStyleId>{5C22544A-7EE6-4342-B048-85BDC9FD1C3A}</a:tableStyleId>
              </a:tblPr>
              <a:tblGrid>
                <a:gridCol w="2297611">
                  <a:extLst>
                    <a:ext uri="{9D8B030D-6E8A-4147-A177-3AD203B41FA5}">
                      <a16:colId xmlns:a16="http://schemas.microsoft.com/office/drawing/2014/main" val="945422115"/>
                    </a:ext>
                  </a:extLst>
                </a:gridCol>
                <a:gridCol w="6322064">
                  <a:extLst>
                    <a:ext uri="{9D8B030D-6E8A-4147-A177-3AD203B41FA5}">
                      <a16:colId xmlns:a16="http://schemas.microsoft.com/office/drawing/2014/main" val="1188542904"/>
                    </a:ext>
                  </a:extLst>
                </a:gridCol>
              </a:tblGrid>
              <a:tr h="370840">
                <a:tc>
                  <a:txBody>
                    <a:bodyPr/>
                    <a:lstStyle/>
                    <a:p>
                      <a:r>
                        <a:rPr lang="en-GB" dirty="0"/>
                        <a:t>Expected Benefits</a:t>
                      </a:r>
                    </a:p>
                  </a:txBody>
                  <a:tcPr/>
                </a:tc>
                <a:tc>
                  <a:txBody>
                    <a:bodyPr/>
                    <a:lstStyle/>
                    <a:p>
                      <a:r>
                        <a:rPr lang="en-GB" dirty="0"/>
                        <a:t>Elaboration</a:t>
                      </a:r>
                    </a:p>
                  </a:txBody>
                  <a:tcPr/>
                </a:tc>
                <a:extLst>
                  <a:ext uri="{0D108BD9-81ED-4DB2-BD59-A6C34878D82A}">
                    <a16:rowId xmlns:a16="http://schemas.microsoft.com/office/drawing/2014/main" val="772001739"/>
                  </a:ext>
                </a:extLst>
              </a:tr>
              <a:tr h="370840">
                <a:tc>
                  <a:txBody>
                    <a:bodyPr/>
                    <a:lstStyle/>
                    <a:p>
                      <a:r>
                        <a:rPr lang="en-GB" dirty="0"/>
                        <a:t>Increased Efficiency / Reduced Workload</a:t>
                      </a:r>
                    </a:p>
                  </a:txBody>
                  <a:tcPr/>
                </a:tc>
                <a:tc>
                  <a:txBody>
                    <a:bodyPr/>
                    <a:lstStyle/>
                    <a:p>
                      <a:r>
                        <a:rPr lang="en-GB" dirty="0"/>
                        <a:t>AI automates and streamlines training processes, reducing administrative burdens as mentioned by </a:t>
                      </a:r>
                      <a:r>
                        <a:rPr lang="en-GB" sz="1800" kern="1200" dirty="0" err="1">
                          <a:solidFill>
                            <a:schemeClr val="dk1"/>
                          </a:solidFill>
                          <a:effectLst/>
                          <a:latin typeface="+mn-lt"/>
                          <a:ea typeface="+mn-ea"/>
                          <a:cs typeface="+mn-cs"/>
                        </a:rPr>
                        <a:t>Kapuściński</a:t>
                      </a:r>
                      <a:r>
                        <a:rPr lang="en-GB" sz="1800" kern="1200" dirty="0">
                          <a:solidFill>
                            <a:schemeClr val="dk1"/>
                          </a:solidFill>
                          <a:effectLst/>
                          <a:latin typeface="+mn-lt"/>
                          <a:ea typeface="+mn-ea"/>
                          <a:cs typeface="+mn-cs"/>
                        </a:rPr>
                        <a:t> (2024).</a:t>
                      </a:r>
                      <a:endParaRPr lang="en-GB" dirty="0"/>
                    </a:p>
                  </a:txBody>
                  <a:tcPr/>
                </a:tc>
                <a:extLst>
                  <a:ext uri="{0D108BD9-81ED-4DB2-BD59-A6C34878D82A}">
                    <a16:rowId xmlns:a16="http://schemas.microsoft.com/office/drawing/2014/main" val="2042160168"/>
                  </a:ext>
                </a:extLst>
              </a:tr>
              <a:tr h="370840">
                <a:tc>
                  <a:txBody>
                    <a:bodyPr/>
                    <a:lstStyle/>
                    <a:p>
                      <a:r>
                        <a:rPr lang="en-GB" dirty="0"/>
                        <a:t>Improved Patient Outcomes </a:t>
                      </a:r>
                    </a:p>
                  </a:txBody>
                  <a:tcPr/>
                </a:tc>
                <a:tc>
                  <a:txBody>
                    <a:bodyPr/>
                    <a:lstStyle/>
                    <a:p>
                      <a:r>
                        <a:rPr lang="en-GB" dirty="0"/>
                        <a:t>As mentioned by </a:t>
                      </a:r>
                      <a:r>
                        <a:rPr lang="en-GB" sz="1800" kern="1200" dirty="0">
                          <a:solidFill>
                            <a:schemeClr val="dk1"/>
                          </a:solidFill>
                          <a:effectLst/>
                          <a:latin typeface="+mn-lt"/>
                          <a:ea typeface="+mn-ea"/>
                          <a:cs typeface="+mn-cs"/>
                        </a:rPr>
                        <a:t>Baker(2024) </a:t>
                      </a:r>
                      <a:r>
                        <a:rPr lang="en-GB" dirty="0"/>
                        <a:t>well-trained caregivers provide higher-quality care, leading to better health and well-being for residents.</a:t>
                      </a:r>
                    </a:p>
                  </a:txBody>
                  <a:tcPr/>
                </a:tc>
                <a:extLst>
                  <a:ext uri="{0D108BD9-81ED-4DB2-BD59-A6C34878D82A}">
                    <a16:rowId xmlns:a16="http://schemas.microsoft.com/office/drawing/2014/main" val="460023082"/>
                  </a:ext>
                </a:extLst>
              </a:tr>
              <a:tr h="370840">
                <a:tc>
                  <a:txBody>
                    <a:bodyPr/>
                    <a:lstStyle/>
                    <a:p>
                      <a:r>
                        <a:rPr lang="en-GB" dirty="0"/>
                        <a:t>Enhanced Staff Satisfaction / Retention</a:t>
                      </a:r>
                    </a:p>
                  </a:txBody>
                  <a:tcPr/>
                </a:tc>
                <a:tc>
                  <a:txBody>
                    <a:bodyPr/>
                    <a:lstStyle/>
                    <a:p>
                      <a:r>
                        <a:rPr lang="en-GB" dirty="0"/>
                        <a:t>According to </a:t>
                      </a:r>
                      <a:r>
                        <a:rPr lang="en-GB" sz="1800" kern="1200" dirty="0" err="1">
                          <a:solidFill>
                            <a:schemeClr val="dk1"/>
                          </a:solidFill>
                          <a:effectLst/>
                          <a:latin typeface="+mn-lt"/>
                          <a:ea typeface="+mn-ea"/>
                          <a:cs typeface="+mn-cs"/>
                        </a:rPr>
                        <a:t>Duja</a:t>
                      </a:r>
                      <a:r>
                        <a:rPr lang="en-GB" sz="1800" kern="1200" dirty="0">
                          <a:solidFill>
                            <a:schemeClr val="dk1"/>
                          </a:solidFill>
                          <a:effectLst/>
                          <a:latin typeface="+mn-lt"/>
                          <a:ea typeface="+mn-ea"/>
                          <a:cs typeface="+mn-cs"/>
                        </a:rPr>
                        <a:t> Consulting (2024), </a:t>
                      </a:r>
                      <a:r>
                        <a:rPr lang="en-GB" dirty="0"/>
                        <a:t>employees feel more supported and valued, leading to greater job satisfaction.</a:t>
                      </a:r>
                    </a:p>
                  </a:txBody>
                  <a:tcPr/>
                </a:tc>
                <a:extLst>
                  <a:ext uri="{0D108BD9-81ED-4DB2-BD59-A6C34878D82A}">
                    <a16:rowId xmlns:a16="http://schemas.microsoft.com/office/drawing/2014/main" val="4234490023"/>
                  </a:ext>
                </a:extLst>
              </a:tr>
            </a:tbl>
          </a:graphicData>
        </a:graphic>
      </p:graphicFrame>
      <p:sp>
        <p:nvSpPr>
          <p:cNvPr id="14" name="TextBox 13">
            <a:extLst>
              <a:ext uri="{FF2B5EF4-FFF2-40B4-BE49-F238E27FC236}">
                <a16:creationId xmlns:a16="http://schemas.microsoft.com/office/drawing/2014/main" id="{38F0BAF5-FA86-1DC2-3240-660C996DA7FC}"/>
              </a:ext>
            </a:extLst>
          </p:cNvPr>
          <p:cNvSpPr txBox="1"/>
          <p:nvPr/>
        </p:nvSpPr>
        <p:spPr>
          <a:xfrm>
            <a:off x="836612" y="1356817"/>
            <a:ext cx="4544280" cy="2308324"/>
          </a:xfrm>
          <a:prstGeom prst="rect">
            <a:avLst/>
          </a:prstGeom>
          <a:noFill/>
        </p:spPr>
        <p:txBody>
          <a:bodyPr wrap="square" rtlCol="0">
            <a:spAutoFit/>
          </a:bodyPr>
          <a:lstStyle/>
          <a:p>
            <a:r>
              <a:rPr lang="en-GB" b="1" dirty="0"/>
              <a:t>WHY IMPLEMENT AI-POWERED TRAINING?</a:t>
            </a:r>
          </a:p>
          <a:p>
            <a:pPr marL="285750" indent="-285750">
              <a:buFont typeface="Arial" panose="020B0604020202020204" pitchFamily="34" charset="0"/>
              <a:buChar char="•"/>
            </a:pPr>
            <a:r>
              <a:rPr lang="en-GB" b="1" dirty="0"/>
              <a:t>Ensuring caregivers receive adaptive learning that personalises their skills.</a:t>
            </a:r>
          </a:p>
          <a:p>
            <a:pPr marL="285750" indent="-285750">
              <a:buFont typeface="Arial" panose="020B0604020202020204" pitchFamily="34" charset="0"/>
              <a:buChar char="•"/>
            </a:pPr>
            <a:r>
              <a:rPr lang="en-GB" b="1" dirty="0"/>
              <a:t>Reduces reliance on traditional method, allowing more efficient and accessible learning.</a:t>
            </a:r>
          </a:p>
          <a:p>
            <a:pPr marL="285750" indent="-285750">
              <a:buFont typeface="Arial" panose="020B0604020202020204" pitchFamily="34" charset="0"/>
              <a:buChar char="•"/>
            </a:pPr>
            <a:r>
              <a:rPr lang="en-GB" b="1" dirty="0"/>
              <a:t>Providing instantaneous feedback and assessments, all tying back from sources by </a:t>
            </a:r>
            <a:r>
              <a:rPr lang="en-GB" b="1" dirty="0" err="1"/>
              <a:t>Koumadoraki</a:t>
            </a:r>
            <a:r>
              <a:rPr lang="en-GB" b="1" dirty="0"/>
              <a:t> (2022).</a:t>
            </a:r>
          </a:p>
        </p:txBody>
      </p:sp>
      <p:pic>
        <p:nvPicPr>
          <p:cNvPr id="1028" name="Picture 4" descr="Artificial Intelligence In Training: Unlocking the Benefits of AI |  TalentLMS">
            <a:extLst>
              <a:ext uri="{FF2B5EF4-FFF2-40B4-BE49-F238E27FC236}">
                <a16:creationId xmlns:a16="http://schemas.microsoft.com/office/drawing/2014/main" id="{3039941F-CD54-8B88-798A-B10D35FF8F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241" r="17750"/>
          <a:stretch/>
        </p:blipFill>
        <p:spPr bwMode="auto">
          <a:xfrm>
            <a:off x="6203461" y="1356817"/>
            <a:ext cx="3335216" cy="264421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3452AA13-D52C-398D-1C2A-B4317EBFDFD4}"/>
              </a:ext>
            </a:extLst>
          </p:cNvPr>
          <p:cNvSpPr txBox="1"/>
          <p:nvPr/>
        </p:nvSpPr>
        <p:spPr>
          <a:xfrm>
            <a:off x="8294200" y="3683950"/>
            <a:ext cx="1351245" cy="369332"/>
          </a:xfrm>
          <a:prstGeom prst="rect">
            <a:avLst/>
          </a:prstGeom>
          <a:noFill/>
        </p:spPr>
        <p:txBody>
          <a:bodyPr wrap="square">
            <a:spAutoFit/>
          </a:bodyPr>
          <a:lstStyle/>
          <a:p>
            <a:r>
              <a:rPr lang="en-GB" dirty="0"/>
              <a:t>(Pavlou, 2023)</a:t>
            </a:r>
          </a:p>
        </p:txBody>
      </p:sp>
    </p:spTree>
    <p:extLst>
      <p:ext uri="{BB962C8B-B14F-4D97-AF65-F5344CB8AC3E}">
        <p14:creationId xmlns:p14="http://schemas.microsoft.com/office/powerpoint/2010/main" val="742158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9E736-254A-4657-A88B-DE71C47DA880}"/>
              </a:ext>
            </a:extLst>
          </p:cNvPr>
          <p:cNvSpPr>
            <a:spLocks noGrp="1"/>
          </p:cNvSpPr>
          <p:nvPr>
            <p:ph type="title"/>
          </p:nvPr>
        </p:nvSpPr>
        <p:spPr>
          <a:xfrm>
            <a:off x="839788" y="365125"/>
            <a:ext cx="10515600" cy="1325563"/>
          </a:xfrm>
        </p:spPr>
        <p:txBody>
          <a:bodyPr rtlCol="0"/>
          <a:lstStyle/>
          <a:p>
            <a:pPr rtl="0"/>
            <a:r>
              <a:rPr lang="en-GB" dirty="0"/>
              <a:t>Implementation Plan </a:t>
            </a:r>
          </a:p>
        </p:txBody>
      </p:sp>
      <p:pic>
        <p:nvPicPr>
          <p:cNvPr id="17" name="Picture 16">
            <a:extLst>
              <a:ext uri="{FF2B5EF4-FFF2-40B4-BE49-F238E27FC236}">
                <a16:creationId xmlns:a16="http://schemas.microsoft.com/office/drawing/2014/main" id="{597233B5-7F6C-C643-2DB9-AFB1C26850AC}"/>
              </a:ext>
            </a:extLst>
          </p:cNvPr>
          <p:cNvPicPr>
            <a:picLocks noChangeAspect="1"/>
          </p:cNvPicPr>
          <p:nvPr/>
        </p:nvPicPr>
        <p:blipFill>
          <a:blip r:embed="rId3"/>
          <a:stretch>
            <a:fillRect/>
          </a:stretch>
        </p:blipFill>
        <p:spPr>
          <a:xfrm>
            <a:off x="839788" y="1872395"/>
            <a:ext cx="7130986" cy="3274035"/>
          </a:xfrm>
          <a:prstGeom prst="rect">
            <a:avLst/>
          </a:prstGeom>
        </p:spPr>
      </p:pic>
      <p:pic>
        <p:nvPicPr>
          <p:cNvPr id="2052" name="Picture 4" descr="Giving Presentation PNGs for Free Download">
            <a:extLst>
              <a:ext uri="{FF2B5EF4-FFF2-40B4-BE49-F238E27FC236}">
                <a16:creationId xmlns:a16="http://schemas.microsoft.com/office/drawing/2014/main" id="{F19BB6D8-3B45-3223-3CE8-4EA47BE5E1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8446475" y="1686537"/>
            <a:ext cx="2977663" cy="3645750"/>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4CB0A897-98F5-9191-E1B4-CB13D9C9212F}"/>
              </a:ext>
            </a:extLst>
          </p:cNvPr>
          <p:cNvSpPr txBox="1"/>
          <p:nvPr/>
        </p:nvSpPr>
        <p:spPr>
          <a:xfrm>
            <a:off x="9362343" y="5332287"/>
            <a:ext cx="6122376" cy="369332"/>
          </a:xfrm>
          <a:prstGeom prst="rect">
            <a:avLst/>
          </a:prstGeom>
          <a:noFill/>
        </p:spPr>
        <p:txBody>
          <a:bodyPr wrap="square">
            <a:spAutoFit/>
          </a:bodyPr>
          <a:lstStyle/>
          <a:p>
            <a:r>
              <a:rPr lang="en-GB" dirty="0"/>
              <a:t>(Andri </a:t>
            </a:r>
            <a:r>
              <a:rPr lang="en-GB" dirty="0" err="1"/>
              <a:t>Nuryadin</a:t>
            </a:r>
            <a:r>
              <a:rPr lang="en-GB" dirty="0"/>
              <a:t>, 2025)</a:t>
            </a:r>
          </a:p>
        </p:txBody>
      </p:sp>
    </p:spTree>
    <p:extLst>
      <p:ext uri="{BB962C8B-B14F-4D97-AF65-F5344CB8AC3E}">
        <p14:creationId xmlns:p14="http://schemas.microsoft.com/office/powerpoint/2010/main" val="4081779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1037493" y="215384"/>
            <a:ext cx="5496636" cy="1685898"/>
          </a:xfrm>
        </p:spPr>
        <p:txBody>
          <a:bodyPr rtlCol="0"/>
          <a:lstStyle/>
          <a:p>
            <a:pPr rtl="0"/>
            <a:r>
              <a:rPr lang="en-GB" dirty="0"/>
              <a:t>Cost and Feasibility</a:t>
            </a:r>
          </a:p>
        </p:txBody>
      </p:sp>
      <p:pic>
        <p:nvPicPr>
          <p:cNvPr id="68" name="Picture Placeholder 67" descr="View of city buildings over the water">
            <a:extLst>
              <a:ext uri="{FF2B5EF4-FFF2-40B4-BE49-F238E27FC236}">
                <a16:creationId xmlns:a16="http://schemas.microsoft.com/office/drawing/2014/main" id="{C700B77F-91C5-4642-9ABF-EA81F3CF6916}"/>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a:ext>
            </a:extLst>
          </a:blip>
          <a:srcRect/>
          <a:stretch/>
        </p:blipFill>
        <p:spPr>
          <a:xfrm>
            <a:off x="9649155" y="3429000"/>
            <a:ext cx="2463897" cy="3429000"/>
          </a:xfrm>
        </p:spPr>
      </p:pic>
      <p:pic>
        <p:nvPicPr>
          <p:cNvPr id="72" name="Picture Placeholder 71" descr="A picture containing blue glass buildings with reflection">
            <a:extLst>
              <a:ext uri="{FF2B5EF4-FFF2-40B4-BE49-F238E27FC236}">
                <a16:creationId xmlns:a16="http://schemas.microsoft.com/office/drawing/2014/main" id="{781FD203-6B96-4232-92C2-850AD4DA0F7D}"/>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a:ext>
            </a:extLst>
          </a:blip>
          <a:srcRect/>
          <a:stretch/>
        </p:blipFill>
        <p:spPr>
          <a:xfrm>
            <a:off x="9649155" y="0"/>
            <a:ext cx="2539797" cy="3429000"/>
          </a:xfrm>
        </p:spPr>
      </p:pic>
      <p:graphicFrame>
        <p:nvGraphicFramePr>
          <p:cNvPr id="14" name="Chart 13">
            <a:extLst>
              <a:ext uri="{FF2B5EF4-FFF2-40B4-BE49-F238E27FC236}">
                <a16:creationId xmlns:a16="http://schemas.microsoft.com/office/drawing/2014/main" id="{34C0C5BA-07F2-BA04-FCA7-391EB95C176A}"/>
              </a:ext>
            </a:extLst>
          </p:cNvPr>
          <p:cNvGraphicFramePr/>
          <p:nvPr>
            <p:extLst>
              <p:ext uri="{D42A27DB-BD31-4B8C-83A1-F6EECF244321}">
                <p14:modId xmlns:p14="http://schemas.microsoft.com/office/powerpoint/2010/main" val="1258800717"/>
              </p:ext>
            </p:extLst>
          </p:nvPr>
        </p:nvGraphicFramePr>
        <p:xfrm>
          <a:off x="-447836" y="1487302"/>
          <a:ext cx="6382560" cy="4702447"/>
        </p:xfrm>
        <a:graphic>
          <a:graphicData uri="http://schemas.openxmlformats.org/drawingml/2006/chart">
            <c:chart xmlns:c="http://schemas.openxmlformats.org/drawingml/2006/chart" xmlns:r="http://schemas.openxmlformats.org/officeDocument/2006/relationships" r:id="rId5"/>
          </a:graphicData>
        </a:graphic>
      </p:graphicFrame>
      <p:sp>
        <p:nvSpPr>
          <p:cNvPr id="21" name="TextBox 20">
            <a:extLst>
              <a:ext uri="{FF2B5EF4-FFF2-40B4-BE49-F238E27FC236}">
                <a16:creationId xmlns:a16="http://schemas.microsoft.com/office/drawing/2014/main" id="{96996D72-4678-A514-8E1C-A2333C641848}"/>
              </a:ext>
            </a:extLst>
          </p:cNvPr>
          <p:cNvSpPr txBox="1"/>
          <p:nvPr/>
        </p:nvSpPr>
        <p:spPr>
          <a:xfrm>
            <a:off x="5249518" y="1487302"/>
            <a:ext cx="4126395" cy="2031325"/>
          </a:xfrm>
          <a:prstGeom prst="rect">
            <a:avLst/>
          </a:prstGeom>
          <a:noFill/>
        </p:spPr>
        <p:txBody>
          <a:bodyPr wrap="square">
            <a:spAutoFit/>
          </a:bodyPr>
          <a:lstStyle/>
          <a:p>
            <a:r>
              <a:rPr lang="en-GB" dirty="0"/>
              <a:t>POTENTIAL RETURN ON INVESTMENT (ROI)</a:t>
            </a:r>
            <a:br>
              <a:rPr lang="en-GB" dirty="0"/>
            </a:br>
            <a:br>
              <a:rPr lang="en-GB" dirty="0"/>
            </a:br>
            <a:r>
              <a:rPr lang="en-GB" dirty="0"/>
              <a:t>1. Reduced Training Costs</a:t>
            </a:r>
          </a:p>
          <a:p>
            <a:endParaRPr lang="en-GB" dirty="0"/>
          </a:p>
          <a:p>
            <a:r>
              <a:rPr lang="en-GB" dirty="0"/>
              <a:t>2. Fewer Staff Shortages</a:t>
            </a:r>
          </a:p>
          <a:p>
            <a:endParaRPr lang="en-GB" dirty="0"/>
          </a:p>
          <a:p>
            <a:r>
              <a:rPr lang="en-GB" dirty="0"/>
              <a:t>3. Improved Operational Efficiency</a:t>
            </a:r>
          </a:p>
        </p:txBody>
      </p:sp>
      <p:pic>
        <p:nvPicPr>
          <p:cNvPr id="1026" name="Picture 2" descr="The technical feasibility versus the economics of Artificial Intelligence -  The Productivity Institute">
            <a:extLst>
              <a:ext uri="{FF2B5EF4-FFF2-40B4-BE49-F238E27FC236}">
                <a16:creationId xmlns:a16="http://schemas.microsoft.com/office/drawing/2014/main" id="{6D85D0D2-7A36-E3C0-A33F-B93D008A2EC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2217" r="11841"/>
          <a:stretch/>
        </p:blipFill>
        <p:spPr bwMode="auto">
          <a:xfrm>
            <a:off x="5028073" y="4002601"/>
            <a:ext cx="4347840" cy="2240156"/>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81D538BA-6C75-CD30-BC31-BE1AC70C568F}"/>
              </a:ext>
            </a:extLst>
          </p:cNvPr>
          <p:cNvSpPr txBox="1"/>
          <p:nvPr/>
        </p:nvSpPr>
        <p:spPr>
          <a:xfrm>
            <a:off x="4944717" y="6197829"/>
            <a:ext cx="6324600" cy="369332"/>
          </a:xfrm>
          <a:prstGeom prst="rect">
            <a:avLst/>
          </a:prstGeom>
          <a:noFill/>
        </p:spPr>
        <p:txBody>
          <a:bodyPr wrap="square">
            <a:spAutoFit/>
          </a:bodyPr>
          <a:lstStyle/>
          <a:p>
            <a:r>
              <a:rPr lang="en-GB" dirty="0"/>
              <a:t>(The Productivity Institute, 2024)</a:t>
            </a:r>
          </a:p>
        </p:txBody>
      </p:sp>
    </p:spTree>
    <p:extLst>
      <p:ext uri="{BB962C8B-B14F-4D97-AF65-F5344CB8AC3E}">
        <p14:creationId xmlns:p14="http://schemas.microsoft.com/office/powerpoint/2010/main" val="3495264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5" descr="Will AI Replace Humans? Job Security Explored">
            <a:extLst>
              <a:ext uri="{FF2B5EF4-FFF2-40B4-BE49-F238E27FC236}">
                <a16:creationId xmlns:a16="http://schemas.microsoft.com/office/drawing/2014/main" id="{08541300-C506-0698-606E-A3A8C8C53A75}"/>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1524001" y="0"/>
            <a:ext cx="10667999" cy="6858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5146159" y="685800"/>
            <a:ext cx="6238688" cy="1382233"/>
          </a:xfrm>
        </p:spPr>
        <p:txBody>
          <a:bodyPr rtlCol="0" anchor="ctr">
            <a:normAutofit/>
          </a:bodyPr>
          <a:lstStyle/>
          <a:p>
            <a:pPr rtl="0"/>
            <a:r>
              <a:rPr lang="en-GB" sz="3400"/>
              <a:t>Ethical Considerations and Challenges</a:t>
            </a:r>
          </a:p>
        </p:txBody>
      </p:sp>
      <p:pic>
        <p:nvPicPr>
          <p:cNvPr id="2050" name="Picture 2" descr="AI Ethics: Why it Matters for Marketers | Sprout Social">
            <a:extLst>
              <a:ext uri="{FF2B5EF4-FFF2-40B4-BE49-F238E27FC236}">
                <a16:creationId xmlns:a16="http://schemas.microsoft.com/office/drawing/2014/main" id="{00076554-DBDE-E625-88CB-D2AC929C03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3208" t="-110" r="25807" b="110"/>
          <a:stretch/>
        </p:blipFill>
        <p:spPr bwMode="auto">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rgbClr val="FFFFFF"/>
          </a:solidFill>
        </p:spPr>
      </p:pic>
      <p:sp>
        <p:nvSpPr>
          <p:cNvPr id="3" name="Content Placeholder 2">
            <a:extLst>
              <a:ext uri="{FF2B5EF4-FFF2-40B4-BE49-F238E27FC236}">
                <a16:creationId xmlns:a16="http://schemas.microsoft.com/office/drawing/2014/main" id="{7137E6E0-B242-46D9-ABE6-B318CABC4509}"/>
              </a:ext>
            </a:extLst>
          </p:cNvPr>
          <p:cNvSpPr>
            <a:spLocks noGrp="1"/>
          </p:cNvSpPr>
          <p:nvPr>
            <p:ph idx="1"/>
          </p:nvPr>
        </p:nvSpPr>
        <p:spPr>
          <a:xfrm>
            <a:off x="5069960" y="2919320"/>
            <a:ext cx="6238687" cy="4022650"/>
          </a:xfrm>
        </p:spPr>
        <p:txBody>
          <a:bodyPr rtlCol="0">
            <a:normAutofit/>
          </a:bodyPr>
          <a:lstStyle/>
          <a:p>
            <a:pPr>
              <a:buFont typeface="Arial" panose="020B0604020202020204" pitchFamily="34" charset="0"/>
              <a:buChar char="•"/>
            </a:pPr>
            <a:r>
              <a:rPr lang="en-US" dirty="0"/>
              <a:t>Ensuring AI does not replace human caregivers but supports them.</a:t>
            </a:r>
          </a:p>
          <a:p>
            <a:pPr>
              <a:buFont typeface="Arial" panose="020B0604020202020204" pitchFamily="34" charset="0"/>
              <a:buChar char="•"/>
            </a:pPr>
            <a:r>
              <a:rPr lang="en-US" dirty="0"/>
              <a:t>Data security and privacy in AI applications.</a:t>
            </a:r>
          </a:p>
          <a:p>
            <a:pPr>
              <a:buFont typeface="Arial" panose="020B0604020202020204" pitchFamily="34" charset="0"/>
              <a:buChar char="•"/>
            </a:pPr>
            <a:r>
              <a:rPr lang="en-US" dirty="0"/>
              <a:t>Change management and staff acceptance.</a:t>
            </a:r>
          </a:p>
        </p:txBody>
      </p:sp>
      <p:sp>
        <p:nvSpPr>
          <p:cNvPr id="13" name="TextBox 12">
            <a:extLst>
              <a:ext uri="{FF2B5EF4-FFF2-40B4-BE49-F238E27FC236}">
                <a16:creationId xmlns:a16="http://schemas.microsoft.com/office/drawing/2014/main" id="{408386C3-10EB-91CB-3676-BCC6FB1B4E4B}"/>
              </a:ext>
            </a:extLst>
          </p:cNvPr>
          <p:cNvSpPr txBox="1"/>
          <p:nvPr/>
        </p:nvSpPr>
        <p:spPr>
          <a:xfrm>
            <a:off x="-26376" y="6373849"/>
            <a:ext cx="6122376" cy="369332"/>
          </a:xfrm>
          <a:prstGeom prst="rect">
            <a:avLst/>
          </a:prstGeom>
          <a:noFill/>
        </p:spPr>
        <p:txBody>
          <a:bodyPr wrap="square">
            <a:spAutoFit/>
          </a:bodyPr>
          <a:lstStyle/>
          <a:p>
            <a:r>
              <a:rPr lang="en-GB" dirty="0"/>
              <a:t>(Kenan, 2023)</a:t>
            </a:r>
          </a:p>
        </p:txBody>
      </p:sp>
      <p:sp>
        <p:nvSpPr>
          <p:cNvPr id="16" name="TextBox 15">
            <a:extLst>
              <a:ext uri="{FF2B5EF4-FFF2-40B4-BE49-F238E27FC236}">
                <a16:creationId xmlns:a16="http://schemas.microsoft.com/office/drawing/2014/main" id="{2335067E-63F2-7DD7-84AA-17D561C42ADF}"/>
              </a:ext>
            </a:extLst>
          </p:cNvPr>
          <p:cNvSpPr txBox="1"/>
          <p:nvPr/>
        </p:nvSpPr>
        <p:spPr>
          <a:xfrm>
            <a:off x="6502600" y="6496112"/>
            <a:ext cx="6135756" cy="369332"/>
          </a:xfrm>
          <a:prstGeom prst="rect">
            <a:avLst/>
          </a:prstGeom>
          <a:noFill/>
        </p:spPr>
        <p:txBody>
          <a:bodyPr wrap="square">
            <a:spAutoFit/>
          </a:bodyPr>
          <a:lstStyle/>
          <a:p>
            <a:r>
              <a:rPr lang="en-GB" dirty="0"/>
              <a:t>(Linthicum, 2023)</a:t>
            </a:r>
          </a:p>
        </p:txBody>
      </p:sp>
    </p:spTree>
    <p:extLst>
      <p:ext uri="{BB962C8B-B14F-4D97-AF65-F5344CB8AC3E}">
        <p14:creationId xmlns:p14="http://schemas.microsoft.com/office/powerpoint/2010/main" val="3043070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A0C4011-DC8F-29D8-0FB4-573912DF52B3}"/>
              </a:ext>
            </a:extLst>
          </p:cNvPr>
          <p:cNvSpPr>
            <a:spLocks noGrp="1"/>
          </p:cNvSpPr>
          <p:nvPr>
            <p:ph type="title"/>
          </p:nvPr>
        </p:nvSpPr>
        <p:spPr/>
        <p:txBody>
          <a:bodyPr/>
          <a:lstStyle/>
          <a:p>
            <a:r>
              <a:rPr lang="en-GB" dirty="0"/>
              <a:t>Expected Outcomes</a:t>
            </a:r>
          </a:p>
        </p:txBody>
      </p:sp>
      <p:sp>
        <p:nvSpPr>
          <p:cNvPr id="9" name="Content Placeholder 8">
            <a:extLst>
              <a:ext uri="{FF2B5EF4-FFF2-40B4-BE49-F238E27FC236}">
                <a16:creationId xmlns:a16="http://schemas.microsoft.com/office/drawing/2014/main" id="{1F1F0201-E613-FEC3-53AD-D65FEF97EFB1}"/>
              </a:ext>
            </a:extLst>
          </p:cNvPr>
          <p:cNvSpPr>
            <a:spLocks noGrp="1"/>
          </p:cNvSpPr>
          <p:nvPr>
            <p:ph idx="1"/>
          </p:nvPr>
        </p:nvSpPr>
        <p:spPr>
          <a:xfrm>
            <a:off x="573619" y="457199"/>
            <a:ext cx="3678762" cy="5771481"/>
          </a:xfrm>
        </p:spPr>
        <p:txBody>
          <a:bodyPr/>
          <a:lstStyle/>
          <a:p>
            <a:pPr>
              <a:buFont typeface="Arial" panose="020B0604020202020204" pitchFamily="34" charset="0"/>
              <a:buChar char="•"/>
            </a:pPr>
            <a:r>
              <a:rPr lang="en-US" dirty="0"/>
              <a:t>Increased staff efficiency and engagement.</a:t>
            </a:r>
          </a:p>
          <a:p>
            <a:pPr>
              <a:buFont typeface="Arial" panose="020B0604020202020204" pitchFamily="34" charset="0"/>
              <a:buChar char="•"/>
            </a:pPr>
            <a:r>
              <a:rPr lang="en-US" dirty="0"/>
              <a:t>Higher quality of patient care.</a:t>
            </a:r>
          </a:p>
          <a:p>
            <a:pPr>
              <a:buFont typeface="Arial" panose="020B0604020202020204" pitchFamily="34" charset="0"/>
              <a:buChar char="•"/>
            </a:pPr>
            <a:r>
              <a:rPr lang="en-US" dirty="0"/>
              <a:t>Long-term cost savings and sustainability.</a:t>
            </a:r>
          </a:p>
          <a:p>
            <a:endParaRPr lang="en-GB" dirty="0"/>
          </a:p>
        </p:txBody>
      </p:sp>
      <p:pic>
        <p:nvPicPr>
          <p:cNvPr id="3" name="Picture Placeholder 2" descr="A person holding a yellow sticker&#10;&#10;AI-generated content may be incorrect.">
            <a:extLst>
              <a:ext uri="{FF2B5EF4-FFF2-40B4-BE49-F238E27FC236}">
                <a16:creationId xmlns:a16="http://schemas.microsoft.com/office/drawing/2014/main" id="{8549BE81-69F5-F2BD-422F-7D2B43EE9264}"/>
              </a:ext>
            </a:extLst>
          </p:cNvPr>
          <p:cNvPicPr>
            <a:picLocks noGrp="1" noChangeAspect="1"/>
          </p:cNvPicPr>
          <p:nvPr>
            <p:ph type="pic" sz="quarter" idx="13"/>
          </p:nvPr>
        </p:nvPicPr>
        <p:blipFill>
          <a:blip r:embed="rId3"/>
          <a:srcRect l="11814" r="11814"/>
          <a:stretch>
            <a:fillRect/>
          </a:stretch>
        </p:blipFill>
        <p:spPr>
          <a:xfrm>
            <a:off x="6773863" y="842963"/>
            <a:ext cx="2660650" cy="2322512"/>
          </a:xfrm>
        </p:spPr>
      </p:pic>
      <p:pic>
        <p:nvPicPr>
          <p:cNvPr id="15" name="Picture Placeholder 14" descr="A doctor holding a patient's hand&#10;&#10;AI-generated content may be incorrect.">
            <a:extLst>
              <a:ext uri="{FF2B5EF4-FFF2-40B4-BE49-F238E27FC236}">
                <a16:creationId xmlns:a16="http://schemas.microsoft.com/office/drawing/2014/main" id="{0349994A-8FD1-459E-8798-6B059DC65415}"/>
              </a:ext>
            </a:extLst>
          </p:cNvPr>
          <p:cNvPicPr>
            <a:picLocks noGrp="1" noChangeAspect="1"/>
          </p:cNvPicPr>
          <p:nvPr>
            <p:ph type="pic" sz="quarter" idx="14"/>
          </p:nvPr>
        </p:nvPicPr>
        <p:blipFill>
          <a:blip r:embed="rId4"/>
          <a:srcRect l="10732" r="10732"/>
          <a:stretch>
            <a:fillRect/>
          </a:stretch>
        </p:blipFill>
        <p:spPr>
          <a:xfrm>
            <a:off x="5278438" y="3665538"/>
            <a:ext cx="2660650" cy="2322512"/>
          </a:xfrm>
        </p:spPr>
      </p:pic>
      <p:pic>
        <p:nvPicPr>
          <p:cNvPr id="19" name="Picture Placeholder 18" descr="A group of medical professionals smiling&#10;&#10;AI-generated content may be incorrect.">
            <a:extLst>
              <a:ext uri="{FF2B5EF4-FFF2-40B4-BE49-F238E27FC236}">
                <a16:creationId xmlns:a16="http://schemas.microsoft.com/office/drawing/2014/main" id="{36B23F34-5479-8F91-9AA1-AFBB3F21BF5B}"/>
              </a:ext>
            </a:extLst>
          </p:cNvPr>
          <p:cNvPicPr>
            <a:picLocks noGrp="1" noChangeAspect="1"/>
          </p:cNvPicPr>
          <p:nvPr>
            <p:ph type="pic" sz="quarter" idx="15"/>
          </p:nvPr>
        </p:nvPicPr>
        <p:blipFill>
          <a:blip r:embed="rId5"/>
          <a:srcRect l="11761" r="11761"/>
          <a:stretch>
            <a:fillRect/>
          </a:stretch>
        </p:blipFill>
        <p:spPr>
          <a:xfrm>
            <a:off x="8299450" y="3692525"/>
            <a:ext cx="2662238" cy="2322513"/>
          </a:xfrm>
        </p:spPr>
      </p:pic>
      <p:sp>
        <p:nvSpPr>
          <p:cNvPr id="13" name="TextBox 12">
            <a:extLst>
              <a:ext uri="{FF2B5EF4-FFF2-40B4-BE49-F238E27FC236}">
                <a16:creationId xmlns:a16="http://schemas.microsoft.com/office/drawing/2014/main" id="{CDA3B1DB-D537-388D-7B0E-515EC550483A}"/>
              </a:ext>
            </a:extLst>
          </p:cNvPr>
          <p:cNvSpPr txBox="1"/>
          <p:nvPr/>
        </p:nvSpPr>
        <p:spPr>
          <a:xfrm>
            <a:off x="7939621" y="2847223"/>
            <a:ext cx="6122376" cy="369332"/>
          </a:xfrm>
          <a:prstGeom prst="rect">
            <a:avLst/>
          </a:prstGeom>
          <a:noFill/>
        </p:spPr>
        <p:txBody>
          <a:bodyPr wrap="square">
            <a:spAutoFit/>
          </a:bodyPr>
          <a:lstStyle/>
          <a:p>
            <a:r>
              <a:rPr lang="en-GB" dirty="0"/>
              <a:t>(Stimpson, 2024)</a:t>
            </a:r>
          </a:p>
        </p:txBody>
      </p:sp>
      <p:sp>
        <p:nvSpPr>
          <p:cNvPr id="17" name="TextBox 16">
            <a:extLst>
              <a:ext uri="{FF2B5EF4-FFF2-40B4-BE49-F238E27FC236}">
                <a16:creationId xmlns:a16="http://schemas.microsoft.com/office/drawing/2014/main" id="{2DBDDEB8-054C-ABD3-6B62-752ED6C7877F}"/>
              </a:ext>
            </a:extLst>
          </p:cNvPr>
          <p:cNvSpPr txBox="1"/>
          <p:nvPr/>
        </p:nvSpPr>
        <p:spPr>
          <a:xfrm>
            <a:off x="5569527" y="3641446"/>
            <a:ext cx="7053942" cy="369332"/>
          </a:xfrm>
          <a:prstGeom prst="rect">
            <a:avLst/>
          </a:prstGeom>
          <a:noFill/>
        </p:spPr>
        <p:txBody>
          <a:bodyPr wrap="square">
            <a:spAutoFit/>
          </a:bodyPr>
          <a:lstStyle/>
          <a:p>
            <a:r>
              <a:rPr lang="en-GB" dirty="0"/>
              <a:t>(Viscomi, 2022)</a:t>
            </a:r>
          </a:p>
        </p:txBody>
      </p:sp>
      <p:sp>
        <p:nvSpPr>
          <p:cNvPr id="21" name="TextBox 20">
            <a:extLst>
              <a:ext uri="{FF2B5EF4-FFF2-40B4-BE49-F238E27FC236}">
                <a16:creationId xmlns:a16="http://schemas.microsoft.com/office/drawing/2014/main" id="{BC5DE998-009D-1441-363C-16BE8685C585}"/>
              </a:ext>
            </a:extLst>
          </p:cNvPr>
          <p:cNvSpPr txBox="1"/>
          <p:nvPr/>
        </p:nvSpPr>
        <p:spPr>
          <a:xfrm>
            <a:off x="9512134" y="3697146"/>
            <a:ext cx="7053942" cy="369332"/>
          </a:xfrm>
          <a:prstGeom prst="rect">
            <a:avLst/>
          </a:prstGeom>
          <a:noFill/>
        </p:spPr>
        <p:txBody>
          <a:bodyPr wrap="square">
            <a:spAutoFit/>
          </a:bodyPr>
          <a:lstStyle/>
          <a:p>
            <a:r>
              <a:rPr lang="en-GB" dirty="0"/>
              <a:t>(</a:t>
            </a:r>
            <a:r>
              <a:rPr lang="en-GB" dirty="0" err="1"/>
              <a:t>Bewaji</a:t>
            </a:r>
            <a:r>
              <a:rPr lang="en-GB" dirty="0"/>
              <a:t>, 2021)</a:t>
            </a:r>
          </a:p>
        </p:txBody>
      </p:sp>
    </p:spTree>
    <p:extLst>
      <p:ext uri="{BB962C8B-B14F-4D97-AF65-F5344CB8AC3E}">
        <p14:creationId xmlns:p14="http://schemas.microsoft.com/office/powerpoint/2010/main" val="1328932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3DDA831-2EDF-C177-9F7E-FE827A9B4D88}"/>
              </a:ext>
            </a:extLst>
          </p:cNvPr>
          <p:cNvSpPr>
            <a:spLocks noGrp="1"/>
          </p:cNvSpPr>
          <p:nvPr>
            <p:ph type="title"/>
          </p:nvPr>
        </p:nvSpPr>
        <p:spPr>
          <a:xfrm>
            <a:off x="4712406" y="838200"/>
            <a:ext cx="6238688" cy="1382233"/>
          </a:xfrm>
        </p:spPr>
        <p:txBody>
          <a:bodyPr/>
          <a:lstStyle/>
          <a:p>
            <a:r>
              <a:rPr lang="en-GB" dirty="0"/>
              <a:t>Conclusion &amp; Call-to-action</a:t>
            </a:r>
          </a:p>
        </p:txBody>
      </p:sp>
      <p:sp>
        <p:nvSpPr>
          <p:cNvPr id="3" name="Footer Placeholder 2">
            <a:extLst>
              <a:ext uri="{FF2B5EF4-FFF2-40B4-BE49-F238E27FC236}">
                <a16:creationId xmlns:a16="http://schemas.microsoft.com/office/drawing/2014/main" id="{8D70ED3C-B052-492E-E4B4-5F6AFC1BB30C}"/>
              </a:ext>
            </a:extLst>
          </p:cNvPr>
          <p:cNvSpPr>
            <a:spLocks noGrp="1"/>
          </p:cNvSpPr>
          <p:nvPr>
            <p:ph type="ftr" sz="quarter" idx="11"/>
          </p:nvPr>
        </p:nvSpPr>
        <p:spPr/>
        <p:txBody>
          <a:bodyPr/>
          <a:lstStyle/>
          <a:p>
            <a:pPr rtl="0"/>
            <a:r>
              <a:rPr lang="en-GB"/>
              <a:t>Sample Footer Text</a:t>
            </a:r>
          </a:p>
        </p:txBody>
      </p:sp>
      <p:pic>
        <p:nvPicPr>
          <p:cNvPr id="3076" name="Picture 4" descr="Conclusion - Free people icons">
            <a:extLst>
              <a:ext uri="{FF2B5EF4-FFF2-40B4-BE49-F238E27FC236}">
                <a16:creationId xmlns:a16="http://schemas.microsoft.com/office/drawing/2014/main" id="{37942AEE-0D83-8819-F2F8-8A16CB46EC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8425" y="2307259"/>
            <a:ext cx="4062046" cy="406204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DAD4D44-121F-A90E-AE52-B895F43EBBFF}"/>
              </a:ext>
            </a:extLst>
          </p:cNvPr>
          <p:cNvSpPr txBox="1"/>
          <p:nvPr/>
        </p:nvSpPr>
        <p:spPr>
          <a:xfrm>
            <a:off x="6699283" y="6342245"/>
            <a:ext cx="6122376" cy="369332"/>
          </a:xfrm>
          <a:prstGeom prst="rect">
            <a:avLst/>
          </a:prstGeom>
          <a:noFill/>
        </p:spPr>
        <p:txBody>
          <a:bodyPr wrap="square">
            <a:spAutoFit/>
          </a:bodyPr>
          <a:lstStyle/>
          <a:p>
            <a:r>
              <a:rPr lang="en-GB" dirty="0"/>
              <a:t>(</a:t>
            </a:r>
            <a:r>
              <a:rPr lang="en-GB" dirty="0" err="1"/>
              <a:t>Syafii</a:t>
            </a:r>
            <a:r>
              <a:rPr lang="en-GB" dirty="0"/>
              <a:t>, 2024)</a:t>
            </a:r>
          </a:p>
        </p:txBody>
      </p:sp>
      <p:pic>
        <p:nvPicPr>
          <p:cNvPr id="2" name="Picture 4" descr="Hallmark Care Homes Recruitment">
            <a:extLst>
              <a:ext uri="{FF2B5EF4-FFF2-40B4-BE49-F238E27FC236}">
                <a16:creationId xmlns:a16="http://schemas.microsoft.com/office/drawing/2014/main" id="{8D42B646-81DC-FE1B-87B9-6372493B05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6392" y="2442164"/>
            <a:ext cx="3386781" cy="8561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2BC7206-6DCA-34AB-D3F9-C3D50DE318B2}"/>
              </a:ext>
            </a:extLst>
          </p:cNvPr>
          <p:cNvSpPr txBox="1"/>
          <p:nvPr/>
        </p:nvSpPr>
        <p:spPr>
          <a:xfrm>
            <a:off x="484092" y="3298330"/>
            <a:ext cx="6122376" cy="369332"/>
          </a:xfrm>
          <a:prstGeom prst="rect">
            <a:avLst/>
          </a:prstGeom>
          <a:noFill/>
        </p:spPr>
        <p:txBody>
          <a:bodyPr wrap="square">
            <a:spAutoFit/>
          </a:bodyPr>
          <a:lstStyle/>
          <a:p>
            <a:r>
              <a:rPr lang="en-GB" dirty="0"/>
              <a:t>(Hallmark</a:t>
            </a:r>
            <a:r>
              <a:rPr lang="en-GB"/>
              <a:t>, 2024)</a:t>
            </a:r>
            <a:endParaRPr lang="en-GB" dirty="0"/>
          </a:p>
        </p:txBody>
      </p:sp>
    </p:spTree>
    <p:extLst>
      <p:ext uri="{BB962C8B-B14F-4D97-AF65-F5344CB8AC3E}">
        <p14:creationId xmlns:p14="http://schemas.microsoft.com/office/powerpoint/2010/main" val="1934623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7BE6F70-7950-965F-E16B-07E9D66DA34E}"/>
              </a:ext>
            </a:extLst>
          </p:cNvPr>
          <p:cNvSpPr>
            <a:spLocks noGrp="1"/>
          </p:cNvSpPr>
          <p:nvPr>
            <p:ph type="title"/>
          </p:nvPr>
        </p:nvSpPr>
        <p:spPr>
          <a:xfrm>
            <a:off x="744416" y="0"/>
            <a:ext cx="9906000" cy="1382156"/>
          </a:xfrm>
        </p:spPr>
        <p:txBody>
          <a:bodyPr/>
          <a:lstStyle/>
          <a:p>
            <a:r>
              <a:rPr lang="en-GB" dirty="0"/>
              <a:t>References</a:t>
            </a:r>
          </a:p>
        </p:txBody>
      </p:sp>
      <p:sp>
        <p:nvSpPr>
          <p:cNvPr id="2" name="Rectangle 1">
            <a:extLst>
              <a:ext uri="{FF2B5EF4-FFF2-40B4-BE49-F238E27FC236}">
                <a16:creationId xmlns:a16="http://schemas.microsoft.com/office/drawing/2014/main" id="{291A4DE1-61AF-5B90-FFB1-BC5EE05D5F26}"/>
              </a:ext>
            </a:extLst>
          </p:cNvPr>
          <p:cNvSpPr>
            <a:spLocks noChangeArrowheads="1"/>
          </p:cNvSpPr>
          <p:nvPr/>
        </p:nvSpPr>
        <p:spPr bwMode="auto">
          <a:xfrm>
            <a:off x="744416" y="979282"/>
            <a:ext cx="10087707" cy="5238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cs typeface="Times New Roman" panose="02020603050405020304" pitchFamily="18" charset="0"/>
              </a:rPr>
              <a:t>Alowais</a:t>
            </a:r>
            <a:r>
              <a:rPr kumimoji="0" lang="en-US" altLang="en-US" sz="1000" b="0" i="0" u="none" strike="noStrike" cap="none" normalizeH="0" baseline="0" dirty="0">
                <a:ln>
                  <a:noFill/>
                </a:ln>
                <a:solidFill>
                  <a:schemeClr val="tx1"/>
                </a:solidFill>
                <a:effectLst/>
                <a:cs typeface="Times New Roman" panose="02020603050405020304" pitchFamily="18" charset="0"/>
              </a:rPr>
              <a:t>, S.A., Alghamdi, S.S., </a:t>
            </a:r>
            <a:r>
              <a:rPr kumimoji="0" lang="en-US" altLang="en-US" sz="1000" b="0" i="0" u="none" strike="noStrike" cap="none" normalizeH="0" baseline="0" dirty="0" err="1">
                <a:ln>
                  <a:noFill/>
                </a:ln>
                <a:solidFill>
                  <a:schemeClr val="tx1"/>
                </a:solidFill>
                <a:effectLst/>
                <a:cs typeface="Times New Roman" panose="02020603050405020304" pitchFamily="18" charset="0"/>
              </a:rPr>
              <a:t>Alsuhebany</a:t>
            </a:r>
            <a:r>
              <a:rPr kumimoji="0" lang="en-US" altLang="en-US" sz="1000" b="0" i="0" u="none" strike="noStrike" cap="none" normalizeH="0" baseline="0" dirty="0">
                <a:ln>
                  <a:noFill/>
                </a:ln>
                <a:solidFill>
                  <a:schemeClr val="tx1"/>
                </a:solidFill>
                <a:effectLst/>
                <a:cs typeface="Times New Roman" panose="02020603050405020304" pitchFamily="18" charset="0"/>
              </a:rPr>
              <a:t>, N., </a:t>
            </a:r>
            <a:r>
              <a:rPr kumimoji="0" lang="en-US" altLang="en-US" sz="1000" b="0" i="0" u="none" strike="noStrike" cap="none" normalizeH="0" baseline="0" dirty="0" err="1">
                <a:ln>
                  <a:noFill/>
                </a:ln>
                <a:solidFill>
                  <a:schemeClr val="tx1"/>
                </a:solidFill>
                <a:effectLst/>
                <a:cs typeface="Times New Roman" panose="02020603050405020304" pitchFamily="18" charset="0"/>
              </a:rPr>
              <a:t>Alqahtani</a:t>
            </a:r>
            <a:r>
              <a:rPr kumimoji="0" lang="en-US" altLang="en-US" sz="1000" b="0" i="0" u="none" strike="noStrike" cap="none" normalizeH="0" baseline="0" dirty="0">
                <a:ln>
                  <a:noFill/>
                </a:ln>
                <a:solidFill>
                  <a:schemeClr val="tx1"/>
                </a:solidFill>
                <a:effectLst/>
                <a:cs typeface="Times New Roman" panose="02020603050405020304" pitchFamily="18" charset="0"/>
              </a:rPr>
              <a:t>, T., Alshaya, A., </a:t>
            </a:r>
            <a:r>
              <a:rPr kumimoji="0" lang="en-US" altLang="en-US" sz="1000" b="0" i="0" u="none" strike="noStrike" cap="none" normalizeH="0" baseline="0" dirty="0" err="1">
                <a:ln>
                  <a:noFill/>
                </a:ln>
                <a:solidFill>
                  <a:schemeClr val="tx1"/>
                </a:solidFill>
                <a:effectLst/>
                <a:cs typeface="Times New Roman" panose="02020603050405020304" pitchFamily="18" charset="0"/>
              </a:rPr>
              <a:t>Almohareb</a:t>
            </a:r>
            <a:r>
              <a:rPr kumimoji="0" lang="en-US" altLang="en-US" sz="1000" b="0" i="0" u="none" strike="noStrike" cap="none" normalizeH="0" baseline="0" dirty="0">
                <a:ln>
                  <a:noFill/>
                </a:ln>
                <a:solidFill>
                  <a:schemeClr val="tx1"/>
                </a:solidFill>
                <a:effectLst/>
                <a:cs typeface="Times New Roman" panose="02020603050405020304" pitchFamily="18" charset="0"/>
              </a:rPr>
              <a:t>, S.N., </a:t>
            </a:r>
            <a:r>
              <a:rPr kumimoji="0" lang="en-US" altLang="en-US" sz="1000" b="0" i="0" u="none" strike="noStrike" cap="none" normalizeH="0" baseline="0" dirty="0" err="1">
                <a:ln>
                  <a:noFill/>
                </a:ln>
                <a:solidFill>
                  <a:schemeClr val="tx1"/>
                </a:solidFill>
                <a:effectLst/>
                <a:cs typeface="Times New Roman" panose="02020603050405020304" pitchFamily="18" charset="0"/>
              </a:rPr>
              <a:t>Aldairem</a:t>
            </a:r>
            <a:r>
              <a:rPr kumimoji="0" lang="en-US" altLang="en-US" sz="1000" b="0" i="0" u="none" strike="noStrike" cap="none" normalizeH="0" baseline="0" dirty="0">
                <a:ln>
                  <a:noFill/>
                </a:ln>
                <a:solidFill>
                  <a:schemeClr val="tx1"/>
                </a:solidFill>
                <a:effectLst/>
                <a:cs typeface="Times New Roman" panose="02020603050405020304" pitchFamily="18" charset="0"/>
              </a:rPr>
              <a:t>, A., </a:t>
            </a:r>
            <a:r>
              <a:rPr kumimoji="0" lang="en-US" altLang="en-US" sz="1000" b="0" i="0" u="none" strike="noStrike" cap="none" normalizeH="0" baseline="0" dirty="0" err="1">
                <a:ln>
                  <a:noFill/>
                </a:ln>
                <a:solidFill>
                  <a:schemeClr val="tx1"/>
                </a:solidFill>
                <a:effectLst/>
                <a:cs typeface="Times New Roman" panose="02020603050405020304" pitchFamily="18" charset="0"/>
              </a:rPr>
              <a:t>Alrashed</a:t>
            </a:r>
            <a:r>
              <a:rPr kumimoji="0" lang="en-US" altLang="en-US" sz="1000" b="0" i="0" u="none" strike="noStrike" cap="none" normalizeH="0" baseline="0" dirty="0">
                <a:ln>
                  <a:noFill/>
                </a:ln>
                <a:solidFill>
                  <a:schemeClr val="tx1"/>
                </a:solidFill>
                <a:effectLst/>
                <a:cs typeface="Times New Roman" panose="02020603050405020304" pitchFamily="18" charset="0"/>
              </a:rPr>
              <a:t>, M., Saleh, K.B., </a:t>
            </a:r>
            <a:r>
              <a:rPr kumimoji="0" lang="en-US" altLang="en-US" sz="1000" b="0" i="0" u="none" strike="noStrike" cap="none" normalizeH="0" baseline="0" dirty="0" err="1">
                <a:ln>
                  <a:noFill/>
                </a:ln>
                <a:solidFill>
                  <a:schemeClr val="tx1"/>
                </a:solidFill>
                <a:effectLst/>
                <a:cs typeface="Times New Roman" panose="02020603050405020304" pitchFamily="18" charset="0"/>
              </a:rPr>
              <a:t>Badreldin</a:t>
            </a:r>
            <a:r>
              <a:rPr kumimoji="0" lang="en-US" altLang="en-US" sz="1000" b="0" i="0" u="none" strike="noStrike" cap="none" normalizeH="0" baseline="0" dirty="0">
                <a:ln>
                  <a:noFill/>
                </a:ln>
                <a:solidFill>
                  <a:schemeClr val="tx1"/>
                </a:solidFill>
                <a:effectLst/>
                <a:cs typeface="Times New Roman" panose="02020603050405020304" pitchFamily="18" charset="0"/>
              </a:rPr>
              <a:t>, H.A., Yami, A., Harbi, S.A. and </a:t>
            </a:r>
            <a:r>
              <a:rPr kumimoji="0" lang="en-US" altLang="en-US" sz="1000" b="0" i="0" u="none" strike="noStrike" cap="none" normalizeH="0" baseline="0" dirty="0" err="1">
                <a:ln>
                  <a:noFill/>
                </a:ln>
                <a:solidFill>
                  <a:schemeClr val="tx1"/>
                </a:solidFill>
                <a:effectLst/>
                <a:cs typeface="Times New Roman" panose="02020603050405020304" pitchFamily="18" charset="0"/>
              </a:rPr>
              <a:t>Albekairy</a:t>
            </a:r>
            <a:r>
              <a:rPr kumimoji="0" lang="en-US" altLang="en-US" sz="1000" b="0" i="0" u="none" strike="noStrike" cap="none" normalizeH="0" baseline="0" dirty="0">
                <a:ln>
                  <a:noFill/>
                </a:ln>
                <a:solidFill>
                  <a:schemeClr val="tx1"/>
                </a:solidFill>
                <a:effectLst/>
                <a:cs typeface="Times New Roman" panose="02020603050405020304" pitchFamily="18" charset="0"/>
              </a:rPr>
              <a:t>, A.M. (2023). Revolutionizing Healthcare: The Role Of Artificial Intelligence In Clinical Practice. </a:t>
            </a:r>
            <a:r>
              <a:rPr kumimoji="0" lang="en-US" altLang="en-US" sz="1000" b="0" i="1" u="none" strike="noStrike" cap="none" normalizeH="0" baseline="0" dirty="0">
                <a:ln>
                  <a:noFill/>
                </a:ln>
                <a:solidFill>
                  <a:schemeClr val="tx1"/>
                </a:solidFill>
                <a:effectLst/>
                <a:cs typeface="Times New Roman" panose="02020603050405020304" pitchFamily="18" charset="0"/>
              </a:rPr>
              <a:t>BMC Medical Education</a:t>
            </a:r>
            <a:r>
              <a:rPr kumimoji="0" lang="en-US" altLang="en-US" sz="1000" b="0" i="0" u="none" strike="noStrike" cap="none" normalizeH="0" baseline="0" dirty="0">
                <a:ln>
                  <a:noFill/>
                </a:ln>
                <a:solidFill>
                  <a:schemeClr val="tx1"/>
                </a:solidFill>
                <a:effectLst/>
                <a:cs typeface="Times New Roman" panose="02020603050405020304" pitchFamily="18" charset="0"/>
              </a:rPr>
              <a:t>, [online] 23(1). </a:t>
            </a:r>
            <a:r>
              <a:rPr kumimoji="0" lang="en-US" altLang="en-US" sz="1000" b="0" i="0" u="none" strike="noStrike" cap="none" normalizeH="0" baseline="0" dirty="0" err="1">
                <a:ln>
                  <a:noFill/>
                </a:ln>
                <a:solidFill>
                  <a:schemeClr val="tx1"/>
                </a:solidFill>
                <a:effectLst/>
                <a:cs typeface="Times New Roman" panose="02020603050405020304" pitchFamily="18" charset="0"/>
              </a:rPr>
              <a:t>doi:https</a:t>
            </a:r>
            <a:r>
              <a:rPr kumimoji="0" lang="en-US" altLang="en-US" sz="1000" b="0" i="0" u="none" strike="noStrike" cap="none" normalizeH="0" baseline="0" dirty="0">
                <a:ln>
                  <a:noFill/>
                </a:ln>
                <a:solidFill>
                  <a:schemeClr val="tx1"/>
                </a:solidFill>
                <a:effectLst/>
                <a:cs typeface="Times New Roman" panose="02020603050405020304" pitchFamily="18" charset="0"/>
              </a:rPr>
              <a:t>://doi.org/10.1186/s12909-023-04698-z.</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cs typeface="Times New Roman" panose="02020603050405020304" pitchFamily="18" charset="0"/>
              </a:rPr>
              <a:t>Andri </a:t>
            </a:r>
            <a:r>
              <a:rPr kumimoji="0" lang="en-US" altLang="en-US" sz="1000" b="0" i="0" u="none" strike="noStrike" cap="none" normalizeH="0" baseline="0" dirty="0" err="1">
                <a:ln>
                  <a:noFill/>
                </a:ln>
                <a:solidFill>
                  <a:schemeClr val="tx1"/>
                </a:solidFill>
                <a:effectLst/>
                <a:cs typeface="Times New Roman" panose="02020603050405020304" pitchFamily="18" charset="0"/>
              </a:rPr>
              <a:t>Nuryadin</a:t>
            </a:r>
            <a:r>
              <a:rPr kumimoji="0" lang="en-US" altLang="en-US" sz="1000" b="0" i="0" u="none" strike="noStrike" cap="none" normalizeH="0" baseline="0" dirty="0">
                <a:ln>
                  <a:noFill/>
                </a:ln>
                <a:solidFill>
                  <a:schemeClr val="tx1"/>
                </a:solidFill>
                <a:effectLst/>
                <a:cs typeface="Times New Roman" panose="02020603050405020304" pitchFamily="18" charset="0"/>
              </a:rPr>
              <a:t> (2025). </a:t>
            </a:r>
            <a:r>
              <a:rPr kumimoji="0" lang="en-US" altLang="en-US" sz="1000" b="0" i="1" u="none" strike="noStrike" cap="none" normalizeH="0" baseline="0" dirty="0">
                <a:ln>
                  <a:noFill/>
                </a:ln>
                <a:solidFill>
                  <a:schemeClr val="tx1"/>
                </a:solidFill>
                <a:effectLst/>
                <a:cs typeface="Times New Roman" panose="02020603050405020304" pitchFamily="18" charset="0"/>
              </a:rPr>
              <a:t>office woman holding files with hands doing presentation or advertising concept and announcement</a:t>
            </a:r>
            <a:r>
              <a:rPr kumimoji="0" lang="en-US" altLang="en-US" sz="1000" b="0" i="0" u="none" strike="noStrike" cap="none" normalizeH="0" baseline="0" dirty="0">
                <a:ln>
                  <a:noFill/>
                </a:ln>
                <a:solidFill>
                  <a:schemeClr val="tx1"/>
                </a:solidFill>
                <a:effectLst/>
                <a:cs typeface="Times New Roman" panose="02020603050405020304" pitchFamily="18" charset="0"/>
              </a:rPr>
              <a:t>. [online] </a:t>
            </a:r>
            <a:r>
              <a:rPr kumimoji="0" lang="en-US" altLang="en-US" sz="1000" b="0" i="0" u="none" strike="noStrike" cap="none" normalizeH="0" baseline="0" dirty="0" err="1">
                <a:ln>
                  <a:noFill/>
                </a:ln>
                <a:solidFill>
                  <a:schemeClr val="tx1"/>
                </a:solidFill>
                <a:effectLst/>
                <a:cs typeface="Times New Roman" panose="02020603050405020304" pitchFamily="18" charset="0"/>
              </a:rPr>
              <a:t>Vecteezy</a:t>
            </a:r>
            <a:r>
              <a:rPr kumimoji="0" lang="en-US" altLang="en-US" sz="1000" b="0" i="0" u="none" strike="noStrike" cap="none" normalizeH="0" baseline="0" dirty="0">
                <a:ln>
                  <a:noFill/>
                </a:ln>
                <a:solidFill>
                  <a:schemeClr val="tx1"/>
                </a:solidFill>
                <a:effectLst/>
                <a:cs typeface="Times New Roman" panose="02020603050405020304" pitchFamily="18" charset="0"/>
              </a:rPr>
              <a:t>. Available at: https://www.vecteezy.com/png/45369750-office-woman-holding-files-with-hands-doing-presentation-or-advertising-concept-and-announcement [Accessed 25 Mar.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cs typeface="Times New Roman" panose="02020603050405020304" pitchFamily="18" charset="0"/>
              </a:rPr>
              <a:t>Aulia</a:t>
            </a:r>
            <a:r>
              <a:rPr kumimoji="0" lang="en-US" altLang="en-US" sz="1000" b="0" i="0" u="none" strike="noStrike" cap="none" normalizeH="0" baseline="0" dirty="0">
                <a:ln>
                  <a:noFill/>
                </a:ln>
                <a:solidFill>
                  <a:schemeClr val="tx1"/>
                </a:solidFill>
                <a:effectLst/>
                <a:cs typeface="Times New Roman" panose="02020603050405020304" pitchFamily="18" charset="0"/>
              </a:rPr>
              <a:t> </a:t>
            </a:r>
            <a:r>
              <a:rPr kumimoji="0" lang="en-US" altLang="en-US" sz="1000" b="0" i="0" u="none" strike="noStrike" cap="none" normalizeH="0" baseline="0" dirty="0" err="1">
                <a:ln>
                  <a:noFill/>
                </a:ln>
                <a:solidFill>
                  <a:schemeClr val="tx1"/>
                </a:solidFill>
                <a:effectLst/>
                <a:cs typeface="Times New Roman" panose="02020603050405020304" pitchFamily="18" charset="0"/>
              </a:rPr>
              <a:t>Qudsi</a:t>
            </a:r>
            <a:r>
              <a:rPr kumimoji="0" lang="en-US" altLang="en-US" sz="1000" b="0" i="0" u="none" strike="noStrike" cap="none" normalizeH="0" baseline="0" dirty="0">
                <a:ln>
                  <a:noFill/>
                </a:ln>
                <a:solidFill>
                  <a:schemeClr val="tx1"/>
                </a:solidFill>
                <a:effectLst/>
                <a:cs typeface="Times New Roman" panose="02020603050405020304" pitchFamily="18" charset="0"/>
              </a:rPr>
              <a:t> (2024). </a:t>
            </a:r>
            <a:r>
              <a:rPr kumimoji="0" lang="en-US" altLang="en-US" sz="1000" b="0" i="1" u="none" strike="noStrike" cap="none" normalizeH="0" baseline="0" dirty="0">
                <a:ln>
                  <a:noFill/>
                </a:ln>
                <a:solidFill>
                  <a:schemeClr val="tx1"/>
                </a:solidFill>
                <a:effectLst/>
                <a:cs typeface="Times New Roman" panose="02020603050405020304" pitchFamily="18" charset="0"/>
              </a:rPr>
              <a:t>The Importance of Change Management in the Age of AI</a:t>
            </a:r>
            <a:r>
              <a:rPr kumimoji="0" lang="en-US" altLang="en-US" sz="1000" b="0" i="0" u="none" strike="noStrike" cap="none" normalizeH="0" baseline="0" dirty="0">
                <a:ln>
                  <a:noFill/>
                </a:ln>
                <a:solidFill>
                  <a:schemeClr val="tx1"/>
                </a:solidFill>
                <a:effectLst/>
                <a:cs typeface="Times New Roman" panose="02020603050405020304" pitchFamily="18" charset="0"/>
              </a:rPr>
              <a:t>. [online] Institute of Project Management. Available at: https://projectmanagement.ie/blog/the-importance-of-change-management-in-the-age-of-ai/ [Accessed 25 Mar.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cs typeface="Times New Roman" panose="02020603050405020304" pitchFamily="18" charset="0"/>
              </a:rPr>
              <a:t>Awasthi, K. (2025). </a:t>
            </a:r>
            <a:r>
              <a:rPr kumimoji="0" lang="en-US" altLang="en-US" sz="1000" b="0" i="1" u="none" strike="noStrike" cap="none" normalizeH="0" baseline="0" dirty="0">
                <a:ln>
                  <a:noFill/>
                </a:ln>
                <a:solidFill>
                  <a:schemeClr val="tx1"/>
                </a:solidFill>
                <a:effectLst/>
                <a:cs typeface="Times New Roman" panose="02020603050405020304" pitchFamily="18" charset="0"/>
              </a:rPr>
              <a:t>LinkedIn</a:t>
            </a:r>
            <a:r>
              <a:rPr kumimoji="0" lang="en-US" altLang="en-US" sz="1000" b="0" i="0" u="none" strike="noStrike" cap="none" normalizeH="0" baseline="0" dirty="0">
                <a:ln>
                  <a:noFill/>
                </a:ln>
                <a:solidFill>
                  <a:schemeClr val="tx1"/>
                </a:solidFill>
                <a:effectLst/>
                <a:cs typeface="Times New Roman" panose="02020603050405020304" pitchFamily="18" charset="0"/>
              </a:rPr>
              <a:t>. [online] Linkedin.com. Available at: https://www.linkedin.com/pulse/ai-reshaping-healthcare-staffing-workforce-planning-kartikeya-awasthi-8bvsc/ [Accessed 23 Mar.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cs typeface="Times New Roman" panose="02020603050405020304" pitchFamily="18" charset="0"/>
              </a:rPr>
              <a:t>Baker, L. (2025). </a:t>
            </a:r>
            <a:r>
              <a:rPr kumimoji="0" lang="en-US" altLang="en-US" sz="1000" b="0" i="1" u="none" strike="noStrike" cap="none" normalizeH="0" baseline="0" dirty="0">
                <a:ln>
                  <a:noFill/>
                </a:ln>
                <a:solidFill>
                  <a:schemeClr val="tx1"/>
                </a:solidFill>
                <a:effectLst/>
                <a:cs typeface="Times New Roman" panose="02020603050405020304" pitchFamily="18" charset="0"/>
              </a:rPr>
              <a:t>AI in Homecare - How the Way We Care is Changing - SME BUSINESS NEWS</a:t>
            </a:r>
            <a:r>
              <a:rPr kumimoji="0" lang="en-US" altLang="en-US" sz="1000" b="0" i="0" u="none" strike="noStrike" cap="none" normalizeH="0" baseline="0" dirty="0">
                <a:ln>
                  <a:noFill/>
                </a:ln>
                <a:solidFill>
                  <a:schemeClr val="tx1"/>
                </a:solidFill>
                <a:effectLst/>
                <a:cs typeface="Times New Roman" panose="02020603050405020304" pitchFamily="18" charset="0"/>
              </a:rPr>
              <a:t>. [online] SME BUSINESS NEWS. Available at: https://smebusinessnews.co.uk/2025/03/24/ai-in-homecare-how-the-way-we-care-is-changing/ [Accessed 25 Mar.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cs typeface="Times New Roman" panose="02020603050405020304" pitchFamily="18" charset="0"/>
              </a:rPr>
              <a:t>Bewaji</a:t>
            </a:r>
            <a:r>
              <a:rPr kumimoji="0" lang="en-US" altLang="en-US" sz="1000" b="0" i="0" u="none" strike="noStrike" cap="none" normalizeH="0" baseline="0" dirty="0">
                <a:ln>
                  <a:noFill/>
                </a:ln>
                <a:solidFill>
                  <a:schemeClr val="tx1"/>
                </a:solidFill>
                <a:effectLst/>
                <a:cs typeface="Times New Roman" panose="02020603050405020304" pitchFamily="18" charset="0"/>
              </a:rPr>
              <a:t>, T. (2021). </a:t>
            </a:r>
            <a:r>
              <a:rPr kumimoji="0" lang="en-US" altLang="en-US" sz="1000" b="0" i="1" u="none" strike="noStrike" cap="none" normalizeH="0" baseline="0" dirty="0">
                <a:ln>
                  <a:noFill/>
                </a:ln>
                <a:solidFill>
                  <a:schemeClr val="tx1"/>
                </a:solidFill>
                <a:effectLst/>
                <a:cs typeface="Times New Roman" panose="02020603050405020304" pitchFamily="18" charset="0"/>
              </a:rPr>
              <a:t>How to deliver quality healthcare to every single patient.</a:t>
            </a:r>
            <a:r>
              <a:rPr kumimoji="0" lang="en-US" altLang="en-US" sz="1000" b="0" i="0" u="none" strike="noStrike" cap="none" normalizeH="0" baseline="0" dirty="0">
                <a:ln>
                  <a:noFill/>
                </a:ln>
                <a:solidFill>
                  <a:schemeClr val="tx1"/>
                </a:solidFill>
                <a:effectLst/>
                <a:cs typeface="Times New Roman" panose="02020603050405020304" pitchFamily="18" charset="0"/>
              </a:rPr>
              <a:t> [online] www.linkedin.com. Available at: https://www.linkedin.com/pulse/how-deliver-quality-healthcare-every-single-patient-temitayo [Accessed 25 Mar. 2025]. (image).</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cs typeface="Times New Roman" panose="02020603050405020304" pitchFamily="18" charset="0"/>
              </a:rPr>
              <a:t>Brokvam</a:t>
            </a:r>
            <a:r>
              <a:rPr kumimoji="0" lang="en-US" altLang="en-US" sz="1000" b="0" i="0" u="none" strike="noStrike" cap="none" normalizeH="0" baseline="0" dirty="0">
                <a:ln>
                  <a:noFill/>
                </a:ln>
                <a:solidFill>
                  <a:schemeClr val="tx1"/>
                </a:solidFill>
                <a:effectLst/>
                <a:cs typeface="Times New Roman" panose="02020603050405020304" pitchFamily="18" charset="0"/>
              </a:rPr>
              <a:t>, T. (2024). </a:t>
            </a:r>
            <a:r>
              <a:rPr kumimoji="0" lang="en-US" altLang="en-US" sz="1000" b="0" i="1" u="none" strike="noStrike" cap="none" normalizeH="0" baseline="0" dirty="0">
                <a:ln>
                  <a:noFill/>
                </a:ln>
                <a:solidFill>
                  <a:schemeClr val="tx1"/>
                </a:solidFill>
                <a:effectLst/>
                <a:cs typeface="Times New Roman" panose="02020603050405020304" pitchFamily="18" charset="0"/>
              </a:rPr>
              <a:t>AI and the Cost of Implementation and Investment - Thor </a:t>
            </a:r>
            <a:r>
              <a:rPr kumimoji="0" lang="en-US" altLang="en-US" sz="1000" b="0" i="1" u="none" strike="noStrike" cap="none" normalizeH="0" baseline="0" dirty="0" err="1">
                <a:ln>
                  <a:noFill/>
                </a:ln>
                <a:solidFill>
                  <a:schemeClr val="tx1"/>
                </a:solidFill>
                <a:effectLst/>
                <a:cs typeface="Times New Roman" panose="02020603050405020304" pitchFamily="18" charset="0"/>
              </a:rPr>
              <a:t>Brokvam</a:t>
            </a:r>
            <a:r>
              <a:rPr kumimoji="0" lang="en-US" altLang="en-US" sz="1000" b="0" i="1" u="none" strike="noStrike" cap="none" normalizeH="0" baseline="0" dirty="0">
                <a:ln>
                  <a:noFill/>
                </a:ln>
                <a:solidFill>
                  <a:schemeClr val="tx1"/>
                </a:solidFill>
                <a:effectLst/>
                <a:cs typeface="Times New Roman" panose="02020603050405020304" pitchFamily="18" charset="0"/>
              </a:rPr>
              <a:t> M.B.A. Strategy &amp; Leadership - Medium</a:t>
            </a:r>
            <a:r>
              <a:rPr kumimoji="0" lang="en-US" altLang="en-US" sz="1000" b="0" i="0" u="none" strike="noStrike" cap="none" normalizeH="0" baseline="0" dirty="0">
                <a:ln>
                  <a:noFill/>
                </a:ln>
                <a:solidFill>
                  <a:schemeClr val="tx1"/>
                </a:solidFill>
                <a:effectLst/>
                <a:cs typeface="Times New Roman" panose="02020603050405020304" pitchFamily="18" charset="0"/>
              </a:rPr>
              <a:t>. [online] Medium. Available at: https://medium.com/%40ty157000/ai-and-the-cost-of-implementation-and-investment-305f42f3d798 [Accessed 25 Mar.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cs typeface="Times New Roman" panose="02020603050405020304" pitchFamily="18" charset="0"/>
              </a:rPr>
              <a:t>Care Quality Commission (2022). </a:t>
            </a:r>
            <a:r>
              <a:rPr kumimoji="0" lang="en-US" altLang="en-US" sz="1000" b="0" i="1" u="none" strike="noStrike" cap="none" normalizeH="0" baseline="0" dirty="0">
                <a:ln>
                  <a:noFill/>
                </a:ln>
                <a:solidFill>
                  <a:schemeClr val="tx1"/>
                </a:solidFill>
                <a:effectLst/>
                <a:cs typeface="Times New Roman" panose="02020603050405020304" pitchFamily="18" charset="0"/>
              </a:rPr>
              <a:t>Workforce - Care Quality Commission</a:t>
            </a:r>
            <a:r>
              <a:rPr kumimoji="0" lang="en-US" altLang="en-US" sz="1000" b="0" i="0" u="none" strike="noStrike" cap="none" normalizeH="0" baseline="0" dirty="0">
                <a:ln>
                  <a:noFill/>
                </a:ln>
                <a:solidFill>
                  <a:schemeClr val="tx1"/>
                </a:solidFill>
                <a:effectLst/>
                <a:cs typeface="Times New Roman" panose="02020603050405020304" pitchFamily="18" charset="0"/>
              </a:rPr>
              <a:t>. [online] www.cqc.org.uk. Available at: https://www.cqc.org.uk/publication/state-care-202122/workforce [Accessed 23 Mar.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cs typeface="Times New Roman" panose="02020603050405020304" pitchFamily="18" charset="0"/>
              </a:rPr>
              <a:t>Deal, J. (2024). </a:t>
            </a:r>
            <a:r>
              <a:rPr kumimoji="0" lang="en-US" altLang="en-US" sz="1000" b="0" i="1" u="none" strike="noStrike" cap="none" normalizeH="0" baseline="0" dirty="0">
                <a:ln>
                  <a:noFill/>
                </a:ln>
                <a:solidFill>
                  <a:schemeClr val="tx1"/>
                </a:solidFill>
                <a:effectLst/>
                <a:cs typeface="Times New Roman" panose="02020603050405020304" pitchFamily="18" charset="0"/>
              </a:rPr>
              <a:t>What Are Upskilling and Reskilling? (And Why They Matter) | Phenom</a:t>
            </a:r>
            <a:r>
              <a:rPr kumimoji="0" lang="en-US" altLang="en-US" sz="1000" b="0" i="0" u="none" strike="noStrike" cap="none" normalizeH="0" baseline="0" dirty="0">
                <a:ln>
                  <a:noFill/>
                </a:ln>
                <a:solidFill>
                  <a:schemeClr val="tx1"/>
                </a:solidFill>
                <a:effectLst/>
                <a:cs typeface="Times New Roman" panose="02020603050405020304" pitchFamily="18" charset="0"/>
              </a:rPr>
              <a:t>. [online] What Are Upskilling and Reskilling? (And Why They Matter) | Phenom. Available at: https://www.phenom.com/blog/what-are-upskilling-and-reskilling [Accessed 25 Mar.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cs typeface="Times New Roman" panose="02020603050405020304" pitchFamily="18" charset="0"/>
              </a:rPr>
              <a:t>Dmytro and Pavlo (2024). </a:t>
            </a:r>
            <a:r>
              <a:rPr kumimoji="0" lang="en-US" altLang="en-US" sz="1000" b="0" i="1" u="none" strike="noStrike" cap="none" normalizeH="0" baseline="0" dirty="0">
                <a:ln>
                  <a:noFill/>
                </a:ln>
                <a:solidFill>
                  <a:schemeClr val="tx1"/>
                </a:solidFill>
                <a:effectLst/>
                <a:cs typeface="Times New Roman" panose="02020603050405020304" pitchFamily="18" charset="0"/>
              </a:rPr>
              <a:t>AI Pricing: How Much Does AI Cost in 2025?</a:t>
            </a:r>
            <a:r>
              <a:rPr kumimoji="0" lang="en-US" altLang="en-US" sz="1000" b="0" i="0" u="none" strike="noStrike" cap="none" normalizeH="0" baseline="0" dirty="0">
                <a:ln>
                  <a:noFill/>
                </a:ln>
                <a:solidFill>
                  <a:schemeClr val="tx1"/>
                </a:solidFill>
                <a:effectLst/>
                <a:cs typeface="Times New Roman" panose="02020603050405020304" pitchFamily="18" charset="0"/>
              </a:rPr>
              <a:t> [online] Codica.com. Available at: https://www.codica.com/blog/how-much-does-ai-cost/?utm_source=chatgpt.com [Accessed 25 Mar.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cs typeface="Times New Roman" panose="02020603050405020304" pitchFamily="18" charset="0"/>
              </a:rPr>
              <a:t>Duja</a:t>
            </a:r>
            <a:r>
              <a:rPr kumimoji="0" lang="en-US" altLang="en-US" sz="1000" b="0" i="0" u="none" strike="noStrike" cap="none" normalizeH="0" baseline="0" dirty="0">
                <a:ln>
                  <a:noFill/>
                </a:ln>
                <a:solidFill>
                  <a:schemeClr val="tx1"/>
                </a:solidFill>
                <a:effectLst/>
                <a:cs typeface="Times New Roman" panose="02020603050405020304" pitchFamily="18" charset="0"/>
              </a:rPr>
              <a:t> Consulting (2024). </a:t>
            </a:r>
            <a:r>
              <a:rPr kumimoji="0" lang="en-US" altLang="en-US" sz="1000" b="0" i="1" u="none" strike="noStrike" cap="none" normalizeH="0" baseline="0" dirty="0">
                <a:ln>
                  <a:noFill/>
                </a:ln>
                <a:solidFill>
                  <a:schemeClr val="tx1"/>
                </a:solidFill>
                <a:effectLst/>
                <a:cs typeface="Times New Roman" panose="02020603050405020304" pitchFamily="18" charset="0"/>
              </a:rPr>
              <a:t>The Role of AI in </a:t>
            </a:r>
            <a:r>
              <a:rPr kumimoji="0" lang="en-US" altLang="en-US" sz="1000" b="0" i="1" u="none" strike="noStrike" cap="none" normalizeH="0" baseline="0" dirty="0" err="1">
                <a:ln>
                  <a:noFill/>
                </a:ln>
                <a:solidFill>
                  <a:schemeClr val="tx1"/>
                </a:solidFill>
                <a:effectLst/>
                <a:cs typeface="Times New Roman" panose="02020603050405020304" pitchFamily="18" charset="0"/>
              </a:rPr>
              <a:t>Personalised</a:t>
            </a:r>
            <a:r>
              <a:rPr kumimoji="0" lang="en-US" altLang="en-US" sz="1000" b="0" i="1" u="none" strike="noStrike" cap="none" normalizeH="0" baseline="0" dirty="0">
                <a:ln>
                  <a:noFill/>
                </a:ln>
                <a:solidFill>
                  <a:schemeClr val="tx1"/>
                </a:solidFill>
                <a:effectLst/>
                <a:cs typeface="Times New Roman" panose="02020603050405020304" pitchFamily="18" charset="0"/>
              </a:rPr>
              <a:t> Employee Retention Strategies</a:t>
            </a:r>
            <a:r>
              <a:rPr kumimoji="0" lang="en-US" altLang="en-US" sz="1000" b="0" i="0" u="none" strike="noStrike" cap="none" normalizeH="0" baseline="0" dirty="0">
                <a:ln>
                  <a:noFill/>
                </a:ln>
                <a:solidFill>
                  <a:schemeClr val="tx1"/>
                </a:solidFill>
                <a:effectLst/>
                <a:cs typeface="Times New Roman" panose="02020603050405020304" pitchFamily="18" charset="0"/>
              </a:rPr>
              <a:t>. [online] www.linkedin.com. Available at: https://www.linkedin.com/pulse/role-ai-personalised-employee-retention-strategies-duja-consulting-iz6nf/ [Accessed 25 Mar.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cs typeface="Times New Roman" panose="02020603050405020304" pitchFamily="18" charset="0"/>
              </a:rPr>
              <a:t>Future Processing (2024). </a:t>
            </a:r>
            <a:r>
              <a:rPr kumimoji="0" lang="en-US" altLang="en-US" sz="1000" b="0" i="1" u="none" strike="noStrike" cap="none" normalizeH="0" baseline="0" dirty="0">
                <a:ln>
                  <a:noFill/>
                </a:ln>
                <a:solidFill>
                  <a:schemeClr val="tx1"/>
                </a:solidFill>
                <a:effectLst/>
                <a:cs typeface="Times New Roman" panose="02020603050405020304" pitchFamily="18" charset="0"/>
              </a:rPr>
              <a:t>AI pricing: how much does AI cost in 2024? | Future Processing</a:t>
            </a:r>
            <a:r>
              <a:rPr kumimoji="0" lang="en-US" altLang="en-US" sz="1000" b="0" i="0" u="none" strike="noStrike" cap="none" normalizeH="0" baseline="0" dirty="0">
                <a:ln>
                  <a:noFill/>
                </a:ln>
                <a:solidFill>
                  <a:schemeClr val="tx1"/>
                </a:solidFill>
                <a:effectLst/>
                <a:cs typeface="Times New Roman" panose="02020603050405020304" pitchFamily="18" charset="0"/>
              </a:rPr>
              <a:t>. [online] Technology &amp; Software Development Blog | Future Processing. Available at: https://www.future-processing.com/blog/ai-pricing-is-ai-expensive/?utm_source=chatgpt.com [Accessed 25 Mar.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rPr>
              <a:t>Hallmark (2024). Hallmark Care Homes Recruitment. [online] Hallmarkcarehomes.co.uk. Available at: https://recruitment.hallmarkcarehomes.co.uk/ [Accessed 25 Mar.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cs typeface="Times New Roman" panose="02020603050405020304" pitchFamily="18" charset="0"/>
              </a:rPr>
              <a:t>Gordon Scott (2023). </a:t>
            </a:r>
            <a:r>
              <a:rPr kumimoji="0" lang="en-US" altLang="en-US" sz="1000" b="0" i="1" u="none" strike="noStrike" cap="none" normalizeH="0" baseline="0" dirty="0">
                <a:ln>
                  <a:noFill/>
                </a:ln>
                <a:solidFill>
                  <a:schemeClr val="tx1"/>
                </a:solidFill>
                <a:effectLst/>
                <a:cs typeface="Times New Roman" panose="02020603050405020304" pitchFamily="18" charset="0"/>
              </a:rPr>
              <a:t>Artificial intelligence: What it is and how it is used</a:t>
            </a:r>
            <a:r>
              <a:rPr kumimoji="0" lang="en-US" altLang="en-US" sz="1000" b="0" i="0" u="none" strike="noStrike" cap="none" normalizeH="0" baseline="0" dirty="0">
                <a:ln>
                  <a:noFill/>
                </a:ln>
                <a:solidFill>
                  <a:schemeClr val="tx1"/>
                </a:solidFill>
                <a:effectLst/>
                <a:cs typeface="Times New Roman" panose="02020603050405020304" pitchFamily="18" charset="0"/>
              </a:rPr>
              <a:t>. [online] Investopedia. Available at: https://www.investopedia.com/terms/a/artificial-intelligence-ai.asp [Accessed 23 Mar. 2025]. (image).</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cs typeface="Times New Roman" panose="02020603050405020304" pitchFamily="18" charset="0"/>
              </a:rPr>
              <a:t>Hallmark (2025). </a:t>
            </a:r>
            <a:r>
              <a:rPr kumimoji="0" lang="en-US" altLang="en-US" sz="1000" b="0" i="1" u="none" strike="noStrike" cap="none" normalizeH="0" baseline="0" dirty="0">
                <a:ln>
                  <a:noFill/>
                </a:ln>
                <a:solidFill>
                  <a:schemeClr val="tx1"/>
                </a:solidFill>
                <a:effectLst/>
                <a:cs typeface="Times New Roman" panose="02020603050405020304" pitchFamily="18" charset="0"/>
              </a:rPr>
              <a:t>Hallmark Care Homes</a:t>
            </a:r>
            <a:r>
              <a:rPr kumimoji="0" lang="en-US" altLang="en-US" sz="1000" b="0" i="0" u="none" strike="noStrike" cap="none" normalizeH="0" baseline="0" dirty="0">
                <a:ln>
                  <a:noFill/>
                </a:ln>
                <a:solidFill>
                  <a:schemeClr val="tx1"/>
                </a:solidFill>
                <a:effectLst/>
                <a:cs typeface="Times New Roman" panose="02020603050405020304" pitchFamily="18" charset="0"/>
              </a:rPr>
              <a:t>. [online] Hallmark Care Homes. Available at: https://www.hallmarkcarehomes.co.uk/ [Accessed 23 Mar.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cs typeface="Times New Roman" panose="02020603050405020304" pitchFamily="18" charset="0"/>
              </a:rPr>
              <a:t>Hallmark Foundation (2023). </a:t>
            </a:r>
            <a:r>
              <a:rPr kumimoji="0" lang="en-US" altLang="en-US" sz="1000" b="0" i="1" u="none" strike="noStrike" cap="none" normalizeH="0" baseline="0" dirty="0">
                <a:ln>
                  <a:noFill/>
                </a:ln>
                <a:solidFill>
                  <a:schemeClr val="tx1"/>
                </a:solidFill>
                <a:effectLst/>
                <a:cs typeface="Times New Roman" panose="02020603050405020304" pitchFamily="18" charset="0"/>
              </a:rPr>
              <a:t>New research aims to </a:t>
            </a:r>
            <a:r>
              <a:rPr kumimoji="0" lang="en-US" altLang="en-US" sz="1000" b="0" i="1" u="none" strike="noStrike" cap="none" normalizeH="0" baseline="0" dirty="0" err="1">
                <a:ln>
                  <a:noFill/>
                </a:ln>
                <a:solidFill>
                  <a:schemeClr val="tx1"/>
                </a:solidFill>
                <a:effectLst/>
                <a:cs typeface="Times New Roman" panose="02020603050405020304" pitchFamily="18" charset="0"/>
              </a:rPr>
              <a:t>revolutionise</a:t>
            </a:r>
            <a:r>
              <a:rPr kumimoji="0" lang="en-US" altLang="en-US" sz="1000" b="0" i="1" u="none" strike="noStrike" cap="none" normalizeH="0" baseline="0" dirty="0">
                <a:ln>
                  <a:noFill/>
                </a:ln>
                <a:solidFill>
                  <a:schemeClr val="tx1"/>
                </a:solidFill>
                <a:effectLst/>
                <a:cs typeface="Times New Roman" panose="02020603050405020304" pitchFamily="18" charset="0"/>
              </a:rPr>
              <a:t> care for older people - Hallmark Foundation</a:t>
            </a:r>
            <a:r>
              <a:rPr kumimoji="0" lang="en-US" altLang="en-US" sz="1000" b="0" i="0" u="none" strike="noStrike" cap="none" normalizeH="0" baseline="0" dirty="0">
                <a:ln>
                  <a:noFill/>
                </a:ln>
                <a:solidFill>
                  <a:schemeClr val="tx1"/>
                </a:solidFill>
                <a:effectLst/>
                <a:cs typeface="Times New Roman" panose="02020603050405020304" pitchFamily="18" charset="0"/>
              </a:rPr>
              <a:t>. [online] Hallmark Foundation. Available at: https://www.hallmarkfoundation.org.uk/new-research-aims-to-revolutionise-care-for-older-people/ [Accessed 25 Mar.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cs typeface="Times New Roman" panose="02020603050405020304" pitchFamily="18" charset="0"/>
              </a:rPr>
              <a:t>Jackson, T. (2024). </a:t>
            </a:r>
            <a:r>
              <a:rPr kumimoji="0" lang="en-US" altLang="en-US" sz="1000" b="0" i="1" u="none" strike="noStrike" cap="none" normalizeH="0" baseline="0" dirty="0">
                <a:ln>
                  <a:noFill/>
                </a:ln>
                <a:solidFill>
                  <a:schemeClr val="tx1"/>
                </a:solidFill>
                <a:effectLst/>
                <a:cs typeface="Times New Roman" panose="02020603050405020304" pitchFamily="18" charset="0"/>
              </a:rPr>
              <a:t>How AI could transform the way training is delivered at work</a:t>
            </a:r>
            <a:r>
              <a:rPr kumimoji="0" lang="en-US" altLang="en-US" sz="1000" b="0" i="0" u="none" strike="noStrike" cap="none" normalizeH="0" baseline="0" dirty="0">
                <a:ln>
                  <a:noFill/>
                </a:ln>
                <a:solidFill>
                  <a:schemeClr val="tx1"/>
                </a:solidFill>
                <a:effectLst/>
                <a:cs typeface="Times New Roman" panose="02020603050405020304" pitchFamily="18" charset="0"/>
              </a:rPr>
              <a:t>. [online] Peoplemanagement.co.uk. Available at: https://www.peoplemanagement.co.uk/article/1887479/ai-transform-training-delivered-work [Accessed 25 Mar.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cs typeface="Times New Roman" panose="02020603050405020304" pitchFamily="18" charset="0"/>
              </a:rPr>
              <a:t>Kapuściński</a:t>
            </a:r>
            <a:r>
              <a:rPr kumimoji="0" lang="en-US" altLang="en-US" sz="1000" b="0" i="0" u="none" strike="noStrike" cap="none" normalizeH="0" baseline="0" dirty="0">
                <a:ln>
                  <a:noFill/>
                </a:ln>
                <a:solidFill>
                  <a:schemeClr val="tx1"/>
                </a:solidFill>
                <a:effectLst/>
                <a:cs typeface="Times New Roman" panose="02020603050405020304" pitchFamily="18" charset="0"/>
              </a:rPr>
              <a:t>, M. (2024). </a:t>
            </a:r>
            <a:r>
              <a:rPr kumimoji="0" lang="en-US" altLang="en-US" sz="1000" b="0" i="1" u="none" strike="noStrike" cap="none" normalizeH="0" baseline="0" dirty="0">
                <a:ln>
                  <a:noFill/>
                </a:ln>
                <a:solidFill>
                  <a:schemeClr val="tx1"/>
                </a:solidFill>
                <a:effectLst/>
                <a:cs typeface="Times New Roman" panose="02020603050405020304" pitchFamily="18" charset="0"/>
              </a:rPr>
              <a:t>Improving Employee Training with AI-Powered Solutions</a:t>
            </a:r>
            <a:r>
              <a:rPr kumimoji="0" lang="en-US" altLang="en-US" sz="1000" b="0" i="0" u="none" strike="noStrike" cap="none" normalizeH="0" baseline="0" dirty="0">
                <a:ln>
                  <a:noFill/>
                </a:ln>
                <a:solidFill>
                  <a:schemeClr val="tx1"/>
                </a:solidFill>
                <a:effectLst/>
                <a:cs typeface="Times New Roman" panose="02020603050405020304" pitchFamily="18" charset="0"/>
              </a:rPr>
              <a:t>. [online] TTMS. Available at: https://ttms.com/improving-employee-training-with-ai-powered-solutions/ [Accessed 25 Mar.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cs typeface="Times New Roman" panose="02020603050405020304" pitchFamily="18" charset="0"/>
              </a:rPr>
              <a:t>Karim, M., </a:t>
            </a:r>
            <a:r>
              <a:rPr kumimoji="0" lang="en-US" altLang="en-US" sz="1000" b="0" i="0" u="none" strike="noStrike" cap="none" normalizeH="0" baseline="0" dirty="0" err="1">
                <a:ln>
                  <a:noFill/>
                </a:ln>
                <a:solidFill>
                  <a:schemeClr val="tx1"/>
                </a:solidFill>
                <a:effectLst/>
                <a:cs typeface="Times New Roman" panose="02020603050405020304" pitchFamily="18" charset="0"/>
              </a:rPr>
              <a:t>Alrazeeni</a:t>
            </a:r>
            <a:r>
              <a:rPr kumimoji="0" lang="en-US" altLang="en-US" sz="1000" b="0" i="0" u="none" strike="noStrike" cap="none" normalizeH="0" baseline="0" dirty="0">
                <a:ln>
                  <a:noFill/>
                </a:ln>
                <a:solidFill>
                  <a:schemeClr val="tx1"/>
                </a:solidFill>
                <a:effectLst/>
                <a:cs typeface="Times New Roman" panose="02020603050405020304" pitchFamily="18" charset="0"/>
              </a:rPr>
              <a:t>, D.M., Akter, F., </a:t>
            </a:r>
            <a:r>
              <a:rPr kumimoji="0" lang="en-US" altLang="en-US" sz="1000" b="0" i="0" u="none" strike="noStrike" cap="none" normalizeH="0" baseline="0" dirty="0" err="1">
                <a:ln>
                  <a:noFill/>
                </a:ln>
                <a:solidFill>
                  <a:schemeClr val="tx1"/>
                </a:solidFill>
                <a:effectLst/>
                <a:cs typeface="Times New Roman" panose="02020603050405020304" pitchFamily="18" charset="0"/>
              </a:rPr>
              <a:t>Latifun</a:t>
            </a:r>
            <a:r>
              <a:rPr kumimoji="0" lang="en-US" altLang="en-US" sz="1000" b="0" i="0" u="none" strike="noStrike" cap="none" normalizeH="0" baseline="0" dirty="0">
                <a:ln>
                  <a:noFill/>
                </a:ln>
                <a:solidFill>
                  <a:schemeClr val="tx1"/>
                </a:solidFill>
                <a:effectLst/>
                <a:cs typeface="Times New Roman" panose="02020603050405020304" pitchFamily="18" charset="0"/>
              </a:rPr>
              <a:t> </a:t>
            </a:r>
            <a:r>
              <a:rPr kumimoji="0" lang="en-US" altLang="en-US" sz="1000" b="0" i="0" u="none" strike="noStrike" cap="none" normalizeH="0" baseline="0" dirty="0" err="1">
                <a:ln>
                  <a:noFill/>
                </a:ln>
                <a:solidFill>
                  <a:schemeClr val="tx1"/>
                </a:solidFill>
                <a:effectLst/>
                <a:cs typeface="Times New Roman" panose="02020603050405020304" pitchFamily="18" charset="0"/>
              </a:rPr>
              <a:t>Nesa</a:t>
            </a:r>
            <a:r>
              <a:rPr kumimoji="0" lang="en-US" altLang="en-US" sz="1000" b="0" i="0" u="none" strike="noStrike" cap="none" normalizeH="0" baseline="0" dirty="0">
                <a:ln>
                  <a:noFill/>
                </a:ln>
                <a:solidFill>
                  <a:schemeClr val="tx1"/>
                </a:solidFill>
                <a:effectLst/>
                <a:cs typeface="Times New Roman" panose="02020603050405020304" pitchFamily="18" charset="0"/>
              </a:rPr>
              <a:t>, Dipak Chandra Das, Muhammad Join Uddin, Begum, J., Most. Tahmina Khatun, Md. </a:t>
            </a:r>
            <a:r>
              <a:rPr kumimoji="0" lang="en-US" altLang="en-US" sz="1000" b="0" i="0" u="none" strike="noStrike" cap="none" normalizeH="0" baseline="0" dirty="0" err="1">
                <a:ln>
                  <a:noFill/>
                </a:ln>
                <a:solidFill>
                  <a:schemeClr val="tx1"/>
                </a:solidFill>
                <a:effectLst/>
                <a:cs typeface="Times New Roman" panose="02020603050405020304" pitchFamily="18" charset="0"/>
              </a:rPr>
              <a:t>Abdun</a:t>
            </a:r>
            <a:r>
              <a:rPr kumimoji="0" lang="en-US" altLang="en-US" sz="1000" b="0" i="0" u="none" strike="noStrike" cap="none" normalizeH="0" baseline="0" dirty="0">
                <a:ln>
                  <a:noFill/>
                </a:ln>
                <a:solidFill>
                  <a:schemeClr val="tx1"/>
                </a:solidFill>
                <a:effectLst/>
                <a:cs typeface="Times New Roman" panose="02020603050405020304" pitchFamily="18" charset="0"/>
              </a:rPr>
              <a:t> Noor, Ahmad, S., </a:t>
            </a:r>
            <a:r>
              <a:rPr kumimoji="0" lang="en-US" altLang="en-US" sz="1000" b="0" i="0" u="none" strike="noStrike" cap="none" normalizeH="0" baseline="0" dirty="0" err="1">
                <a:ln>
                  <a:noFill/>
                </a:ln>
                <a:solidFill>
                  <a:schemeClr val="tx1"/>
                </a:solidFill>
                <a:effectLst/>
                <a:cs typeface="Times New Roman" panose="02020603050405020304" pitchFamily="18" charset="0"/>
              </a:rPr>
              <a:t>Sabren</a:t>
            </a:r>
            <a:r>
              <a:rPr kumimoji="0" lang="en-US" altLang="en-US" sz="1000" b="0" i="0" u="none" strike="noStrike" cap="none" normalizeH="0" baseline="0" dirty="0">
                <a:ln>
                  <a:noFill/>
                </a:ln>
                <a:solidFill>
                  <a:schemeClr val="tx1"/>
                </a:solidFill>
                <a:effectLst/>
                <a:cs typeface="Times New Roman" panose="02020603050405020304" pitchFamily="18" charset="0"/>
              </a:rPr>
              <a:t> Mukta Tanha, Tuli Rani Deb and </a:t>
            </a:r>
            <a:r>
              <a:rPr kumimoji="0" lang="en-US" altLang="en-US" sz="1000" b="0" i="0" u="none" strike="noStrike" cap="none" normalizeH="0" baseline="0" dirty="0" err="1">
                <a:ln>
                  <a:noFill/>
                </a:ln>
                <a:solidFill>
                  <a:schemeClr val="tx1"/>
                </a:solidFill>
                <a:effectLst/>
                <a:cs typeface="Times New Roman" panose="02020603050405020304" pitchFamily="18" charset="0"/>
              </a:rPr>
              <a:t>Mst</a:t>
            </a:r>
            <a:r>
              <a:rPr kumimoji="0" lang="en-US" altLang="en-US" sz="1000" b="0" i="0" u="none" strike="noStrike" cap="none" normalizeH="0" baseline="0" dirty="0">
                <a:ln>
                  <a:noFill/>
                </a:ln>
                <a:solidFill>
                  <a:schemeClr val="tx1"/>
                </a:solidFill>
                <a:effectLst/>
                <a:cs typeface="Times New Roman" panose="02020603050405020304" pitchFamily="18" charset="0"/>
              </a:rPr>
              <a:t>. Rina Parvin (2024). The Role of Artificial Intelligence in Enhancing Nurses’ Work-Life Balance. </a:t>
            </a:r>
            <a:r>
              <a:rPr kumimoji="0" lang="en-US" altLang="en-US" sz="1000" b="0" i="1" u="none" strike="noStrike" cap="none" normalizeH="0" baseline="0" dirty="0">
                <a:ln>
                  <a:noFill/>
                </a:ln>
                <a:solidFill>
                  <a:schemeClr val="tx1"/>
                </a:solidFill>
                <a:effectLst/>
                <a:cs typeface="Times New Roman" panose="02020603050405020304" pitchFamily="18" charset="0"/>
              </a:rPr>
              <a:t>Journal of Medicine Surgery and Public Health</a:t>
            </a:r>
            <a:r>
              <a:rPr kumimoji="0" lang="en-US" altLang="en-US" sz="1000" b="0" i="0" u="none" strike="noStrike" cap="none" normalizeH="0" baseline="0" dirty="0">
                <a:ln>
                  <a:noFill/>
                </a:ln>
                <a:solidFill>
                  <a:schemeClr val="tx1"/>
                </a:solidFill>
                <a:effectLst/>
                <a:cs typeface="Times New Roman" panose="02020603050405020304" pitchFamily="18" charset="0"/>
              </a:rPr>
              <a:t>, [online] 3, pp.100135–100135. </a:t>
            </a:r>
            <a:r>
              <a:rPr kumimoji="0" lang="en-US" altLang="en-US" sz="1000" b="0" i="0" u="none" strike="noStrike" cap="none" normalizeH="0" baseline="0" dirty="0" err="1">
                <a:ln>
                  <a:noFill/>
                </a:ln>
                <a:solidFill>
                  <a:schemeClr val="tx1"/>
                </a:solidFill>
                <a:effectLst/>
                <a:cs typeface="Times New Roman" panose="02020603050405020304" pitchFamily="18" charset="0"/>
              </a:rPr>
              <a:t>doi:https</a:t>
            </a:r>
            <a:r>
              <a:rPr kumimoji="0" lang="en-US" altLang="en-US" sz="1000" b="0" i="0" u="none" strike="noStrike" cap="none" normalizeH="0" baseline="0" dirty="0">
                <a:ln>
                  <a:noFill/>
                </a:ln>
                <a:solidFill>
                  <a:schemeClr val="tx1"/>
                </a:solidFill>
                <a:effectLst/>
                <a:cs typeface="Times New Roman" panose="02020603050405020304" pitchFamily="18" charset="0"/>
              </a:rPr>
              <a:t>://doi.org/10.1016/j.glmedi.2024.100135.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cs typeface="Times New Roman" panose="02020603050405020304" pitchFamily="18" charset="0"/>
              </a:rPr>
              <a:t>Kenan, J. (2023). </a:t>
            </a:r>
            <a:r>
              <a:rPr kumimoji="0" lang="en-US" altLang="en-US" sz="1000" b="0" i="1" u="none" strike="noStrike" cap="none" normalizeH="0" baseline="0" dirty="0">
                <a:ln>
                  <a:noFill/>
                </a:ln>
                <a:solidFill>
                  <a:schemeClr val="tx1"/>
                </a:solidFill>
                <a:effectLst/>
                <a:cs typeface="Times New Roman" panose="02020603050405020304" pitchFamily="18" charset="0"/>
              </a:rPr>
              <a:t>AI ethics: How marketers should embrace innovation responsibly</a:t>
            </a:r>
            <a:r>
              <a:rPr kumimoji="0" lang="en-US" altLang="en-US" sz="1000" b="0" i="0" u="none" strike="noStrike" cap="none" normalizeH="0" baseline="0" dirty="0">
                <a:ln>
                  <a:noFill/>
                </a:ln>
                <a:solidFill>
                  <a:schemeClr val="tx1"/>
                </a:solidFill>
                <a:effectLst/>
                <a:cs typeface="Times New Roman" panose="02020603050405020304" pitchFamily="18" charset="0"/>
              </a:rPr>
              <a:t>. [online] Sprout Social. Available at: https://sproutsocial.com/insights/ai-ethics/ [Accessed 25 Mar. 2025]. (image).</a:t>
            </a:r>
            <a:endParaRPr kumimoji="0" lang="en-US" altLang="en-US" sz="10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92101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B2336-0F17-4563-185B-397259693B15}"/>
              </a:ext>
            </a:extLst>
          </p:cNvPr>
          <p:cNvSpPr>
            <a:spLocks noGrp="1"/>
          </p:cNvSpPr>
          <p:nvPr>
            <p:ph type="title"/>
          </p:nvPr>
        </p:nvSpPr>
        <p:spPr>
          <a:xfrm>
            <a:off x="762000" y="93997"/>
            <a:ext cx="9906000" cy="1382156"/>
          </a:xfrm>
        </p:spPr>
        <p:txBody>
          <a:bodyPr/>
          <a:lstStyle/>
          <a:p>
            <a:r>
              <a:rPr lang="en-GB" dirty="0"/>
              <a:t>References</a:t>
            </a:r>
          </a:p>
        </p:txBody>
      </p:sp>
      <p:sp>
        <p:nvSpPr>
          <p:cNvPr id="8" name="TextBox 7">
            <a:extLst>
              <a:ext uri="{FF2B5EF4-FFF2-40B4-BE49-F238E27FC236}">
                <a16:creationId xmlns:a16="http://schemas.microsoft.com/office/drawing/2014/main" id="{29E5667A-D7BB-D4F4-CDF6-73B6D207AC2F}"/>
              </a:ext>
            </a:extLst>
          </p:cNvPr>
          <p:cNvSpPr txBox="1"/>
          <p:nvPr/>
        </p:nvSpPr>
        <p:spPr>
          <a:xfrm>
            <a:off x="669680" y="1167867"/>
            <a:ext cx="10648949" cy="4401205"/>
          </a:xfrm>
          <a:prstGeom prst="rect">
            <a:avLst/>
          </a:prstGeom>
          <a:noFill/>
        </p:spPr>
        <p:txBody>
          <a:bodyPr wrap="square">
            <a:spAutoFit/>
          </a:bodyPr>
          <a:lstStyle/>
          <a:p>
            <a:r>
              <a:rPr lang="en-GB" sz="1000" dirty="0" err="1"/>
              <a:t>Koumadoraki</a:t>
            </a:r>
            <a:r>
              <a:rPr lang="en-GB" sz="1000" dirty="0"/>
              <a:t>, A. (2022). AI-Powered Training Programs: What Does the Future Hold for Your Business? [online] </a:t>
            </a:r>
            <a:r>
              <a:rPr lang="en-GB" sz="1000" dirty="0" err="1"/>
              <a:t>LearnWorlds</a:t>
            </a:r>
            <a:r>
              <a:rPr lang="en-GB" sz="1000" dirty="0"/>
              <a:t>. Available at: https://www.learnworlds.com/ai-powered-training-programs/ [Accessed 25 Mar. 2025].</a:t>
            </a:r>
          </a:p>
          <a:p>
            <a:r>
              <a:rPr lang="en-GB" sz="1000" dirty="0" err="1"/>
              <a:t>Lignos</a:t>
            </a:r>
            <a:r>
              <a:rPr lang="en-GB" sz="1000" dirty="0"/>
              <a:t>, B. (2025). 5 Key Challenges in Shift Management and How AI Can Solve Them - </a:t>
            </a:r>
            <a:r>
              <a:rPr lang="en-GB" sz="1000" dirty="0" err="1"/>
              <a:t>Workeen</a:t>
            </a:r>
            <a:r>
              <a:rPr lang="en-GB" sz="1000" dirty="0"/>
              <a:t> AI. [online] </a:t>
            </a:r>
            <a:r>
              <a:rPr lang="en-GB" sz="1000" dirty="0" err="1"/>
              <a:t>Workeen</a:t>
            </a:r>
            <a:r>
              <a:rPr lang="en-GB" sz="1000" dirty="0"/>
              <a:t> AI. Available at: https://workeen.ai/5-key-challenges-in-shift-management/ [Accessed 23 Mar. 2025].</a:t>
            </a:r>
          </a:p>
          <a:p>
            <a:r>
              <a:rPr lang="en-GB" sz="1000" dirty="0"/>
              <a:t>Linthicum, D. (2023). Will AI Replace Me? [online] </a:t>
            </a:r>
            <a:r>
              <a:rPr lang="en-GB" sz="1000" dirty="0" err="1"/>
              <a:t>eWEEK</a:t>
            </a:r>
            <a:r>
              <a:rPr lang="en-GB" sz="1000" dirty="0"/>
              <a:t>. Available at: https://www.eweek.com/artificial-intelligence/will-ai-replace-jobs/ [Accessed 25 Mar. 2025].</a:t>
            </a:r>
          </a:p>
          <a:p>
            <a:r>
              <a:rPr lang="en-GB" sz="1000" dirty="0" err="1"/>
              <a:t>Lukianchenko</a:t>
            </a:r>
            <a:r>
              <a:rPr lang="en-GB" sz="1000" dirty="0"/>
              <a:t>, A. (2024). How Much Does AI Development Cost And Is It Worth It? [online] Blog | </a:t>
            </a:r>
            <a:r>
              <a:rPr lang="en-GB" sz="1000" dirty="0" err="1"/>
              <a:t>TechMagic</a:t>
            </a:r>
            <a:r>
              <a:rPr lang="en-GB" sz="1000" dirty="0"/>
              <a:t> . Available at: https://www.techmagic.co/blog/ai-development-cost?utm_source=chatgpt.com [Accessed 25 Mar. 2025].</a:t>
            </a:r>
          </a:p>
          <a:p>
            <a:r>
              <a:rPr lang="en-GB" sz="1000" dirty="0"/>
              <a:t>Mennella, C., Maniscalco, U., Pietro, G.D. and Esposito, M. (2024). Ethical and regulatory challenges of AI technologies in healthcare: A narrative review. </a:t>
            </a:r>
            <a:r>
              <a:rPr lang="en-GB" sz="1000" dirty="0" err="1"/>
              <a:t>Heliyon</a:t>
            </a:r>
            <a:r>
              <a:rPr lang="en-GB" sz="1000" dirty="0"/>
              <a:t>, [online] 10(4), pp.e26297–e26297. </a:t>
            </a:r>
            <a:r>
              <a:rPr lang="en-GB" sz="1000" dirty="0" err="1"/>
              <a:t>doi:https</a:t>
            </a:r>
            <a:r>
              <a:rPr lang="en-GB" sz="1000" dirty="0"/>
              <a:t>://doi.org/10.1016/j.heliyon.2024.e26297.</a:t>
            </a:r>
          </a:p>
          <a:p>
            <a:r>
              <a:rPr lang="en-GB" sz="1000" dirty="0" err="1"/>
              <a:t>Mohanasundari</a:t>
            </a:r>
            <a:r>
              <a:rPr lang="en-GB" sz="1000" dirty="0"/>
              <a:t>, S.K., Kalpana, M., </a:t>
            </a:r>
            <a:r>
              <a:rPr lang="en-GB" sz="1000" dirty="0" err="1"/>
              <a:t>Madhusudhan</a:t>
            </a:r>
            <a:r>
              <a:rPr lang="en-GB" sz="1000" dirty="0"/>
              <a:t>, U., </a:t>
            </a:r>
            <a:r>
              <a:rPr lang="en-GB" sz="1000" dirty="0" err="1"/>
              <a:t>Vasanthkumar</a:t>
            </a:r>
            <a:r>
              <a:rPr lang="en-GB" sz="1000" dirty="0"/>
              <a:t>, K., B, R., Singh, R., </a:t>
            </a:r>
            <a:r>
              <a:rPr lang="en-GB" sz="1000" dirty="0" err="1"/>
              <a:t>Vashishtha</a:t>
            </a:r>
            <a:r>
              <a:rPr lang="en-GB" sz="1000" dirty="0"/>
              <a:t>, N. and Bhatia, V. (2023). Can Artificial Intelligence Replace the Unique Nursing Role? </a:t>
            </a:r>
            <a:r>
              <a:rPr lang="en-GB" sz="1000" dirty="0" err="1"/>
              <a:t>Cureus</a:t>
            </a:r>
            <a:r>
              <a:rPr lang="en-GB" sz="1000" dirty="0"/>
              <a:t>, [online] 15(12). </a:t>
            </a:r>
            <a:r>
              <a:rPr lang="en-GB" sz="1000" dirty="0" err="1"/>
              <a:t>doi:https</a:t>
            </a:r>
            <a:r>
              <a:rPr lang="en-GB" sz="1000" dirty="0"/>
              <a:t>://doi.org/10.7759/cureus.51150.</a:t>
            </a:r>
          </a:p>
          <a:p>
            <a:r>
              <a:rPr lang="en-GB" sz="1000" dirty="0"/>
              <a:t>MUSTAFA, A. (2025). Blue artificial intelligence Technology Background HD. [online] </a:t>
            </a:r>
            <a:r>
              <a:rPr lang="en-GB" sz="1000" dirty="0" err="1"/>
              <a:t>Vecteezy</a:t>
            </a:r>
            <a:r>
              <a:rPr lang="en-GB" sz="1000" dirty="0"/>
              <a:t>. Available at: https://www.vecteezy.com/photo/17744080-blue-artificial-intelligence-technology-background-hd [Accessed 23 Mar. 2025]. (image).</a:t>
            </a:r>
          </a:p>
          <a:p>
            <a:r>
              <a:rPr lang="en-GB" sz="1000" dirty="0"/>
              <a:t>Nayak, V. (2024). How AI Is Revolutionizing Employee Training: Efficiency, Personalization, And Engagement. [online] eLearning Industry. Available at: https://elearningindustry.com/how-ai-is-revolutionizing-employee-training-efficiency-personalization-and-engagement [Accessed 23 Mar. 2025].</a:t>
            </a:r>
          </a:p>
          <a:p>
            <a:r>
              <a:rPr lang="en-GB" sz="1000" dirty="0"/>
              <a:t>Pathak, K. (2023). 6 Knowledge Management Challenges You Need To Fix ASAP + Solutions. [online] </a:t>
            </a:r>
            <a:r>
              <a:rPr lang="en-GB" sz="1000" dirty="0" err="1"/>
              <a:t>Knowmax</a:t>
            </a:r>
            <a:r>
              <a:rPr lang="en-GB" sz="1000" dirty="0"/>
              <a:t>. Available at: https://knowmax.ai/blog/knowledge-management-challenges/ [Accessed 23 Mar. 2025].</a:t>
            </a:r>
          </a:p>
          <a:p>
            <a:r>
              <a:rPr lang="en-GB" sz="1000" dirty="0"/>
              <a:t>Pavlou, C. (2023). Artificial Intelligence In Training: Unlocking the Benefits of AI | </a:t>
            </a:r>
            <a:r>
              <a:rPr lang="en-GB" sz="1000" dirty="0" err="1"/>
              <a:t>TalentLMS</a:t>
            </a:r>
            <a:r>
              <a:rPr lang="en-GB" sz="1000" dirty="0"/>
              <a:t>. [online] </a:t>
            </a:r>
            <a:r>
              <a:rPr lang="en-GB" sz="1000" dirty="0" err="1"/>
              <a:t>TalentLMS</a:t>
            </a:r>
            <a:r>
              <a:rPr lang="en-GB" sz="1000" dirty="0"/>
              <a:t> Blog. Available at: https://www.talentlms.com/blog/artificial-intelligence-in-training/ [Accessed 24 Mar. 2025].</a:t>
            </a:r>
          </a:p>
          <a:p>
            <a:r>
              <a:rPr lang="en-GB" sz="1000" dirty="0" err="1"/>
              <a:t>ShiftMed</a:t>
            </a:r>
            <a:r>
              <a:rPr lang="en-GB" sz="1000" dirty="0"/>
              <a:t> Team (2024). Minimizing Overstaffing and Understaffing: The Benefits of AI-Powered Demand Forecasting in Healthcare | </a:t>
            </a:r>
            <a:r>
              <a:rPr lang="en-GB" sz="1000" dirty="0" err="1"/>
              <a:t>Shiftmed</a:t>
            </a:r>
            <a:r>
              <a:rPr lang="en-GB" sz="1000" dirty="0"/>
              <a:t> Blog. [online] Shiftmed.com. Available at: https://www.shiftmed.com/insights/knowledge-center/the-benefits-of-ai-powered-demand-forecasting/ [Accessed 25 Mar. 2025].</a:t>
            </a:r>
          </a:p>
          <a:p>
            <a:r>
              <a:rPr lang="en-GB" sz="1000" dirty="0"/>
              <a:t>Stimpson, D. (2024). How Employee Engagement Impacts Productivity. [online] Thomas International. Available at: https://www.thomas.co/resources/type/hr-blog/how-employee-engagement-impacts-productivity [Accessed 25 Mar. 2025]. (image).</a:t>
            </a:r>
          </a:p>
          <a:p>
            <a:r>
              <a:rPr lang="en-GB" sz="1000" dirty="0" err="1"/>
              <a:t>Syafii</a:t>
            </a:r>
            <a:r>
              <a:rPr lang="en-GB" sz="1000" dirty="0"/>
              <a:t> (2024). Conclusion Icon - 17504838. [online] </a:t>
            </a:r>
            <a:r>
              <a:rPr lang="en-GB" sz="1000" dirty="0" err="1"/>
              <a:t>Flaticon</a:t>
            </a:r>
            <a:r>
              <a:rPr lang="en-GB" sz="1000" dirty="0"/>
              <a:t>. Available at: https://www.flaticon.com/free-icon/conclusion_17504838 [Accessed 25 Mar. 2025].</a:t>
            </a:r>
          </a:p>
          <a:p>
            <a:r>
              <a:rPr lang="en-GB" sz="1000" dirty="0"/>
              <a:t>The Productivity Institute (2024). The technical feasibility versus the economics of Artificial Intelligence - The Productivity Institute. [online] The Productivity Institute. Available at: https://www.productivity.ac.uk/news/the-technical-feasibility-versus-the-economics-of-artificial-intelligence/ [Accessed 25 Mar. 2025].</a:t>
            </a:r>
          </a:p>
          <a:p>
            <a:r>
              <a:rPr lang="en-GB" sz="1000" dirty="0"/>
              <a:t>Viscomi, L. (2022). The Need for Transparency in Healthcare. [online] Healthgrades Partner Solutions. Available at: https://b2b.healthgrades.com/insights/blog/high-quality-care-and-the-need-for-transparency-in-healthcare/ [Accessed 25 Mar. 2025].</a:t>
            </a:r>
          </a:p>
          <a:p>
            <a:r>
              <a:rPr lang="en-GB" sz="1000" dirty="0"/>
              <a:t>Whitaker, H. (2024). Hallmark expands with acquisition of Cardiff home. [online] Care Home Professional. Available at: https://www.carehomeprofessional.com/hallmark-acquisition-cardiff-home/ [Accessed 23 Mar. 2025]. (image).</a:t>
            </a:r>
          </a:p>
          <a:p>
            <a:r>
              <a:rPr lang="en-GB" sz="1000" dirty="0"/>
              <a:t>Yadav, N., Pandey, S., Gupta, A., </a:t>
            </a:r>
            <a:r>
              <a:rPr lang="en-GB" sz="1000" dirty="0" err="1"/>
              <a:t>Dudani</a:t>
            </a:r>
            <a:r>
              <a:rPr lang="en-GB" sz="1000" dirty="0"/>
              <a:t>, P., Gupta, S. and Rangarajan, K. (2023). Data privacy in healthcare: In the era of artificial intelligence. Indian Dermatology Online Journal, [online] 14(6), pp.788–792. </a:t>
            </a:r>
            <a:r>
              <a:rPr lang="en-GB" sz="1000" dirty="0" err="1"/>
              <a:t>doi:https</a:t>
            </a:r>
            <a:r>
              <a:rPr lang="en-GB" sz="1000" dirty="0"/>
              <a:t>://doi.org/10.4103/idoj.idoj_543_23.</a:t>
            </a:r>
          </a:p>
        </p:txBody>
      </p:sp>
    </p:spTree>
    <p:extLst>
      <p:ext uri="{BB962C8B-B14F-4D97-AF65-F5344CB8AC3E}">
        <p14:creationId xmlns:p14="http://schemas.microsoft.com/office/powerpoint/2010/main" val="1576733568"/>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7C1F5B-A1D0-429A-8E7C-3E271353D1E0}">
  <ds:schemaRefs>
    <ds:schemaRef ds:uri="http://schemas.microsoft.com/sharepoint/v3/contenttype/forms"/>
  </ds:schemaRefs>
</ds:datastoreItem>
</file>

<file path=customXml/itemProps2.xml><?xml version="1.0" encoding="utf-8"?>
<ds:datastoreItem xmlns:ds="http://schemas.openxmlformats.org/officeDocument/2006/customXml" ds:itemID="{B15CABE4-909F-4611-A0E1-6E45080B3C9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AA1E8BDE-7A03-4563-82F6-53B214F895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{C8B1D696-04D5-4657-855D-670E6B08E8B1}tf22797433_win32</Template>
  <TotalTime>450</TotalTime>
  <Words>4201</Words>
  <Application>Microsoft Office PowerPoint</Application>
  <PresentationFormat>Widescreen</PresentationFormat>
  <Paragraphs>173</Paragraphs>
  <Slides>12</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Aptos</vt:lpstr>
      <vt:lpstr>Aptos Display</vt:lpstr>
      <vt:lpstr>Arial</vt:lpstr>
      <vt:lpstr>Calibri</vt:lpstr>
      <vt:lpstr>Times New Roman</vt:lpstr>
      <vt:lpstr>Univers Condensed Light</vt:lpstr>
      <vt:lpstr>Walbaum Display Light</vt:lpstr>
      <vt:lpstr>AngleLinesVTI</vt:lpstr>
      <vt:lpstr>Implementing AI-Enhance Workforce Development at hallmark care homes</vt:lpstr>
      <vt:lpstr>Introduction</vt:lpstr>
      <vt:lpstr>Background on Hallmark Care homes</vt:lpstr>
      <vt:lpstr>AI in workforce Development</vt:lpstr>
      <vt:lpstr>Key Recommendations</vt:lpstr>
      <vt:lpstr>Implementation Plan </vt:lpstr>
      <vt:lpstr>Cost and Feasibility</vt:lpstr>
      <vt:lpstr>Ethical Considerations and Challenges</vt:lpstr>
      <vt:lpstr>Expected Outcomes</vt:lpstr>
      <vt:lpstr>Conclusion &amp; Call-to-action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Pruteanu</dc:creator>
  <cp:lastModifiedBy>David Pruteanu</cp:lastModifiedBy>
  <cp:revision>18</cp:revision>
  <dcterms:created xsi:type="dcterms:W3CDTF">2025-03-22T10:35:57Z</dcterms:created>
  <dcterms:modified xsi:type="dcterms:W3CDTF">2025-03-31T21:21:18Z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