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0" r:id="rId3"/>
    <p:sldId id="269" r:id="rId4"/>
    <p:sldId id="272" r:id="rId5"/>
    <p:sldId id="271" r:id="rId6"/>
    <p:sldId id="273" r:id="rId7"/>
    <p:sldId id="257" r:id="rId8"/>
    <p:sldId id="258" r:id="rId9"/>
    <p:sldId id="259" r:id="rId10"/>
    <p:sldId id="260" r:id="rId11"/>
    <p:sldId id="262" r:id="rId12"/>
    <p:sldId id="263" r:id="rId13"/>
    <p:sldId id="264" r:id="rId14"/>
    <p:sldId id="265" r:id="rId15"/>
    <p:sldId id="266" r:id="rId16"/>
    <p:sldId id="267" r:id="rId17"/>
    <p:sldId id="268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0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72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slide" Target="slides/slide17.xml" /><Relationship Id="rId3" Type="http://schemas.openxmlformats.org/officeDocument/2006/relationships/slide" Target="slides/slide2.xml" /><Relationship Id="rId21" Type="http://schemas.openxmlformats.org/officeDocument/2006/relationships/theme" Target="theme/theme1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slide" Target="slides/slide16.xml" /><Relationship Id="rId2" Type="http://schemas.openxmlformats.org/officeDocument/2006/relationships/slide" Target="slides/slide1.xml" /><Relationship Id="rId16" Type="http://schemas.openxmlformats.org/officeDocument/2006/relationships/slide" Target="slides/slide15.xml" /><Relationship Id="rId20" Type="http://schemas.openxmlformats.org/officeDocument/2006/relationships/viewProps" Target="viewProp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10" Type="http://schemas.openxmlformats.org/officeDocument/2006/relationships/slide" Target="slides/slide9.xml" /><Relationship Id="rId19" Type="http://schemas.openxmlformats.org/officeDocument/2006/relationships/presProps" Target="presProps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Relationship Id="rId22" Type="http://schemas.openxmlformats.org/officeDocument/2006/relationships/tableStyles" Target="tableStyle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PK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PK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PK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PK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PK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PK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PK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PK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DF7AD0-075A-4911-AD91-A098546BC2B6}" type="datetimeFigureOut">
              <a:rPr lang="en-PK" smtClean="0"/>
              <a:t>02/08/2026</a:t>
            </a:fld>
            <a:endParaRPr lang="en-P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432E7-F2B8-4C3F-B00D-8D7F7833EA2F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5368974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DF7AD0-075A-4911-AD91-A098546BC2B6}" type="datetimeFigureOut">
              <a:rPr lang="en-PK" smtClean="0"/>
              <a:t>02/08/2026</a:t>
            </a:fld>
            <a:endParaRPr lang="en-P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432E7-F2B8-4C3F-B00D-8D7F7833EA2F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9407274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DF7AD0-075A-4911-AD91-A098546BC2B6}" type="datetimeFigureOut">
              <a:rPr lang="en-PK" smtClean="0"/>
              <a:t>02/08/2026</a:t>
            </a:fld>
            <a:endParaRPr lang="en-P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432E7-F2B8-4C3F-B00D-8D7F7833EA2F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33243057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DF7AD0-075A-4911-AD91-A098546BC2B6}" type="datetimeFigureOut">
              <a:rPr lang="en-PK" smtClean="0"/>
              <a:t>02/08/2026</a:t>
            </a:fld>
            <a:endParaRPr lang="en-PK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432E7-F2B8-4C3F-B00D-8D7F7833EA2F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0235794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DF7AD0-075A-4911-AD91-A098546BC2B6}" type="datetimeFigureOut">
              <a:rPr lang="en-PK" smtClean="0"/>
              <a:t>02/08/2026</a:t>
            </a:fld>
            <a:endParaRPr lang="en-PK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432E7-F2B8-4C3F-B00D-8D7F7833EA2F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2148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DF7AD0-075A-4911-AD91-A098546BC2B6}" type="datetimeFigureOut">
              <a:rPr lang="en-PK" smtClean="0"/>
              <a:t>02/08/2026</a:t>
            </a:fld>
            <a:endParaRPr lang="en-PK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432E7-F2B8-4C3F-B00D-8D7F7833EA2F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38998422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DF7AD0-075A-4911-AD91-A098546BC2B6}" type="datetimeFigureOut">
              <a:rPr lang="en-PK" smtClean="0"/>
              <a:t>02/08/2026</a:t>
            </a:fld>
            <a:endParaRPr lang="en-PK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432E7-F2B8-4C3F-B00D-8D7F7833EA2F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496026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DF7AD0-075A-4911-AD91-A098546BC2B6}" type="datetimeFigureOut">
              <a:rPr lang="en-PK" smtClean="0"/>
              <a:t>02/08/2026</a:t>
            </a:fld>
            <a:endParaRPr lang="en-PK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432E7-F2B8-4C3F-B00D-8D7F7833EA2F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1962330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DF7AD0-075A-4911-AD91-A098546BC2B6}" type="datetimeFigureOut">
              <a:rPr lang="en-PK" smtClean="0"/>
              <a:t>02/08/2026</a:t>
            </a:fld>
            <a:endParaRPr lang="en-PK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432E7-F2B8-4C3F-B00D-8D7F7833EA2F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15537309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DF7AD0-075A-4911-AD91-A098546BC2B6}" type="datetimeFigureOut">
              <a:rPr lang="en-PK" smtClean="0"/>
              <a:t>02/08/2026</a:t>
            </a:fld>
            <a:endParaRPr lang="en-P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432E7-F2B8-4C3F-B00D-8D7F7833EA2F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14579728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DF7AD0-075A-4911-AD91-A098546BC2B6}" type="datetimeFigureOut">
              <a:rPr lang="en-PK" smtClean="0"/>
              <a:t>02/08/2026</a:t>
            </a:fld>
            <a:endParaRPr lang="en-P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432E7-F2B8-4C3F-B00D-8D7F7833EA2F}" type="slidenum">
              <a:rPr lang="en-PK" smtClean="0"/>
              <a:t>‹#›</a:t>
            </a:fld>
            <a:endParaRPr lang="en-PK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9820292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DF7AD0-075A-4911-AD91-A098546BC2B6}" type="datetimeFigureOut">
              <a:rPr lang="en-PK" smtClean="0"/>
              <a:t>02/08/2026</a:t>
            </a:fld>
            <a:endParaRPr lang="en-P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432E7-F2B8-4C3F-B00D-8D7F7833EA2F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19478343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DF7AD0-075A-4911-AD91-A098546BC2B6}" type="datetimeFigureOut">
              <a:rPr lang="en-PK" smtClean="0"/>
              <a:t>02/08/2026</a:t>
            </a:fld>
            <a:endParaRPr lang="en-P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432E7-F2B8-4C3F-B00D-8D7F7833EA2F}" type="slidenum">
              <a:rPr lang="en-PK" smtClean="0"/>
              <a:t>‹#›</a:t>
            </a:fld>
            <a:endParaRPr lang="en-PK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310133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DF7AD0-075A-4911-AD91-A098546BC2B6}" type="datetimeFigureOut">
              <a:rPr lang="en-PK" smtClean="0"/>
              <a:t>02/08/2026</a:t>
            </a:fld>
            <a:endParaRPr lang="en-P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432E7-F2B8-4C3F-B00D-8D7F7833EA2F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314570009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DF7AD0-075A-4911-AD91-A098546BC2B6}" type="datetimeFigureOut">
              <a:rPr lang="en-PK" smtClean="0"/>
              <a:t>02/08/2026</a:t>
            </a:fld>
            <a:endParaRPr lang="en-P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432E7-F2B8-4C3F-B00D-8D7F7833EA2F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5514897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DF7AD0-075A-4911-AD91-A098546BC2B6}" type="datetimeFigureOut">
              <a:rPr lang="en-PK" smtClean="0"/>
              <a:t>02/08/2026</a:t>
            </a:fld>
            <a:endParaRPr lang="en-P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432E7-F2B8-4C3F-B00D-8D7F7833EA2F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12749155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PK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PK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PK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PK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PK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PK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PK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PK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DF7AD0-075A-4911-AD91-A098546BC2B6}" type="datetimeFigureOut">
              <a:rPr lang="en-PK" smtClean="0"/>
              <a:t>02/08/2026</a:t>
            </a:fld>
            <a:endParaRPr lang="en-P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P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5FA432E7-F2B8-4C3F-B00D-8D7F7833EA2F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4540552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linkedin.com/" TargetMode="External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 /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 /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 /><Relationship Id="rId1" Type="http://schemas.openxmlformats.org/officeDocument/2006/relationships/slideLayout" Target="../slideLayouts/slideLayout2.xml" 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 /><Relationship Id="rId1" Type="http://schemas.openxmlformats.org/officeDocument/2006/relationships/slideLayout" Target="../slideLayouts/slideLayout2.xml" 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 /><Relationship Id="rId1" Type="http://schemas.openxmlformats.org/officeDocument/2006/relationships/slideLayout" Target="../slideLayouts/slideLayout2.xml" 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07/978-3-031-98161-6_25" TargetMode="External" /><Relationship Id="rId3" Type="http://schemas.openxmlformats.org/officeDocument/2006/relationships/hyperlink" Target="https://doi.org/10.48550/arXiv.1901.02426" TargetMode="External" /><Relationship Id="rId7" Type="http://schemas.openxmlformats.org/officeDocument/2006/relationships/hyperlink" Target="http://www.this.nhs.uk/us/article/Microsoft-office-365-benefits" TargetMode="External" /><Relationship Id="rId2" Type="http://schemas.openxmlformats.org/officeDocument/2006/relationships/hyperlink" Target="https://centricconsulting.com/blog/microsoft-teams-in-healthcare-streamlines-patient-care-workflows_microsoft/" TargetMode="External" /><Relationship Id="rId1" Type="http://schemas.openxmlformats.org/officeDocument/2006/relationships/slideLayout" Target="../slideLayouts/slideLayout2.xml" /><Relationship Id="rId6" Type="http://schemas.openxmlformats.org/officeDocument/2006/relationships/hyperlink" Target="https://support.nhs.net/knowledge-base/using-ms-shifts-to-roster-health-and-care-staff/" TargetMode="External" /><Relationship Id="rId5" Type="http://schemas.openxmlformats.org/officeDocument/2006/relationships/hyperlink" Target="https://doi.org/10.1136/bmjhci-2020-100209" TargetMode="External" /><Relationship Id="rId4" Type="http://schemas.openxmlformats.org/officeDocument/2006/relationships/hyperlink" Target="http://www.linkedin.com/" TargetMode="External" /><Relationship Id="rId9" Type="http://schemas.openxmlformats.org/officeDocument/2006/relationships/hyperlink" Target="https://www.microsoft.com/en-us/microsoft-365/blog/2022/03/15/empower-frontline-healthcare-workers-with-microsoft-teams/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66012C-B548-89AB-348E-9F6FC8834ED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Case study-Greenfield Home Care Agency </a:t>
            </a:r>
            <a:endParaRPr lang="en-PK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FC2DC6-0A37-B675-B4EB-4F96FA303D6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62500" lnSpcReduction="20000"/>
          </a:bodyPr>
          <a:lstStyle/>
          <a:p>
            <a:pPr algn="l"/>
            <a:r>
              <a:rPr lang="en-US" sz="1900" b="1" dirty="0">
                <a:solidFill>
                  <a:schemeClr val="tx1"/>
                </a:solidFill>
              </a:rPr>
              <a:t>Students: </a:t>
            </a:r>
          </a:p>
          <a:p>
            <a:pPr algn="l"/>
            <a:r>
              <a:rPr lang="en-US" sz="1900" b="1" dirty="0">
                <a:solidFill>
                  <a:schemeClr val="tx1"/>
                </a:solidFill>
              </a:rPr>
              <a:t>Collete Francis 2525245</a:t>
            </a:r>
          </a:p>
          <a:p>
            <a:pPr algn="l"/>
            <a:r>
              <a:rPr lang="en-US" sz="1900" b="1" dirty="0">
                <a:solidFill>
                  <a:schemeClr val="tx1"/>
                </a:solidFill>
              </a:rPr>
              <a:t>Mehvish </a:t>
            </a:r>
            <a:r>
              <a:rPr lang="en-US" sz="1900" b="1" dirty="0" err="1">
                <a:solidFill>
                  <a:schemeClr val="tx1"/>
                </a:solidFill>
              </a:rPr>
              <a:t>Matloob</a:t>
            </a:r>
            <a:r>
              <a:rPr lang="en-US" sz="1900" b="1" dirty="0">
                <a:solidFill>
                  <a:schemeClr val="tx1"/>
                </a:solidFill>
              </a:rPr>
              <a:t> 2525288</a:t>
            </a:r>
          </a:p>
          <a:p>
            <a:pPr algn="l"/>
            <a:r>
              <a:rPr lang="en-US" sz="1900" b="1" dirty="0" err="1">
                <a:solidFill>
                  <a:schemeClr val="tx1"/>
                </a:solidFill>
              </a:rPr>
              <a:t>Hawzeen</a:t>
            </a:r>
            <a:r>
              <a:rPr lang="en-US" sz="1900" b="1" dirty="0">
                <a:solidFill>
                  <a:schemeClr val="tx1"/>
                </a:solidFill>
              </a:rPr>
              <a:t> Omar 2519617</a:t>
            </a:r>
            <a:r>
              <a:rPr lang="en-US" sz="1200" b="1" dirty="0">
                <a:solidFill>
                  <a:schemeClr val="tx1"/>
                </a:solidFill>
              </a:rPr>
              <a:t> </a:t>
            </a:r>
          </a:p>
          <a:p>
            <a:pPr algn="l"/>
            <a:endParaRPr lang="en-US" sz="1200" b="1" dirty="0">
              <a:solidFill>
                <a:schemeClr val="tx1"/>
              </a:solidFill>
            </a:endParaRPr>
          </a:p>
          <a:p>
            <a:pPr algn="l"/>
            <a:endParaRPr lang="en-PK" sz="1200" b="1" dirty="0">
              <a:solidFill>
                <a:schemeClr val="tx1"/>
              </a:solidFill>
            </a:endParaRP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E4E51242-3E57-F12E-7962-5458956323C3}"/>
              </a:ext>
            </a:extLst>
          </p:cNvPr>
          <p:cNvSpPr txBox="1">
            <a:spLocks/>
          </p:cNvSpPr>
          <p:nvPr/>
        </p:nvSpPr>
        <p:spPr>
          <a:xfrm>
            <a:off x="1507067" y="5148685"/>
            <a:ext cx="7766936" cy="170931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8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1400" b="1" dirty="0">
                <a:solidFill>
                  <a:schemeClr val="tx1"/>
                </a:solidFill>
              </a:rPr>
              <a:t>Lecturer:</a:t>
            </a:r>
          </a:p>
          <a:p>
            <a:pPr algn="l"/>
            <a:r>
              <a:rPr lang="en-US" sz="1400" b="1" dirty="0">
                <a:solidFill>
                  <a:schemeClr val="tx1"/>
                </a:solidFill>
              </a:rPr>
              <a:t>Bianca Dodgen </a:t>
            </a:r>
          </a:p>
          <a:p>
            <a:pPr algn="l"/>
            <a:endParaRPr lang="en-US" sz="1200" b="1" dirty="0">
              <a:solidFill>
                <a:schemeClr val="tx1"/>
              </a:solidFill>
            </a:endParaRPr>
          </a:p>
          <a:p>
            <a:pPr algn="l"/>
            <a:r>
              <a:rPr lang="en-GB" sz="1200" b="1" dirty="0">
                <a:solidFill>
                  <a:schemeClr val="tx1"/>
                </a:solidFill>
              </a:rPr>
              <a:t>Model Code: LCH4007 </a:t>
            </a:r>
            <a:endParaRPr lang="en-PK" sz="1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47582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8F01F3-2EF6-AB5B-8855-48A4600D1B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3379" y="839789"/>
            <a:ext cx="8596668" cy="1320800"/>
          </a:xfrm>
        </p:spPr>
        <p:txBody>
          <a:bodyPr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Microsoft Excel for Greenfield Home Care Agency </a:t>
            </a:r>
            <a:endParaRPr lang="en-P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9BB89C-3EFB-9592-6B60-EA3B122273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US" sz="4400" b="1" dirty="0"/>
          </a:p>
          <a:p>
            <a:pPr marL="0" indent="0" algn="ctr">
              <a:buNone/>
            </a:pPr>
            <a:r>
              <a:rPr lang="en-US" sz="4800" b="1" dirty="0"/>
              <a:t>Productivity </a:t>
            </a:r>
            <a:endParaRPr lang="en-PK" sz="4800" b="1" dirty="0"/>
          </a:p>
        </p:txBody>
      </p:sp>
    </p:spTree>
    <p:extLst>
      <p:ext uri="{BB962C8B-B14F-4D97-AF65-F5344CB8AC3E}">
        <p14:creationId xmlns:p14="http://schemas.microsoft.com/office/powerpoint/2010/main" val="36338541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03A7E5-DCBA-7A70-910E-6216FF24AD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721743"/>
            <a:ext cx="8596668" cy="1320800"/>
          </a:xfrm>
        </p:spPr>
        <p:txBody>
          <a:bodyPr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Overview</a:t>
            </a:r>
            <a:endParaRPr lang="en-PK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BAECC9-3665-0449-27BB-7CD42E0840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Introduction of Microsoft Excel at Greenfield Home care agency </a:t>
            </a:r>
          </a:p>
          <a:p>
            <a:r>
              <a:rPr lang="en-US" dirty="0"/>
              <a:t>Benefits of using Excel to collaborate at Greenfield </a:t>
            </a:r>
          </a:p>
          <a:p>
            <a:r>
              <a:rPr lang="en-US" dirty="0"/>
              <a:t>Limitations of using Excel </a:t>
            </a:r>
            <a:endParaRPr lang="en-PK" dirty="0"/>
          </a:p>
        </p:txBody>
      </p:sp>
    </p:spTree>
    <p:extLst>
      <p:ext uri="{BB962C8B-B14F-4D97-AF65-F5344CB8AC3E}">
        <p14:creationId xmlns:p14="http://schemas.microsoft.com/office/powerpoint/2010/main" val="12097447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5BC015-4FDF-476B-9B29-AD8D756074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3984" y="946030"/>
            <a:ext cx="8596668" cy="1320800"/>
          </a:xfrm>
        </p:spPr>
        <p:txBody>
          <a:bodyPr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Introduction of Microsoft Excel </a:t>
            </a:r>
            <a:endParaRPr lang="en-PK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908A30-B9CE-A6A6-0BC2-1B6BC368E2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Health professionals at Greenfield are advised about a new Microsoft Excel application. This new system will replace the old manual, paper-based methods once used for scheduling medication. Staff now have to adapt the new application but some have difficulty in navigating their way around. </a:t>
            </a:r>
          </a:p>
          <a:p>
            <a:r>
              <a:rPr lang="en-US" dirty="0"/>
              <a:t>Let’s take a look at ways the team can make practical and effective use of Excel. </a:t>
            </a:r>
            <a:endParaRPr lang="en-PK" dirty="0"/>
          </a:p>
        </p:txBody>
      </p:sp>
    </p:spTree>
    <p:extLst>
      <p:ext uri="{BB962C8B-B14F-4D97-AF65-F5344CB8AC3E}">
        <p14:creationId xmlns:p14="http://schemas.microsoft.com/office/powerpoint/2010/main" val="23469328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B8A9CA-9E6C-1295-3F14-CE26551B91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Benefits of using Excel to collaborate at Greenfield </a:t>
            </a:r>
            <a:endParaRPr lang="en-PK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45393C-9149-71CB-2171-1F3D1CF1B4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Excel can be used to improve patient team work when tracking and scheduling medication for service users within Greenfield. </a:t>
            </a:r>
          </a:p>
          <a:p>
            <a:r>
              <a:rPr lang="en-US" dirty="0"/>
              <a:t>Excel application permits care professionals to record, share and edit data. This is an advantage for managing time compare to the old system. </a:t>
            </a:r>
          </a:p>
          <a:p>
            <a:r>
              <a:rPr lang="en-US" dirty="0"/>
              <a:t>As the home care provider, Greenfield should provide the relevant training programs and tools (please see NHS 2022). The Health informative service available @http://www.this.nhs.uk/us/article/Microsoft-office-365-benefits.</a:t>
            </a:r>
          </a:p>
          <a:p>
            <a:r>
              <a:rPr lang="en-US" dirty="0"/>
              <a:t>Staff that are having difficulty using Excel can develop the right knowledge, become more competent and confident working together. </a:t>
            </a:r>
            <a:endParaRPr lang="en-PK" dirty="0"/>
          </a:p>
        </p:txBody>
      </p:sp>
    </p:spTree>
    <p:extLst>
      <p:ext uri="{BB962C8B-B14F-4D97-AF65-F5344CB8AC3E}">
        <p14:creationId xmlns:p14="http://schemas.microsoft.com/office/powerpoint/2010/main" val="6407139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AC127F-5F5D-D762-3F32-57008140DA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Limitations of using Excel </a:t>
            </a:r>
            <a:endParaRPr lang="en-PK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81B8A3-B566-37BB-3D93-E578C5F65B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7719" y="1930400"/>
            <a:ext cx="8596668" cy="3880773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Using Excel to collaborate among health professionals does have its difficulties. According to </a:t>
            </a:r>
            <a:r>
              <a:rPr lang="en-US" dirty="0" err="1"/>
              <a:t>Kapil,K</a:t>
            </a:r>
            <a:r>
              <a:rPr lang="en-US" dirty="0"/>
              <a:t>. (2020 October 13) 5 reasons why excel shouldn't be used in healthcare (</a:t>
            </a:r>
            <a:r>
              <a:rPr lang="en-US" dirty="0" err="1"/>
              <a:t>Linkedin</a:t>
            </a:r>
            <a:r>
              <a:rPr lang="en-US" dirty="0"/>
              <a:t> Article) </a:t>
            </a:r>
            <a:r>
              <a:rPr lang="en-US" dirty="0">
                <a:hlinkClick r:id="rId2"/>
              </a:rPr>
              <a:t>www.Linkedin.com</a:t>
            </a:r>
            <a:r>
              <a:rPr lang="en-US" dirty="0"/>
              <a:t> </a:t>
            </a:r>
          </a:p>
          <a:p>
            <a:r>
              <a:rPr lang="en-US" dirty="0"/>
              <a:t>Limited rows: </a:t>
            </a:r>
          </a:p>
          <a:p>
            <a:pPr marL="0" indent="0">
              <a:buNone/>
            </a:pPr>
            <a:r>
              <a:rPr lang="en-US" dirty="0"/>
              <a:t>It can become extremely slow when overloaded. </a:t>
            </a:r>
          </a:p>
          <a:p>
            <a:r>
              <a:rPr lang="en-US" dirty="0"/>
              <a:t>Security data breach: </a:t>
            </a:r>
          </a:p>
          <a:p>
            <a:pPr marL="0" indent="0">
              <a:buNone/>
            </a:pPr>
            <a:r>
              <a:rPr lang="en-US" dirty="0"/>
              <a:t>This application is not automatically password secured and service users/staff sensitive details can be exposed. </a:t>
            </a:r>
          </a:p>
          <a:p>
            <a:r>
              <a:rPr lang="en-US" dirty="0"/>
              <a:t>Effectiveness of data:</a:t>
            </a:r>
          </a:p>
          <a:p>
            <a:pPr marL="0" indent="0">
              <a:buNone/>
            </a:pPr>
            <a:r>
              <a:rPr lang="en-US" dirty="0"/>
              <a:t>There is no purpose of saving information that cannot be accessed. Excel has its filtering tool but this isn’t always simple. </a:t>
            </a:r>
          </a:p>
          <a:p>
            <a:pPr marL="0" indent="0">
              <a:buNone/>
            </a:pPr>
            <a:r>
              <a:rPr lang="en-US" dirty="0"/>
              <a:t>Could potentially cause more difficulties for the staff at Greenfield already having difficulties using the application. </a:t>
            </a:r>
          </a:p>
        </p:txBody>
      </p:sp>
    </p:spTree>
    <p:extLst>
      <p:ext uri="{BB962C8B-B14F-4D97-AF65-F5344CB8AC3E}">
        <p14:creationId xmlns:p14="http://schemas.microsoft.com/office/powerpoint/2010/main" val="27381462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7B1077-C2B3-A7E0-D8C6-342749A52A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INTRODUCTION</a:t>
            </a:r>
            <a:r>
              <a:rPr lang="en-US" dirty="0">
                <a:solidFill>
                  <a:schemeClr val="tx1"/>
                </a:solidFill>
              </a:rPr>
              <a:t> </a:t>
            </a:r>
            <a:endParaRPr lang="en-PK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DC24CE-F739-D7C4-3307-D32524835F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Introduction</a:t>
            </a:r>
          </a:p>
          <a:p>
            <a:r>
              <a:rPr lang="en-US" b="1" dirty="0"/>
              <a:t>Advantages of Using Microsoft Teams at Greenfield</a:t>
            </a:r>
          </a:p>
          <a:p>
            <a:r>
              <a:rPr lang="en-US" b="1" dirty="0"/>
              <a:t>Challenges and Considerations in Adopting Teams</a:t>
            </a:r>
          </a:p>
          <a:p>
            <a:r>
              <a:rPr lang="en-US" b="1" dirty="0"/>
              <a:t>References </a:t>
            </a:r>
          </a:p>
          <a:p>
            <a:endParaRPr lang="en-PK" dirty="0"/>
          </a:p>
        </p:txBody>
      </p:sp>
    </p:spTree>
    <p:extLst>
      <p:ext uri="{BB962C8B-B14F-4D97-AF65-F5344CB8AC3E}">
        <p14:creationId xmlns:p14="http://schemas.microsoft.com/office/powerpoint/2010/main" val="12961161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522EAA-A8DD-42B6-F9C0-916A9391F2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988541"/>
          </a:xfrm>
        </p:spPr>
        <p:txBody>
          <a:bodyPr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INTRODUCTION</a:t>
            </a:r>
            <a:r>
              <a:rPr lang="en-US" dirty="0">
                <a:solidFill>
                  <a:schemeClr val="tx1"/>
                </a:solidFill>
              </a:rPr>
              <a:t> </a:t>
            </a:r>
            <a:endParaRPr lang="en-PK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857BDE-9077-D17B-E940-F13CE26E20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962181"/>
            <a:ext cx="6917953" cy="3880773"/>
          </a:xfrm>
        </p:spPr>
        <p:txBody>
          <a:bodyPr/>
          <a:lstStyle/>
          <a:p>
            <a:pPr marL="0" indent="0">
              <a:spcBef>
                <a:spcPts val="0"/>
              </a:spcBef>
              <a:buClr>
                <a:schemeClr val="lt1"/>
              </a:buClr>
              <a:buSzPts val="1400"/>
              <a:buNone/>
            </a:pPr>
            <a:r>
              <a:rPr lang="en-US" dirty="0">
                <a:solidFill>
                  <a:schemeClr val="tx1"/>
                </a:solidFill>
              </a:rPr>
              <a:t>Greenfield Home Care supports older adults living independently through carers, nurses, coordinators, and admin staff working in the community.</a:t>
            </a:r>
          </a:p>
          <a:p>
            <a:pPr marL="0" lvl="0" indent="0">
              <a:buClr>
                <a:schemeClr val="lt1"/>
              </a:buClr>
              <a:buSzPts val="1400"/>
              <a:buNone/>
            </a:pPr>
            <a:r>
              <a:rPr lang="en-US" dirty="0">
                <a:solidFill>
                  <a:schemeClr val="tx1"/>
                </a:solidFill>
              </a:rPr>
              <a:t>Microsoft 365 was introduced to improve communication, scheduling, and documentation, but many staff feel uncertain using digital tools.</a:t>
            </a:r>
          </a:p>
          <a:p>
            <a:pPr marL="0" lvl="0" indent="0">
              <a:buClr>
                <a:schemeClr val="lt1"/>
              </a:buClr>
              <a:buSzPts val="1400"/>
              <a:buNone/>
            </a:pPr>
            <a:r>
              <a:rPr lang="en-US" dirty="0">
                <a:solidFill>
                  <a:schemeClr val="tx1"/>
                </a:solidFill>
              </a:rPr>
              <a:t>Frontline healthcare workers require modern digital solutions to remain connected and deliver quality care.</a:t>
            </a:r>
          </a:p>
          <a:p>
            <a:endParaRPr lang="en-PK" dirty="0"/>
          </a:p>
        </p:txBody>
      </p:sp>
      <p:pic>
        <p:nvPicPr>
          <p:cNvPr id="4" name="Google Shape;506;p68">
            <a:extLst>
              <a:ext uri="{FF2B5EF4-FFF2-40B4-BE49-F238E27FC236}">
                <a16:creationId xmlns:a16="http://schemas.microsoft.com/office/drawing/2014/main" id="{37ED2432-49BE-FD32-EF0F-2DCA1D4AFE49}"/>
              </a:ext>
            </a:extLst>
          </p:cNvPr>
          <p:cNvPicPr preferRelativeResize="0">
            <a:picLocks/>
          </p:cNvPicPr>
          <p:nvPr/>
        </p:nvPicPr>
        <p:blipFill rotWithShape="1">
          <a:blip r:embed="rId2">
            <a:alphaModFix/>
          </a:blip>
          <a:srcRect l="13801" r="13801"/>
          <a:stretch/>
        </p:blipFill>
        <p:spPr>
          <a:xfrm>
            <a:off x="7949515" y="-4909"/>
            <a:ext cx="4242486" cy="3217666"/>
          </a:xfrm>
          <a:prstGeom prst="rect">
            <a:avLst/>
          </a:prstGeom>
          <a:solidFill>
            <a:srgbClr val="F2F2F2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5106996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03C85-7420-3C07-C0B3-FE7446C26D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Benefits of Microsoft Teams at Greenfield</a:t>
            </a:r>
            <a:endParaRPr lang="en-PK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DC2A0-F9E2-206B-84FB-1A94C9CAD8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7248" y="2185302"/>
            <a:ext cx="6919381" cy="4174308"/>
          </a:xfrm>
        </p:spPr>
        <p:txBody>
          <a:bodyPr>
            <a:normAutofit fontScale="85000" lnSpcReduction="10000"/>
          </a:bodyPr>
          <a:lstStyle/>
          <a:p>
            <a:pPr marL="0" lvl="0" indent="0" algn="just">
              <a:spcBef>
                <a:spcPts val="0"/>
              </a:spcBef>
              <a:buClr>
                <a:schemeClr val="lt1"/>
              </a:buClr>
              <a:buSzPts val="1400"/>
              <a:buNone/>
            </a:pPr>
            <a:r>
              <a:rPr lang="en-US" b="1" dirty="0"/>
              <a:t>Efficiency Gains</a:t>
            </a:r>
            <a:r>
              <a:rPr lang="en-US" dirty="0"/>
              <a:t>: Less admin, more time for patient care; faster scheduling  </a:t>
            </a:r>
          </a:p>
          <a:p>
            <a:pPr marL="0" lvl="0" indent="0" algn="just">
              <a:buClr>
                <a:schemeClr val="lt1"/>
              </a:buClr>
              <a:buSzPts val="1400"/>
              <a:buNone/>
            </a:pPr>
            <a:r>
              <a:rPr lang="en-US" b="1" dirty="0"/>
              <a:t>Better Care Coordination</a:t>
            </a:r>
            <a:r>
              <a:rPr lang="en-US" dirty="0"/>
              <a:t>: Real-time issue escalation; collective updates improve outcomes </a:t>
            </a:r>
          </a:p>
          <a:p>
            <a:pPr marL="0" lvl="0" indent="0" algn="just">
              <a:buClr>
                <a:schemeClr val="lt1"/>
              </a:buClr>
              <a:buSzPts val="1400"/>
              <a:buNone/>
            </a:pPr>
            <a:r>
              <a:rPr lang="en-US" b="1" dirty="0"/>
              <a:t>Improved Morale</a:t>
            </a:r>
            <a:r>
              <a:rPr lang="en-US" dirty="0"/>
              <a:t>: Teams reduces isolation, enables peer support, boosts team spirit.</a:t>
            </a:r>
          </a:p>
          <a:p>
            <a:pPr marL="0" lvl="0" indent="0" algn="just">
              <a:buClr>
                <a:schemeClr val="lt1"/>
              </a:buClr>
              <a:buSzPts val="1400"/>
              <a:buNone/>
            </a:pPr>
            <a:r>
              <a:rPr lang="en-US" b="1" dirty="0"/>
              <a:t>Unified Tools</a:t>
            </a:r>
            <a:r>
              <a:rPr lang="en-US" dirty="0"/>
              <a:t>: Teams integrates chat, meetings, tasks, Lists, Forms – all in one app.</a:t>
            </a:r>
          </a:p>
          <a:p>
            <a:pPr marL="0" lvl="0" indent="0" algn="just">
              <a:buClr>
                <a:schemeClr val="lt1"/>
              </a:buClr>
              <a:buSzPts val="1400"/>
              <a:buNone/>
            </a:pPr>
            <a:r>
              <a:rPr lang="en-US" b="1" dirty="0"/>
              <a:t>Data Security</a:t>
            </a:r>
            <a:r>
              <a:rPr lang="en-US" dirty="0"/>
              <a:t>: HIPAA/GDPR-compliant; encrypted communication; access controls for staff. </a:t>
            </a:r>
          </a:p>
          <a:p>
            <a:pPr marL="0" lvl="0" indent="0" algn="just">
              <a:buClr>
                <a:schemeClr val="lt1"/>
              </a:buClr>
              <a:buSzPts val="1400"/>
              <a:buNone/>
            </a:pPr>
            <a:r>
              <a:rPr lang="en-US" b="1" dirty="0"/>
              <a:t>Real-Time Communication</a:t>
            </a:r>
            <a:r>
              <a:rPr lang="en-US" dirty="0"/>
              <a:t>: Instant chat, calls, video across roles; persistent channels for client-specific info (Charnock, 2024). </a:t>
            </a:r>
          </a:p>
          <a:p>
            <a:pPr marL="0" lvl="0" indent="0" algn="just">
              <a:buClr>
                <a:schemeClr val="lt1"/>
              </a:buClr>
              <a:buSzPts val="1400"/>
              <a:buNone/>
            </a:pPr>
            <a:r>
              <a:rPr lang="en-US" b="1" dirty="0"/>
              <a:t>Shifts App for Scheduling</a:t>
            </a:r>
            <a:r>
              <a:rPr lang="en-US" dirty="0"/>
              <a:t>: Staff view shifts on phones; swap/request changes easily (NHS, 2021). </a:t>
            </a:r>
          </a:p>
          <a:p>
            <a:pPr marL="0" lvl="0" indent="0" algn="just">
              <a:buClr>
                <a:schemeClr val="lt1"/>
              </a:buClr>
              <a:buSzPts val="1400"/>
              <a:buNone/>
            </a:pPr>
            <a:r>
              <a:rPr lang="en-US" b="1" dirty="0" err="1"/>
              <a:t>Centralised</a:t>
            </a:r>
            <a:r>
              <a:rPr lang="en-US" b="1" dirty="0"/>
              <a:t> Records</a:t>
            </a:r>
            <a:r>
              <a:rPr lang="en-US" dirty="0"/>
              <a:t>: SharePoint integration for care plans and files; eliminates version confusion </a:t>
            </a:r>
            <a:r>
              <a:rPr lang="en-US"/>
              <a:t>(Charnock, 2024). </a:t>
            </a:r>
            <a:endParaRPr lang="en-US" dirty="0"/>
          </a:p>
          <a:p>
            <a:pPr marL="0" lvl="0" indent="0">
              <a:buClr>
                <a:schemeClr val="lt1"/>
              </a:buClr>
              <a:buSzPts val="1400"/>
              <a:buNone/>
            </a:pPr>
            <a:endParaRPr lang="en-US" dirty="0"/>
          </a:p>
          <a:p>
            <a:endParaRPr lang="en-PK" dirty="0"/>
          </a:p>
        </p:txBody>
      </p:sp>
      <p:pic>
        <p:nvPicPr>
          <p:cNvPr id="6" name="Google Shape;531;p71">
            <a:extLst>
              <a:ext uri="{FF2B5EF4-FFF2-40B4-BE49-F238E27FC236}">
                <a16:creationId xmlns:a16="http://schemas.microsoft.com/office/drawing/2014/main" id="{D0F7866E-A52A-FDE9-DE0E-E51B5EA7882B}"/>
              </a:ext>
            </a:extLst>
          </p:cNvPr>
          <p:cNvPicPr preferRelativeResize="0"/>
          <p:nvPr/>
        </p:nvPicPr>
        <p:blipFill rotWithShape="1">
          <a:blip r:embed="rId2">
            <a:alphaModFix/>
          </a:blip>
          <a:srcRect l="7324" t="71974" r="57429" b="5802"/>
          <a:stretch/>
        </p:blipFill>
        <p:spPr>
          <a:xfrm>
            <a:off x="7596715" y="2522950"/>
            <a:ext cx="4462464" cy="274102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796804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F0D548-C1CD-50AF-687D-40A3D5AFFF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431" y="918347"/>
            <a:ext cx="8596668" cy="1320800"/>
          </a:xfrm>
        </p:spPr>
        <p:txBody>
          <a:bodyPr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Challenges in Adopting Teams</a:t>
            </a:r>
            <a:endParaRPr lang="en-P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E4B0E2-70FF-0947-9112-DF7CFEC326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982573"/>
            <a:ext cx="8596668" cy="3880773"/>
          </a:xfrm>
        </p:spPr>
        <p:txBody>
          <a:bodyPr/>
          <a:lstStyle/>
          <a:p>
            <a:pPr marL="228600" lvl="0" indent="-228600">
              <a:lnSpc>
                <a:spcPct val="90000"/>
              </a:lnSpc>
              <a:spcBef>
                <a:spcPts val="0"/>
              </a:spcBef>
              <a:buClr>
                <a:schemeClr val="lt1"/>
              </a:buClr>
              <a:buSzPts val="1400"/>
              <a:buChar char="•"/>
            </a:pPr>
            <a:r>
              <a:rPr lang="en-US" b="1" dirty="0">
                <a:solidFill>
                  <a:schemeClr val="tx1"/>
                </a:solidFill>
              </a:rPr>
              <a:t>Digital Literacy</a:t>
            </a:r>
            <a:r>
              <a:rPr lang="en-US" dirty="0">
                <a:solidFill>
                  <a:schemeClr val="tx1"/>
                </a:solidFill>
              </a:rPr>
              <a:t>: one of the challenges is that sometimes staff get uncomfortable while using digital tools. </a:t>
            </a:r>
          </a:p>
          <a:p>
            <a:pPr marL="228600" lvl="0" indent="-228600">
              <a:lnSpc>
                <a:spcPct val="90000"/>
              </a:lnSpc>
              <a:buClr>
                <a:schemeClr val="lt1"/>
              </a:buClr>
              <a:buSzPts val="1400"/>
              <a:buChar char="•"/>
            </a:pPr>
            <a:r>
              <a:rPr lang="en-US" b="1" dirty="0">
                <a:solidFill>
                  <a:schemeClr val="tx1"/>
                </a:solidFill>
              </a:rPr>
              <a:t>Setup &amp; Transition</a:t>
            </a:r>
            <a:r>
              <a:rPr lang="en-US" dirty="0">
                <a:solidFill>
                  <a:schemeClr val="tx1"/>
                </a:solidFill>
              </a:rPr>
              <a:t>: There is time required to configure the channels of Teams and permissions. </a:t>
            </a:r>
          </a:p>
          <a:p>
            <a:pPr marL="228600" lvl="0" indent="-228600">
              <a:lnSpc>
                <a:spcPct val="90000"/>
              </a:lnSpc>
              <a:buClr>
                <a:schemeClr val="lt1"/>
              </a:buClr>
              <a:buSzPts val="1400"/>
              <a:buChar char="•"/>
            </a:pPr>
            <a:r>
              <a:rPr lang="en-US" b="1" dirty="0">
                <a:solidFill>
                  <a:schemeClr val="tx1"/>
                </a:solidFill>
              </a:rPr>
              <a:t>Connectivity Needs</a:t>
            </a:r>
            <a:r>
              <a:rPr lang="en-US" dirty="0">
                <a:solidFill>
                  <a:schemeClr val="tx1"/>
                </a:solidFill>
              </a:rPr>
              <a:t>: There is problem with stability of internet in the field </a:t>
            </a:r>
          </a:p>
          <a:p>
            <a:pPr marL="228600" lvl="0" indent="-228600">
              <a:lnSpc>
                <a:spcPct val="90000"/>
              </a:lnSpc>
              <a:buClr>
                <a:schemeClr val="lt1"/>
              </a:buClr>
              <a:buSzPts val="1400"/>
              <a:buChar char="•"/>
            </a:pPr>
            <a:r>
              <a:rPr lang="en-US" dirty="0">
                <a:solidFill>
                  <a:schemeClr val="tx1"/>
                </a:solidFill>
              </a:rPr>
              <a:t>Privacy issues: There are issues and fear of messages outside the working hours. </a:t>
            </a:r>
          </a:p>
          <a:p>
            <a:endParaRPr lang="en-PK" dirty="0"/>
          </a:p>
        </p:txBody>
      </p:sp>
      <p:pic>
        <p:nvPicPr>
          <p:cNvPr id="4" name="Picture Placeholder 7">
            <a:extLst>
              <a:ext uri="{FF2B5EF4-FFF2-40B4-BE49-F238E27FC236}">
                <a16:creationId xmlns:a16="http://schemas.microsoft.com/office/drawing/2014/main" id="{C704E308-10BB-886A-59FB-A44F81335F2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812" r="16812"/>
          <a:stretch>
            <a:fillRect/>
          </a:stretch>
        </p:blipFill>
        <p:spPr>
          <a:xfrm>
            <a:off x="8526162" y="0"/>
            <a:ext cx="3665838" cy="6927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71121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9D7E19-3BB2-D331-C90F-A15C57CB4B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862082" cy="1320800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Digital Safety Action plan for Greenfield </a:t>
            </a:r>
            <a:br>
              <a:rPr lang="en-US" b="1" dirty="0">
                <a:solidFill>
                  <a:schemeClr val="tx1"/>
                </a:solidFill>
              </a:rPr>
            </a:br>
            <a:br>
              <a:rPr lang="en-US" b="1" dirty="0">
                <a:solidFill>
                  <a:schemeClr val="tx1"/>
                </a:solidFill>
              </a:rPr>
            </a:br>
            <a:r>
              <a:rPr lang="en-US" b="1" dirty="0">
                <a:solidFill>
                  <a:schemeClr val="tx1"/>
                </a:solidFill>
              </a:rPr>
              <a:t>Purpose of the action plan </a:t>
            </a:r>
            <a:endParaRPr lang="en-PK" b="1" dirty="0">
              <a:solidFill>
                <a:schemeClr val="tx1"/>
              </a:solidFill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89CA73C-86C7-F661-7E2D-3411210D7F9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77863" y="2527611"/>
            <a:ext cx="8596312" cy="3147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65533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9F520D-60D7-D903-BBD3-B70CD08375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652" y="589280"/>
            <a:ext cx="8596668" cy="1320800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Secure Access </a:t>
            </a:r>
            <a:br>
              <a:rPr lang="en-US" b="1" dirty="0">
                <a:solidFill>
                  <a:schemeClr val="tx1"/>
                </a:solidFill>
              </a:rPr>
            </a:br>
            <a:r>
              <a:rPr lang="en-US" b="1" dirty="0">
                <a:solidFill>
                  <a:schemeClr val="tx1"/>
                </a:solidFill>
                <a:latin typeface="Open Sauce"/>
                <a:ea typeface="Open Sauce"/>
                <a:cs typeface="Open Sauce"/>
                <a:sym typeface="Open Sauce"/>
              </a:rPr>
              <a:t>Goal: Ensure only authorized staff access systems</a:t>
            </a:r>
            <a:br>
              <a:rPr lang="en-US" b="1" dirty="0">
                <a:solidFill>
                  <a:schemeClr val="tx1"/>
                </a:solidFill>
                <a:latin typeface="Open Sauce"/>
                <a:ea typeface="Open Sauce"/>
                <a:cs typeface="Open Sauce"/>
                <a:sym typeface="Open Sauce"/>
              </a:rPr>
            </a:br>
            <a:endParaRPr lang="en-PK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4940CB-667E-8A73-7A49-F3F6CE3CC6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ts val="3120"/>
              </a:lnSpc>
            </a:pPr>
            <a:r>
              <a:rPr lang="en-US" dirty="0">
                <a:solidFill>
                  <a:srgbClr val="282828"/>
                </a:solidFill>
                <a:latin typeface="Open Sauce"/>
                <a:ea typeface="Open Sauce"/>
                <a:cs typeface="Open Sauce"/>
                <a:sym typeface="Open Sauce"/>
              </a:rPr>
              <a:t>It enables Multi-Factor Authentication for Teams/Microsoft 365 </a:t>
            </a:r>
          </a:p>
          <a:p>
            <a:pPr>
              <a:lnSpc>
                <a:spcPts val="3120"/>
              </a:lnSpc>
            </a:pPr>
            <a:r>
              <a:rPr lang="en-US" dirty="0">
                <a:solidFill>
                  <a:srgbClr val="282828"/>
                </a:solidFill>
                <a:latin typeface="Open Sauce"/>
                <a:ea typeface="Open Sauce"/>
                <a:cs typeface="Open Sauce"/>
                <a:sym typeface="Open Sauce"/>
              </a:rPr>
              <a:t>Require strong passwords &amp; regular update</a:t>
            </a:r>
          </a:p>
          <a:p>
            <a:pPr>
              <a:lnSpc>
                <a:spcPts val="3120"/>
              </a:lnSpc>
            </a:pPr>
            <a:r>
              <a:rPr lang="en-US" dirty="0">
                <a:solidFill>
                  <a:srgbClr val="282828"/>
                </a:solidFill>
                <a:latin typeface="Open Sauce"/>
                <a:ea typeface="Open Sauce"/>
                <a:cs typeface="Open Sauce"/>
                <a:sym typeface="Open Sauce"/>
              </a:rPr>
              <a:t>Auto-lock work devices used by carers</a:t>
            </a:r>
          </a:p>
          <a:p>
            <a:pPr>
              <a:lnSpc>
                <a:spcPts val="3120"/>
              </a:lnSpc>
            </a:pPr>
            <a:r>
              <a:rPr lang="en-US" dirty="0">
                <a:solidFill>
                  <a:srgbClr val="282828"/>
                </a:solidFill>
                <a:latin typeface="Open Sauce"/>
                <a:ea typeface="Open Sauce"/>
                <a:cs typeface="Open Sauce"/>
                <a:sym typeface="Open Sauce"/>
              </a:rPr>
              <a:t>Provide secure login guidance training</a:t>
            </a:r>
          </a:p>
          <a:p>
            <a:pPr>
              <a:lnSpc>
                <a:spcPts val="3120"/>
              </a:lnSpc>
            </a:pPr>
            <a:r>
              <a:rPr lang="en-US" dirty="0">
                <a:solidFill>
                  <a:srgbClr val="282828"/>
                </a:solidFill>
                <a:latin typeface="Open Sauce"/>
                <a:ea typeface="Open Sauce"/>
                <a:cs typeface="Open Sauce"/>
                <a:sym typeface="Open Sauce"/>
              </a:rPr>
              <a:t>Restrict access based on staff roles</a:t>
            </a:r>
          </a:p>
          <a:p>
            <a:endParaRPr lang="en-PK" dirty="0"/>
          </a:p>
        </p:txBody>
      </p:sp>
      <p:sp>
        <p:nvSpPr>
          <p:cNvPr id="4" name="Freeform 10">
            <a:extLst>
              <a:ext uri="{FF2B5EF4-FFF2-40B4-BE49-F238E27FC236}">
                <a16:creationId xmlns:a16="http://schemas.microsoft.com/office/drawing/2014/main" id="{ADB7527C-09F0-5AF2-663D-FA069EFB89E5}"/>
              </a:ext>
            </a:extLst>
          </p:cNvPr>
          <p:cNvSpPr/>
          <p:nvPr/>
        </p:nvSpPr>
        <p:spPr>
          <a:xfrm>
            <a:off x="8656320" y="0"/>
            <a:ext cx="3535680" cy="6858000"/>
          </a:xfrm>
          <a:custGeom>
            <a:avLst/>
            <a:gdLst/>
            <a:ahLst/>
            <a:cxnLst/>
            <a:rect l="l" t="t" r="r" b="b"/>
            <a:pathLst>
              <a:path w="7001908" h="10287000">
                <a:moveTo>
                  <a:pt x="0" y="0"/>
                </a:moveTo>
                <a:lnTo>
                  <a:pt x="7001908" y="0"/>
                </a:lnTo>
                <a:lnTo>
                  <a:pt x="7001908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5296" r="-148037"/>
            </a:stretch>
          </a:blipFill>
        </p:spPr>
        <p:txBody>
          <a:bodyPr/>
          <a:lstStyle/>
          <a:p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3495772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AAD313-1CC1-69DA-2C09-DC4B0FE95E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Email Awareness </a:t>
            </a:r>
            <a:br>
              <a:rPr lang="en-US" b="1" dirty="0">
                <a:solidFill>
                  <a:schemeClr val="tx1"/>
                </a:solidFill>
              </a:rPr>
            </a:br>
            <a:r>
              <a:rPr lang="en-US" b="1" dirty="0">
                <a:solidFill>
                  <a:schemeClr val="tx1"/>
                </a:solidFill>
                <a:latin typeface="Open Sauce"/>
                <a:ea typeface="Open Sauce"/>
                <a:cs typeface="Open Sauce"/>
                <a:sym typeface="Open Sauce"/>
              </a:rPr>
              <a:t>Goal: Reduce cyber risks from email use</a:t>
            </a:r>
            <a:r>
              <a:rPr lang="en-US" b="1" dirty="0">
                <a:solidFill>
                  <a:schemeClr val="tx1"/>
                </a:solidFill>
              </a:rPr>
              <a:t> </a:t>
            </a:r>
            <a:endParaRPr lang="en-PK" b="1" dirty="0">
              <a:solidFill>
                <a:schemeClr val="tx1"/>
              </a:solidFill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6D4F450-5A22-891E-7942-4FFDEB33996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77863" y="2339616"/>
            <a:ext cx="8596312" cy="3523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9500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FE2D24-6F9B-CEE4-8A1B-098479E331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Data Management </a:t>
            </a:r>
            <a:br>
              <a:rPr lang="en-US" b="1" dirty="0">
                <a:solidFill>
                  <a:schemeClr val="tx1"/>
                </a:solidFill>
              </a:rPr>
            </a:br>
            <a:r>
              <a:rPr lang="en-US" b="1" dirty="0">
                <a:solidFill>
                  <a:schemeClr val="tx1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Goal: Ensure safe storage and sharing of records</a:t>
            </a:r>
            <a:br>
              <a:rPr lang="en-US" b="1" dirty="0">
                <a:solidFill>
                  <a:schemeClr val="tx1"/>
                </a:solidFill>
                <a:latin typeface="Canva Sans Bold"/>
                <a:ea typeface="Canva Sans Bold"/>
                <a:cs typeface="Canva Sans Bold"/>
                <a:sym typeface="Canva Sans Bold"/>
              </a:rPr>
            </a:br>
            <a:endParaRPr lang="en-PK" b="1" dirty="0">
              <a:solidFill>
                <a:schemeClr val="tx1"/>
              </a:solidFill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94D2352-6EC1-0BAD-C32C-7AE5E222879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42565" y="2123440"/>
            <a:ext cx="9493610" cy="3409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40705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50CA0D-86AF-1DAB-07E2-BF49B62604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b="1" dirty="0">
                <a:solidFill>
                  <a:schemeClr val="tx1"/>
                </a:solidFill>
                <a:latin typeface="Bevan"/>
                <a:ea typeface="Bevan"/>
                <a:cs typeface="Bevan"/>
                <a:sym typeface="Bevan"/>
              </a:rPr>
              <a:t>Confidentiality &amp; Compliance</a:t>
            </a:r>
            <a:br>
              <a:rPr lang="en-US" b="1" dirty="0">
                <a:solidFill>
                  <a:schemeClr val="tx1"/>
                </a:solidFill>
                <a:latin typeface="Bevan"/>
                <a:ea typeface="Bevan"/>
                <a:cs typeface="Bevan"/>
                <a:sym typeface="Bevan"/>
              </a:rPr>
            </a:br>
            <a:r>
              <a:rPr lang="en-US" b="1" dirty="0">
                <a:solidFill>
                  <a:schemeClr val="tx1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Goal: Protect client privacy and meet legal duties</a:t>
            </a:r>
            <a:br>
              <a:rPr lang="en-US" b="1" dirty="0">
                <a:solidFill>
                  <a:schemeClr val="tx1"/>
                </a:solidFill>
                <a:latin typeface="Canva Sans Bold"/>
                <a:ea typeface="Canva Sans Bold"/>
                <a:cs typeface="Canva Sans Bold"/>
                <a:sym typeface="Canva Sans Bold"/>
              </a:rPr>
            </a:br>
            <a:endParaRPr lang="en-PK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FB1D4E-0CEE-2A60-FAF4-83B0AB3104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38504" lvl="1" indent="-319252">
              <a:lnSpc>
                <a:spcPts val="3548"/>
              </a:lnSpc>
              <a:buFont typeface="Arial"/>
              <a:buChar char="•"/>
            </a:pPr>
            <a:r>
              <a:rPr lang="en-US" sz="2957" dirty="0">
                <a:solidFill>
                  <a:schemeClr val="tx1"/>
                </a:solidFill>
                <a:latin typeface="Open Sauce"/>
                <a:ea typeface="Open Sauce"/>
                <a:cs typeface="Open Sauce"/>
                <a:sym typeface="Open Sauce"/>
              </a:rPr>
              <a:t>It provides GDPR/confidentiality training for staff </a:t>
            </a:r>
          </a:p>
          <a:p>
            <a:pPr marL="638504" lvl="1" indent="-319252">
              <a:lnSpc>
                <a:spcPts val="3548"/>
              </a:lnSpc>
              <a:buFont typeface="Arial"/>
              <a:buChar char="•"/>
            </a:pPr>
            <a:r>
              <a:rPr lang="en-US" sz="2957" dirty="0">
                <a:solidFill>
                  <a:schemeClr val="tx1"/>
                </a:solidFill>
                <a:latin typeface="Open Sauce"/>
                <a:ea typeface="Open Sauce"/>
                <a:cs typeface="Open Sauce"/>
                <a:sym typeface="Open Sauce"/>
              </a:rPr>
              <a:t>Share information only when necessary</a:t>
            </a:r>
          </a:p>
          <a:p>
            <a:pPr marL="638504" lvl="1" indent="-319252">
              <a:lnSpc>
                <a:spcPts val="3548"/>
              </a:lnSpc>
              <a:buFont typeface="Arial"/>
              <a:buChar char="•"/>
            </a:pPr>
            <a:r>
              <a:rPr lang="en-US" sz="2957" dirty="0">
                <a:solidFill>
                  <a:schemeClr val="tx1"/>
                </a:solidFill>
                <a:latin typeface="Open Sauce"/>
                <a:ea typeface="Open Sauce"/>
                <a:cs typeface="Open Sauce"/>
                <a:sym typeface="Open Sauce"/>
              </a:rPr>
              <a:t>Use encrypted communication tools</a:t>
            </a:r>
          </a:p>
          <a:p>
            <a:pPr marL="638504" lvl="1" indent="-319252">
              <a:lnSpc>
                <a:spcPts val="3548"/>
              </a:lnSpc>
              <a:buFont typeface="Arial"/>
              <a:buChar char="•"/>
            </a:pPr>
            <a:r>
              <a:rPr lang="en-US" sz="2957" dirty="0">
                <a:solidFill>
                  <a:schemeClr val="tx1"/>
                </a:solidFill>
                <a:latin typeface="Open Sauce"/>
                <a:ea typeface="Open Sauce"/>
                <a:cs typeface="Open Sauce"/>
                <a:sym typeface="Open Sauce"/>
              </a:rPr>
              <a:t>Clear reporting process for data breaches</a:t>
            </a:r>
          </a:p>
          <a:p>
            <a:pPr marL="638504" lvl="1" indent="-319252">
              <a:lnSpc>
                <a:spcPts val="3548"/>
              </a:lnSpc>
              <a:buFont typeface="Arial"/>
              <a:buChar char="•"/>
            </a:pPr>
            <a:r>
              <a:rPr lang="en-US" sz="2957" dirty="0">
                <a:solidFill>
                  <a:schemeClr val="tx1"/>
                </a:solidFill>
                <a:latin typeface="Open Sauce"/>
                <a:ea typeface="Open Sauce"/>
                <a:cs typeface="Open Sauce"/>
                <a:sym typeface="Open Sauce"/>
              </a:rPr>
              <a:t>Confidentiality reminders in Teams channels</a:t>
            </a:r>
          </a:p>
          <a:p>
            <a:endParaRPr lang="en-PK" dirty="0"/>
          </a:p>
        </p:txBody>
      </p:sp>
    </p:spTree>
    <p:extLst>
      <p:ext uri="{BB962C8B-B14F-4D97-AF65-F5344CB8AC3E}">
        <p14:creationId xmlns:p14="http://schemas.microsoft.com/office/powerpoint/2010/main" val="140677895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E634D9-DADD-AC21-684E-C5965E087A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Conclusion </a:t>
            </a:r>
            <a:endParaRPr lang="en-PK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AA3995-0C40-B23B-2C6A-019B526F5F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90874" lvl="1" indent="-345437">
              <a:lnSpc>
                <a:spcPts val="4479"/>
              </a:lnSpc>
              <a:buFont typeface="Arial"/>
              <a:buChar char="•"/>
            </a:pPr>
            <a:r>
              <a:rPr lang="en-US" sz="3199" dirty="0">
                <a:solidFill>
                  <a:srgbClr val="282828"/>
                </a:solidFill>
                <a:latin typeface="Open Sauce"/>
                <a:ea typeface="Open Sauce"/>
                <a:cs typeface="Open Sauce"/>
                <a:sym typeface="Open Sauce"/>
              </a:rPr>
              <a:t>Digital safety supports high-quality care</a:t>
            </a:r>
          </a:p>
          <a:p>
            <a:pPr marL="690874" lvl="1" indent="-345437">
              <a:lnSpc>
                <a:spcPts val="4479"/>
              </a:lnSpc>
              <a:buFont typeface="Arial"/>
              <a:buChar char="•"/>
            </a:pPr>
            <a:r>
              <a:rPr lang="en-US" sz="3199" dirty="0">
                <a:solidFill>
                  <a:srgbClr val="282828"/>
                </a:solidFill>
                <a:latin typeface="Open Sauce"/>
                <a:ea typeface="Open Sauce"/>
                <a:cs typeface="Open Sauce"/>
                <a:sym typeface="Open Sauce"/>
              </a:rPr>
              <a:t>Protects sensitive client data</a:t>
            </a:r>
          </a:p>
          <a:p>
            <a:pPr marL="690874" lvl="1" indent="-345437">
              <a:lnSpc>
                <a:spcPts val="4479"/>
              </a:lnSpc>
              <a:buFont typeface="Arial"/>
              <a:buChar char="•"/>
            </a:pPr>
            <a:r>
              <a:rPr lang="en-US" sz="3199" dirty="0">
                <a:solidFill>
                  <a:srgbClr val="282828"/>
                </a:solidFill>
                <a:latin typeface="Open Sauce"/>
                <a:ea typeface="Open Sauce"/>
                <a:cs typeface="Open Sauce"/>
                <a:sym typeface="Open Sauce"/>
              </a:rPr>
              <a:t>Builds staff confidence with technology</a:t>
            </a:r>
          </a:p>
          <a:p>
            <a:pPr marL="690874" lvl="1" indent="-345437">
              <a:lnSpc>
                <a:spcPts val="4479"/>
              </a:lnSpc>
              <a:buFont typeface="Arial"/>
              <a:buChar char="•"/>
            </a:pPr>
            <a:r>
              <a:rPr lang="en-US" sz="3199" dirty="0">
                <a:solidFill>
                  <a:srgbClr val="282828"/>
                </a:solidFill>
                <a:latin typeface="Open Sauce"/>
                <a:ea typeface="Open Sauce"/>
                <a:cs typeface="Open Sauce"/>
                <a:sym typeface="Open Sauce"/>
              </a:rPr>
              <a:t>Strengthens collaboration using Teams</a:t>
            </a:r>
          </a:p>
          <a:p>
            <a:endParaRPr lang="en-PK" dirty="0"/>
          </a:p>
        </p:txBody>
      </p:sp>
    </p:spTree>
    <p:extLst>
      <p:ext uri="{BB962C8B-B14F-4D97-AF65-F5344CB8AC3E}">
        <p14:creationId xmlns:p14="http://schemas.microsoft.com/office/powerpoint/2010/main" val="42212450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8BB4B6-159B-62A3-F449-8BE3C9553C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365760"/>
            <a:ext cx="8596668" cy="1564640"/>
          </a:xfrm>
        </p:spPr>
        <p:txBody>
          <a:bodyPr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References</a:t>
            </a:r>
            <a:r>
              <a:rPr lang="en-US" dirty="0"/>
              <a:t> </a:t>
            </a:r>
            <a:endParaRPr lang="en-P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F6483C-1B63-2A48-610B-13364B1007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3360" y="1271016"/>
            <a:ext cx="10993120" cy="2888609"/>
          </a:xfrm>
        </p:spPr>
        <p:txBody>
          <a:bodyPr>
            <a:normAutofit fontScale="25000" lnSpcReduction="20000"/>
          </a:bodyPr>
          <a:lstStyle/>
          <a:p>
            <a:pPr marL="0" indent="0" algn="just">
              <a:lnSpc>
                <a:spcPct val="90000"/>
              </a:lnSpc>
              <a:spcBef>
                <a:spcPts val="0"/>
              </a:spcBef>
              <a:buClr>
                <a:schemeClr val="dk2"/>
              </a:buClr>
              <a:buSzPct val="100000"/>
              <a:buNone/>
            </a:pPr>
            <a:r>
              <a:rPr lang="en-US" sz="6400" dirty="0">
                <a:solidFill>
                  <a:schemeClr val="tx1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Al, T.H. and </a:t>
            </a:r>
            <a:r>
              <a:rPr lang="en-US" sz="6400" dirty="0" err="1">
                <a:solidFill>
                  <a:schemeClr val="tx1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Daghistani</a:t>
            </a:r>
            <a:r>
              <a:rPr lang="en-US" sz="6400" dirty="0">
                <a:solidFill>
                  <a:schemeClr val="tx1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, T. (2017). A roadmap for using SharePoint to enhance </a:t>
            </a:r>
            <a:r>
              <a:rPr lang="en-US" sz="6400" dirty="0" err="1">
                <a:solidFill>
                  <a:schemeClr val="tx1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organisation</a:t>
            </a:r>
            <a:r>
              <a:rPr lang="en-US" sz="6400" dirty="0">
                <a:solidFill>
                  <a:schemeClr val="tx1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 and management functions: Case study of a healthcare </a:t>
            </a:r>
            <a:r>
              <a:rPr lang="en-US" sz="6400" dirty="0" err="1">
                <a:solidFill>
                  <a:schemeClr val="tx1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organisation</a:t>
            </a:r>
            <a:r>
              <a:rPr lang="en-US" sz="6400" dirty="0">
                <a:solidFill>
                  <a:schemeClr val="tx1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. Management in Healthcare, 2(2), pp.179–188.</a:t>
            </a:r>
          </a:p>
          <a:p>
            <a:pPr marL="0" lvl="0" indent="0" algn="just">
              <a:lnSpc>
                <a:spcPct val="90000"/>
              </a:lnSpc>
              <a:spcBef>
                <a:spcPts val="0"/>
              </a:spcBef>
              <a:buClr>
                <a:schemeClr val="dk2"/>
              </a:buClr>
              <a:buSzPct val="100000"/>
              <a:buNone/>
            </a:pPr>
            <a:endParaRPr lang="en-US" sz="6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algn="just">
              <a:lnSpc>
                <a:spcPct val="90000"/>
              </a:lnSpc>
              <a:spcBef>
                <a:spcPts val="0"/>
              </a:spcBef>
              <a:buClr>
                <a:schemeClr val="dk2"/>
              </a:buClr>
              <a:buSzPct val="100000"/>
              <a:buNone/>
            </a:pPr>
            <a:r>
              <a:rPr lang="en-US" sz="6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Charnock, R. (2024) 'Microsoft Teams in healthcare streamlines patient care workflows', </a:t>
            </a:r>
            <a:r>
              <a:rPr lang="en-US" sz="64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Centric Consulting</a:t>
            </a:r>
            <a:r>
              <a:rPr lang="en-US" sz="6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[online]. Available at: </a:t>
            </a:r>
            <a:r>
              <a:rPr lang="en-US" sz="6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https://centricconsulting.com/blog/microsoft-teams-in-healthcare-streamlines-patient-care-workflows_microsoft/</a:t>
            </a:r>
            <a:r>
              <a:rPr lang="en-US" sz="6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(Accessed: 5 February 2026). </a:t>
            </a:r>
          </a:p>
          <a:p>
            <a:pPr marL="0" lvl="0" indent="0" algn="just">
              <a:lnSpc>
                <a:spcPct val="90000"/>
              </a:lnSpc>
              <a:spcBef>
                <a:spcPts val="0"/>
              </a:spcBef>
              <a:buClr>
                <a:schemeClr val="dk2"/>
              </a:buClr>
              <a:buSzPct val="100000"/>
              <a:buNone/>
            </a:pPr>
            <a:br>
              <a:rPr lang="en-US" sz="6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6400" dirty="0" err="1">
                <a:solidFill>
                  <a:schemeClr val="tx1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Kammüller</a:t>
            </a:r>
            <a:r>
              <a:rPr lang="en-US" sz="6400" dirty="0">
                <a:solidFill>
                  <a:schemeClr val="tx1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, F., </a:t>
            </a:r>
            <a:r>
              <a:rPr lang="en-US" sz="6400" dirty="0" err="1">
                <a:solidFill>
                  <a:schemeClr val="tx1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Ogunyanwo</a:t>
            </a:r>
            <a:r>
              <a:rPr lang="en-US" sz="6400" dirty="0">
                <a:solidFill>
                  <a:schemeClr val="tx1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, Oladapo O and Probst, C.W. (2019). Designing data protection for GDPR compliance into IoT healthcare systems. </a:t>
            </a:r>
            <a:r>
              <a:rPr lang="en-US" sz="6400" dirty="0" err="1">
                <a:solidFill>
                  <a:schemeClr val="tx1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arXiv</a:t>
            </a:r>
            <a:r>
              <a:rPr lang="en-US" sz="6400" dirty="0">
                <a:solidFill>
                  <a:schemeClr val="tx1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 preprint arXiv:1901.02426. </a:t>
            </a:r>
            <a:r>
              <a:rPr lang="en-US" sz="6400" dirty="0">
                <a:solidFill>
                  <a:schemeClr val="tx1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https://doi.org/10.48550/arXiv.1901.02426</a:t>
            </a:r>
            <a:endParaRPr lang="en-US" sz="6400" dirty="0">
              <a:solidFill>
                <a:schemeClr val="tx1"/>
              </a:solidFill>
              <a:latin typeface="Times New Roman" panose="02020603050405020304" pitchFamily="18" charset="0"/>
              <a:ea typeface="Open Sauce"/>
              <a:cs typeface="Times New Roman" panose="02020603050405020304" pitchFamily="18" charset="0"/>
              <a:sym typeface="Open Sauce"/>
            </a:endParaRPr>
          </a:p>
          <a:p>
            <a:pPr marL="0" lvl="0" indent="0" algn="just">
              <a:lnSpc>
                <a:spcPct val="90000"/>
              </a:lnSpc>
              <a:spcBef>
                <a:spcPts val="0"/>
              </a:spcBef>
              <a:buClr>
                <a:schemeClr val="dk2"/>
              </a:buClr>
              <a:buSzPct val="100000"/>
              <a:buNone/>
            </a:pPr>
            <a:endParaRPr lang="en-US" sz="6400" dirty="0">
              <a:solidFill>
                <a:schemeClr val="tx1"/>
              </a:solidFill>
              <a:latin typeface="Times New Roman" panose="02020603050405020304" pitchFamily="18" charset="0"/>
              <a:ea typeface="Open Sauce"/>
              <a:cs typeface="Times New Roman" panose="02020603050405020304" pitchFamily="18" charset="0"/>
              <a:sym typeface="Open Sauce"/>
            </a:endParaRPr>
          </a:p>
          <a:p>
            <a:pPr marL="0" lvl="0" indent="0" algn="just">
              <a:lnSpc>
                <a:spcPct val="90000"/>
              </a:lnSpc>
              <a:spcBef>
                <a:spcPts val="0"/>
              </a:spcBef>
              <a:buClr>
                <a:schemeClr val="dk2"/>
              </a:buClr>
              <a:buSzPct val="100000"/>
              <a:buNone/>
            </a:pPr>
            <a:r>
              <a:rPr lang="en-US" sz="6400" dirty="0">
                <a:solidFill>
                  <a:schemeClr val="tx1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Information is available @ (LinkedIn Article) </a:t>
            </a:r>
            <a:r>
              <a:rPr lang="en-US" sz="6400" dirty="0">
                <a:solidFill>
                  <a:schemeClr val="tx1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http://www.Linkedin.com</a:t>
            </a:r>
            <a:endParaRPr lang="en-US" sz="6400" dirty="0">
              <a:solidFill>
                <a:schemeClr val="tx1"/>
              </a:solidFill>
              <a:latin typeface="Times New Roman" panose="02020603050405020304" pitchFamily="18" charset="0"/>
              <a:ea typeface="Open Sauce"/>
              <a:cs typeface="Times New Roman" panose="02020603050405020304" pitchFamily="18" charset="0"/>
              <a:sym typeface="Open Sauce"/>
            </a:endParaRPr>
          </a:p>
          <a:p>
            <a:pPr marL="0" lvl="0" indent="0" algn="just">
              <a:lnSpc>
                <a:spcPct val="90000"/>
              </a:lnSpc>
              <a:buClr>
                <a:schemeClr val="dk2"/>
              </a:buClr>
              <a:buSzPct val="100000"/>
              <a:buNone/>
            </a:pPr>
            <a:r>
              <a:rPr lang="en-US" sz="6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Mehta, J., Yates, T., Smith, P., Henderson, D., Winteringham, G. and Burns, A. (2020) 'Rapid implementation of Microsoft Teams in response to COVID-19: one acute healthcare </a:t>
            </a:r>
            <a:r>
              <a:rPr lang="en-US" sz="64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organisation’s</a:t>
            </a:r>
            <a:r>
              <a:rPr lang="en-US" sz="6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experience', </a:t>
            </a:r>
            <a:r>
              <a:rPr lang="en-US" sz="64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BMJ Health &amp; Care Informatics</a:t>
            </a:r>
            <a:r>
              <a:rPr lang="en-US" sz="6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27(3). Available at: </a:t>
            </a:r>
            <a:r>
              <a:rPr lang="en-US" sz="6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https://doi.org/10.1136/bmjhci-2020-100209</a:t>
            </a:r>
            <a:r>
              <a:rPr lang="en-US" sz="6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(Accessed: 5 February 2026).</a:t>
            </a:r>
          </a:p>
          <a:p>
            <a:pPr marL="0" lvl="0" indent="0" algn="just">
              <a:lnSpc>
                <a:spcPct val="90000"/>
              </a:lnSpc>
              <a:buClr>
                <a:schemeClr val="dk2"/>
              </a:buClr>
              <a:buSzPct val="100000"/>
              <a:buNone/>
            </a:pPr>
            <a:r>
              <a:rPr lang="en-US" sz="6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NHS (2021) 'Using MS Shifts to roster health and care staff – </a:t>
            </a:r>
            <a:r>
              <a:rPr lang="en-US" sz="64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NHSmail</a:t>
            </a:r>
            <a:r>
              <a:rPr lang="en-US" sz="6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Support', </a:t>
            </a:r>
            <a:r>
              <a:rPr lang="en-US" sz="64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NHS Digital</a:t>
            </a:r>
            <a:r>
              <a:rPr lang="en-US" sz="6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[online]. Available at: </a:t>
            </a:r>
            <a:r>
              <a:rPr lang="en-US" sz="6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https://support.nhs.net/knowledge-base/using-ms-shifts-to-roster-health-and-care-staff/</a:t>
            </a:r>
            <a:r>
              <a:rPr lang="en-US" sz="6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(Accessed: 5 February 2026).</a:t>
            </a:r>
          </a:p>
          <a:p>
            <a:pPr marL="0" lvl="0" indent="0" algn="just">
              <a:lnSpc>
                <a:spcPct val="90000"/>
              </a:lnSpc>
              <a:buClr>
                <a:schemeClr val="dk2"/>
              </a:buClr>
              <a:buSzPct val="100000"/>
              <a:buNone/>
            </a:pPr>
            <a:r>
              <a:rPr lang="en-US" sz="6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NHS (2022) The Health informative service available @</a:t>
            </a:r>
            <a:r>
              <a:rPr lang="en-US" sz="6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http://www.this.nhs.uk/us/article/Microsoft-office-365-benefits </a:t>
            </a:r>
            <a:r>
              <a:rPr lang="en-US" sz="6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(Accessed: 6 February 2026).</a:t>
            </a:r>
          </a:p>
          <a:p>
            <a:pPr marL="0" lvl="0" indent="0" algn="just">
              <a:lnSpc>
                <a:spcPct val="90000"/>
              </a:lnSpc>
              <a:buClr>
                <a:schemeClr val="dk2"/>
              </a:buClr>
              <a:buSzPct val="100000"/>
              <a:buNone/>
            </a:pPr>
            <a:r>
              <a:rPr lang="en-US" sz="6400" dirty="0" err="1">
                <a:solidFill>
                  <a:schemeClr val="tx1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Okewu</a:t>
            </a:r>
            <a:r>
              <a:rPr lang="en-US" sz="6400" dirty="0">
                <a:solidFill>
                  <a:schemeClr val="tx1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, E., Misra, S., Le, G., Ho, L. and Pham, Q. (2025). Multifactor Authentication Healthcare Data Security Framework and SDG 3. In: International Conference on Computational Intelligence in Engineering Science. Springer, pp.335–348. </a:t>
            </a:r>
            <a:r>
              <a:rPr lang="en-US" sz="6400" dirty="0">
                <a:solidFill>
                  <a:schemeClr val="tx1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https://doi.org/10.1007/978-3-031-98161-6_25</a:t>
            </a:r>
            <a:endParaRPr lang="en-US" sz="6400" dirty="0">
              <a:solidFill>
                <a:schemeClr val="tx1"/>
              </a:solidFill>
              <a:latin typeface="Times New Roman" panose="02020603050405020304" pitchFamily="18" charset="0"/>
              <a:ea typeface="Open Sauce"/>
              <a:cs typeface="Times New Roman" panose="02020603050405020304" pitchFamily="18" charset="0"/>
              <a:sym typeface="Open Sauce"/>
            </a:endParaRPr>
          </a:p>
          <a:p>
            <a:pPr marL="0" lvl="0" indent="0" algn="just">
              <a:lnSpc>
                <a:spcPct val="90000"/>
              </a:lnSpc>
              <a:buClr>
                <a:schemeClr val="dk2"/>
              </a:buClr>
              <a:buSzPct val="100000"/>
              <a:buNone/>
            </a:pPr>
            <a:r>
              <a:rPr lang="en-US" sz="6400" dirty="0">
                <a:solidFill>
                  <a:schemeClr val="tx1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Priestman, W., Anstis, T., </a:t>
            </a:r>
            <a:r>
              <a:rPr lang="en-US" sz="6400" dirty="0" err="1">
                <a:solidFill>
                  <a:schemeClr val="tx1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Sebire</a:t>
            </a:r>
            <a:r>
              <a:rPr lang="en-US" sz="6400" dirty="0">
                <a:solidFill>
                  <a:schemeClr val="tx1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, I.G., Sridharan, S. and </a:t>
            </a:r>
            <a:r>
              <a:rPr lang="en-US" sz="6400" dirty="0" err="1">
                <a:solidFill>
                  <a:schemeClr val="tx1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Sebire</a:t>
            </a:r>
            <a:r>
              <a:rPr lang="en-US" sz="6400" dirty="0">
                <a:solidFill>
                  <a:schemeClr val="tx1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, N.J. (2019). Phishing in healthcare </a:t>
            </a:r>
            <a:r>
              <a:rPr lang="en-US" sz="6400" dirty="0" err="1">
                <a:solidFill>
                  <a:schemeClr val="tx1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organisations</a:t>
            </a:r>
            <a:r>
              <a:rPr lang="en-US" sz="6400" dirty="0">
                <a:solidFill>
                  <a:schemeClr val="tx1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: Threats, mitigation and approaches. BMJ health &amp; care informatics, 26(1), p.e100031. </a:t>
            </a:r>
            <a:r>
              <a:rPr lang="en-US" sz="6400" dirty="0" err="1">
                <a:solidFill>
                  <a:schemeClr val="tx1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doi</a:t>
            </a:r>
            <a:r>
              <a:rPr lang="en-US" sz="6400" dirty="0">
                <a:solidFill>
                  <a:schemeClr val="tx1"/>
                </a:solidFill>
                <a:latin typeface="Times New Roman" panose="02020603050405020304" pitchFamily="18" charset="0"/>
                <a:ea typeface="Open Sauce"/>
                <a:cs typeface="Times New Roman" panose="02020603050405020304" pitchFamily="18" charset="0"/>
                <a:sym typeface="Open Sauce"/>
              </a:rPr>
              <a:t>: 10.1136/bmjhci-2019-100031</a:t>
            </a:r>
          </a:p>
          <a:p>
            <a:pPr marL="0" lvl="0" indent="0" algn="just">
              <a:lnSpc>
                <a:spcPct val="90000"/>
              </a:lnSpc>
              <a:buClr>
                <a:schemeClr val="dk2"/>
              </a:buClr>
              <a:buSzPct val="100000"/>
              <a:buNone/>
            </a:pPr>
            <a:r>
              <a:rPr lang="en-US" sz="6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Williams, E. (2022) 'Empower frontline healthcare workers with Microsoft Teams', </a:t>
            </a:r>
            <a:r>
              <a:rPr lang="en-US" sz="64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Microsoft 365 Blog</a:t>
            </a:r>
            <a:r>
              <a:rPr lang="en-US" sz="6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[online]. Available at: </a:t>
            </a:r>
            <a:r>
              <a:rPr lang="en-US" sz="6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https://www.microsoft.com/en-us/microsoft-365/blog/2022/03/15/empower-frontline-healthcare-workers-with-microsoft-teams/</a:t>
            </a:r>
            <a:r>
              <a:rPr lang="en-US" sz="6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(Accessed: 5 February 2026).</a:t>
            </a:r>
            <a:endParaRPr lang="en-US" sz="6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Open Sauce"/>
            </a:endParaRPr>
          </a:p>
          <a:p>
            <a:endParaRPr lang="en-PK" dirty="0"/>
          </a:p>
        </p:txBody>
      </p:sp>
    </p:spTree>
    <p:extLst>
      <p:ext uri="{BB962C8B-B14F-4D97-AF65-F5344CB8AC3E}">
        <p14:creationId xmlns:p14="http://schemas.microsoft.com/office/powerpoint/2010/main" val="13027363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108</TotalTime>
  <Words>1252</Words>
  <Application>Microsoft Office PowerPoint</Application>
  <PresentationFormat>Widescreen</PresentationFormat>
  <Paragraphs>89</Paragraphs>
  <Slides>17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Facet</vt:lpstr>
      <vt:lpstr>Case study-Greenfield Home Care Agency </vt:lpstr>
      <vt:lpstr>Microsoft Excel for Greenfield Home Care Agency </vt:lpstr>
      <vt:lpstr>Overview</vt:lpstr>
      <vt:lpstr>Introduction of Microsoft Excel </vt:lpstr>
      <vt:lpstr>Benefits of using Excel to collaborate at Greenfield </vt:lpstr>
      <vt:lpstr>Limitations of using Excel </vt:lpstr>
      <vt:lpstr>INTRODUCTION </vt:lpstr>
      <vt:lpstr>INTRODUCTION </vt:lpstr>
      <vt:lpstr>Benefits of Microsoft Teams at Greenfield</vt:lpstr>
      <vt:lpstr>Challenges in Adopting Teams</vt:lpstr>
      <vt:lpstr>Digital Safety Action plan for Greenfield   Purpose of the action plan </vt:lpstr>
      <vt:lpstr>Secure Access  Goal: Ensure only authorized staff access systems </vt:lpstr>
      <vt:lpstr>Email Awareness  Goal: Reduce cyber risks from email use </vt:lpstr>
      <vt:lpstr>Data Management  Goal: Ensure safe storage and sharing of records </vt:lpstr>
      <vt:lpstr>Confidentiality &amp; Compliance Goal: Protect client privacy and meet legal duties 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Case study-Greenfield Home Care Agency </dc:title>
  <dc:creator>saira iram</dc:creator>
  <cp:lastModifiedBy>collette francis</cp:lastModifiedBy>
  <cp:revision>9</cp:revision>
  <dcterms:created xsi:type="dcterms:W3CDTF">2026-02-07T20:37:21Z</dcterms:created>
  <dcterms:modified xsi:type="dcterms:W3CDTF">2026-02-08T21:59:01Z</dcterms:modified>
</cp:coreProperties>
</file>