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4"/>
  </p:handoutMasterIdLst>
  <p:sldIdLst>
    <p:sldId id="257" r:id="rId2"/>
    <p:sldId id="258" r:id="rId3"/>
  </p:sldIdLst>
  <p:sldSz cx="12192000" cy="6858000"/>
  <p:notesSz cx="6799263" cy="9929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387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12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1275" y="0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47D4A6-20EC-465E-BC3D-FAAA21BB8C73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1338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1275" y="9431338"/>
            <a:ext cx="2946400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D7379B-63DA-4C2E-8A41-559435806E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8159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633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155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976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008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17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154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60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037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869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7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17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EE0702-1F9D-4AB0-A317-80EDA0AB8C9B}" type="datetimeFigureOut">
              <a:rPr lang="en-GB" smtClean="0"/>
              <a:t>09/10/2022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F07D2-E028-4ECD-8A2A-8A9155A24B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142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4" descr="Image result for pi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122" y="45165"/>
            <a:ext cx="1975902" cy="888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24905" y="284374"/>
            <a:ext cx="11233149" cy="6490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l">
              <a:defRPr/>
            </a:pPr>
            <a:br>
              <a:rPr lang="en-GB" sz="1400" dirty="0"/>
            </a:br>
            <a:br>
              <a:rPr lang="en-GB" sz="1400" dirty="0"/>
            </a:br>
            <a:r>
              <a:rPr lang="en-GB" sz="2800" b="1" dirty="0"/>
              <a:t>PIES</a:t>
            </a:r>
            <a:r>
              <a:rPr lang="en-GB" sz="2800" dirty="0"/>
              <a:t> development</a:t>
            </a:r>
            <a:endParaRPr lang="en-GB" sz="1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79451" y="2485270"/>
            <a:ext cx="11233149" cy="63940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l">
              <a:defRPr/>
            </a:pPr>
            <a:endParaRPr lang="en-GB" sz="1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679450" y="3538201"/>
            <a:ext cx="11233149" cy="68189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l">
              <a:defRPr/>
            </a:pPr>
            <a:endParaRPr lang="en-GB" sz="1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90455" y="1030507"/>
            <a:ext cx="5421855" cy="2772000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sz="1600" dirty="0"/>
            </a:br>
            <a:r>
              <a:rPr lang="en-GB" sz="2000" b="1" u="sng" dirty="0">
                <a:solidFill>
                  <a:srgbClr val="0070C0"/>
                </a:solidFill>
              </a:rPr>
              <a:t>Physical growth and development </a:t>
            </a:r>
            <a:endParaRPr lang="en-GB" i="1" dirty="0">
              <a:solidFill>
                <a:srgbClr val="0070C0"/>
              </a:solidFill>
            </a:endParaRP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Growth patterns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Puberty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Aging &amp; Menopause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Mobility and movement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Lifestyle and fitness 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muscle tone/strength 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 Skin elasticity</a:t>
            </a:r>
          </a:p>
          <a:p>
            <a:pPr algn="ctr"/>
            <a:endParaRPr lang="en-GB" sz="1400" i="1" dirty="0">
              <a:solidFill>
                <a:srgbClr val="0070C0"/>
              </a:solidFill>
            </a:endParaRP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Gross = large (arms, legs)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Fine = small (hands &amp; finger)</a:t>
            </a:r>
            <a:endParaRPr lang="en-GB" sz="1400" i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GB" sz="1400" dirty="0"/>
          </a:p>
        </p:txBody>
      </p:sp>
      <p:sp>
        <p:nvSpPr>
          <p:cNvPr id="9" name="Rectangle 8"/>
          <p:cNvSpPr/>
          <p:nvPr/>
        </p:nvSpPr>
        <p:spPr>
          <a:xfrm>
            <a:off x="294315" y="3912176"/>
            <a:ext cx="5421855" cy="208757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GB" sz="2000" dirty="0"/>
              <a:t>o </a:t>
            </a:r>
            <a:r>
              <a:rPr lang="en-GB" sz="2000" b="1" u="sng" dirty="0">
                <a:solidFill>
                  <a:srgbClr val="FF0000"/>
                </a:solidFill>
              </a:rPr>
              <a:t>Intellectual development </a:t>
            </a:r>
            <a:br>
              <a:rPr lang="en-GB" sz="2000" dirty="0">
                <a:solidFill>
                  <a:srgbClr val="FF0000"/>
                </a:solidFill>
              </a:rPr>
            </a:br>
            <a:r>
              <a:rPr lang="en-GB" sz="1400" i="1" dirty="0">
                <a:solidFill>
                  <a:srgbClr val="FF0000"/>
                </a:solidFill>
              </a:rPr>
              <a:t>Thinking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Memory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Learning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Language and communication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Creativity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Problem solving and logic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Expression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5823472" y="1055346"/>
            <a:ext cx="5421855" cy="2772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o </a:t>
            </a:r>
            <a:r>
              <a:rPr lang="en-GB" sz="2000" b="1" u="sng" dirty="0">
                <a:solidFill>
                  <a:srgbClr val="00B050"/>
                </a:solidFill>
              </a:rPr>
              <a:t>Emotional development </a:t>
            </a:r>
            <a:br>
              <a:rPr lang="en-GB" sz="2000" dirty="0">
                <a:solidFill>
                  <a:srgbClr val="00B050"/>
                </a:solidFill>
              </a:rPr>
            </a:br>
            <a:r>
              <a:rPr lang="en-GB" sz="1400" i="1" dirty="0">
                <a:solidFill>
                  <a:srgbClr val="00B050"/>
                </a:solidFill>
              </a:rPr>
              <a:t>Feelings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Identity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Confidence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Self esteem and self image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Adapting to trauma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Bonding and attachment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Independence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Security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Contentment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Decisions and control</a:t>
            </a:r>
            <a:endParaRPr lang="en-GB" sz="1400" i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823472" y="3912176"/>
            <a:ext cx="5421855" cy="2087572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solidFill>
                  <a:schemeClr val="accent2">
                    <a:lumMod val="75000"/>
                  </a:schemeClr>
                </a:solidFill>
              </a:rPr>
              <a:t>Social development 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R</a:t>
            </a:r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elationships 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Friends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Socialisation 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Interaction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Communication</a:t>
            </a:r>
          </a:p>
          <a:p>
            <a:pPr algn="ctr"/>
            <a:endParaRPr lang="en-GB" sz="14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5352" y="1857083"/>
            <a:ext cx="1222408" cy="89500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808" y="2014192"/>
            <a:ext cx="1428934" cy="82576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5"/>
          <a:srcRect r="54613"/>
          <a:stretch/>
        </p:blipFill>
        <p:spPr>
          <a:xfrm>
            <a:off x="4428503" y="4315742"/>
            <a:ext cx="1081622" cy="1322615"/>
          </a:xfrm>
          <a:prstGeom prst="rect">
            <a:avLst/>
          </a:prstGeom>
        </p:spPr>
      </p:pic>
      <p:pic>
        <p:nvPicPr>
          <p:cNvPr id="1032" name="Picture 8" descr="Image result for social developmen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1977" y="4441351"/>
            <a:ext cx="998342" cy="87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765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2" name="Picture 4" descr="Image result for pi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122" y="45165"/>
            <a:ext cx="1975902" cy="8882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524905" y="284374"/>
            <a:ext cx="11233149" cy="64903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l">
              <a:defRPr/>
            </a:pPr>
            <a:br>
              <a:rPr lang="en-GB" sz="1400" dirty="0"/>
            </a:br>
            <a:br>
              <a:rPr lang="en-GB" sz="1400" dirty="0"/>
            </a:br>
            <a:r>
              <a:rPr lang="en-GB" sz="2800" b="1" dirty="0"/>
              <a:t>PIES</a:t>
            </a:r>
            <a:r>
              <a:rPr lang="en-GB" sz="2800" dirty="0"/>
              <a:t> development</a:t>
            </a:r>
            <a:endParaRPr lang="en-GB" sz="1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79451" y="2485270"/>
            <a:ext cx="11233149" cy="63940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l">
              <a:defRPr/>
            </a:pPr>
            <a:endParaRPr lang="en-GB" sz="1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679450" y="3538201"/>
            <a:ext cx="11233149" cy="68189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defRPr>
            </a:lvl1pPr>
          </a:lstStyle>
          <a:p>
            <a:pPr algn="l">
              <a:defRPr/>
            </a:pPr>
            <a:endParaRPr lang="en-GB" sz="1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90455" y="1030507"/>
            <a:ext cx="5421855" cy="2772000"/>
          </a:xfrm>
          <a:prstGeom prst="rect">
            <a:avLst/>
          </a:prstGeom>
          <a:solidFill>
            <a:schemeClr val="bg1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sz="1600" dirty="0"/>
            </a:br>
            <a:r>
              <a:rPr lang="en-GB" sz="2000" b="1" u="sng" dirty="0">
                <a:solidFill>
                  <a:srgbClr val="0070C0"/>
                </a:solidFill>
              </a:rPr>
              <a:t>Physical growth and development </a:t>
            </a:r>
            <a:endParaRPr lang="en-GB" i="1" dirty="0">
              <a:solidFill>
                <a:srgbClr val="0070C0"/>
              </a:solidFill>
            </a:endParaRP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Growth patterns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Puberty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Aging &amp; Menopause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Mobility and movement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Lifestyle and fitness 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muscle tone/strength 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 Skin elasticity</a:t>
            </a:r>
          </a:p>
          <a:p>
            <a:pPr algn="ctr"/>
            <a:endParaRPr lang="en-GB" sz="1400" i="1" dirty="0">
              <a:solidFill>
                <a:srgbClr val="0070C0"/>
              </a:solidFill>
            </a:endParaRP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Gross = large (arms, legs)</a:t>
            </a:r>
          </a:p>
          <a:p>
            <a:pPr algn="ctr"/>
            <a:r>
              <a:rPr lang="en-GB" sz="1400" i="1" dirty="0">
                <a:solidFill>
                  <a:srgbClr val="0070C0"/>
                </a:solidFill>
              </a:rPr>
              <a:t>Fine = small (hands &amp; finger)</a:t>
            </a:r>
            <a:endParaRPr lang="en-GB" sz="1400" i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GB" sz="1400" dirty="0"/>
          </a:p>
        </p:txBody>
      </p:sp>
      <p:sp>
        <p:nvSpPr>
          <p:cNvPr id="9" name="Rectangle 8"/>
          <p:cNvSpPr/>
          <p:nvPr/>
        </p:nvSpPr>
        <p:spPr>
          <a:xfrm>
            <a:off x="294315" y="3912176"/>
            <a:ext cx="5421855" cy="2087571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GB" sz="2000" dirty="0"/>
              <a:t>o </a:t>
            </a:r>
            <a:r>
              <a:rPr lang="en-GB" sz="2000" b="1" u="sng" dirty="0">
                <a:solidFill>
                  <a:srgbClr val="FF0000"/>
                </a:solidFill>
              </a:rPr>
              <a:t>Intellectual development </a:t>
            </a:r>
            <a:br>
              <a:rPr lang="en-GB" sz="2000" dirty="0">
                <a:solidFill>
                  <a:srgbClr val="FF0000"/>
                </a:solidFill>
              </a:rPr>
            </a:br>
            <a:r>
              <a:rPr lang="en-GB" sz="1400" i="1" dirty="0">
                <a:solidFill>
                  <a:srgbClr val="FF0000"/>
                </a:solidFill>
              </a:rPr>
              <a:t>Thinking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Memory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Learning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Language and communication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Creativity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Problem solving and logic</a:t>
            </a:r>
          </a:p>
          <a:p>
            <a:pPr algn="ctr">
              <a:defRPr/>
            </a:pPr>
            <a:r>
              <a:rPr lang="en-GB" sz="1400" i="1" dirty="0">
                <a:solidFill>
                  <a:srgbClr val="FF0000"/>
                </a:solidFill>
              </a:rPr>
              <a:t>Expression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5823472" y="1055346"/>
            <a:ext cx="5421855" cy="2772000"/>
          </a:xfrm>
          <a:prstGeom prst="rect">
            <a:avLst/>
          </a:prstGeom>
          <a:solidFill>
            <a:schemeClr val="bg1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o </a:t>
            </a:r>
            <a:r>
              <a:rPr lang="en-GB" sz="2000" b="1" u="sng" dirty="0">
                <a:solidFill>
                  <a:srgbClr val="00B050"/>
                </a:solidFill>
              </a:rPr>
              <a:t>Emotional development </a:t>
            </a:r>
            <a:br>
              <a:rPr lang="en-GB" sz="2000" dirty="0">
                <a:solidFill>
                  <a:srgbClr val="00B050"/>
                </a:solidFill>
              </a:rPr>
            </a:br>
            <a:r>
              <a:rPr lang="en-GB" sz="1400" i="1" dirty="0">
                <a:solidFill>
                  <a:srgbClr val="00B050"/>
                </a:solidFill>
              </a:rPr>
              <a:t>Feelings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Identity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Confidence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Self esteem and self image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Adapting to trauma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Bonding and attachment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Independence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Security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Contentment</a:t>
            </a:r>
          </a:p>
          <a:p>
            <a:pPr algn="ctr"/>
            <a:r>
              <a:rPr lang="en-GB" sz="1400" i="1" dirty="0">
                <a:solidFill>
                  <a:srgbClr val="00B050"/>
                </a:solidFill>
              </a:rPr>
              <a:t>Decisions and control</a:t>
            </a:r>
            <a:endParaRPr lang="en-GB" sz="1400" i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823472" y="3912176"/>
            <a:ext cx="5421855" cy="2087572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>
                <a:solidFill>
                  <a:schemeClr val="accent2">
                    <a:lumMod val="75000"/>
                  </a:schemeClr>
                </a:solidFill>
              </a:rPr>
              <a:t>Social development 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R</a:t>
            </a:r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elationships 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Friends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Socialisation 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Interaction</a:t>
            </a:r>
          </a:p>
          <a:p>
            <a:pPr algn="ctr"/>
            <a:r>
              <a:rPr lang="en-GB" sz="1400" i="1" dirty="0">
                <a:solidFill>
                  <a:schemeClr val="accent2">
                    <a:lumMod val="75000"/>
                  </a:schemeClr>
                </a:solidFill>
              </a:rPr>
              <a:t>Communication</a:t>
            </a:r>
          </a:p>
          <a:p>
            <a:pPr algn="ctr"/>
            <a:endParaRPr lang="en-GB" sz="14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5352" y="1857083"/>
            <a:ext cx="1222408" cy="89500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5808" y="2014192"/>
            <a:ext cx="1428934" cy="825766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5"/>
          <a:srcRect r="54613"/>
          <a:stretch/>
        </p:blipFill>
        <p:spPr>
          <a:xfrm>
            <a:off x="4428503" y="4315742"/>
            <a:ext cx="1081622" cy="1322615"/>
          </a:xfrm>
          <a:prstGeom prst="rect">
            <a:avLst/>
          </a:prstGeom>
        </p:spPr>
      </p:pic>
      <p:pic>
        <p:nvPicPr>
          <p:cNvPr id="1032" name="Picture 8" descr="Image result for social developmen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1977" y="4441351"/>
            <a:ext cx="998342" cy="87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1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184</Words>
  <Application>Microsoft Office PowerPoint</Application>
  <PresentationFormat>Widescreen</PresentationFormat>
  <Paragraphs>68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Century Gothic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Kendal Graham</dc:creator>
  <cp:lastModifiedBy>Felicity Peacock</cp:lastModifiedBy>
  <cp:revision>2</cp:revision>
  <cp:lastPrinted>2018-09-07T08:44:46Z</cp:lastPrinted>
  <dcterms:created xsi:type="dcterms:W3CDTF">2018-09-07T08:43:41Z</dcterms:created>
  <dcterms:modified xsi:type="dcterms:W3CDTF">2022-10-09T14:14:06Z</dcterms:modified>
</cp:coreProperties>
</file>