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1" r:id="rId4"/>
  </p:sldMasterIdLst>
  <p:notesMasterIdLst>
    <p:notesMasterId r:id="rId25"/>
  </p:notesMasterIdLst>
  <p:handoutMasterIdLst>
    <p:handoutMasterId r:id="rId26"/>
  </p:handoutMasterIdLst>
  <p:sldIdLst>
    <p:sldId id="374" r:id="rId5"/>
    <p:sldId id="257" r:id="rId6"/>
    <p:sldId id="435" r:id="rId7"/>
    <p:sldId id="436" r:id="rId8"/>
    <p:sldId id="444" r:id="rId9"/>
    <p:sldId id="437" r:id="rId10"/>
    <p:sldId id="445" r:id="rId11"/>
    <p:sldId id="446" r:id="rId12"/>
    <p:sldId id="447" r:id="rId13"/>
    <p:sldId id="448" r:id="rId14"/>
    <p:sldId id="449" r:id="rId15"/>
    <p:sldId id="455" r:id="rId16"/>
    <p:sldId id="450" r:id="rId17"/>
    <p:sldId id="451" r:id="rId18"/>
    <p:sldId id="452" r:id="rId19"/>
    <p:sldId id="459" r:id="rId20"/>
    <p:sldId id="453" r:id="rId21"/>
    <p:sldId id="454" r:id="rId22"/>
    <p:sldId id="457" r:id="rId23"/>
    <p:sldId id="458" r:id="rId24"/>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69" autoAdjust="0"/>
    <p:restoredTop sz="89842" autoAdjust="0"/>
  </p:normalViewPr>
  <p:slideViewPr>
    <p:cSldViewPr snapToGrid="0" showGuides="1">
      <p:cViewPr varScale="1">
        <p:scale>
          <a:sx n="93" d="100"/>
          <a:sy n="93" d="100"/>
        </p:scale>
        <p:origin x="246" y="54"/>
      </p:cViewPr>
      <p:guideLst>
        <p:guide orient="horz" pos="2160"/>
        <p:guide pos="3840"/>
      </p:guideLst>
    </p:cSldViewPr>
  </p:slideViewPr>
  <p:notesTextViewPr>
    <p:cViewPr>
      <p:scale>
        <a:sx n="1" d="1"/>
        <a:sy n="1" d="1"/>
      </p:scale>
      <p:origin x="0" y="0"/>
    </p:cViewPr>
  </p:notesTextViewPr>
  <p:notesViewPr>
    <p:cSldViewPr snapToGrid="0" showGuides="1">
      <p:cViewPr varScale="1">
        <p:scale>
          <a:sx n="90" d="100"/>
          <a:sy n="90" d="100"/>
        </p:scale>
        <p:origin x="377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471576B-74BF-47DC-A09B-D1F4D3A80DD9}" type="doc">
      <dgm:prSet loTypeId="urn:microsoft.com/office/officeart/2005/8/layout/hList1" loCatId="list" qsTypeId="urn:microsoft.com/office/officeart/2005/8/quickstyle/simple4" qsCatId="simple" csTypeId="urn:microsoft.com/office/officeart/2005/8/colors/accent1_2" csCatId="accent1" phldr="1"/>
      <dgm:spPr/>
      <dgm:t>
        <a:bodyPr/>
        <a:lstStyle/>
        <a:p>
          <a:endParaRPr lang="en-US"/>
        </a:p>
      </dgm:t>
    </dgm:pt>
    <dgm:pt modelId="{A2CBB811-08F6-46C3-8614-28C163255A46}">
      <dgm:prSet/>
      <dgm:spPr/>
      <dgm:t>
        <a:bodyPr/>
        <a:lstStyle/>
        <a:p>
          <a:r>
            <a:rPr lang="en-GB"/>
            <a:t>Written Assessment</a:t>
          </a:r>
          <a:endParaRPr lang="en-US"/>
        </a:p>
      </dgm:t>
    </dgm:pt>
    <dgm:pt modelId="{BAB3ED69-1112-43CF-A01E-1EF593901D24}" type="parTrans" cxnId="{EB988BCB-C11B-4582-976B-B86DBD682B53}">
      <dgm:prSet/>
      <dgm:spPr/>
      <dgm:t>
        <a:bodyPr/>
        <a:lstStyle/>
        <a:p>
          <a:endParaRPr lang="en-US"/>
        </a:p>
      </dgm:t>
    </dgm:pt>
    <dgm:pt modelId="{8564F70A-AE59-4973-B4E4-36B40695A91D}" type="sibTrans" cxnId="{EB988BCB-C11B-4582-976B-B86DBD682B53}">
      <dgm:prSet/>
      <dgm:spPr/>
      <dgm:t>
        <a:bodyPr/>
        <a:lstStyle/>
        <a:p>
          <a:endParaRPr lang="en-US"/>
        </a:p>
      </dgm:t>
    </dgm:pt>
    <dgm:pt modelId="{FD3DECF5-75D8-4598-BB50-FBED4586D7D1}">
      <dgm:prSet custT="1"/>
      <dgm:spPr/>
      <dgm:t>
        <a:bodyPr/>
        <a:lstStyle/>
        <a:p>
          <a:r>
            <a:rPr lang="en-GB" sz="3200" dirty="0"/>
            <a:t>4000 words</a:t>
          </a:r>
          <a:endParaRPr lang="en-US" sz="3200" dirty="0"/>
        </a:p>
      </dgm:t>
    </dgm:pt>
    <dgm:pt modelId="{3C9E752E-B519-4700-B7A4-B57433389ACF}" type="parTrans" cxnId="{90544FD7-F6F6-49C6-97BB-229284A82751}">
      <dgm:prSet/>
      <dgm:spPr/>
      <dgm:t>
        <a:bodyPr/>
        <a:lstStyle/>
        <a:p>
          <a:endParaRPr lang="en-US"/>
        </a:p>
      </dgm:t>
    </dgm:pt>
    <dgm:pt modelId="{274931D2-36BD-4C77-AEAA-F0D81464FE86}" type="sibTrans" cxnId="{90544FD7-F6F6-49C6-97BB-229284A82751}">
      <dgm:prSet/>
      <dgm:spPr/>
      <dgm:t>
        <a:bodyPr/>
        <a:lstStyle/>
        <a:p>
          <a:endParaRPr lang="en-US"/>
        </a:p>
      </dgm:t>
    </dgm:pt>
    <dgm:pt modelId="{1F437445-1C12-4FCE-9F72-FC1FB5F103E8}">
      <dgm:prSet custT="1"/>
      <dgm:spPr/>
      <dgm:t>
        <a:bodyPr/>
        <a:lstStyle/>
        <a:p>
          <a:r>
            <a:rPr lang="en-GB" sz="3200" dirty="0"/>
            <a:t>Portfolio of 3 elements</a:t>
          </a:r>
          <a:endParaRPr lang="en-US" sz="3200" dirty="0"/>
        </a:p>
      </dgm:t>
    </dgm:pt>
    <dgm:pt modelId="{8895612E-1055-4D4F-B49B-A4CD2537FFC9}" type="parTrans" cxnId="{D6A3F7CD-5B9B-46E4-9D96-793586D322B3}">
      <dgm:prSet/>
      <dgm:spPr/>
      <dgm:t>
        <a:bodyPr/>
        <a:lstStyle/>
        <a:p>
          <a:endParaRPr lang="en-US"/>
        </a:p>
      </dgm:t>
    </dgm:pt>
    <dgm:pt modelId="{D2B746A5-7588-49D9-AFC0-7B663B4573EB}" type="sibTrans" cxnId="{D6A3F7CD-5B9B-46E4-9D96-793586D322B3}">
      <dgm:prSet/>
      <dgm:spPr/>
      <dgm:t>
        <a:bodyPr/>
        <a:lstStyle/>
        <a:p>
          <a:endParaRPr lang="en-US"/>
        </a:p>
      </dgm:t>
    </dgm:pt>
    <dgm:pt modelId="{56B7C6CD-2FDE-41CE-8333-B0A023730CD9}">
      <dgm:prSet/>
      <dgm:spPr/>
      <dgm:t>
        <a:bodyPr/>
        <a:lstStyle/>
        <a:p>
          <a:r>
            <a:rPr lang="en-GB"/>
            <a:t>Submission date:</a:t>
          </a:r>
          <a:endParaRPr lang="en-US"/>
        </a:p>
      </dgm:t>
    </dgm:pt>
    <dgm:pt modelId="{4E2CC851-3C4E-474E-BCE4-063A5748FF0F}" type="parTrans" cxnId="{E45E0AC8-8635-4127-AA23-D57630903183}">
      <dgm:prSet/>
      <dgm:spPr/>
      <dgm:t>
        <a:bodyPr/>
        <a:lstStyle/>
        <a:p>
          <a:endParaRPr lang="en-US"/>
        </a:p>
      </dgm:t>
    </dgm:pt>
    <dgm:pt modelId="{56093305-83C2-4856-BBD3-9102490DA796}" type="sibTrans" cxnId="{E45E0AC8-8635-4127-AA23-D57630903183}">
      <dgm:prSet/>
      <dgm:spPr/>
      <dgm:t>
        <a:bodyPr/>
        <a:lstStyle/>
        <a:p>
          <a:endParaRPr lang="en-US"/>
        </a:p>
      </dgm:t>
    </dgm:pt>
    <dgm:pt modelId="{88C6A7D1-3AF7-4173-BBEF-EB7479FED984}">
      <dgm:prSet custT="1"/>
      <dgm:spPr/>
      <dgm:t>
        <a:bodyPr/>
        <a:lstStyle/>
        <a:p>
          <a:r>
            <a:rPr lang="en-GB" sz="3200" dirty="0"/>
            <a:t>11</a:t>
          </a:r>
          <a:r>
            <a:rPr lang="en-GB" sz="3200" baseline="30000" dirty="0"/>
            <a:t>th</a:t>
          </a:r>
          <a:r>
            <a:rPr lang="en-GB" sz="3200" dirty="0"/>
            <a:t> December 2025 (full-time student)</a:t>
          </a:r>
          <a:endParaRPr lang="en-US" sz="3200" dirty="0"/>
        </a:p>
      </dgm:t>
    </dgm:pt>
    <dgm:pt modelId="{D54429AC-58D4-45B7-AED6-54EE4B9654EC}" type="parTrans" cxnId="{9923DDC7-E9AA-44B2-9B61-62DFA728E86A}">
      <dgm:prSet/>
      <dgm:spPr/>
      <dgm:t>
        <a:bodyPr/>
        <a:lstStyle/>
        <a:p>
          <a:endParaRPr lang="en-US"/>
        </a:p>
      </dgm:t>
    </dgm:pt>
    <dgm:pt modelId="{0B2A8B0E-3330-4700-8A37-5106A8051B1F}" type="sibTrans" cxnId="{9923DDC7-E9AA-44B2-9B61-62DFA728E86A}">
      <dgm:prSet/>
      <dgm:spPr/>
      <dgm:t>
        <a:bodyPr/>
        <a:lstStyle/>
        <a:p>
          <a:endParaRPr lang="en-US"/>
        </a:p>
      </dgm:t>
    </dgm:pt>
    <dgm:pt modelId="{F41EE019-8AE9-4CE6-B9D0-888A30A4BBD5}">
      <dgm:prSet custT="1"/>
      <dgm:spPr/>
      <dgm:t>
        <a:bodyPr/>
        <a:lstStyle/>
        <a:p>
          <a:r>
            <a:rPr lang="en-GB" sz="3200" dirty="0"/>
            <a:t>13</a:t>
          </a:r>
          <a:r>
            <a:rPr lang="en-GB" sz="3200" baseline="30000" dirty="0"/>
            <a:t>th</a:t>
          </a:r>
          <a:r>
            <a:rPr lang="en-GB" sz="3200" dirty="0"/>
            <a:t> January 2026 (part-time student)</a:t>
          </a:r>
          <a:endParaRPr lang="en-US" sz="3200" dirty="0"/>
        </a:p>
      </dgm:t>
    </dgm:pt>
    <dgm:pt modelId="{83B51052-C64E-47A7-920A-55C99D1957D1}" type="parTrans" cxnId="{5ACEC8C1-A767-41FC-A59D-D9EA200253C9}">
      <dgm:prSet/>
      <dgm:spPr/>
      <dgm:t>
        <a:bodyPr/>
        <a:lstStyle/>
        <a:p>
          <a:endParaRPr lang="en-US"/>
        </a:p>
      </dgm:t>
    </dgm:pt>
    <dgm:pt modelId="{A1C33673-6468-4818-BB9A-74AF2C8FD126}" type="sibTrans" cxnId="{5ACEC8C1-A767-41FC-A59D-D9EA200253C9}">
      <dgm:prSet/>
      <dgm:spPr/>
      <dgm:t>
        <a:bodyPr/>
        <a:lstStyle/>
        <a:p>
          <a:endParaRPr lang="en-US"/>
        </a:p>
      </dgm:t>
    </dgm:pt>
    <dgm:pt modelId="{B80140EE-6B38-4FF7-A852-1449B886A5E4}" type="pres">
      <dgm:prSet presAssocID="{E471576B-74BF-47DC-A09B-D1F4D3A80DD9}" presName="Name0" presStyleCnt="0">
        <dgm:presLayoutVars>
          <dgm:dir/>
          <dgm:animLvl val="lvl"/>
          <dgm:resizeHandles val="exact"/>
        </dgm:presLayoutVars>
      </dgm:prSet>
      <dgm:spPr/>
    </dgm:pt>
    <dgm:pt modelId="{B9C66282-E2FE-4CC1-A3EE-5F118C052D8B}" type="pres">
      <dgm:prSet presAssocID="{A2CBB811-08F6-46C3-8614-28C163255A46}" presName="composite" presStyleCnt="0"/>
      <dgm:spPr/>
    </dgm:pt>
    <dgm:pt modelId="{96517D36-A25E-462B-B25D-2BDDD1CFC22F}" type="pres">
      <dgm:prSet presAssocID="{A2CBB811-08F6-46C3-8614-28C163255A46}" presName="parTx" presStyleLbl="alignNode1" presStyleIdx="0" presStyleCnt="2">
        <dgm:presLayoutVars>
          <dgm:chMax val="0"/>
          <dgm:chPref val="0"/>
          <dgm:bulletEnabled val="1"/>
        </dgm:presLayoutVars>
      </dgm:prSet>
      <dgm:spPr/>
    </dgm:pt>
    <dgm:pt modelId="{624DC579-FC4B-43DF-A451-D20021329BF2}" type="pres">
      <dgm:prSet presAssocID="{A2CBB811-08F6-46C3-8614-28C163255A46}" presName="desTx" presStyleLbl="alignAccFollowNode1" presStyleIdx="0" presStyleCnt="2">
        <dgm:presLayoutVars>
          <dgm:bulletEnabled val="1"/>
        </dgm:presLayoutVars>
      </dgm:prSet>
      <dgm:spPr/>
    </dgm:pt>
    <dgm:pt modelId="{2B50AB5F-539F-4F84-A1F0-426B0FCE1FD0}" type="pres">
      <dgm:prSet presAssocID="{8564F70A-AE59-4973-B4E4-36B40695A91D}" presName="space" presStyleCnt="0"/>
      <dgm:spPr/>
    </dgm:pt>
    <dgm:pt modelId="{689DB5AA-D086-49CB-AFBA-C655EF91C72B}" type="pres">
      <dgm:prSet presAssocID="{56B7C6CD-2FDE-41CE-8333-B0A023730CD9}" presName="composite" presStyleCnt="0"/>
      <dgm:spPr/>
    </dgm:pt>
    <dgm:pt modelId="{B7A52ADB-FD2C-4445-8789-D2CAB1E4E3B4}" type="pres">
      <dgm:prSet presAssocID="{56B7C6CD-2FDE-41CE-8333-B0A023730CD9}" presName="parTx" presStyleLbl="alignNode1" presStyleIdx="1" presStyleCnt="2">
        <dgm:presLayoutVars>
          <dgm:chMax val="0"/>
          <dgm:chPref val="0"/>
          <dgm:bulletEnabled val="1"/>
        </dgm:presLayoutVars>
      </dgm:prSet>
      <dgm:spPr/>
    </dgm:pt>
    <dgm:pt modelId="{DC4BEEE8-639E-42AB-B051-64F28EEA5758}" type="pres">
      <dgm:prSet presAssocID="{56B7C6CD-2FDE-41CE-8333-B0A023730CD9}" presName="desTx" presStyleLbl="alignAccFollowNode1" presStyleIdx="1" presStyleCnt="2">
        <dgm:presLayoutVars>
          <dgm:bulletEnabled val="1"/>
        </dgm:presLayoutVars>
      </dgm:prSet>
      <dgm:spPr/>
    </dgm:pt>
  </dgm:ptLst>
  <dgm:cxnLst>
    <dgm:cxn modelId="{8F249627-03DF-4BD7-8101-DB22CBBF9FE8}" type="presOf" srcId="{1F437445-1C12-4FCE-9F72-FC1FB5F103E8}" destId="{624DC579-FC4B-43DF-A451-D20021329BF2}" srcOrd="0" destOrd="1" presId="urn:microsoft.com/office/officeart/2005/8/layout/hList1"/>
    <dgm:cxn modelId="{85C0B28B-5A2D-4CE5-9731-1BCF8C877966}" type="presOf" srcId="{E471576B-74BF-47DC-A09B-D1F4D3A80DD9}" destId="{B80140EE-6B38-4FF7-A852-1449B886A5E4}" srcOrd="0" destOrd="0" presId="urn:microsoft.com/office/officeart/2005/8/layout/hList1"/>
    <dgm:cxn modelId="{5ACEC8C1-A767-41FC-A59D-D9EA200253C9}" srcId="{56B7C6CD-2FDE-41CE-8333-B0A023730CD9}" destId="{F41EE019-8AE9-4CE6-B9D0-888A30A4BBD5}" srcOrd="1" destOrd="0" parTransId="{83B51052-C64E-47A7-920A-55C99D1957D1}" sibTransId="{A1C33673-6468-4818-BB9A-74AF2C8FD126}"/>
    <dgm:cxn modelId="{9923DDC7-E9AA-44B2-9B61-62DFA728E86A}" srcId="{56B7C6CD-2FDE-41CE-8333-B0A023730CD9}" destId="{88C6A7D1-3AF7-4173-BBEF-EB7479FED984}" srcOrd="0" destOrd="0" parTransId="{D54429AC-58D4-45B7-AED6-54EE4B9654EC}" sibTransId="{0B2A8B0E-3330-4700-8A37-5106A8051B1F}"/>
    <dgm:cxn modelId="{E45E0AC8-8635-4127-AA23-D57630903183}" srcId="{E471576B-74BF-47DC-A09B-D1F4D3A80DD9}" destId="{56B7C6CD-2FDE-41CE-8333-B0A023730CD9}" srcOrd="1" destOrd="0" parTransId="{4E2CC851-3C4E-474E-BCE4-063A5748FF0F}" sibTransId="{56093305-83C2-4856-BBD3-9102490DA796}"/>
    <dgm:cxn modelId="{53F86ACB-686D-4453-A575-5B37DF894723}" type="presOf" srcId="{FD3DECF5-75D8-4598-BB50-FBED4586D7D1}" destId="{624DC579-FC4B-43DF-A451-D20021329BF2}" srcOrd="0" destOrd="0" presId="urn:microsoft.com/office/officeart/2005/8/layout/hList1"/>
    <dgm:cxn modelId="{EB988BCB-C11B-4582-976B-B86DBD682B53}" srcId="{E471576B-74BF-47DC-A09B-D1F4D3A80DD9}" destId="{A2CBB811-08F6-46C3-8614-28C163255A46}" srcOrd="0" destOrd="0" parTransId="{BAB3ED69-1112-43CF-A01E-1EF593901D24}" sibTransId="{8564F70A-AE59-4973-B4E4-36B40695A91D}"/>
    <dgm:cxn modelId="{D6A3F7CD-5B9B-46E4-9D96-793586D322B3}" srcId="{A2CBB811-08F6-46C3-8614-28C163255A46}" destId="{1F437445-1C12-4FCE-9F72-FC1FB5F103E8}" srcOrd="1" destOrd="0" parTransId="{8895612E-1055-4D4F-B49B-A4CD2537FFC9}" sibTransId="{D2B746A5-7588-49D9-AFC0-7B663B4573EB}"/>
    <dgm:cxn modelId="{3C4F13CE-336D-40F3-8EFA-F7DBC4B5CC2E}" type="presOf" srcId="{56B7C6CD-2FDE-41CE-8333-B0A023730CD9}" destId="{B7A52ADB-FD2C-4445-8789-D2CAB1E4E3B4}" srcOrd="0" destOrd="0" presId="urn:microsoft.com/office/officeart/2005/8/layout/hList1"/>
    <dgm:cxn modelId="{C738CBD3-39EA-42F0-B7B1-5383E44C7387}" type="presOf" srcId="{A2CBB811-08F6-46C3-8614-28C163255A46}" destId="{96517D36-A25E-462B-B25D-2BDDD1CFC22F}" srcOrd="0" destOrd="0" presId="urn:microsoft.com/office/officeart/2005/8/layout/hList1"/>
    <dgm:cxn modelId="{90544FD7-F6F6-49C6-97BB-229284A82751}" srcId="{A2CBB811-08F6-46C3-8614-28C163255A46}" destId="{FD3DECF5-75D8-4598-BB50-FBED4586D7D1}" srcOrd="0" destOrd="0" parTransId="{3C9E752E-B519-4700-B7A4-B57433389ACF}" sibTransId="{274931D2-36BD-4C77-AEAA-F0D81464FE86}"/>
    <dgm:cxn modelId="{58FCE1F0-49FB-4B59-AF06-F8806CA96777}" type="presOf" srcId="{88C6A7D1-3AF7-4173-BBEF-EB7479FED984}" destId="{DC4BEEE8-639E-42AB-B051-64F28EEA5758}" srcOrd="0" destOrd="0" presId="urn:microsoft.com/office/officeart/2005/8/layout/hList1"/>
    <dgm:cxn modelId="{3D1CE2F8-04A6-462C-9278-214023698BCC}" type="presOf" srcId="{F41EE019-8AE9-4CE6-B9D0-888A30A4BBD5}" destId="{DC4BEEE8-639E-42AB-B051-64F28EEA5758}" srcOrd="0" destOrd="1" presId="urn:microsoft.com/office/officeart/2005/8/layout/hList1"/>
    <dgm:cxn modelId="{D540CD7E-B54F-467C-974B-D9CEDB943F5A}" type="presParOf" srcId="{B80140EE-6B38-4FF7-A852-1449B886A5E4}" destId="{B9C66282-E2FE-4CC1-A3EE-5F118C052D8B}" srcOrd="0" destOrd="0" presId="urn:microsoft.com/office/officeart/2005/8/layout/hList1"/>
    <dgm:cxn modelId="{A971EBE2-F68F-4E4B-8E29-EF1BBABC9482}" type="presParOf" srcId="{B9C66282-E2FE-4CC1-A3EE-5F118C052D8B}" destId="{96517D36-A25E-462B-B25D-2BDDD1CFC22F}" srcOrd="0" destOrd="0" presId="urn:microsoft.com/office/officeart/2005/8/layout/hList1"/>
    <dgm:cxn modelId="{42810287-FEB1-4E71-8552-60ACBC2E3275}" type="presParOf" srcId="{B9C66282-E2FE-4CC1-A3EE-5F118C052D8B}" destId="{624DC579-FC4B-43DF-A451-D20021329BF2}" srcOrd="1" destOrd="0" presId="urn:microsoft.com/office/officeart/2005/8/layout/hList1"/>
    <dgm:cxn modelId="{CCDFA3C4-8BFD-45E6-84D9-B3B3EE4D8115}" type="presParOf" srcId="{B80140EE-6B38-4FF7-A852-1449B886A5E4}" destId="{2B50AB5F-539F-4F84-A1F0-426B0FCE1FD0}" srcOrd="1" destOrd="0" presId="urn:microsoft.com/office/officeart/2005/8/layout/hList1"/>
    <dgm:cxn modelId="{49ABA5F2-4D64-4905-8E0A-C31FA11F6384}" type="presParOf" srcId="{B80140EE-6B38-4FF7-A852-1449B886A5E4}" destId="{689DB5AA-D086-49CB-AFBA-C655EF91C72B}" srcOrd="2" destOrd="0" presId="urn:microsoft.com/office/officeart/2005/8/layout/hList1"/>
    <dgm:cxn modelId="{7AF3CAD0-A237-45CC-85D5-9ED2D39CA171}" type="presParOf" srcId="{689DB5AA-D086-49CB-AFBA-C655EF91C72B}" destId="{B7A52ADB-FD2C-4445-8789-D2CAB1E4E3B4}" srcOrd="0" destOrd="0" presId="urn:microsoft.com/office/officeart/2005/8/layout/hList1"/>
    <dgm:cxn modelId="{E32D60C2-D76C-4F69-838D-AEEF8DB664FD}" type="presParOf" srcId="{689DB5AA-D086-49CB-AFBA-C655EF91C72B}" destId="{DC4BEEE8-639E-42AB-B051-64F28EEA5758}"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517D36-A25E-462B-B25D-2BDDD1CFC22F}">
      <dsp:nvSpPr>
        <dsp:cNvPr id="0" name=""/>
        <dsp:cNvSpPr/>
      </dsp:nvSpPr>
      <dsp:spPr>
        <a:xfrm>
          <a:off x="51" y="10189"/>
          <a:ext cx="4913783" cy="1621312"/>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334264" tIns="191008" rIns="334264" bIns="191008" numCol="1" spcCol="1270" anchor="ctr" anchorCtr="0">
          <a:noAutofit/>
        </a:bodyPr>
        <a:lstStyle/>
        <a:p>
          <a:pPr marL="0" lvl="0" indent="0" algn="ctr" defTabSz="2089150">
            <a:lnSpc>
              <a:spcPct val="90000"/>
            </a:lnSpc>
            <a:spcBef>
              <a:spcPct val="0"/>
            </a:spcBef>
            <a:spcAft>
              <a:spcPct val="35000"/>
            </a:spcAft>
            <a:buNone/>
          </a:pPr>
          <a:r>
            <a:rPr lang="en-GB" sz="4700" kern="1200"/>
            <a:t>Written Assessment</a:t>
          </a:r>
          <a:endParaRPr lang="en-US" sz="4700" kern="1200"/>
        </a:p>
      </dsp:txBody>
      <dsp:txXfrm>
        <a:off x="51" y="10189"/>
        <a:ext cx="4913783" cy="1621312"/>
      </dsp:txXfrm>
    </dsp:sp>
    <dsp:sp modelId="{624DC579-FC4B-43DF-A451-D20021329BF2}">
      <dsp:nvSpPr>
        <dsp:cNvPr id="0" name=""/>
        <dsp:cNvSpPr/>
      </dsp:nvSpPr>
      <dsp:spPr>
        <a:xfrm>
          <a:off x="51" y="1631501"/>
          <a:ext cx="4913783" cy="2193254"/>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70688" tIns="170688" rIns="227584" bIns="256032" numCol="1" spcCol="1270" anchor="t" anchorCtr="0">
          <a:noAutofit/>
        </a:bodyPr>
        <a:lstStyle/>
        <a:p>
          <a:pPr marL="285750" lvl="1" indent="-285750" algn="l" defTabSz="1422400">
            <a:lnSpc>
              <a:spcPct val="90000"/>
            </a:lnSpc>
            <a:spcBef>
              <a:spcPct val="0"/>
            </a:spcBef>
            <a:spcAft>
              <a:spcPct val="15000"/>
            </a:spcAft>
            <a:buChar char="•"/>
          </a:pPr>
          <a:r>
            <a:rPr lang="en-GB" sz="3200" kern="1200" dirty="0"/>
            <a:t>4000 words</a:t>
          </a:r>
          <a:endParaRPr lang="en-US" sz="3200" kern="1200" dirty="0"/>
        </a:p>
        <a:p>
          <a:pPr marL="285750" lvl="1" indent="-285750" algn="l" defTabSz="1422400">
            <a:lnSpc>
              <a:spcPct val="90000"/>
            </a:lnSpc>
            <a:spcBef>
              <a:spcPct val="0"/>
            </a:spcBef>
            <a:spcAft>
              <a:spcPct val="15000"/>
            </a:spcAft>
            <a:buChar char="•"/>
          </a:pPr>
          <a:r>
            <a:rPr lang="en-GB" sz="3200" kern="1200" dirty="0"/>
            <a:t>Portfolio of 3 elements</a:t>
          </a:r>
          <a:endParaRPr lang="en-US" sz="3200" kern="1200" dirty="0"/>
        </a:p>
      </dsp:txBody>
      <dsp:txXfrm>
        <a:off x="51" y="1631501"/>
        <a:ext cx="4913783" cy="2193254"/>
      </dsp:txXfrm>
    </dsp:sp>
    <dsp:sp modelId="{B7A52ADB-FD2C-4445-8789-D2CAB1E4E3B4}">
      <dsp:nvSpPr>
        <dsp:cNvPr id="0" name=""/>
        <dsp:cNvSpPr/>
      </dsp:nvSpPr>
      <dsp:spPr>
        <a:xfrm>
          <a:off x="5601764" y="10189"/>
          <a:ext cx="4913783" cy="1621312"/>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334264" tIns="191008" rIns="334264" bIns="191008" numCol="1" spcCol="1270" anchor="ctr" anchorCtr="0">
          <a:noAutofit/>
        </a:bodyPr>
        <a:lstStyle/>
        <a:p>
          <a:pPr marL="0" lvl="0" indent="0" algn="ctr" defTabSz="2089150">
            <a:lnSpc>
              <a:spcPct val="90000"/>
            </a:lnSpc>
            <a:spcBef>
              <a:spcPct val="0"/>
            </a:spcBef>
            <a:spcAft>
              <a:spcPct val="35000"/>
            </a:spcAft>
            <a:buNone/>
          </a:pPr>
          <a:r>
            <a:rPr lang="en-GB" sz="4700" kern="1200"/>
            <a:t>Submission date:</a:t>
          </a:r>
          <a:endParaRPr lang="en-US" sz="4700" kern="1200"/>
        </a:p>
      </dsp:txBody>
      <dsp:txXfrm>
        <a:off x="5601764" y="10189"/>
        <a:ext cx="4913783" cy="1621312"/>
      </dsp:txXfrm>
    </dsp:sp>
    <dsp:sp modelId="{DC4BEEE8-639E-42AB-B051-64F28EEA5758}">
      <dsp:nvSpPr>
        <dsp:cNvPr id="0" name=""/>
        <dsp:cNvSpPr/>
      </dsp:nvSpPr>
      <dsp:spPr>
        <a:xfrm>
          <a:off x="5601764" y="1631501"/>
          <a:ext cx="4913783" cy="2193254"/>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70688" tIns="170688" rIns="227584" bIns="256032" numCol="1" spcCol="1270" anchor="t" anchorCtr="0">
          <a:noAutofit/>
        </a:bodyPr>
        <a:lstStyle/>
        <a:p>
          <a:pPr marL="285750" lvl="1" indent="-285750" algn="l" defTabSz="1422400">
            <a:lnSpc>
              <a:spcPct val="90000"/>
            </a:lnSpc>
            <a:spcBef>
              <a:spcPct val="0"/>
            </a:spcBef>
            <a:spcAft>
              <a:spcPct val="15000"/>
            </a:spcAft>
            <a:buChar char="•"/>
          </a:pPr>
          <a:r>
            <a:rPr lang="en-GB" sz="3200" kern="1200" dirty="0"/>
            <a:t>11</a:t>
          </a:r>
          <a:r>
            <a:rPr lang="en-GB" sz="3200" kern="1200" baseline="30000" dirty="0"/>
            <a:t>th</a:t>
          </a:r>
          <a:r>
            <a:rPr lang="en-GB" sz="3200" kern="1200" dirty="0"/>
            <a:t> December 2025 (full-time student)</a:t>
          </a:r>
          <a:endParaRPr lang="en-US" sz="3200" kern="1200" dirty="0"/>
        </a:p>
        <a:p>
          <a:pPr marL="285750" lvl="1" indent="-285750" algn="l" defTabSz="1422400">
            <a:lnSpc>
              <a:spcPct val="90000"/>
            </a:lnSpc>
            <a:spcBef>
              <a:spcPct val="0"/>
            </a:spcBef>
            <a:spcAft>
              <a:spcPct val="15000"/>
            </a:spcAft>
            <a:buChar char="•"/>
          </a:pPr>
          <a:r>
            <a:rPr lang="en-GB" sz="3200" kern="1200" dirty="0"/>
            <a:t>13</a:t>
          </a:r>
          <a:r>
            <a:rPr lang="en-GB" sz="3200" kern="1200" baseline="30000" dirty="0"/>
            <a:t>th</a:t>
          </a:r>
          <a:r>
            <a:rPr lang="en-GB" sz="3200" kern="1200" dirty="0"/>
            <a:t> January 2026 (part-time student)</a:t>
          </a:r>
          <a:endParaRPr lang="en-US" sz="3200" kern="1200" dirty="0"/>
        </a:p>
      </dsp:txBody>
      <dsp:txXfrm>
        <a:off x="5601764" y="1631501"/>
        <a:ext cx="4913783" cy="2193254"/>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9E520D69-B2A6-4651-85F3-992158983495}" type="datetime1">
              <a:rPr lang="en-GB" smtClean="0"/>
              <a:t>06/11/2025</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06834459-7356-44BF-850D-8B30C4FB3B6B}" type="slidenum">
              <a:rPr lang="en-GB" smtClean="0"/>
              <a:t>‹#›</a:t>
            </a:fld>
            <a:endParaRPr lang="en-GB" dirty="0"/>
          </a:p>
        </p:txBody>
      </p:sp>
    </p:spTree>
    <p:extLst>
      <p:ext uri="{BB962C8B-B14F-4D97-AF65-F5344CB8AC3E}">
        <p14:creationId xmlns:p14="http://schemas.microsoft.com/office/powerpoint/2010/main" val="2469016529"/>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10B0BC-5F5A-4563-8D5F-5EBE8705E78B}" type="datetime1">
              <a:rPr lang="en-GB" noProof="0" smtClean="0"/>
              <a:pPr/>
              <a:t>06/11/2025</a:t>
            </a:fld>
            <a:endParaRPr lang="en-GB"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dirty="0"/>
              <a:t>Click to edit Master text styles</a:t>
            </a:r>
          </a:p>
          <a:p>
            <a:pPr lvl="1" rtl="0"/>
            <a:r>
              <a:rPr lang="en-GB" noProof="0" dirty="0"/>
              <a:t>Second level</a:t>
            </a:r>
          </a:p>
          <a:p>
            <a:pPr lvl="2" rtl="0"/>
            <a:r>
              <a:rPr lang="en-GB" noProof="0" dirty="0"/>
              <a:t>Third level</a:t>
            </a:r>
          </a:p>
          <a:p>
            <a:pPr lvl="3" rtl="0"/>
            <a:r>
              <a:rPr lang="en-GB" noProof="0" dirty="0"/>
              <a:t>Fourth level</a:t>
            </a:r>
          </a:p>
          <a:p>
            <a:pPr lvl="4" rtl="0"/>
            <a:r>
              <a:rPr lang="en-GB" noProof="0"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0A3C37BE-C303-496D-B5CD-85F2937540FC}" type="slidenum">
              <a:rPr lang="en-GB" noProof="0" smtClean="0"/>
              <a:t>‹#›</a:t>
            </a:fld>
            <a:endParaRPr lang="en-GB" noProof="0" dirty="0"/>
          </a:p>
        </p:txBody>
      </p:sp>
    </p:spTree>
    <p:extLst>
      <p:ext uri="{BB962C8B-B14F-4D97-AF65-F5344CB8AC3E}">
        <p14:creationId xmlns:p14="http://schemas.microsoft.com/office/powerpoint/2010/main" val="3350842207"/>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txBox="1">
            <a:spLocks noGrp="1" noChangeArrowheads="1"/>
          </p:cNvSpPr>
          <p:nvPr/>
        </p:nvSpPr>
        <p:spPr bwMode="auto">
          <a:xfrm>
            <a:off x="3849688" y="9428163"/>
            <a:ext cx="294640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6FB46868-D4DC-4AB7-B902-2CBC006332D0}" type="slidenum">
              <a:rPr kumimoji="0" lang="en-GB" altLang="en-US" sz="1200" b="0" i="0" u="none" strike="noStrike" kern="1200" cap="none" spc="0" normalizeH="0" baseline="0" noProof="0">
                <a:ln>
                  <a:noFill/>
                </a:ln>
                <a:solidFill>
                  <a:srgbClr val="514843"/>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1</a:t>
            </a:fld>
            <a:endParaRPr kumimoji="0" lang="en-GB" altLang="en-US" sz="1200" b="0" i="0" u="none" strike="noStrike" kern="1200" cap="none" spc="0" normalizeH="0" baseline="0" noProof="0">
              <a:ln>
                <a:noFill/>
              </a:ln>
              <a:solidFill>
                <a:srgbClr val="514843"/>
              </a:solidFill>
              <a:effectLst/>
              <a:uLnTx/>
              <a:uFillTx/>
              <a:latin typeface="Arial" panose="020B0604020202020204" pitchFamily="34" charset="0"/>
              <a:ea typeface="+mn-ea"/>
              <a:cs typeface="Arial" panose="020B0604020202020204" pitchFamily="34" charset="0"/>
            </a:endParaRPr>
          </a:p>
        </p:txBody>
      </p:sp>
      <p:sp>
        <p:nvSpPr>
          <p:cNvPr id="5123" name="Rectangle 2"/>
          <p:cNvSpPr>
            <a:spLocks noGrp="1" noRot="1" noChangeAspect="1" noChangeArrowheads="1" noTextEdit="1"/>
          </p:cNvSpPr>
          <p:nvPr>
            <p:ph type="sldImg"/>
          </p:nvPr>
        </p:nvSpPr>
        <p:spPr bwMode="auto">
          <a:xfrm>
            <a:off x="92075" y="744538"/>
            <a:ext cx="6615113"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cs typeface="Arial" panose="020B0604020202020204" pitchFamily="34" charset="0"/>
            </a:endParaRPr>
          </a:p>
        </p:txBody>
      </p:sp>
    </p:spTree>
    <p:extLst>
      <p:ext uri="{BB962C8B-B14F-4D97-AF65-F5344CB8AC3E}">
        <p14:creationId xmlns:p14="http://schemas.microsoft.com/office/powerpoint/2010/main" val="29089196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fld id="{B903B507-B5A5-4EB8-9ED0-F32979F097C2}" type="datetimeFigureOut">
              <a:rPr lang="en-GB" smtClean="0"/>
              <a:t>06/11/2025</a:t>
            </a:fld>
            <a:endParaRPr lang="en-GB"/>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8440134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B903B507-B5A5-4EB8-9ED0-F32979F097C2}" type="datetimeFigureOut">
              <a:rPr lang="en-GB" smtClean="0"/>
              <a:t>06/11/2025</a:t>
            </a:fld>
            <a:endParaRPr lang="en-GB"/>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011310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2E8CB-BB3C-0555-62DA-392DA18E1B1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0581A0E-B524-3FB4-DFE0-101D3B555C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F97F60C-4DF2-7892-801F-1EFA7D04C243}"/>
              </a:ext>
            </a:extLst>
          </p:cNvPr>
          <p:cNvSpPr>
            <a:spLocks noGrp="1"/>
          </p:cNvSpPr>
          <p:nvPr>
            <p:ph type="dt" sz="half" idx="10"/>
          </p:nvPr>
        </p:nvSpPr>
        <p:spPr/>
        <p:txBody>
          <a:bodyPr/>
          <a:lstStyle/>
          <a:p>
            <a:fld id="{B903B507-B5A5-4EB8-9ED0-F32979F097C2}" type="datetimeFigureOut">
              <a:rPr lang="en-GB" smtClean="0"/>
              <a:t>06/11/2025</a:t>
            </a:fld>
            <a:endParaRPr lang="en-GB"/>
          </a:p>
        </p:txBody>
      </p:sp>
      <p:sp>
        <p:nvSpPr>
          <p:cNvPr id="5" name="Footer Placeholder 4">
            <a:extLst>
              <a:ext uri="{FF2B5EF4-FFF2-40B4-BE49-F238E27FC236}">
                <a16:creationId xmlns:a16="http://schemas.microsoft.com/office/drawing/2014/main" id="{3BDDDC0D-C069-D900-9C2A-E0432BEF5F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AC86BF-4EC2-8269-2C36-BE95A801E597}"/>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7798259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838200" y="1825625"/>
            <a:ext cx="5181600" cy="4351338"/>
          </a:xfrm>
        </p:spPr>
        <p:txBody>
          <a:bodyPr/>
          <a:lstStyle>
            <a:lvl4pPr>
              <a:defRPr>
                <a:solidFill>
                  <a:srgbClr val="0B148B"/>
                </a:solidFill>
              </a:defRPr>
            </a:lvl4pPr>
            <a:lvl5pPr>
              <a:defRPr>
                <a:solidFill>
                  <a:srgbClr val="0B148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fld id="{B903B507-B5A5-4EB8-9ED0-F32979F097C2}" type="datetimeFigureOut">
              <a:rPr lang="en-GB" smtClean="0"/>
              <a:t>06/11/2025</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6843722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373C0-40CF-2FC9-94C3-7213AD87A74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62FEBA-4439-3719-5772-FBD1D3F414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968AFC-731D-1424-00C3-2B73CD34B5B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77DC241-E3F6-80DA-8CC3-C16B552030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F43FBDA-C41A-F520-F63D-D095AED9FEA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75BDA3-F855-28ED-3643-0A9DEEC854D9}"/>
              </a:ext>
            </a:extLst>
          </p:cNvPr>
          <p:cNvSpPr>
            <a:spLocks noGrp="1"/>
          </p:cNvSpPr>
          <p:nvPr>
            <p:ph type="dt" sz="half" idx="10"/>
          </p:nvPr>
        </p:nvSpPr>
        <p:spPr/>
        <p:txBody>
          <a:bodyPr/>
          <a:lstStyle/>
          <a:p>
            <a:fld id="{B903B507-B5A5-4EB8-9ED0-F32979F097C2}" type="datetimeFigureOut">
              <a:rPr lang="en-GB" smtClean="0"/>
              <a:t>06/11/2025</a:t>
            </a:fld>
            <a:endParaRPr lang="en-GB"/>
          </a:p>
        </p:txBody>
      </p:sp>
      <p:sp>
        <p:nvSpPr>
          <p:cNvPr id="8" name="Footer Placeholder 7">
            <a:extLst>
              <a:ext uri="{FF2B5EF4-FFF2-40B4-BE49-F238E27FC236}">
                <a16:creationId xmlns:a16="http://schemas.microsoft.com/office/drawing/2014/main" id="{23FB818B-D670-7C6C-3F24-777531E2BEE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AE22EEB-E88B-F4E8-05C4-36167E8DF927}"/>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8517404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45EB-EFE0-30D7-0E67-6C76905F90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DD2B245-0227-51D7-1EBB-846299BB0A3C}"/>
              </a:ext>
            </a:extLst>
          </p:cNvPr>
          <p:cNvSpPr>
            <a:spLocks noGrp="1"/>
          </p:cNvSpPr>
          <p:nvPr>
            <p:ph type="dt" sz="half" idx="10"/>
          </p:nvPr>
        </p:nvSpPr>
        <p:spPr/>
        <p:txBody>
          <a:bodyPr/>
          <a:lstStyle/>
          <a:p>
            <a:fld id="{B903B507-B5A5-4EB8-9ED0-F32979F097C2}" type="datetimeFigureOut">
              <a:rPr lang="en-GB" smtClean="0"/>
              <a:t>06/11/2025</a:t>
            </a:fld>
            <a:endParaRPr lang="en-GB"/>
          </a:p>
        </p:txBody>
      </p:sp>
      <p:sp>
        <p:nvSpPr>
          <p:cNvPr id="4" name="Footer Placeholder 3">
            <a:extLst>
              <a:ext uri="{FF2B5EF4-FFF2-40B4-BE49-F238E27FC236}">
                <a16:creationId xmlns:a16="http://schemas.microsoft.com/office/drawing/2014/main" id="{3583351B-CEA3-677C-4B19-EFDE61CE607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89C6770-6E5B-0453-9F84-3259461F9C31}"/>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27418419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E3B291-0FEC-6E8F-2F15-8B00AAABB22F}"/>
              </a:ext>
            </a:extLst>
          </p:cNvPr>
          <p:cNvSpPr>
            <a:spLocks noGrp="1"/>
          </p:cNvSpPr>
          <p:nvPr>
            <p:ph type="dt" sz="half" idx="10"/>
          </p:nvPr>
        </p:nvSpPr>
        <p:spPr/>
        <p:txBody>
          <a:bodyPr/>
          <a:lstStyle/>
          <a:p>
            <a:fld id="{B903B507-B5A5-4EB8-9ED0-F32979F097C2}" type="datetimeFigureOut">
              <a:rPr lang="en-GB" smtClean="0"/>
              <a:t>06/11/2025</a:t>
            </a:fld>
            <a:endParaRPr lang="en-GB"/>
          </a:p>
        </p:txBody>
      </p:sp>
      <p:sp>
        <p:nvSpPr>
          <p:cNvPr id="3" name="Footer Placeholder 2">
            <a:extLst>
              <a:ext uri="{FF2B5EF4-FFF2-40B4-BE49-F238E27FC236}">
                <a16:creationId xmlns:a16="http://schemas.microsoft.com/office/drawing/2014/main" id="{42332CAF-12B5-9892-7095-451BFDD933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94893C-EE42-2B04-4621-A1308C6FAF5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20624622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05429-5ED5-C3BE-6F81-3CCFC4281A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6E20B3F-69E4-2E87-3D2A-A211D96930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7B0081D-D046-9AA5-B55C-F1476899EA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DCC585-60AE-1B13-426D-5D63F16EE613}"/>
              </a:ext>
            </a:extLst>
          </p:cNvPr>
          <p:cNvSpPr>
            <a:spLocks noGrp="1"/>
          </p:cNvSpPr>
          <p:nvPr>
            <p:ph type="dt" sz="half" idx="10"/>
          </p:nvPr>
        </p:nvSpPr>
        <p:spPr/>
        <p:txBody>
          <a:bodyPr/>
          <a:lstStyle/>
          <a:p>
            <a:fld id="{B903B507-B5A5-4EB8-9ED0-F32979F097C2}" type="datetimeFigureOut">
              <a:rPr lang="en-GB" smtClean="0"/>
              <a:t>06/11/2025</a:t>
            </a:fld>
            <a:endParaRPr lang="en-GB"/>
          </a:p>
        </p:txBody>
      </p:sp>
      <p:sp>
        <p:nvSpPr>
          <p:cNvPr id="6" name="Footer Placeholder 5">
            <a:extLst>
              <a:ext uri="{FF2B5EF4-FFF2-40B4-BE49-F238E27FC236}">
                <a16:creationId xmlns:a16="http://schemas.microsoft.com/office/drawing/2014/main" id="{16CEED50-9BCF-5ACB-45AC-98A93736B7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175145-BA89-CABD-010A-9A07B1CBCDD9}"/>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40779304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44A72-BFF5-07D3-EB95-6561DCD077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65523C4-94D3-8BD7-C57A-526984C650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8DD0C316-DADC-B88B-64F0-88B6029802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681A5E-2120-D45E-E2E9-E0D2C1FD69B0}"/>
              </a:ext>
            </a:extLst>
          </p:cNvPr>
          <p:cNvSpPr>
            <a:spLocks noGrp="1"/>
          </p:cNvSpPr>
          <p:nvPr>
            <p:ph type="dt" sz="half" idx="10"/>
          </p:nvPr>
        </p:nvSpPr>
        <p:spPr/>
        <p:txBody>
          <a:bodyPr/>
          <a:lstStyle/>
          <a:p>
            <a:fld id="{B903B507-B5A5-4EB8-9ED0-F32979F097C2}" type="datetimeFigureOut">
              <a:rPr lang="en-GB" smtClean="0"/>
              <a:t>06/11/2025</a:t>
            </a:fld>
            <a:endParaRPr lang="en-GB"/>
          </a:p>
        </p:txBody>
      </p:sp>
      <p:sp>
        <p:nvSpPr>
          <p:cNvPr id="6" name="Footer Placeholder 5">
            <a:extLst>
              <a:ext uri="{FF2B5EF4-FFF2-40B4-BE49-F238E27FC236}">
                <a16:creationId xmlns:a16="http://schemas.microsoft.com/office/drawing/2014/main" id="{D90C6E2B-B33C-DE23-7809-9F0E7BFDC4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1FE30C-6546-978E-A52B-0949E86B6921}"/>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0474842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8AA09-3787-C63D-5C8C-BD19BE19679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CD17DA-301A-C4F5-B776-9A199530306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815888-0BCF-5E36-BEEB-D2F3D1843DC1}"/>
              </a:ext>
            </a:extLst>
          </p:cNvPr>
          <p:cNvSpPr>
            <a:spLocks noGrp="1"/>
          </p:cNvSpPr>
          <p:nvPr>
            <p:ph type="dt" sz="half" idx="10"/>
          </p:nvPr>
        </p:nvSpPr>
        <p:spPr/>
        <p:txBody>
          <a:bodyPr/>
          <a:lstStyle/>
          <a:p>
            <a:fld id="{B903B507-B5A5-4EB8-9ED0-F32979F097C2}" type="datetimeFigureOut">
              <a:rPr lang="en-GB" smtClean="0"/>
              <a:t>06/11/2025</a:t>
            </a:fld>
            <a:endParaRPr lang="en-GB"/>
          </a:p>
        </p:txBody>
      </p:sp>
      <p:sp>
        <p:nvSpPr>
          <p:cNvPr id="5" name="Footer Placeholder 4">
            <a:extLst>
              <a:ext uri="{FF2B5EF4-FFF2-40B4-BE49-F238E27FC236}">
                <a16:creationId xmlns:a16="http://schemas.microsoft.com/office/drawing/2014/main" id="{3A16C6E8-9525-0C3D-5753-D62FE71653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7171B1-BE30-34EF-6BAC-F8D7EA5D8BB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352430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046126-E97E-74B3-429A-CEA866415A6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AEEE51-B56D-E925-A7AC-08B3FD7C0F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5B83C2-6FA2-0625-E056-AE2C79D7D1D7}"/>
              </a:ext>
            </a:extLst>
          </p:cNvPr>
          <p:cNvSpPr>
            <a:spLocks noGrp="1"/>
          </p:cNvSpPr>
          <p:nvPr>
            <p:ph type="dt" sz="half" idx="10"/>
          </p:nvPr>
        </p:nvSpPr>
        <p:spPr/>
        <p:txBody>
          <a:bodyPr/>
          <a:lstStyle/>
          <a:p>
            <a:fld id="{B903B507-B5A5-4EB8-9ED0-F32979F097C2}" type="datetimeFigureOut">
              <a:rPr lang="en-GB" smtClean="0"/>
              <a:t>06/11/2025</a:t>
            </a:fld>
            <a:endParaRPr lang="en-GB"/>
          </a:p>
        </p:txBody>
      </p:sp>
      <p:sp>
        <p:nvSpPr>
          <p:cNvPr id="5" name="Footer Placeholder 4">
            <a:extLst>
              <a:ext uri="{FF2B5EF4-FFF2-40B4-BE49-F238E27FC236}">
                <a16:creationId xmlns:a16="http://schemas.microsoft.com/office/drawing/2014/main" id="{B4754DC7-4280-32DE-7370-9970B414A3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C7442D-AAA0-4E99-15BE-8E332A16092E}"/>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28402722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11/6/2025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500318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E5"/>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55C6EF-49F6-8994-48F8-E659E21765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E9CE76-A229-9699-2046-9D6435E3027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22E84F-5C00-20B4-F119-87DAFEA66D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03B507-B5A5-4EB8-9ED0-F32979F097C2}" type="datetimeFigureOut">
              <a:rPr lang="en-GB" smtClean="0"/>
              <a:t>06/11/2025</a:t>
            </a:fld>
            <a:endParaRPr lang="en-GB"/>
          </a:p>
        </p:txBody>
      </p:sp>
      <p:sp>
        <p:nvSpPr>
          <p:cNvPr id="5" name="Footer Placeholder 4">
            <a:extLst>
              <a:ext uri="{FF2B5EF4-FFF2-40B4-BE49-F238E27FC236}">
                <a16:creationId xmlns:a16="http://schemas.microsoft.com/office/drawing/2014/main" id="{C305191A-7B2A-9A47-A78C-5972B11EB1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E306A2D-CA63-EA9F-7978-5C88B809CF7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6D0CCA-8A08-45F9-94D3-92FFB5BFEA84}" type="slidenum">
              <a:rPr lang="en-GB" smtClean="0"/>
              <a:t>‹#›</a:t>
            </a:fld>
            <a:endParaRPr lang="en-GB"/>
          </a:p>
        </p:txBody>
      </p:sp>
      <p:sp>
        <p:nvSpPr>
          <p:cNvPr id="8" name="TextBox 7">
            <a:extLst>
              <a:ext uri="{FF2B5EF4-FFF2-40B4-BE49-F238E27FC236}">
                <a16:creationId xmlns:a16="http://schemas.microsoft.com/office/drawing/2014/main" id="{12D32F01-7B3F-85CC-91DC-1D400D7FF80D}"/>
              </a:ext>
            </a:extLst>
          </p:cNvPr>
          <p:cNvSpPr txBox="1"/>
          <p:nvPr>
            <p:extLst>
              <p:ext uri="{1162E1C5-73C7-4A58-AE30-91384D911F3F}">
                <p184:classification xmlns:p184="http://schemas.microsoft.com/office/powerpoint/2018/4/main" val="hdr"/>
              </p:ext>
            </p:extLst>
          </p:nvPr>
        </p:nvSpPr>
        <p:spPr>
          <a:xfrm>
            <a:off x="11064875" y="0"/>
            <a:ext cx="1155700" cy="152400"/>
          </a:xfrm>
          <a:prstGeom prst="rect">
            <a:avLst/>
          </a:prstGeom>
        </p:spPr>
        <p:txBody>
          <a:bodyPr horzOverflow="overflow" lIns="0" tIns="0" rIns="0" bIns="0">
            <a:spAutoFit/>
          </a:bodyPr>
          <a:lstStyle/>
          <a:p>
            <a:pPr algn="r"/>
            <a:r>
              <a:rPr lang="en-GB" sz="1000">
                <a:solidFill>
                  <a:srgbClr val="000000"/>
                </a:solidFill>
                <a:latin typeface="Calibri" panose="020F0502020204030204" pitchFamily="34" charset="0"/>
                <a:cs typeface="Calibri" panose="020F0502020204030204" pitchFamily="34" charset="0"/>
              </a:rPr>
              <a:t>PUBLIC / CYHOEDDUS</a:t>
            </a:r>
          </a:p>
        </p:txBody>
      </p:sp>
      <p:pic>
        <p:nvPicPr>
          <p:cNvPr id="9" name="Picture 8">
            <a:extLst>
              <a:ext uri="{FF2B5EF4-FFF2-40B4-BE49-F238E27FC236}">
                <a16:creationId xmlns:a16="http://schemas.microsoft.com/office/drawing/2014/main" id="{2388DD9F-BFF4-F62B-40E5-57846D9DCAC5}"/>
              </a:ext>
            </a:extLst>
          </p:cNvPr>
          <p:cNvPicPr>
            <a:picLocks noChangeAspect="1"/>
          </p:cNvPicPr>
          <p:nvPr/>
        </p:nvPicPr>
        <p:blipFill>
          <a:blip r:embed="rId14"/>
          <a:stretch>
            <a:fillRect/>
          </a:stretch>
        </p:blipFill>
        <p:spPr>
          <a:xfrm>
            <a:off x="28575" y="5713836"/>
            <a:ext cx="12192000" cy="1196127"/>
          </a:xfrm>
          <a:prstGeom prst="rect">
            <a:avLst/>
          </a:prstGeom>
        </p:spPr>
      </p:pic>
    </p:spTree>
    <p:extLst>
      <p:ext uri="{BB962C8B-B14F-4D97-AF65-F5344CB8AC3E}">
        <p14:creationId xmlns:p14="http://schemas.microsoft.com/office/powerpoint/2010/main" val="268635853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ctrTitle"/>
          </p:nvPr>
        </p:nvSpPr>
        <p:spPr>
          <a:xfrm>
            <a:off x="0" y="1122363"/>
            <a:ext cx="12191999" cy="2387600"/>
          </a:xfrm>
        </p:spPr>
        <p:txBody>
          <a:bodyPr>
            <a:normAutofit fontScale="90000"/>
          </a:bodyPr>
          <a:lstStyle/>
          <a:p>
            <a:br>
              <a:rPr lang="en-GB" altLang="en-US" b="1" dirty="0"/>
            </a:br>
            <a:r>
              <a:rPr lang="en-GB" altLang="en-US" b="1" dirty="0"/>
              <a:t> </a:t>
            </a:r>
            <a:br>
              <a:rPr lang="en-GB" altLang="en-US" b="1" dirty="0"/>
            </a:br>
            <a:r>
              <a:rPr lang="en-GB" b="1" dirty="0"/>
              <a:t>Skills for Life: </a:t>
            </a:r>
            <a:br>
              <a:rPr lang="en-GB" b="1" dirty="0"/>
            </a:br>
            <a:r>
              <a:rPr lang="en-GB" b="1" dirty="0"/>
              <a:t>Employability and Entrepreneurship </a:t>
            </a:r>
            <a:endParaRPr lang="en-GB" altLang="en-US" sz="4400" b="1" dirty="0"/>
          </a:p>
        </p:txBody>
      </p:sp>
      <p:sp>
        <p:nvSpPr>
          <p:cNvPr id="2" name="Subtitle 1"/>
          <p:cNvSpPr>
            <a:spLocks noGrp="1"/>
          </p:cNvSpPr>
          <p:nvPr>
            <p:ph type="subTitle" idx="1"/>
          </p:nvPr>
        </p:nvSpPr>
        <p:spPr/>
        <p:txBody>
          <a:bodyPr/>
          <a:lstStyle/>
          <a:p>
            <a:br>
              <a:rPr lang="en-GB" sz="2400" b="1" dirty="0">
                <a:solidFill>
                  <a:srgbClr val="080808"/>
                </a:solidFill>
              </a:rPr>
            </a:br>
            <a:r>
              <a:rPr lang="en-GB" sz="2400" b="1" dirty="0">
                <a:solidFill>
                  <a:srgbClr val="080808"/>
                </a:solidFill>
              </a:rPr>
              <a:t>ECYW5008</a:t>
            </a:r>
          </a:p>
          <a:p>
            <a:r>
              <a:rPr lang="en-GB" dirty="0"/>
              <a:t>6</a:t>
            </a:r>
            <a:r>
              <a:rPr lang="en-GB" baseline="30000" dirty="0"/>
              <a:t>th</a:t>
            </a:r>
            <a:r>
              <a:rPr lang="en-GB" dirty="0"/>
              <a:t> November 2025</a:t>
            </a:r>
          </a:p>
        </p:txBody>
      </p:sp>
    </p:spTree>
    <p:extLst>
      <p:ext uri="{BB962C8B-B14F-4D97-AF65-F5344CB8AC3E}">
        <p14:creationId xmlns:p14="http://schemas.microsoft.com/office/powerpoint/2010/main" val="1965786593"/>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F0F927AD-3395-88AF-7BC8-E07BCB763829}"/>
              </a:ext>
            </a:extLst>
          </p:cNvPr>
          <p:cNvSpPr>
            <a:spLocks noGrp="1" noChangeArrowheads="1"/>
          </p:cNvSpPr>
          <p:nvPr>
            <p:ph type="title"/>
          </p:nvPr>
        </p:nvSpPr>
        <p:spPr/>
        <p:txBody>
          <a:bodyPr/>
          <a:lstStyle/>
          <a:p>
            <a:pPr algn="l" eaLnBrk="1" hangingPunct="1"/>
            <a:r>
              <a:rPr lang="en-GB" altLang="en-US" b="1" dirty="0"/>
              <a:t>Module Aim</a:t>
            </a:r>
          </a:p>
        </p:txBody>
      </p:sp>
      <p:sp>
        <p:nvSpPr>
          <p:cNvPr id="4099" name="Rectangle 3">
            <a:extLst>
              <a:ext uri="{FF2B5EF4-FFF2-40B4-BE49-F238E27FC236}">
                <a16:creationId xmlns:a16="http://schemas.microsoft.com/office/drawing/2014/main" id="{BFDA2C30-3DF1-274C-F676-6D2AD7D00AE6}"/>
              </a:ext>
            </a:extLst>
          </p:cNvPr>
          <p:cNvSpPr>
            <a:spLocks noGrp="1" noChangeArrowheads="1"/>
          </p:cNvSpPr>
          <p:nvPr>
            <p:ph idx="1"/>
          </p:nvPr>
        </p:nvSpPr>
        <p:spPr/>
        <p:txBody>
          <a:bodyPr>
            <a:normAutofit/>
          </a:bodyPr>
          <a:lstStyle/>
          <a:p>
            <a:pPr>
              <a:defRPr/>
            </a:pPr>
            <a:r>
              <a:rPr lang="en-GB" dirty="0"/>
              <a:t>To foster a range of behaviours, attitudes and competencies which develop enterprising thinking and an employability mindset and enhance students’ ability to critically reflect on their own development needs.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05F7457A-8606-88EE-CDD1-14B7750C05D4}"/>
              </a:ext>
            </a:extLst>
          </p:cNvPr>
          <p:cNvSpPr>
            <a:spLocks noGrp="1" noChangeArrowheads="1"/>
          </p:cNvSpPr>
          <p:nvPr>
            <p:ph type="title"/>
          </p:nvPr>
        </p:nvSpPr>
        <p:spPr/>
        <p:txBody>
          <a:bodyPr/>
          <a:lstStyle/>
          <a:p>
            <a:pPr algn="l" eaLnBrk="1" hangingPunct="1"/>
            <a:r>
              <a:rPr lang="en-GB" altLang="en-US" b="1" dirty="0"/>
              <a:t>Learning Outcomes</a:t>
            </a:r>
          </a:p>
        </p:txBody>
      </p:sp>
      <p:sp>
        <p:nvSpPr>
          <p:cNvPr id="5123" name="Rectangle 3">
            <a:extLst>
              <a:ext uri="{FF2B5EF4-FFF2-40B4-BE49-F238E27FC236}">
                <a16:creationId xmlns:a16="http://schemas.microsoft.com/office/drawing/2014/main" id="{3D394AD5-318B-FBAF-438C-87E75B4259C8}"/>
              </a:ext>
            </a:extLst>
          </p:cNvPr>
          <p:cNvSpPr>
            <a:spLocks noGrp="1" noChangeArrowheads="1"/>
          </p:cNvSpPr>
          <p:nvPr>
            <p:ph idx="1"/>
          </p:nvPr>
        </p:nvSpPr>
        <p:spPr>
          <a:xfrm>
            <a:off x="838200" y="1825625"/>
            <a:ext cx="10515600" cy="3698097"/>
          </a:xfrm>
        </p:spPr>
        <p:txBody>
          <a:bodyPr>
            <a:normAutofit lnSpcReduction="10000"/>
          </a:bodyPr>
          <a:lstStyle/>
          <a:p>
            <a:pPr marL="0" indent="0" fontAlgn="base" hangingPunct="0">
              <a:buNone/>
            </a:pPr>
            <a:r>
              <a:rPr lang="en-GB" dirty="0"/>
              <a:t>Upon the successful completion of this module, the student should be able to:</a:t>
            </a:r>
          </a:p>
          <a:p>
            <a:pPr lvl="0" fontAlgn="base" hangingPunct="0"/>
            <a:r>
              <a:rPr lang="en-GB" dirty="0"/>
              <a:t>evaluate personal employability skills and their congruence with the skills required for professional practice; </a:t>
            </a:r>
          </a:p>
          <a:p>
            <a:pPr lvl="0" fontAlgn="base" hangingPunct="0"/>
            <a:r>
              <a:rPr lang="en-GB" dirty="0"/>
              <a:t>reflect on the importance of continual learning and future thinking for own personal development and employability; </a:t>
            </a:r>
          </a:p>
          <a:p>
            <a:pPr lvl="0" fontAlgn="base" hangingPunct="0"/>
            <a:r>
              <a:rPr lang="en-GB" dirty="0"/>
              <a:t>research and demonstrate a critical analysis of the principles of effective employability skills and good practice with links to entrepreneurship and innovation.</a:t>
            </a:r>
          </a:p>
          <a:p>
            <a:pPr eaLnBrk="1" hangingPunct="1"/>
            <a:endParaRPr lang="en-GB"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05C4BD8F-880E-0F1B-A289-F32948785DB9}"/>
              </a:ext>
            </a:extLst>
          </p:cNvPr>
          <p:cNvSpPr>
            <a:spLocks noGrp="1" noChangeArrowheads="1"/>
          </p:cNvSpPr>
          <p:nvPr>
            <p:ph type="title"/>
          </p:nvPr>
        </p:nvSpPr>
        <p:spPr/>
        <p:txBody>
          <a:bodyPr/>
          <a:lstStyle/>
          <a:p>
            <a:pPr algn="l" eaLnBrk="1" hangingPunct="1"/>
            <a:br>
              <a:rPr lang="en-GB" altLang="en-US" sz="2000" dirty="0"/>
            </a:br>
            <a:r>
              <a:rPr lang="en-GB" altLang="en-US" b="1" dirty="0"/>
              <a:t>Indicative Content </a:t>
            </a:r>
          </a:p>
        </p:txBody>
      </p:sp>
      <p:sp>
        <p:nvSpPr>
          <p:cNvPr id="6147" name="Rectangle 3">
            <a:extLst>
              <a:ext uri="{FF2B5EF4-FFF2-40B4-BE49-F238E27FC236}">
                <a16:creationId xmlns:a16="http://schemas.microsoft.com/office/drawing/2014/main" id="{0743817A-F689-AC12-D0E0-E44B1D6B30DC}"/>
              </a:ext>
            </a:extLst>
          </p:cNvPr>
          <p:cNvSpPr>
            <a:spLocks noGrp="1" noChangeArrowheads="1"/>
          </p:cNvSpPr>
          <p:nvPr>
            <p:ph idx="1"/>
          </p:nvPr>
        </p:nvSpPr>
        <p:spPr>
          <a:xfrm>
            <a:off x="838200" y="1825625"/>
            <a:ext cx="10515600" cy="3760302"/>
          </a:xfrm>
        </p:spPr>
        <p:txBody>
          <a:bodyPr>
            <a:normAutofit lnSpcReduction="10000"/>
          </a:bodyPr>
          <a:lstStyle/>
          <a:p>
            <a:pPr lvl="0" fontAlgn="base" hangingPunct="0"/>
            <a:r>
              <a:rPr lang="en-GB" dirty="0"/>
              <a:t>A comprehensive examination of methods of developing management skills and implementing effective methods of marketing, risk assessments, financial forecasts, feasibility, profitability, sustainability, business and operational plans, capacity building and change management. </a:t>
            </a:r>
          </a:p>
          <a:p>
            <a:pPr lvl="0" fontAlgn="base" hangingPunct="0"/>
            <a:r>
              <a:rPr lang="en-GB" dirty="0"/>
              <a:t>An overview of the entrepreneurial leader: a study of the social entrepreneur as a continual learner and the importance of coaching and the identification of staff development needs in order to support professional development to ensure a high-quality workforce and the need to focus on employability. </a:t>
            </a:r>
          </a:p>
          <a:p>
            <a:pPr eaLnBrk="1" hangingPunct="1">
              <a:lnSpc>
                <a:spcPct val="90000"/>
              </a:lnSpc>
            </a:pPr>
            <a:endParaRPr lang="en-GB" alt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342C4A-8C06-7809-E20C-40F9E790D08F}"/>
              </a:ext>
            </a:extLst>
          </p:cNvPr>
          <p:cNvSpPr>
            <a:spLocks noGrp="1"/>
          </p:cNvSpPr>
          <p:nvPr>
            <p:ph type="title"/>
          </p:nvPr>
        </p:nvSpPr>
        <p:spPr/>
        <p:txBody>
          <a:bodyPr/>
          <a:lstStyle/>
          <a:p>
            <a:r>
              <a:rPr lang="en-GB" b="1" dirty="0"/>
              <a:t>Indicative Content</a:t>
            </a:r>
          </a:p>
        </p:txBody>
      </p:sp>
      <p:sp>
        <p:nvSpPr>
          <p:cNvPr id="3" name="Content Placeholder 2">
            <a:extLst>
              <a:ext uri="{FF2B5EF4-FFF2-40B4-BE49-F238E27FC236}">
                <a16:creationId xmlns:a16="http://schemas.microsoft.com/office/drawing/2014/main" id="{B92DE489-6290-1141-57A1-60C64390A17E}"/>
              </a:ext>
            </a:extLst>
          </p:cNvPr>
          <p:cNvSpPr>
            <a:spLocks noGrp="1"/>
          </p:cNvSpPr>
          <p:nvPr>
            <p:ph idx="1"/>
          </p:nvPr>
        </p:nvSpPr>
        <p:spPr>
          <a:xfrm>
            <a:off x="838200" y="1825625"/>
            <a:ext cx="10515600" cy="3716759"/>
          </a:xfrm>
        </p:spPr>
        <p:txBody>
          <a:bodyPr>
            <a:normAutofit fontScale="92500" lnSpcReduction="20000"/>
          </a:bodyPr>
          <a:lstStyle/>
          <a:p>
            <a:r>
              <a:rPr lang="en-GB" dirty="0"/>
              <a:t>Creating a professional profile e.g.  CV writing, LinkedIn, appropriate use of social media, AI and professional networking. Effective interview and presentation techniques, job-searching and application processes. </a:t>
            </a:r>
          </a:p>
          <a:p>
            <a:pPr lvl="0" fontAlgn="base" hangingPunct="0"/>
            <a:r>
              <a:rPr lang="en-GB" dirty="0"/>
              <a:t>Personal development planning, mentorship, and continuing professional development. </a:t>
            </a:r>
          </a:p>
          <a:p>
            <a:pPr lvl="0" fontAlgn="base" hangingPunct="0"/>
            <a:r>
              <a:rPr lang="en-GB" dirty="0"/>
              <a:t>Behaviours, attributes and characteristics associated with developing an enterprising mind-set and fostering dynamic and innovative thinking e.g., initiative, creativity, self-discipline, flexibility. </a:t>
            </a:r>
          </a:p>
          <a:p>
            <a:pPr lvl="0" fontAlgn="base" hangingPunct="0"/>
            <a:r>
              <a:rPr lang="en-GB" dirty="0"/>
              <a:t>Interpersonal skills for the workplace e.g., teamwork, leadership, conflict resolution, negotiation. </a:t>
            </a:r>
          </a:p>
          <a:p>
            <a:endParaRPr lang="en-GB" dirty="0"/>
          </a:p>
        </p:txBody>
      </p:sp>
    </p:spTree>
    <p:extLst>
      <p:ext uri="{BB962C8B-B14F-4D97-AF65-F5344CB8AC3E}">
        <p14:creationId xmlns:p14="http://schemas.microsoft.com/office/powerpoint/2010/main" val="37472218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350AD1C6-AAD0-E310-1242-55D7A8DA0337}"/>
              </a:ext>
            </a:extLst>
          </p:cNvPr>
          <p:cNvSpPr>
            <a:spLocks noGrp="1" noChangeArrowheads="1"/>
          </p:cNvSpPr>
          <p:nvPr>
            <p:ph type="title"/>
          </p:nvPr>
        </p:nvSpPr>
        <p:spPr>
          <a:xfrm>
            <a:off x="838200" y="365125"/>
            <a:ext cx="10515600" cy="1325563"/>
          </a:xfrm>
        </p:spPr>
        <p:txBody>
          <a:bodyPr anchor="ctr">
            <a:normAutofit/>
          </a:bodyPr>
          <a:lstStyle/>
          <a:p>
            <a:pPr eaLnBrk="1" hangingPunct="1"/>
            <a:r>
              <a:rPr lang="en-GB" altLang="en-US" b="1"/>
              <a:t>Assessment</a:t>
            </a:r>
          </a:p>
        </p:txBody>
      </p:sp>
      <p:graphicFrame>
        <p:nvGraphicFramePr>
          <p:cNvPr id="7178" name="Content Placeholder 6">
            <a:extLst>
              <a:ext uri="{FF2B5EF4-FFF2-40B4-BE49-F238E27FC236}">
                <a16:creationId xmlns:a16="http://schemas.microsoft.com/office/drawing/2014/main" id="{4A41F9DA-20D6-8B25-9ADC-2C57ADAA670F}"/>
              </a:ext>
            </a:extLst>
          </p:cNvPr>
          <p:cNvGraphicFramePr>
            <a:graphicFrameLocks noGrp="1"/>
          </p:cNvGraphicFramePr>
          <p:nvPr>
            <p:ph idx="1"/>
            <p:extLst>
              <p:ext uri="{D42A27DB-BD31-4B8C-83A1-F6EECF244321}">
                <p14:modId xmlns:p14="http://schemas.microsoft.com/office/powerpoint/2010/main" val="1731960522"/>
              </p:ext>
            </p:extLst>
          </p:nvPr>
        </p:nvGraphicFramePr>
        <p:xfrm>
          <a:off x="838200" y="1690688"/>
          <a:ext cx="10515600" cy="38349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F75A08-691C-0912-B417-BBB082938DEA}"/>
              </a:ext>
            </a:extLst>
          </p:cNvPr>
          <p:cNvSpPr>
            <a:spLocks noGrp="1"/>
          </p:cNvSpPr>
          <p:nvPr>
            <p:ph type="title"/>
          </p:nvPr>
        </p:nvSpPr>
        <p:spPr/>
        <p:txBody>
          <a:bodyPr/>
          <a:lstStyle/>
          <a:p>
            <a:r>
              <a:rPr lang="en-GB" b="1" dirty="0"/>
              <a:t>Written Task 1: 1000 words</a:t>
            </a:r>
          </a:p>
        </p:txBody>
      </p:sp>
      <p:sp>
        <p:nvSpPr>
          <p:cNvPr id="3" name="Content Placeholder 2">
            <a:extLst>
              <a:ext uri="{FF2B5EF4-FFF2-40B4-BE49-F238E27FC236}">
                <a16:creationId xmlns:a16="http://schemas.microsoft.com/office/drawing/2014/main" id="{9AA7B927-81E1-6647-C421-269DA7D3284E}"/>
              </a:ext>
            </a:extLst>
          </p:cNvPr>
          <p:cNvSpPr>
            <a:spLocks noGrp="1"/>
          </p:cNvSpPr>
          <p:nvPr>
            <p:ph idx="1"/>
          </p:nvPr>
        </p:nvSpPr>
        <p:spPr>
          <a:xfrm>
            <a:off x="838200" y="1589319"/>
            <a:ext cx="10515600" cy="4351338"/>
          </a:xfrm>
        </p:spPr>
        <p:txBody>
          <a:bodyPr>
            <a:normAutofit lnSpcReduction="10000"/>
          </a:bodyPr>
          <a:lstStyle/>
          <a:p>
            <a:r>
              <a:rPr lang="en-GB" b="1" dirty="0"/>
              <a:t>Task 1: Personal Employability Skills CV (1,000 words)</a:t>
            </a:r>
            <a:endParaRPr lang="en-GB" dirty="0"/>
          </a:p>
          <a:p>
            <a:pPr lvl="0"/>
            <a:r>
              <a:rPr lang="en-GB" dirty="0"/>
              <a:t>Task Description: Students will be required to create a CV that highlights their academic achievements, work experience, volunteering, extracurricular activities, and transferable skills. The CV should be tailored to a specific career or sector, using evidence-based bullet points to demonstrate responsibilities, achievements, and teamwork. Students should reflect on how their experiences align with the skills required for their chosen profession, using the STAR (Situation, Task, Activity, Result) or CAR (Context, Action, Result) frameworks to structure their entries.​</a:t>
            </a:r>
          </a:p>
          <a:p>
            <a:endParaRPr lang="en-GB" dirty="0"/>
          </a:p>
        </p:txBody>
      </p:sp>
    </p:spTree>
    <p:extLst>
      <p:ext uri="{BB962C8B-B14F-4D97-AF65-F5344CB8AC3E}">
        <p14:creationId xmlns:p14="http://schemas.microsoft.com/office/powerpoint/2010/main" val="34408407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186A4-B726-B469-2144-041D6F615D2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876A956-011C-DAA9-2FEF-C1710980E248}"/>
              </a:ext>
            </a:extLst>
          </p:cNvPr>
          <p:cNvSpPr>
            <a:spLocks noGrp="1"/>
          </p:cNvSpPr>
          <p:nvPr>
            <p:ph type="title"/>
          </p:nvPr>
        </p:nvSpPr>
        <p:spPr/>
        <p:txBody>
          <a:bodyPr/>
          <a:lstStyle/>
          <a:p>
            <a:r>
              <a:rPr lang="en-GB" b="1" dirty="0"/>
              <a:t>Written Task 2: 1500 words</a:t>
            </a:r>
          </a:p>
        </p:txBody>
      </p:sp>
      <p:sp>
        <p:nvSpPr>
          <p:cNvPr id="3" name="Content Placeholder 2">
            <a:extLst>
              <a:ext uri="{FF2B5EF4-FFF2-40B4-BE49-F238E27FC236}">
                <a16:creationId xmlns:a16="http://schemas.microsoft.com/office/drawing/2014/main" id="{BB9507D9-0ADC-50FE-EF58-F5E66D0BE0D0}"/>
              </a:ext>
            </a:extLst>
          </p:cNvPr>
          <p:cNvSpPr>
            <a:spLocks noGrp="1"/>
          </p:cNvSpPr>
          <p:nvPr>
            <p:ph idx="1"/>
          </p:nvPr>
        </p:nvSpPr>
        <p:spPr>
          <a:xfrm>
            <a:off x="838200" y="1690688"/>
            <a:ext cx="10515600" cy="4351338"/>
          </a:xfrm>
        </p:spPr>
        <p:txBody>
          <a:bodyPr>
            <a:normAutofit lnSpcReduction="10000"/>
          </a:bodyPr>
          <a:lstStyle/>
          <a:p>
            <a:r>
              <a:rPr lang="en-GB" b="1" dirty="0"/>
              <a:t>Task 2: Reflective Essay on Personal Development and Employability (1,500 words)</a:t>
            </a:r>
            <a:endParaRPr lang="en-GB" dirty="0"/>
          </a:p>
          <a:p>
            <a:pPr lvl="0"/>
            <a:r>
              <a:rPr lang="en-GB" dirty="0"/>
              <a:t>Task Description: Students will be required to write a reflective essay using a structured model (such as Gibbs’ Reflective Cycle) to critically analyse a significant experience (academic, work-based, or voluntary). The essay should identify strengths, weaknesses, and areas for improvement, and discuss how continual learning and adaptability have shaped their employability mindset. Students should also consider how future thinking, and lifelong learning will support their career progression and personal growth.​</a:t>
            </a:r>
          </a:p>
          <a:p>
            <a:endParaRPr lang="en-GB" dirty="0"/>
          </a:p>
        </p:txBody>
      </p:sp>
    </p:spTree>
    <p:extLst>
      <p:ext uri="{BB962C8B-B14F-4D97-AF65-F5344CB8AC3E}">
        <p14:creationId xmlns:p14="http://schemas.microsoft.com/office/powerpoint/2010/main" val="35349186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338FB3-9A20-21D1-8250-4F557C2B509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1E69E50-2C39-0A10-4CDB-B593EBB3A433}"/>
              </a:ext>
            </a:extLst>
          </p:cNvPr>
          <p:cNvSpPr>
            <a:spLocks noGrp="1"/>
          </p:cNvSpPr>
          <p:nvPr>
            <p:ph type="title"/>
          </p:nvPr>
        </p:nvSpPr>
        <p:spPr/>
        <p:txBody>
          <a:bodyPr/>
          <a:lstStyle/>
          <a:p>
            <a:r>
              <a:rPr lang="en-GB" b="1" dirty="0"/>
              <a:t>Written Task 3: 1500 words</a:t>
            </a:r>
          </a:p>
        </p:txBody>
      </p:sp>
      <p:sp>
        <p:nvSpPr>
          <p:cNvPr id="3" name="Content Placeholder 2">
            <a:extLst>
              <a:ext uri="{FF2B5EF4-FFF2-40B4-BE49-F238E27FC236}">
                <a16:creationId xmlns:a16="http://schemas.microsoft.com/office/drawing/2014/main" id="{6E7BD576-3B94-E4E2-6D01-0B6F15353561}"/>
              </a:ext>
            </a:extLst>
          </p:cNvPr>
          <p:cNvSpPr>
            <a:spLocks noGrp="1"/>
          </p:cNvSpPr>
          <p:nvPr>
            <p:ph idx="1"/>
          </p:nvPr>
        </p:nvSpPr>
        <p:spPr>
          <a:xfrm>
            <a:off x="838200" y="1524411"/>
            <a:ext cx="10515600" cy="4351338"/>
          </a:xfrm>
        </p:spPr>
        <p:txBody>
          <a:bodyPr>
            <a:normAutofit lnSpcReduction="10000"/>
          </a:bodyPr>
          <a:lstStyle/>
          <a:p>
            <a:r>
              <a:rPr lang="en-GB" b="1" dirty="0"/>
              <a:t>Task 3: Critical Analysis of Employability Skills and Entrepreneurial Principles (1,500 words)</a:t>
            </a:r>
            <a:endParaRPr lang="en-GB" dirty="0"/>
          </a:p>
          <a:p>
            <a:pPr lvl="0"/>
            <a:r>
              <a:rPr lang="en-GB" dirty="0"/>
              <a:t>Task Description: Students will be required to conduct a literature review  of current theories and best practices in employability, entrepreneurship, and innovation. The assignment should include a critical analysis of how these principles are applied in real-world contexts, drawing on academic literature and case studies. Students should evaluate the relevance of these principles to their own career aspirations and discuss how enterprising thinking can enhance employability in a rapidly changing job market.</a:t>
            </a:r>
          </a:p>
          <a:p>
            <a:endParaRPr lang="en-GB" dirty="0"/>
          </a:p>
        </p:txBody>
      </p:sp>
    </p:spTree>
    <p:extLst>
      <p:ext uri="{BB962C8B-B14F-4D97-AF65-F5344CB8AC3E}">
        <p14:creationId xmlns:p14="http://schemas.microsoft.com/office/powerpoint/2010/main" val="33694003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202322-B831-74F9-5602-A65A6C663234}"/>
              </a:ext>
            </a:extLst>
          </p:cNvPr>
          <p:cNvSpPr>
            <a:spLocks noGrp="1"/>
          </p:cNvSpPr>
          <p:nvPr>
            <p:ph type="title"/>
          </p:nvPr>
        </p:nvSpPr>
        <p:spPr/>
        <p:txBody>
          <a:bodyPr/>
          <a:lstStyle/>
          <a:p>
            <a:r>
              <a:rPr lang="en-GB" b="1" dirty="0"/>
              <a:t>Any Questions?</a:t>
            </a:r>
          </a:p>
        </p:txBody>
      </p:sp>
      <p:pic>
        <p:nvPicPr>
          <p:cNvPr id="5" name="Content Placeholder 4" descr="A blue and white question mark in a chat bubble&#10;&#10;AI-generated content may be incorrect.">
            <a:extLst>
              <a:ext uri="{FF2B5EF4-FFF2-40B4-BE49-F238E27FC236}">
                <a16:creationId xmlns:a16="http://schemas.microsoft.com/office/drawing/2014/main" id="{466B08F5-AF9F-31E3-9671-FE389FEB5CC0}"/>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956188" y="1577648"/>
            <a:ext cx="3977622" cy="3977622"/>
          </a:xfrm>
        </p:spPr>
      </p:pic>
    </p:spTree>
    <p:extLst>
      <p:ext uri="{BB962C8B-B14F-4D97-AF65-F5344CB8AC3E}">
        <p14:creationId xmlns:p14="http://schemas.microsoft.com/office/powerpoint/2010/main" val="9584675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3A4103-BBAE-C3BF-9E5A-8B5D4892E4DC}"/>
              </a:ext>
            </a:extLst>
          </p:cNvPr>
          <p:cNvSpPr>
            <a:spLocks noGrp="1"/>
          </p:cNvSpPr>
          <p:nvPr>
            <p:ph type="title"/>
          </p:nvPr>
        </p:nvSpPr>
        <p:spPr/>
        <p:txBody>
          <a:bodyPr/>
          <a:lstStyle/>
          <a:p>
            <a:r>
              <a:rPr lang="en-GB" b="1" dirty="0"/>
              <a:t>Module Engagement Expectations</a:t>
            </a:r>
          </a:p>
        </p:txBody>
      </p:sp>
      <p:sp>
        <p:nvSpPr>
          <p:cNvPr id="3" name="Content Placeholder 2">
            <a:extLst>
              <a:ext uri="{FF2B5EF4-FFF2-40B4-BE49-F238E27FC236}">
                <a16:creationId xmlns:a16="http://schemas.microsoft.com/office/drawing/2014/main" id="{B6AF23D6-2CDC-A43D-2A09-41B00F1EF587}"/>
              </a:ext>
            </a:extLst>
          </p:cNvPr>
          <p:cNvSpPr>
            <a:spLocks noGrp="1"/>
          </p:cNvSpPr>
          <p:nvPr>
            <p:ph idx="1"/>
          </p:nvPr>
        </p:nvSpPr>
        <p:spPr/>
        <p:txBody>
          <a:bodyPr>
            <a:normAutofit fontScale="77500" lnSpcReduction="20000"/>
          </a:bodyPr>
          <a:lstStyle/>
          <a:p>
            <a:pPr>
              <a:lnSpc>
                <a:spcPct val="120000"/>
              </a:lnSpc>
            </a:pPr>
            <a:r>
              <a:rPr lang="en-GB" sz="3300" dirty="0"/>
              <a:t>Attend all scheduled lectures to deepen your understanding and actively contribute to class discussions.</a:t>
            </a:r>
          </a:p>
          <a:p>
            <a:pPr>
              <a:lnSpc>
                <a:spcPct val="120000"/>
              </a:lnSpc>
            </a:pPr>
            <a:r>
              <a:rPr lang="en-GB" sz="3300" dirty="0"/>
              <a:t>Complete every weekly self-directed task.  These are essential for developing your skills and knowledge outside the lecture room.</a:t>
            </a:r>
          </a:p>
          <a:p>
            <a:pPr>
              <a:lnSpc>
                <a:spcPct val="120000"/>
              </a:lnSpc>
            </a:pPr>
            <a:r>
              <a:rPr lang="en-GB" sz="3300" dirty="0"/>
              <a:t>Treat self-directed tasks as a core part of your learning journey, not optional extras.</a:t>
            </a:r>
          </a:p>
          <a:p>
            <a:pPr>
              <a:lnSpc>
                <a:spcPct val="120000"/>
              </a:lnSpc>
            </a:pPr>
            <a:r>
              <a:rPr lang="en-GB" sz="3300" dirty="0"/>
              <a:t>Regular engagement in both lectures and self-study will help you achieve the module's learning outcomes.</a:t>
            </a:r>
          </a:p>
          <a:p>
            <a:pPr marL="0" indent="0">
              <a:buNone/>
            </a:pPr>
            <a:br>
              <a:rPr lang="en-GB" dirty="0"/>
            </a:br>
            <a:endParaRPr lang="en-GB" dirty="0"/>
          </a:p>
        </p:txBody>
      </p:sp>
    </p:spTree>
    <p:extLst>
      <p:ext uri="{BB962C8B-B14F-4D97-AF65-F5344CB8AC3E}">
        <p14:creationId xmlns:p14="http://schemas.microsoft.com/office/powerpoint/2010/main" val="2511669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45F140-A0C8-DB78-BA14-606C93DF4E8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48D0A80-F7FF-773B-71AF-60D1A754550C}"/>
              </a:ext>
            </a:extLst>
          </p:cNvPr>
          <p:cNvSpPr>
            <a:spLocks noGrp="1"/>
          </p:cNvSpPr>
          <p:nvPr>
            <p:ph type="title"/>
          </p:nvPr>
        </p:nvSpPr>
        <p:spPr/>
        <p:txBody>
          <a:bodyPr/>
          <a:lstStyle/>
          <a:p>
            <a:r>
              <a:rPr lang="en-GB" b="1" dirty="0"/>
              <a:t>Module Engagement Expectations</a:t>
            </a:r>
          </a:p>
        </p:txBody>
      </p:sp>
      <p:sp>
        <p:nvSpPr>
          <p:cNvPr id="3" name="Content Placeholder 2">
            <a:extLst>
              <a:ext uri="{FF2B5EF4-FFF2-40B4-BE49-F238E27FC236}">
                <a16:creationId xmlns:a16="http://schemas.microsoft.com/office/drawing/2014/main" id="{C9157BB6-1C5C-9A15-65AA-0AAFA8535B3D}"/>
              </a:ext>
            </a:extLst>
          </p:cNvPr>
          <p:cNvSpPr>
            <a:spLocks noGrp="1"/>
          </p:cNvSpPr>
          <p:nvPr>
            <p:ph idx="1"/>
          </p:nvPr>
        </p:nvSpPr>
        <p:spPr/>
        <p:txBody>
          <a:bodyPr>
            <a:normAutofit fontScale="70000" lnSpcReduction="20000"/>
          </a:bodyPr>
          <a:lstStyle/>
          <a:p>
            <a:pPr>
              <a:lnSpc>
                <a:spcPct val="120000"/>
              </a:lnSpc>
            </a:pPr>
            <a:r>
              <a:rPr lang="en-GB" sz="3300" dirty="0"/>
              <a:t>Your commitment to these activities will be closely monitored and plays a key role in your overall development.</a:t>
            </a:r>
          </a:p>
          <a:p>
            <a:pPr>
              <a:lnSpc>
                <a:spcPct val="120000"/>
              </a:lnSpc>
            </a:pPr>
            <a:r>
              <a:rPr lang="en-GB" sz="3300" dirty="0"/>
              <a:t>Make use of feedback to support your academic and personal growth.</a:t>
            </a:r>
          </a:p>
          <a:p>
            <a:pPr>
              <a:lnSpc>
                <a:spcPct val="120000"/>
              </a:lnSpc>
            </a:pPr>
            <a:r>
              <a:rPr lang="en-GB" sz="3300" dirty="0"/>
              <a:t>Consistent engagement shows your professionalism and readiness for further learning – which connect to the focus of this module.</a:t>
            </a:r>
          </a:p>
          <a:p>
            <a:pPr>
              <a:lnSpc>
                <a:spcPct val="120000"/>
              </a:lnSpc>
            </a:pPr>
            <a:r>
              <a:rPr lang="en-GB" sz="3300" dirty="0"/>
              <a:t>Engaging fully with lectures and weekly self-directed tasks will not only strengthen your academic performance but also build the professional habits, initiative, and self-management skills that are highly valued by employers.</a:t>
            </a:r>
          </a:p>
          <a:p>
            <a:pPr marL="0" indent="0">
              <a:buNone/>
            </a:pPr>
            <a:br>
              <a:rPr lang="en-GB" dirty="0"/>
            </a:br>
            <a:endParaRPr lang="en-GB" dirty="0"/>
          </a:p>
        </p:txBody>
      </p:sp>
    </p:spTree>
    <p:extLst>
      <p:ext uri="{BB962C8B-B14F-4D97-AF65-F5344CB8AC3E}">
        <p14:creationId xmlns:p14="http://schemas.microsoft.com/office/powerpoint/2010/main" val="10520848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3B58A-1BD7-70AC-7789-F8035ADD1406}"/>
              </a:ext>
            </a:extLst>
          </p:cNvPr>
          <p:cNvSpPr>
            <a:spLocks noGrp="1"/>
          </p:cNvSpPr>
          <p:nvPr>
            <p:ph type="title"/>
          </p:nvPr>
        </p:nvSpPr>
        <p:spPr/>
        <p:txBody>
          <a:bodyPr/>
          <a:lstStyle/>
          <a:p>
            <a:r>
              <a:rPr lang="en-GB" b="1" dirty="0"/>
              <a:t>Unlocking the Learning Journey</a:t>
            </a:r>
          </a:p>
        </p:txBody>
      </p:sp>
      <p:sp>
        <p:nvSpPr>
          <p:cNvPr id="3" name="Content Placeholder 2">
            <a:extLst>
              <a:ext uri="{FF2B5EF4-FFF2-40B4-BE49-F238E27FC236}">
                <a16:creationId xmlns:a16="http://schemas.microsoft.com/office/drawing/2014/main" id="{E91EDBA1-C572-7194-42C0-6D3157722416}"/>
              </a:ext>
            </a:extLst>
          </p:cNvPr>
          <p:cNvSpPr>
            <a:spLocks noGrp="1"/>
          </p:cNvSpPr>
          <p:nvPr>
            <p:ph idx="1"/>
          </p:nvPr>
        </p:nvSpPr>
        <p:spPr/>
        <p:txBody>
          <a:bodyPr/>
          <a:lstStyle/>
          <a:p>
            <a:r>
              <a:rPr lang="en-GB" dirty="0"/>
              <a:t>In your small group, discuss and list key employability skills needed in your chosen professional field</a:t>
            </a:r>
          </a:p>
          <a:p>
            <a:r>
              <a:rPr lang="en-GB" dirty="0"/>
              <a:t>Each group member briefly evaluates their own strengths and areas for development related to these skills</a:t>
            </a:r>
          </a:p>
          <a:p>
            <a:r>
              <a:rPr lang="en-GB" dirty="0"/>
              <a:t>Feedback</a:t>
            </a:r>
          </a:p>
        </p:txBody>
      </p:sp>
    </p:spTree>
    <p:extLst>
      <p:ext uri="{BB962C8B-B14F-4D97-AF65-F5344CB8AC3E}">
        <p14:creationId xmlns:p14="http://schemas.microsoft.com/office/powerpoint/2010/main" val="3892993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2AAEA-D2CE-0BA6-FE5E-6892652AB5D8}"/>
              </a:ext>
            </a:extLst>
          </p:cNvPr>
          <p:cNvSpPr>
            <a:spLocks noGrp="1"/>
          </p:cNvSpPr>
          <p:nvPr>
            <p:ph type="title"/>
          </p:nvPr>
        </p:nvSpPr>
        <p:spPr/>
        <p:txBody>
          <a:bodyPr/>
          <a:lstStyle/>
          <a:p>
            <a:r>
              <a:rPr lang="en-GB" b="1" dirty="0"/>
              <a:t>Unlocking the Learning Journey</a:t>
            </a:r>
            <a:endParaRPr lang="en-GB" dirty="0"/>
          </a:p>
        </p:txBody>
      </p:sp>
      <p:sp>
        <p:nvSpPr>
          <p:cNvPr id="3" name="Content Placeholder 2">
            <a:extLst>
              <a:ext uri="{FF2B5EF4-FFF2-40B4-BE49-F238E27FC236}">
                <a16:creationId xmlns:a16="http://schemas.microsoft.com/office/drawing/2014/main" id="{3C5F140F-A03F-EDE9-BD33-CE51948C485E}"/>
              </a:ext>
            </a:extLst>
          </p:cNvPr>
          <p:cNvSpPr>
            <a:spLocks noGrp="1"/>
          </p:cNvSpPr>
          <p:nvPr>
            <p:ph idx="1"/>
          </p:nvPr>
        </p:nvSpPr>
        <p:spPr/>
        <p:txBody>
          <a:bodyPr/>
          <a:lstStyle/>
          <a:p>
            <a:r>
              <a:rPr lang="en-GB" dirty="0"/>
              <a:t>In your group, discuss and share ideas on how ongoing learning and forward thinking can support career growth</a:t>
            </a:r>
          </a:p>
          <a:p>
            <a:r>
              <a:rPr lang="en-GB" dirty="0"/>
              <a:t>Discuss practical ways to stay flexible and take charge of your own development</a:t>
            </a:r>
          </a:p>
          <a:p>
            <a:r>
              <a:rPr lang="en-GB" dirty="0"/>
              <a:t>Feedback</a:t>
            </a:r>
          </a:p>
        </p:txBody>
      </p:sp>
    </p:spTree>
    <p:extLst>
      <p:ext uri="{BB962C8B-B14F-4D97-AF65-F5344CB8AC3E}">
        <p14:creationId xmlns:p14="http://schemas.microsoft.com/office/powerpoint/2010/main" val="36520890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DF0DB-2BAD-E9D8-DA15-CB8F0256D252}"/>
              </a:ext>
            </a:extLst>
          </p:cNvPr>
          <p:cNvSpPr>
            <a:spLocks noGrp="1"/>
          </p:cNvSpPr>
          <p:nvPr>
            <p:ph type="title"/>
          </p:nvPr>
        </p:nvSpPr>
        <p:spPr>
          <a:xfrm>
            <a:off x="300317" y="287431"/>
            <a:ext cx="10515600" cy="1325563"/>
          </a:xfrm>
        </p:spPr>
        <p:txBody>
          <a:bodyPr/>
          <a:lstStyle/>
          <a:p>
            <a:r>
              <a:rPr lang="en-GB" b="1" dirty="0"/>
              <a:t>Your weekly self-directed tasks</a:t>
            </a:r>
          </a:p>
        </p:txBody>
      </p:sp>
      <p:sp>
        <p:nvSpPr>
          <p:cNvPr id="4" name="Content Placeholder 3">
            <a:extLst>
              <a:ext uri="{FF2B5EF4-FFF2-40B4-BE49-F238E27FC236}">
                <a16:creationId xmlns:a16="http://schemas.microsoft.com/office/drawing/2014/main" id="{1F8B58E7-DEF9-A905-740A-8047AE7E267D}"/>
              </a:ext>
            </a:extLst>
          </p:cNvPr>
          <p:cNvSpPr>
            <a:spLocks noGrp="1"/>
          </p:cNvSpPr>
          <p:nvPr>
            <p:ph sz="half" idx="1"/>
          </p:nvPr>
        </p:nvSpPr>
        <p:spPr>
          <a:xfrm>
            <a:off x="838200" y="1825624"/>
            <a:ext cx="5181600" cy="3828651"/>
          </a:xfrm>
        </p:spPr>
        <p:txBody>
          <a:bodyPr>
            <a:normAutofit lnSpcReduction="10000"/>
          </a:bodyPr>
          <a:lstStyle/>
          <a:p>
            <a:r>
              <a:rPr lang="en-GB" sz="2400" dirty="0"/>
              <a:t>The self-directed tasks you will engage in on a weekly basis can be located on the </a:t>
            </a:r>
            <a:r>
              <a:rPr lang="en-GB" sz="2400" dirty="0" err="1"/>
              <a:t>MyCareer</a:t>
            </a:r>
            <a:r>
              <a:rPr lang="en-GB" sz="2400" dirty="0"/>
              <a:t> platform on the UWTSD website.</a:t>
            </a:r>
          </a:p>
          <a:p>
            <a:r>
              <a:rPr lang="en-GB" sz="2400" dirty="0"/>
              <a:t>There are a few ways to access this platform.</a:t>
            </a:r>
          </a:p>
          <a:p>
            <a:r>
              <a:rPr lang="en-GB" sz="2400" dirty="0"/>
              <a:t>One option is to head to the website and access the Careers Service section, then scroll down until you see the pink banner and select ‘</a:t>
            </a:r>
            <a:r>
              <a:rPr lang="en-GB" sz="2400" dirty="0" err="1"/>
              <a:t>MyCareer</a:t>
            </a:r>
            <a:r>
              <a:rPr lang="en-GB" sz="2400" dirty="0"/>
              <a:t>’.</a:t>
            </a:r>
          </a:p>
        </p:txBody>
      </p:sp>
      <p:pic>
        <p:nvPicPr>
          <p:cNvPr id="8" name="Picture 7" descr="A screenshot of a computer&#10;&#10;AI-generated content may be incorrect.">
            <a:extLst>
              <a:ext uri="{FF2B5EF4-FFF2-40B4-BE49-F238E27FC236}">
                <a16:creationId xmlns:a16="http://schemas.microsoft.com/office/drawing/2014/main" id="{88D59310-9887-A5A2-58C8-0006AE9D78BB}"/>
              </a:ext>
            </a:extLst>
          </p:cNvPr>
          <p:cNvPicPr>
            <a:picLocks noChangeAspect="1"/>
          </p:cNvPicPr>
          <p:nvPr/>
        </p:nvPicPr>
        <p:blipFill rotWithShape="1">
          <a:blip r:embed="rId2"/>
          <a:srcRect t="11219" r="1357" b="5392"/>
          <a:stretch>
            <a:fillRect/>
          </a:stretch>
        </p:blipFill>
        <p:spPr bwMode="auto">
          <a:xfrm>
            <a:off x="6837080" y="1273764"/>
            <a:ext cx="3824943" cy="2155236"/>
          </a:xfrm>
          <a:prstGeom prst="rect">
            <a:avLst/>
          </a:prstGeom>
          <a:ln>
            <a:noFill/>
          </a:ln>
          <a:extLst>
            <a:ext uri="{53640926-AAD7-44D8-BBD7-CCE9431645EC}">
              <a14:shadowObscured xmlns:a14="http://schemas.microsoft.com/office/drawing/2010/main"/>
            </a:ext>
          </a:extLst>
        </p:spPr>
      </p:pic>
      <p:pic>
        <p:nvPicPr>
          <p:cNvPr id="10" name="Content Placeholder 9" descr="A screenshot of a computer&#10;&#10;AI-generated content may be incorrect.">
            <a:extLst>
              <a:ext uri="{FF2B5EF4-FFF2-40B4-BE49-F238E27FC236}">
                <a16:creationId xmlns:a16="http://schemas.microsoft.com/office/drawing/2014/main" id="{4D14B2D6-E02E-EE39-58B1-C703C721029D}"/>
              </a:ext>
            </a:extLst>
          </p:cNvPr>
          <p:cNvPicPr>
            <a:picLocks noGrp="1" noChangeAspect="1"/>
          </p:cNvPicPr>
          <p:nvPr>
            <p:ph sz="half" idx="2"/>
          </p:nvPr>
        </p:nvPicPr>
        <p:blipFill rotWithShape="1">
          <a:blip r:embed="rId3"/>
          <a:srcRect t="11094" r="1606" b="10371"/>
          <a:stretch>
            <a:fillRect/>
          </a:stretch>
        </p:blipFill>
        <p:spPr bwMode="auto">
          <a:xfrm>
            <a:off x="6849031" y="3499039"/>
            <a:ext cx="3824943" cy="2155236"/>
          </a:xfrm>
          <a:prstGeom prst="rect">
            <a:avLst/>
          </a:prstGeom>
          <a:ln>
            <a:noFill/>
          </a:ln>
          <a:extLst>
            <a:ext uri="{53640926-AAD7-44D8-BBD7-CCE9431645EC}">
              <a14:shadowObscured xmlns:a14="http://schemas.microsoft.com/office/drawing/2010/main"/>
            </a:ext>
          </a:extLst>
        </p:spPr>
      </p:pic>
      <p:cxnSp>
        <p:nvCxnSpPr>
          <p:cNvPr id="17" name="Connector: Curved 16">
            <a:extLst>
              <a:ext uri="{FF2B5EF4-FFF2-40B4-BE49-F238E27FC236}">
                <a16:creationId xmlns:a16="http://schemas.microsoft.com/office/drawing/2014/main" id="{359B95B9-1B33-44B7-01C8-202140D7B451}"/>
              </a:ext>
            </a:extLst>
          </p:cNvPr>
          <p:cNvCxnSpPr/>
          <p:nvPr/>
        </p:nvCxnSpPr>
        <p:spPr>
          <a:xfrm rot="5400000" flipH="1" flipV="1">
            <a:off x="5316071" y="2740213"/>
            <a:ext cx="1386541" cy="1356659"/>
          </a:xfrm>
          <a:prstGeom prst="curvedConnector3">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35" name="Arrow: Right 34">
            <a:extLst>
              <a:ext uri="{FF2B5EF4-FFF2-40B4-BE49-F238E27FC236}">
                <a16:creationId xmlns:a16="http://schemas.microsoft.com/office/drawing/2014/main" id="{DC1F6208-DBC6-2632-9E57-462C077A7B6B}"/>
              </a:ext>
            </a:extLst>
          </p:cNvPr>
          <p:cNvSpPr/>
          <p:nvPr/>
        </p:nvSpPr>
        <p:spPr>
          <a:xfrm>
            <a:off x="4019176" y="5278068"/>
            <a:ext cx="4425577" cy="446246"/>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203563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81E291-A483-0B72-6812-B1639377189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18ADDA6-D119-B8DC-FE53-A0EB9A87A04A}"/>
              </a:ext>
            </a:extLst>
          </p:cNvPr>
          <p:cNvSpPr>
            <a:spLocks noGrp="1"/>
          </p:cNvSpPr>
          <p:nvPr>
            <p:ph type="title"/>
          </p:nvPr>
        </p:nvSpPr>
        <p:spPr/>
        <p:txBody>
          <a:bodyPr/>
          <a:lstStyle/>
          <a:p>
            <a:r>
              <a:rPr lang="en-GB" b="1" dirty="0"/>
              <a:t>Or, access the link on Moodle</a:t>
            </a:r>
          </a:p>
        </p:txBody>
      </p:sp>
      <p:pic>
        <p:nvPicPr>
          <p:cNvPr id="7" name="Content Placeholder 6" descr="A computer screen shot of a computer&#10;&#10;AI-generated content may be incorrect.">
            <a:extLst>
              <a:ext uri="{FF2B5EF4-FFF2-40B4-BE49-F238E27FC236}">
                <a16:creationId xmlns:a16="http://schemas.microsoft.com/office/drawing/2014/main" id="{8BD1A1AE-7804-376F-C65A-DBAA77C37088}"/>
              </a:ext>
            </a:extLst>
          </p:cNvPr>
          <p:cNvPicPr>
            <a:picLocks noGrp="1" noChangeAspect="1"/>
          </p:cNvPicPr>
          <p:nvPr>
            <p:ph idx="1"/>
          </p:nvPr>
        </p:nvPicPr>
        <p:blipFill rotWithShape="1">
          <a:blip r:embed="rId2"/>
          <a:srcRect l="4821" t="11466" r="2355" b="4147"/>
          <a:stretch>
            <a:fillRect/>
          </a:stretch>
        </p:blipFill>
        <p:spPr bwMode="auto">
          <a:xfrm>
            <a:off x="2607813" y="1493576"/>
            <a:ext cx="6583999" cy="3990376"/>
          </a:xfrm>
          <a:prstGeom prst="rect">
            <a:avLst/>
          </a:prstGeom>
          <a:ln>
            <a:noFill/>
          </a:ln>
          <a:extLst>
            <a:ext uri="{53640926-AAD7-44D8-BBD7-CCE9431645EC}">
              <a14:shadowObscured xmlns:a14="http://schemas.microsoft.com/office/drawing/2010/main"/>
            </a:ext>
          </a:extLst>
        </p:spPr>
      </p:pic>
      <p:sp>
        <p:nvSpPr>
          <p:cNvPr id="8" name="Arrow: Right 7">
            <a:extLst>
              <a:ext uri="{FF2B5EF4-FFF2-40B4-BE49-F238E27FC236}">
                <a16:creationId xmlns:a16="http://schemas.microsoft.com/office/drawing/2014/main" id="{3A8F484A-ED96-3095-974A-68B29F73DA68}"/>
              </a:ext>
            </a:extLst>
          </p:cNvPr>
          <p:cNvSpPr/>
          <p:nvPr/>
        </p:nvSpPr>
        <p:spPr>
          <a:xfrm>
            <a:off x="693271" y="4630540"/>
            <a:ext cx="3681506" cy="262965"/>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119212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B68BF-4E95-DF28-D81B-5C4B8A07068B}"/>
              </a:ext>
            </a:extLst>
          </p:cNvPr>
          <p:cNvSpPr>
            <a:spLocks noGrp="1"/>
          </p:cNvSpPr>
          <p:nvPr>
            <p:ph type="title"/>
          </p:nvPr>
        </p:nvSpPr>
        <p:spPr/>
        <p:txBody>
          <a:bodyPr/>
          <a:lstStyle/>
          <a:p>
            <a:r>
              <a:rPr lang="en-GB" b="1" dirty="0"/>
              <a:t>Or, scan this QR code!</a:t>
            </a:r>
          </a:p>
        </p:txBody>
      </p:sp>
      <p:sp>
        <p:nvSpPr>
          <p:cNvPr id="4" name="Content Placeholder 3">
            <a:extLst>
              <a:ext uri="{FF2B5EF4-FFF2-40B4-BE49-F238E27FC236}">
                <a16:creationId xmlns:a16="http://schemas.microsoft.com/office/drawing/2014/main" id="{CF316A67-AFB3-44AF-A8C5-C47AAD27B3D3}"/>
              </a:ext>
            </a:extLst>
          </p:cNvPr>
          <p:cNvSpPr>
            <a:spLocks noGrp="1"/>
          </p:cNvSpPr>
          <p:nvPr>
            <p:ph sz="half" idx="2"/>
          </p:nvPr>
        </p:nvSpPr>
        <p:spPr>
          <a:xfrm>
            <a:off x="6172200" y="1825625"/>
            <a:ext cx="5181600" cy="3899834"/>
          </a:xfrm>
        </p:spPr>
        <p:txBody>
          <a:bodyPr>
            <a:normAutofit lnSpcReduction="10000"/>
          </a:bodyPr>
          <a:lstStyle/>
          <a:p>
            <a:r>
              <a:rPr lang="en-GB" sz="2400" dirty="0"/>
              <a:t>Let’s put this to the test!</a:t>
            </a:r>
          </a:p>
          <a:p>
            <a:r>
              <a:rPr lang="en-GB" sz="2400" dirty="0"/>
              <a:t>Please scan the QR Code</a:t>
            </a:r>
          </a:p>
          <a:p>
            <a:r>
              <a:rPr lang="en-GB" sz="2400" dirty="0"/>
              <a:t>Once you are on the platform you will need to select ‘Student/Staff’</a:t>
            </a:r>
          </a:p>
          <a:p>
            <a:r>
              <a:rPr lang="en-GB" sz="2400" dirty="0"/>
              <a:t>Now, sign in with your University log in</a:t>
            </a:r>
          </a:p>
          <a:p>
            <a:r>
              <a:rPr lang="en-GB" sz="2400" dirty="0"/>
              <a:t>You are now on your personalised dashboard!</a:t>
            </a:r>
          </a:p>
          <a:p>
            <a:r>
              <a:rPr lang="en-GB" sz="2400" dirty="0"/>
              <a:t>Don’t close this down yet on your phone…</a:t>
            </a:r>
          </a:p>
        </p:txBody>
      </p:sp>
      <p:pic>
        <p:nvPicPr>
          <p:cNvPr id="10" name="Content Placeholder 9" descr="A qr code with a white background&#10;&#10;AI-generated content may be incorrect.">
            <a:extLst>
              <a:ext uri="{FF2B5EF4-FFF2-40B4-BE49-F238E27FC236}">
                <a16:creationId xmlns:a16="http://schemas.microsoft.com/office/drawing/2014/main" id="{3F8C66B3-0CD4-8BBB-03C2-0DA5C0F0BE94}"/>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283214" y="1690688"/>
            <a:ext cx="3832645" cy="3832645"/>
          </a:xfrm>
        </p:spPr>
      </p:pic>
    </p:spTree>
    <p:extLst>
      <p:ext uri="{BB962C8B-B14F-4D97-AF65-F5344CB8AC3E}">
        <p14:creationId xmlns:p14="http://schemas.microsoft.com/office/powerpoint/2010/main" val="16041395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0C35FC-52B8-43AA-DEEA-71651632A9B4}"/>
              </a:ext>
            </a:extLst>
          </p:cNvPr>
          <p:cNvSpPr>
            <a:spLocks noGrp="1"/>
          </p:cNvSpPr>
          <p:nvPr>
            <p:ph type="title"/>
          </p:nvPr>
        </p:nvSpPr>
        <p:spPr>
          <a:xfrm>
            <a:off x="611841" y="111591"/>
            <a:ext cx="10741959" cy="1325563"/>
          </a:xfrm>
        </p:spPr>
        <p:txBody>
          <a:bodyPr/>
          <a:lstStyle/>
          <a:p>
            <a:r>
              <a:rPr lang="en-GB" b="1" dirty="0"/>
              <a:t>Take ‘Career Pulse’ Self-Assessment</a:t>
            </a:r>
          </a:p>
        </p:txBody>
      </p:sp>
      <p:sp>
        <p:nvSpPr>
          <p:cNvPr id="4" name="Content Placeholder 3">
            <a:extLst>
              <a:ext uri="{FF2B5EF4-FFF2-40B4-BE49-F238E27FC236}">
                <a16:creationId xmlns:a16="http://schemas.microsoft.com/office/drawing/2014/main" id="{5C5A5ABC-B94C-54E1-E042-ED07DE022CB0}"/>
              </a:ext>
            </a:extLst>
          </p:cNvPr>
          <p:cNvSpPr>
            <a:spLocks noGrp="1"/>
          </p:cNvSpPr>
          <p:nvPr>
            <p:ph sz="half" idx="2"/>
          </p:nvPr>
        </p:nvSpPr>
        <p:spPr>
          <a:xfrm>
            <a:off x="6172200" y="1368576"/>
            <a:ext cx="5691094" cy="4351338"/>
          </a:xfrm>
        </p:spPr>
        <p:txBody>
          <a:bodyPr>
            <a:normAutofit fontScale="92500"/>
          </a:bodyPr>
          <a:lstStyle/>
          <a:p>
            <a:pPr marL="0" indent="0">
              <a:buNone/>
            </a:pPr>
            <a:r>
              <a:rPr lang="en-GB" sz="2400" dirty="0"/>
              <a:t>This individual task will take a couple of minutes!  </a:t>
            </a:r>
          </a:p>
          <a:p>
            <a:r>
              <a:rPr lang="en-GB" sz="2400" dirty="0"/>
              <a:t>First select ‘Career Pulse’ on the top banner</a:t>
            </a:r>
          </a:p>
          <a:p>
            <a:r>
              <a:rPr lang="en-GB" sz="2400" dirty="0"/>
              <a:t>Then select the first option, which is ‘Take Career Pulse’</a:t>
            </a:r>
          </a:p>
          <a:p>
            <a:r>
              <a:rPr lang="en-GB" sz="2400" dirty="0"/>
              <a:t>Answer each question </a:t>
            </a:r>
          </a:p>
          <a:p>
            <a:r>
              <a:rPr lang="en-GB" sz="2400" dirty="0"/>
              <a:t>You will then be provided with a personalised Employability Self-assessment Report with tips on what you can do to work on/develop/improve in the different areas </a:t>
            </a:r>
          </a:p>
        </p:txBody>
      </p:sp>
      <p:pic>
        <p:nvPicPr>
          <p:cNvPr id="5" name="Content Placeholder 4" descr="A screenshot of a computer&#10;&#10;AI-generated content may be incorrect.">
            <a:extLst>
              <a:ext uri="{FF2B5EF4-FFF2-40B4-BE49-F238E27FC236}">
                <a16:creationId xmlns:a16="http://schemas.microsoft.com/office/drawing/2014/main" id="{398DEDE9-B652-03F1-BBA6-1EE8BD1A5F6F}"/>
              </a:ext>
            </a:extLst>
          </p:cNvPr>
          <p:cNvPicPr>
            <a:picLocks noGrp="1" noChangeAspect="1"/>
          </p:cNvPicPr>
          <p:nvPr>
            <p:ph sz="half" idx="1"/>
          </p:nvPr>
        </p:nvPicPr>
        <p:blipFill rotWithShape="1">
          <a:blip r:embed="rId2"/>
          <a:srcRect t="11342" r="611" b="4637"/>
          <a:stretch>
            <a:fillRect/>
          </a:stretch>
        </p:blipFill>
        <p:spPr bwMode="auto">
          <a:xfrm>
            <a:off x="611841" y="1968868"/>
            <a:ext cx="5181600" cy="2920264"/>
          </a:xfrm>
          <a:prstGeom prst="rect">
            <a:avLst/>
          </a:prstGeom>
          <a:ln>
            <a:noFill/>
          </a:ln>
          <a:extLst>
            <a:ext uri="{53640926-AAD7-44D8-BBD7-CCE9431645EC}">
              <a14:shadowObscured xmlns:a14="http://schemas.microsoft.com/office/drawing/2010/main"/>
            </a:ext>
          </a:extLst>
        </p:spPr>
      </p:pic>
      <p:sp>
        <p:nvSpPr>
          <p:cNvPr id="6" name="Content Placeholder 3">
            <a:extLst>
              <a:ext uri="{FF2B5EF4-FFF2-40B4-BE49-F238E27FC236}">
                <a16:creationId xmlns:a16="http://schemas.microsoft.com/office/drawing/2014/main" id="{EABAA3E8-26EE-E72E-BD2D-28A2E5905407}"/>
              </a:ext>
            </a:extLst>
          </p:cNvPr>
          <p:cNvSpPr txBox="1">
            <a:spLocks/>
          </p:cNvSpPr>
          <p:nvPr/>
        </p:nvSpPr>
        <p:spPr>
          <a:xfrm>
            <a:off x="764241" y="1225191"/>
            <a:ext cx="10815918" cy="97416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sz="2400" dirty="0"/>
          </a:p>
        </p:txBody>
      </p:sp>
      <p:sp>
        <p:nvSpPr>
          <p:cNvPr id="12" name="Arrow: Left 11">
            <a:extLst>
              <a:ext uri="{FF2B5EF4-FFF2-40B4-BE49-F238E27FC236}">
                <a16:creationId xmlns:a16="http://schemas.microsoft.com/office/drawing/2014/main" id="{6C554B89-3E4C-4A53-0480-544CBA912B90}"/>
              </a:ext>
            </a:extLst>
          </p:cNvPr>
          <p:cNvSpPr/>
          <p:nvPr/>
        </p:nvSpPr>
        <p:spPr>
          <a:xfrm>
            <a:off x="3429372" y="2113995"/>
            <a:ext cx="2742828" cy="350003"/>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155690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DF3F8-019E-AA97-4E7B-27EE333AA155}"/>
              </a:ext>
            </a:extLst>
          </p:cNvPr>
          <p:cNvSpPr>
            <a:spLocks noGrp="1"/>
          </p:cNvSpPr>
          <p:nvPr>
            <p:ph type="title"/>
          </p:nvPr>
        </p:nvSpPr>
        <p:spPr>
          <a:xfrm>
            <a:off x="838200" y="365125"/>
            <a:ext cx="11047506" cy="1325563"/>
          </a:xfrm>
        </p:spPr>
        <p:txBody>
          <a:bodyPr>
            <a:normAutofit fontScale="90000"/>
          </a:bodyPr>
          <a:lstStyle/>
          <a:p>
            <a:r>
              <a:rPr lang="en-GB" b="1" dirty="0"/>
              <a:t>Self-Directed Task to be completed by your next lecture: Thursday 13</a:t>
            </a:r>
            <a:r>
              <a:rPr lang="en-GB" b="1" baseline="30000" dirty="0"/>
              <a:t>th</a:t>
            </a:r>
            <a:r>
              <a:rPr lang="en-GB" b="1" dirty="0"/>
              <a:t> November…</a:t>
            </a:r>
          </a:p>
        </p:txBody>
      </p:sp>
      <p:sp>
        <p:nvSpPr>
          <p:cNvPr id="4" name="Content Placeholder 3">
            <a:extLst>
              <a:ext uri="{FF2B5EF4-FFF2-40B4-BE49-F238E27FC236}">
                <a16:creationId xmlns:a16="http://schemas.microsoft.com/office/drawing/2014/main" id="{F0F92C7C-2947-DF3D-D71B-EAEF16581C79}"/>
              </a:ext>
            </a:extLst>
          </p:cNvPr>
          <p:cNvSpPr>
            <a:spLocks noGrp="1"/>
          </p:cNvSpPr>
          <p:nvPr>
            <p:ph sz="half" idx="2"/>
          </p:nvPr>
        </p:nvSpPr>
        <p:spPr>
          <a:xfrm>
            <a:off x="7034306" y="1825624"/>
            <a:ext cx="4851400" cy="3750423"/>
          </a:xfrm>
        </p:spPr>
        <p:txBody>
          <a:bodyPr/>
          <a:lstStyle/>
          <a:p>
            <a:pPr marL="0" indent="0">
              <a:buNone/>
            </a:pPr>
            <a:r>
              <a:rPr lang="en-GB" dirty="0"/>
              <a:t>Go to ‘</a:t>
            </a:r>
            <a:r>
              <a:rPr lang="en-GB" dirty="0" err="1"/>
              <a:t>MyCareer</a:t>
            </a:r>
            <a:r>
              <a:rPr lang="en-GB" dirty="0"/>
              <a:t>’ and complete all tasks located within the first two tiles:</a:t>
            </a:r>
          </a:p>
          <a:p>
            <a:pPr marL="0" indent="0">
              <a:buNone/>
            </a:pPr>
            <a:endParaRPr lang="en-GB" dirty="0"/>
          </a:p>
          <a:p>
            <a:pPr marL="514350" indent="-514350">
              <a:buAutoNum type="arabicPeriod"/>
            </a:pPr>
            <a:r>
              <a:rPr lang="en-GB" dirty="0"/>
              <a:t>Self-Awareness</a:t>
            </a:r>
          </a:p>
          <a:p>
            <a:pPr marL="514350" indent="-514350">
              <a:buAutoNum type="arabicPeriod"/>
            </a:pPr>
            <a:r>
              <a:rPr lang="en-GB" dirty="0"/>
              <a:t>Workplace Skills</a:t>
            </a:r>
          </a:p>
        </p:txBody>
      </p:sp>
      <p:pic>
        <p:nvPicPr>
          <p:cNvPr id="5" name="Content Placeholder 4" descr="A screenshot of a computer&#10;&#10;AI-generated content may be incorrect.">
            <a:extLst>
              <a:ext uri="{FF2B5EF4-FFF2-40B4-BE49-F238E27FC236}">
                <a16:creationId xmlns:a16="http://schemas.microsoft.com/office/drawing/2014/main" id="{18802C39-91E8-B878-9E27-94C969B53D8F}"/>
              </a:ext>
            </a:extLst>
          </p:cNvPr>
          <p:cNvPicPr>
            <a:picLocks noGrp="1" noChangeAspect="1"/>
          </p:cNvPicPr>
          <p:nvPr>
            <p:ph sz="half" idx="1"/>
          </p:nvPr>
        </p:nvPicPr>
        <p:blipFill rotWithShape="1">
          <a:blip r:embed="rId2"/>
          <a:srcRect t="11592" r="1515" b="5012"/>
          <a:stretch>
            <a:fillRect/>
          </a:stretch>
        </p:blipFill>
        <p:spPr bwMode="auto">
          <a:xfrm>
            <a:off x="454213" y="1880971"/>
            <a:ext cx="6346736" cy="3582897"/>
          </a:xfrm>
          <a:prstGeom prst="rect">
            <a:avLst/>
          </a:prstGeom>
          <a:ln>
            <a:noFill/>
          </a:ln>
          <a:extLst>
            <a:ext uri="{53640926-AAD7-44D8-BBD7-CCE9431645EC}">
              <a14:shadowObscured xmlns:a14="http://schemas.microsoft.com/office/drawing/2010/main"/>
            </a:ext>
          </a:extLst>
        </p:spPr>
      </p:pic>
      <p:sp>
        <p:nvSpPr>
          <p:cNvPr id="7" name="Arrow: Down 6">
            <a:extLst>
              <a:ext uri="{FF2B5EF4-FFF2-40B4-BE49-F238E27FC236}">
                <a16:creationId xmlns:a16="http://schemas.microsoft.com/office/drawing/2014/main" id="{03A4D34D-C2CE-CFF8-348C-235A15CCEF1B}"/>
              </a:ext>
            </a:extLst>
          </p:cNvPr>
          <p:cNvSpPr/>
          <p:nvPr/>
        </p:nvSpPr>
        <p:spPr>
          <a:xfrm>
            <a:off x="1744383" y="1690688"/>
            <a:ext cx="268941" cy="829235"/>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Arrow: Down 8">
            <a:extLst>
              <a:ext uri="{FF2B5EF4-FFF2-40B4-BE49-F238E27FC236}">
                <a16:creationId xmlns:a16="http://schemas.microsoft.com/office/drawing/2014/main" id="{8C116FD3-518C-E355-495D-4AAE508542DD}"/>
              </a:ext>
            </a:extLst>
          </p:cNvPr>
          <p:cNvSpPr/>
          <p:nvPr/>
        </p:nvSpPr>
        <p:spPr>
          <a:xfrm>
            <a:off x="2919506" y="1690688"/>
            <a:ext cx="268941" cy="829235"/>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561855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E134BC-6220-7E3F-4887-3B73B18D22B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A933D36-5195-7A57-3E48-E1ADB5D43050}"/>
              </a:ext>
            </a:extLst>
          </p:cNvPr>
          <p:cNvSpPr>
            <a:spLocks noGrp="1"/>
          </p:cNvSpPr>
          <p:nvPr>
            <p:ph type="title"/>
          </p:nvPr>
        </p:nvSpPr>
        <p:spPr/>
        <p:txBody>
          <a:bodyPr/>
          <a:lstStyle/>
          <a:p>
            <a:r>
              <a:rPr lang="en-GB" b="1" dirty="0"/>
              <a:t>Any Questions?</a:t>
            </a:r>
          </a:p>
        </p:txBody>
      </p:sp>
      <p:pic>
        <p:nvPicPr>
          <p:cNvPr id="5" name="Content Placeholder 4" descr="A blue and white question mark in a chat bubble&#10;&#10;AI-generated content may be incorrect.">
            <a:extLst>
              <a:ext uri="{FF2B5EF4-FFF2-40B4-BE49-F238E27FC236}">
                <a16:creationId xmlns:a16="http://schemas.microsoft.com/office/drawing/2014/main" id="{03B57F39-ACB3-5623-9A01-E92ECE7F8161}"/>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956188" y="1577648"/>
            <a:ext cx="3977622" cy="3977622"/>
          </a:xfrm>
        </p:spPr>
      </p:pic>
    </p:spTree>
    <p:extLst>
      <p:ext uri="{BB962C8B-B14F-4D97-AF65-F5344CB8AC3E}">
        <p14:creationId xmlns:p14="http://schemas.microsoft.com/office/powerpoint/2010/main" val="3678384402"/>
      </p:ext>
    </p:extLst>
  </p:cSld>
  <p:clrMapOvr>
    <a:masterClrMapping/>
  </p:clrMapOvr>
</p:sld>
</file>

<file path=ppt/theme/theme1.xml><?xml version="1.0" encoding="utf-8"?>
<a:theme xmlns:a="http://schemas.openxmlformats.org/drawingml/2006/main" name="Office Theme">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PP Template (Cream background)" id="{BB6076B2-FF1D-4709-92A1-792264D08139}" vid="{8F806C6F-5FC8-492D-A124-9E21A69900A8}"/>
    </a:ext>
  </a:extLst>
</a:theme>
</file>

<file path=ppt/theme/theme2.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APDescription xmlns="4873beb7-5857-4685-be1f-d57550cc96cc" xsi:nil="true"/>
    <AssetExpire xmlns="4873beb7-5857-4685-be1f-d57550cc96cc">2029-01-01T08:00:00+00:00</AssetExpire>
    <CampaignTagsTaxHTField0 xmlns="4873beb7-5857-4685-be1f-d57550cc96cc">
      <Terms xmlns="http://schemas.microsoft.com/office/infopath/2007/PartnerControls"/>
    </CampaignTagsTaxHTField0>
    <IntlLangReviewDate xmlns="4873beb7-5857-4685-be1f-d57550cc96cc" xsi:nil="true"/>
    <TPFriendlyName xmlns="4873beb7-5857-4685-be1f-d57550cc96cc" xsi:nil="true"/>
    <IntlLangReview xmlns="4873beb7-5857-4685-be1f-d57550cc96cc">false</IntlLangReview>
    <LocLastLocAttemptVersionLookup xmlns="4873beb7-5857-4685-be1f-d57550cc96cc">855024</LocLastLocAttemptVersionLookup>
    <PolicheckWords xmlns="4873beb7-5857-4685-be1f-d57550cc96cc" xsi:nil="true"/>
    <SubmitterId xmlns="4873beb7-5857-4685-be1f-d57550cc96cc" xsi:nil="true"/>
    <AcquiredFrom xmlns="4873beb7-5857-4685-be1f-d57550cc96cc">Internal MS</AcquiredFrom>
    <EditorialStatus xmlns="4873beb7-5857-4685-be1f-d57550cc96cc">Complete</EditorialStatus>
    <Markets xmlns="4873beb7-5857-4685-be1f-d57550cc96cc"/>
    <OriginAsset xmlns="4873beb7-5857-4685-be1f-d57550cc96cc" xsi:nil="true"/>
    <AssetStart xmlns="4873beb7-5857-4685-be1f-d57550cc96cc">2012-08-31T08:50:00+00:00</AssetStart>
    <FriendlyTitle xmlns="4873beb7-5857-4685-be1f-d57550cc96cc" xsi:nil="true"/>
    <MarketSpecific xmlns="4873beb7-5857-4685-be1f-d57550cc96cc">false</MarketSpecific>
    <TPNamespace xmlns="4873beb7-5857-4685-be1f-d57550cc96cc" xsi:nil="true"/>
    <PublishStatusLookup xmlns="4873beb7-5857-4685-be1f-d57550cc96cc">
      <Value>1616423</Value>
    </PublishStatusLookup>
    <APAuthor xmlns="4873beb7-5857-4685-be1f-d57550cc96cc">
      <UserInfo>
        <DisplayName>REDMOND\kristaa</DisplayName>
        <AccountId>136</AccountId>
        <AccountType/>
      </UserInfo>
    </APAuthor>
    <TPCommandLine xmlns="4873beb7-5857-4685-be1f-d57550cc96cc" xsi:nil="true"/>
    <IntlLangReviewer xmlns="4873beb7-5857-4685-be1f-d57550cc96cc" xsi:nil="true"/>
    <OpenTemplate xmlns="4873beb7-5857-4685-be1f-d57550cc96cc">true</OpenTemplate>
    <CSXSubmissionDate xmlns="4873beb7-5857-4685-be1f-d57550cc96cc" xsi:nil="true"/>
    <TaxCatchAll xmlns="4873beb7-5857-4685-be1f-d57550cc96cc"/>
    <Manager xmlns="4873beb7-5857-4685-be1f-d57550cc96cc" xsi:nil="true"/>
    <NumericId xmlns="4873beb7-5857-4685-be1f-d57550cc96cc" xsi:nil="true"/>
    <ParentAssetId xmlns="4873beb7-5857-4685-be1f-d57550cc96cc" xsi:nil="true"/>
    <OriginalSourceMarket xmlns="4873beb7-5857-4685-be1f-d57550cc96cc" xsi:nil="true"/>
    <ApprovalStatus xmlns="4873beb7-5857-4685-be1f-d57550cc96cc">InProgress</ApprovalStatus>
    <TPComponent xmlns="4873beb7-5857-4685-be1f-d57550cc96cc" xsi:nil="true"/>
    <EditorialTags xmlns="4873beb7-5857-4685-be1f-d57550cc96cc" xsi:nil="true"/>
    <TPExecutable xmlns="4873beb7-5857-4685-be1f-d57550cc96cc" xsi:nil="true"/>
    <TPLaunchHelpLink xmlns="4873beb7-5857-4685-be1f-d57550cc96cc" xsi:nil="true"/>
    <LocComments xmlns="4873beb7-5857-4685-be1f-d57550cc96cc" xsi:nil="true"/>
    <LocRecommendedHandoff xmlns="4873beb7-5857-4685-be1f-d57550cc96cc" xsi:nil="true"/>
    <SourceTitle xmlns="4873beb7-5857-4685-be1f-d57550cc96cc" xsi:nil="true"/>
    <CSXUpdate xmlns="4873beb7-5857-4685-be1f-d57550cc96cc">false</CSXUpdate>
    <IntlLocPriority xmlns="4873beb7-5857-4685-be1f-d57550cc96cc" xsi:nil="true"/>
    <UAProjectedTotalWords xmlns="4873beb7-5857-4685-be1f-d57550cc96cc" xsi:nil="true"/>
    <AssetType xmlns="4873beb7-5857-4685-be1f-d57550cc96cc">TP</AssetType>
    <MachineTranslated xmlns="4873beb7-5857-4685-be1f-d57550cc96cc">false</MachineTranslated>
    <OutputCachingOn xmlns="4873beb7-5857-4685-be1f-d57550cc96cc">false</OutputCachingOn>
    <TemplateStatus xmlns="4873beb7-5857-4685-be1f-d57550cc96cc">Complete</TemplateStatus>
    <IsSearchable xmlns="4873beb7-5857-4685-be1f-d57550cc96cc">true</IsSearchable>
    <ContentItem xmlns="4873beb7-5857-4685-be1f-d57550cc96cc" xsi:nil="true"/>
    <HandoffToMSDN xmlns="4873beb7-5857-4685-be1f-d57550cc96cc" xsi:nil="true"/>
    <ShowIn xmlns="4873beb7-5857-4685-be1f-d57550cc96cc">Show everywhere</ShowIn>
    <ThumbnailAssetId xmlns="4873beb7-5857-4685-be1f-d57550cc96cc" xsi:nil="true"/>
    <UALocComments xmlns="4873beb7-5857-4685-be1f-d57550cc96cc" xsi:nil="true"/>
    <UALocRecommendation xmlns="4873beb7-5857-4685-be1f-d57550cc96cc">Localize</UALocRecommendation>
    <LastModifiedDateTime xmlns="4873beb7-5857-4685-be1f-d57550cc96cc" xsi:nil="true"/>
    <LegacyData xmlns="4873beb7-5857-4685-be1f-d57550cc96cc" xsi:nil="true"/>
    <LocManualTestRequired xmlns="4873beb7-5857-4685-be1f-d57550cc96cc">false</LocManualTestRequired>
    <LocMarketGroupTiers2 xmlns="4873beb7-5857-4685-be1f-d57550cc96cc" xsi:nil="true"/>
    <ClipArtFilename xmlns="4873beb7-5857-4685-be1f-d57550cc96cc" xsi:nil="true"/>
    <TPApplication xmlns="4873beb7-5857-4685-be1f-d57550cc96cc" xsi:nil="true"/>
    <CSXHash xmlns="4873beb7-5857-4685-be1f-d57550cc96cc" xsi:nil="true"/>
    <DirectSourceMarket xmlns="4873beb7-5857-4685-be1f-d57550cc96cc" xsi:nil="true"/>
    <PrimaryImageGen xmlns="4873beb7-5857-4685-be1f-d57550cc96cc">true</PrimaryImageGen>
    <PlannedPubDate xmlns="4873beb7-5857-4685-be1f-d57550cc96cc" xsi:nil="true"/>
    <CSXSubmissionMarket xmlns="4873beb7-5857-4685-be1f-d57550cc96cc" xsi:nil="true"/>
    <Downloads xmlns="4873beb7-5857-4685-be1f-d57550cc96cc">0</Downloads>
    <ArtSampleDocs xmlns="4873beb7-5857-4685-be1f-d57550cc96cc" xsi:nil="true"/>
    <TrustLevel xmlns="4873beb7-5857-4685-be1f-d57550cc96cc">1 Microsoft Managed Content</TrustLevel>
    <BlockPublish xmlns="4873beb7-5857-4685-be1f-d57550cc96cc">false</BlockPublish>
    <TPLaunchHelpLinkType xmlns="4873beb7-5857-4685-be1f-d57550cc96cc">Template</TPLaunchHelpLinkType>
    <LocalizationTagsTaxHTField0 xmlns="4873beb7-5857-4685-be1f-d57550cc96cc">
      <Terms xmlns="http://schemas.microsoft.com/office/infopath/2007/PartnerControls"/>
    </LocalizationTagsTaxHTField0>
    <BusinessGroup xmlns="4873beb7-5857-4685-be1f-d57550cc96cc" xsi:nil="true"/>
    <Providers xmlns="4873beb7-5857-4685-be1f-d57550cc96cc" xsi:nil="true"/>
    <TemplateTemplateType xmlns="4873beb7-5857-4685-be1f-d57550cc96cc">PowerPoint Presentation Template</TemplateTemplateType>
    <TimesCloned xmlns="4873beb7-5857-4685-be1f-d57550cc96cc" xsi:nil="true"/>
    <TPAppVersion xmlns="4873beb7-5857-4685-be1f-d57550cc96cc" xsi:nil="true"/>
    <VoteCount xmlns="4873beb7-5857-4685-be1f-d57550cc96cc" xsi:nil="true"/>
    <AverageRating xmlns="4873beb7-5857-4685-be1f-d57550cc96cc" xsi:nil="true"/>
    <FeatureTagsTaxHTField0 xmlns="4873beb7-5857-4685-be1f-d57550cc96cc">
      <Terms xmlns="http://schemas.microsoft.com/office/infopath/2007/PartnerControls"/>
    </FeatureTagsTaxHTField0>
    <Provider xmlns="4873beb7-5857-4685-be1f-d57550cc96cc" xsi:nil="true"/>
    <UACurrentWords xmlns="4873beb7-5857-4685-be1f-d57550cc96cc" xsi:nil="true"/>
    <AssetId xmlns="4873beb7-5857-4685-be1f-d57550cc96cc">TP103431361</AssetId>
    <TPClientViewer xmlns="4873beb7-5857-4685-be1f-d57550cc96cc" xsi:nil="true"/>
    <DSATActionTaken xmlns="4873beb7-5857-4685-be1f-d57550cc96cc" xsi:nil="true"/>
    <APEditor xmlns="4873beb7-5857-4685-be1f-d57550cc96cc">
      <UserInfo>
        <DisplayName/>
        <AccountId xsi:nil="true"/>
        <AccountType/>
      </UserInfo>
    </APEditor>
    <TPInstallLocation xmlns="4873beb7-5857-4685-be1f-d57550cc96cc" xsi:nil="true"/>
    <OOCacheId xmlns="4873beb7-5857-4685-be1f-d57550cc96cc" xsi:nil="true"/>
    <IsDeleted xmlns="4873beb7-5857-4685-be1f-d57550cc96cc">false</IsDeleted>
    <PublishTargets xmlns="4873beb7-5857-4685-be1f-d57550cc96cc">OfficeOnlineVNext</PublishTargets>
    <ApprovalLog xmlns="4873beb7-5857-4685-be1f-d57550cc96cc" xsi:nil="true"/>
    <BugNumber xmlns="4873beb7-5857-4685-be1f-d57550cc96cc" xsi:nil="true"/>
    <CrawlForDependencies xmlns="4873beb7-5857-4685-be1f-d57550cc96cc">false</CrawlForDependencies>
    <InternalTagsTaxHTField0 xmlns="4873beb7-5857-4685-be1f-d57550cc96cc">
      <Terms xmlns="http://schemas.microsoft.com/office/infopath/2007/PartnerControls"/>
    </InternalTagsTaxHTField0>
    <LastHandOff xmlns="4873beb7-5857-4685-be1f-d57550cc96cc" xsi:nil="true"/>
    <Milestone xmlns="4873beb7-5857-4685-be1f-d57550cc96cc" xsi:nil="true"/>
    <OriginalRelease xmlns="4873beb7-5857-4685-be1f-d57550cc96cc">15</OriginalRelease>
    <RecommendationsModifier xmlns="4873beb7-5857-4685-be1f-d57550cc96cc" xsi:nil="true"/>
    <ScenarioTagsTaxHTField0 xmlns="4873beb7-5857-4685-be1f-d57550cc96cc">
      <Terms xmlns="http://schemas.microsoft.com/office/infopath/2007/PartnerControls"/>
    </ScenarioTagsTaxHTField0>
    <UANotes xmlns="4873beb7-5857-4685-be1f-d57550cc96cc" xsi:nil="true"/>
  </documentManagement>
</p:properties>
</file>

<file path=customXml/item2.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8CDDBB83-77C1-4099-A0AA-289882E745E2}">
  <ds:schemaRefs>
    <ds:schemaRef ds:uri="http://purl.org/dc/elements/1.1/"/>
    <ds:schemaRef ds:uri="http://schemas.microsoft.com/office/2006/metadata/properties"/>
    <ds:schemaRef ds:uri="4873beb7-5857-4685-be1f-d57550cc96cc"/>
    <ds:schemaRef ds:uri="http://schemas.openxmlformats.org/package/2006/metadata/core-properties"/>
    <ds:schemaRef ds:uri="http://purl.org/dc/terms/"/>
    <ds:schemaRef ds:uri="http://schemas.microsoft.com/office/2006/documentManagement/types"/>
    <ds:schemaRef ds:uri="http://schemas.microsoft.com/office/infopath/2007/PartnerControls"/>
    <ds:schemaRef ds:uri="http://www.w3.org/XML/1998/namespace"/>
    <ds:schemaRef ds:uri="http://purl.org/dc/dcmitype/"/>
  </ds:schemaRefs>
</ds:datastoreItem>
</file>

<file path=customXml/itemProps2.xml><?xml version="1.0" encoding="utf-8"?>
<ds:datastoreItem xmlns:ds="http://schemas.openxmlformats.org/officeDocument/2006/customXml" ds:itemID="{28C8B9CA-0273-4370-889A-FC05DA5C2FA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61E720F-F05D-4536-9C34-0CFCED65D3B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1134</Words>
  <Application>Microsoft Office PowerPoint</Application>
  <PresentationFormat>Widescreen</PresentationFormat>
  <Paragraphs>80</Paragraphs>
  <Slides>20</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Calibri</vt:lpstr>
      <vt:lpstr>Euphemia</vt:lpstr>
      <vt:lpstr>Office Theme</vt:lpstr>
      <vt:lpstr>   Skills for Life:  Employability and Entrepreneurship </vt:lpstr>
      <vt:lpstr>Module Aim</vt:lpstr>
      <vt:lpstr>Learning Outcomes</vt:lpstr>
      <vt:lpstr> Indicative Content </vt:lpstr>
      <vt:lpstr>Indicative Content</vt:lpstr>
      <vt:lpstr>Assessment</vt:lpstr>
      <vt:lpstr>Written Task 1: 1000 words</vt:lpstr>
      <vt:lpstr>Written Task 2: 1500 words</vt:lpstr>
      <vt:lpstr>Written Task 3: 1500 words</vt:lpstr>
      <vt:lpstr>Any Questions?</vt:lpstr>
      <vt:lpstr>Module Engagement Expectations</vt:lpstr>
      <vt:lpstr>Module Engagement Expectations</vt:lpstr>
      <vt:lpstr>Unlocking the Learning Journey</vt:lpstr>
      <vt:lpstr>Unlocking the Learning Journey</vt:lpstr>
      <vt:lpstr>Your weekly self-directed tasks</vt:lpstr>
      <vt:lpstr>Or, access the link on Moodle</vt:lpstr>
      <vt:lpstr>Or, scan this QR code!</vt:lpstr>
      <vt:lpstr>Take ‘Career Pulse’ Self-Assessment</vt:lpstr>
      <vt:lpstr>Self-Directed Task to be completed by your next lecture: Thursday 13th November…</vt:lpstr>
      <vt:lpstr>Any Questions?</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2021-01-26T22:46:41Z</dcterms:created>
  <dcterms:modified xsi:type="dcterms:W3CDTF">2025-11-06T12:11:27Z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0x0101006EDDDB5EE6D98C44930B742096920B300400F5B6D36B3EF94B4E9A635CDF2A18F5B8</vt:lpwstr>
  </property>
  <property fmtid="{D5CDD505-2E9C-101B-9397-08002B2CF9AE}" pid="3" name="InternalTags">
    <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