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56" r:id="rId2"/>
    <p:sldId id="259" r:id="rId3"/>
    <p:sldId id="257" r:id="rId4"/>
    <p:sldId id="258" r:id="rId5"/>
    <p:sldId id="260" r:id="rId6"/>
    <p:sldId id="261" r:id="rId7"/>
    <p:sldId id="262" r:id="rId8"/>
    <p:sldId id="263" r:id="rId9"/>
    <p:sldId id="264" r:id="rId10"/>
    <p:sldId id="265" r:id="rId11"/>
    <p:sldId id="266" r:id="rId12"/>
    <p:sldId id="270" r:id="rId13"/>
    <p:sldId id="267" r:id="rId14"/>
    <p:sldId id="268" r:id="rId15"/>
    <p:sldId id="269" r:id="rId16"/>
    <p:sldId id="272" r:id="rId17"/>
    <p:sldId id="273" r:id="rId18"/>
    <p:sldId id="289" r:id="rId19"/>
    <p:sldId id="290" r:id="rId20"/>
    <p:sldId id="291" r:id="rId21"/>
    <p:sldId id="292" r:id="rId22"/>
    <p:sldId id="288" r:id="rId23"/>
    <p:sldId id="274" r:id="rId24"/>
    <p:sldId id="275" r:id="rId25"/>
    <p:sldId id="276" r:id="rId26"/>
    <p:sldId id="277" r:id="rId27"/>
    <p:sldId id="294" r:id="rId28"/>
    <p:sldId id="295" r:id="rId29"/>
    <p:sldId id="296" r:id="rId30"/>
    <p:sldId id="278" r:id="rId31"/>
    <p:sldId id="279" r:id="rId32"/>
    <p:sldId id="280" r:id="rId33"/>
    <p:sldId id="281" r:id="rId34"/>
    <p:sldId id="282" r:id="rId35"/>
    <p:sldId id="283" r:id="rId36"/>
    <p:sldId id="284" r:id="rId37"/>
    <p:sldId id="285" r:id="rId38"/>
    <p:sldId id="286" r:id="rId39"/>
    <p:sldId id="293" r:id="rId40"/>
    <p:sldId id="287"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D9F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274"/>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453937-9850-4CE1-B6DF-61443697BCD0}" type="datetimeFigureOut">
              <a:rPr lang="en-GB" smtClean="0"/>
              <a:pPr/>
              <a:t>02/03/2014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F31DD5-3873-4807-A0FC-3096DED11403}"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8F31DD5-3873-4807-A0FC-3096DED1140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E2C11644-97AB-469B-91CD-5ACAA0090843}" type="slidenum">
              <a:rPr lang="en-GB" smtClean="0"/>
              <a:pPr>
                <a:defRPr/>
              </a:pPr>
              <a:t>11</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8F31DD5-3873-4807-A0FC-3096DED11403}"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30B7D803-2700-47C4-AE8A-D675603ED77F}" type="datetimeFigureOut">
              <a:rPr lang="en-GB" smtClean="0"/>
              <a:pPr/>
              <a:t>02/03/2014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671F76E-0DBF-404B-8149-40254A1443F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71F76E-0DBF-404B-8149-40254A1443FE}"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71F76E-0DBF-404B-8149-40254A1443FE}"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671F76E-0DBF-404B-8149-40254A1443FE}"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E671F76E-0DBF-404B-8149-40254A1443F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E671F76E-0DBF-404B-8149-40254A1443FE}"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E671F76E-0DBF-404B-8149-40254A1443F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30B7D803-2700-47C4-AE8A-D675603ED77F}" type="datetimeFigureOut">
              <a:rPr lang="en-GB" smtClean="0"/>
              <a:pPr/>
              <a:t>02/03/2014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E671F76E-0DBF-404B-8149-40254A1443FE}"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30B7D803-2700-47C4-AE8A-D675603ED77F}" type="datetimeFigureOut">
              <a:rPr lang="en-GB" smtClean="0"/>
              <a:pPr/>
              <a:t>02/03/2014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671F76E-0DBF-404B-8149-40254A1443FE}"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71F76E-0DBF-404B-8149-40254A1443F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30B7D803-2700-47C4-AE8A-D675603ED77F}" type="datetimeFigureOut">
              <a:rPr lang="en-GB" smtClean="0"/>
              <a:pPr/>
              <a:t>02/03/2014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E671F76E-0DBF-404B-8149-40254A1443F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30B7D803-2700-47C4-AE8A-D675603ED77F}" type="datetimeFigureOut">
              <a:rPr lang="en-GB" smtClean="0"/>
              <a:pPr/>
              <a:t>02/03/2014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671F76E-0DBF-404B-8149-40254A1443F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intuitiontellsmeso.files.wordpress.com/2009/08/maslows-hierarchy.jpg"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therecoveringpolitician.com/wp-content/uploads/2013/03/Maslows-Hierarchy-of-Needs.jp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consciousaging.com/Images/Maslow's%20Hierarchy%20of%20Needs.jpg"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arinanikitina.com/effortless-action-for-effortless-success.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img.gauraw.com/wp-content/uploads/2012/07/Be-The-Change-You-Want-To-See-In-The-World.pn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GB" b="1" u="sng" dirty="0"/>
              <a:t>Motivation</a:t>
            </a:r>
            <a:r>
              <a:rPr lang="en-GB" b="1" dirty="0"/>
              <a:t> </a:t>
            </a:r>
            <a:r>
              <a:rPr lang="en-GB" b="1" dirty="0" smtClean="0"/>
              <a:t/>
            </a:r>
            <a:br>
              <a:rPr lang="en-GB" b="1" dirty="0" smtClean="0"/>
            </a:br>
            <a:r>
              <a:rPr lang="en-GB" b="1" u="sng" dirty="0" smtClean="0"/>
              <a:t>Leadership</a:t>
            </a:r>
            <a:r>
              <a:rPr lang="en-GB" b="1" dirty="0" smtClean="0"/>
              <a:t> &amp; </a:t>
            </a:r>
            <a:r>
              <a:rPr lang="en-GB" b="1" u="sng" dirty="0" smtClean="0"/>
              <a:t>Management</a:t>
            </a:r>
            <a:r>
              <a:rPr lang="en-GB" b="1" dirty="0" smtClean="0"/>
              <a:t> </a:t>
            </a:r>
            <a:r>
              <a:rPr lang="en-GB" b="0" dirty="0"/>
              <a:t>styles </a:t>
            </a:r>
            <a:r>
              <a:rPr lang="en-GB" b="0" dirty="0" smtClean="0"/>
              <a:t>to </a:t>
            </a:r>
            <a:r>
              <a:rPr lang="en-GB" b="0" dirty="0"/>
              <a:t>enhance </a:t>
            </a:r>
            <a:r>
              <a:rPr lang="en-GB" b="0" dirty="0" smtClean="0"/>
              <a:t/>
            </a:r>
            <a:br>
              <a:rPr lang="en-GB" b="0" dirty="0" smtClean="0"/>
            </a:br>
            <a:r>
              <a:rPr lang="en-GB" b="1" u="sng" dirty="0" smtClean="0"/>
              <a:t>Employee </a:t>
            </a:r>
            <a:r>
              <a:rPr lang="en-GB" b="1" u="sng" dirty="0"/>
              <a:t>Engagement</a:t>
            </a:r>
            <a:endParaRPr lang="en-GB" u="sng" dirty="0"/>
          </a:p>
        </p:txBody>
      </p:sp>
      <p:sp>
        <p:nvSpPr>
          <p:cNvPr id="3" name="Subtitle 2"/>
          <p:cNvSpPr>
            <a:spLocks noGrp="1"/>
          </p:cNvSpPr>
          <p:nvPr>
            <p:ph type="subTitle" idx="1"/>
          </p:nvPr>
        </p:nvSpPr>
        <p:spPr>
          <a:xfrm>
            <a:off x="539552" y="4725144"/>
            <a:ext cx="7772400" cy="1703760"/>
          </a:xfrm>
        </p:spPr>
        <p:txBody>
          <a:bodyPr/>
          <a:lstStyle/>
          <a:p>
            <a:pPr algn="ctr"/>
            <a:r>
              <a:rPr lang="en-GB" dirty="0" smtClean="0"/>
              <a:t>By James Williams</a:t>
            </a:r>
            <a:endParaRPr lang="en-GB" dirty="0"/>
          </a:p>
        </p:txBody>
      </p:sp>
      <p:pic>
        <p:nvPicPr>
          <p:cNvPr id="25602" name="Picture 2" descr="home logo UWTSD Swansea"/>
          <p:cNvPicPr>
            <a:picLocks noChangeAspect="1" noChangeArrowheads="1"/>
          </p:cNvPicPr>
          <p:nvPr/>
        </p:nvPicPr>
        <p:blipFill>
          <a:blip r:embed="rId3" cstate="print"/>
          <a:srcRect/>
          <a:stretch>
            <a:fillRect/>
          </a:stretch>
        </p:blipFill>
        <p:spPr bwMode="auto">
          <a:xfrm>
            <a:off x="2123728" y="5733256"/>
            <a:ext cx="4762500" cy="80962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Motivation?</a:t>
            </a:r>
          </a:p>
        </p:txBody>
      </p:sp>
      <p:sp>
        <p:nvSpPr>
          <p:cNvPr id="3" name="Title 2"/>
          <p:cNvSpPr>
            <a:spLocks noGrp="1"/>
          </p:cNvSpPr>
          <p:nvPr>
            <p:ph type="title"/>
          </p:nvPr>
        </p:nvSpPr>
        <p:spPr/>
        <p:txBody>
          <a:bodyPr/>
          <a:lstStyle/>
          <a:p>
            <a:r>
              <a:rPr lang="en-GB" dirty="0" smtClean="0"/>
              <a:t>Motivation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According to Mullins 2007 ”The underlying concept of motivation is ‘</a:t>
            </a:r>
            <a:r>
              <a:rPr lang="en-US" b="1" dirty="0" smtClean="0"/>
              <a:t>some driving force within’ individuals by which they attempt to achieve some goal in order to satisfy some need or expectation</a:t>
            </a:r>
            <a:r>
              <a:rPr lang="en-US" i="1" dirty="0" smtClean="0"/>
              <a:t>”</a:t>
            </a:r>
            <a:r>
              <a:rPr lang="en-US" dirty="0" smtClean="0"/>
              <a:t> </a:t>
            </a:r>
            <a:endParaRPr lang="en-GB" dirty="0" smtClean="0"/>
          </a:p>
          <a:p>
            <a:endParaRPr lang="en-GB" dirty="0"/>
          </a:p>
        </p:txBody>
      </p:sp>
      <p:sp>
        <p:nvSpPr>
          <p:cNvPr id="3" name="Title 2"/>
          <p:cNvSpPr>
            <a:spLocks noGrp="1"/>
          </p:cNvSpPr>
          <p:nvPr>
            <p:ph type="title"/>
          </p:nvPr>
        </p:nvSpPr>
        <p:spPr/>
        <p:txBody>
          <a:bodyPr/>
          <a:lstStyle/>
          <a:p>
            <a:r>
              <a:rPr lang="en-GB" u="sng" dirty="0" smtClean="0"/>
              <a:t>Motivation</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Motivation is concerned with the desire to do something or achieve a particular result. </a:t>
            </a:r>
          </a:p>
          <a:p>
            <a:r>
              <a:rPr lang="en-GB" dirty="0" smtClean="0"/>
              <a:t>Motivated employees result in:</a:t>
            </a:r>
          </a:p>
          <a:p>
            <a:pPr lvl="1"/>
            <a:r>
              <a:rPr lang="en-GB" dirty="0" smtClean="0"/>
              <a:t>Greater productivity</a:t>
            </a:r>
          </a:p>
          <a:p>
            <a:pPr lvl="1"/>
            <a:r>
              <a:rPr lang="en-GB" dirty="0" smtClean="0"/>
              <a:t>Better quality products or service</a:t>
            </a:r>
          </a:p>
          <a:p>
            <a:pPr lvl="1"/>
            <a:r>
              <a:rPr lang="en-GB" dirty="0" smtClean="0"/>
              <a:t>Lower staff turnover</a:t>
            </a:r>
          </a:p>
          <a:p>
            <a:pPr lvl="1"/>
            <a:r>
              <a:rPr lang="en-GB" dirty="0" smtClean="0"/>
              <a:t>Reduced absenteeism</a:t>
            </a:r>
          </a:p>
          <a:p>
            <a:endParaRPr lang="en-GB" dirty="0"/>
          </a:p>
        </p:txBody>
      </p:sp>
      <p:sp>
        <p:nvSpPr>
          <p:cNvPr id="3" name="Title 2"/>
          <p:cNvSpPr>
            <a:spLocks noGrp="1"/>
          </p:cNvSpPr>
          <p:nvPr>
            <p:ph type="title"/>
          </p:nvPr>
        </p:nvSpPr>
        <p:spPr/>
        <p:txBody>
          <a:bodyPr/>
          <a:lstStyle/>
          <a:p>
            <a:r>
              <a:rPr lang="en-GB" dirty="0" smtClean="0"/>
              <a:t>Motivation</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Intrinsic motivation</a:t>
            </a:r>
            <a:r>
              <a:rPr lang="en-GB" dirty="0" smtClean="0"/>
              <a:t> refers to motivation that exists </a:t>
            </a:r>
            <a:r>
              <a:rPr lang="en-GB" b="1" dirty="0" smtClean="0"/>
              <a:t>within the individual </a:t>
            </a:r>
            <a:r>
              <a:rPr lang="en-GB" dirty="0" smtClean="0"/>
              <a:t>rather than on any external influence. Such as the simple enjoyment of doing something, comes in the form of intuition or inspiration. </a:t>
            </a:r>
          </a:p>
          <a:p>
            <a:r>
              <a:rPr lang="en-GB" b="1" dirty="0" smtClean="0"/>
              <a:t>Extrinsic motivation</a:t>
            </a:r>
            <a:r>
              <a:rPr lang="en-GB" dirty="0" smtClean="0"/>
              <a:t> comes from </a:t>
            </a:r>
            <a:r>
              <a:rPr lang="en-GB" b="1" dirty="0" smtClean="0"/>
              <a:t>outside of the individual</a:t>
            </a:r>
            <a:r>
              <a:rPr lang="en-GB" dirty="0" smtClean="0"/>
              <a:t>. Common extrinsic motivations are rewards like money and bonus rewards or following the guidance and receiving appreciation from others.</a:t>
            </a:r>
          </a:p>
          <a:p>
            <a:endParaRPr lang="en-GB" dirty="0"/>
          </a:p>
        </p:txBody>
      </p:sp>
      <p:sp>
        <p:nvSpPr>
          <p:cNvPr id="3" name="Title 2"/>
          <p:cNvSpPr>
            <a:spLocks noGrp="1"/>
          </p:cNvSpPr>
          <p:nvPr>
            <p:ph type="title"/>
          </p:nvPr>
        </p:nvSpPr>
        <p:spPr/>
        <p:txBody>
          <a:bodyPr/>
          <a:lstStyle/>
          <a:p>
            <a:r>
              <a:rPr lang="en-GB" dirty="0" smtClean="0"/>
              <a:t>Intrinsic &amp; Extrinsic motivation</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According to </a:t>
            </a:r>
            <a:r>
              <a:rPr lang="en-GB" b="1" dirty="0" err="1" smtClean="0"/>
              <a:t>Gratton</a:t>
            </a:r>
            <a:r>
              <a:rPr lang="en-GB" dirty="0" smtClean="0"/>
              <a:t> finding </a:t>
            </a:r>
            <a:r>
              <a:rPr lang="en-US" dirty="0" smtClean="0"/>
              <a:t>tasks and experiences that are intrinsically motivating sounds relatively straightforward but in fact </a:t>
            </a:r>
            <a:r>
              <a:rPr lang="en-US" b="1" dirty="0" smtClean="0"/>
              <a:t>it requires a heightened awareness of who we are</a:t>
            </a:r>
            <a:r>
              <a:rPr lang="en-US" dirty="0" smtClean="0"/>
              <a:t>. Without this </a:t>
            </a:r>
            <a:r>
              <a:rPr lang="en-US" b="1" dirty="0" smtClean="0"/>
              <a:t>emotional self-awareness </a:t>
            </a:r>
            <a:r>
              <a:rPr lang="en-US" dirty="0" smtClean="0"/>
              <a:t>we have no capacity to judge whether the tasks available to us could be intrinsically motivating.</a:t>
            </a:r>
            <a:endParaRPr lang="en-GB" dirty="0" smtClean="0"/>
          </a:p>
          <a:p>
            <a:endParaRPr lang="en-GB" dirty="0"/>
          </a:p>
        </p:txBody>
      </p:sp>
      <p:sp>
        <p:nvSpPr>
          <p:cNvPr id="3" name="Title 2"/>
          <p:cNvSpPr>
            <a:spLocks noGrp="1"/>
          </p:cNvSpPr>
          <p:nvPr>
            <p:ph type="title"/>
          </p:nvPr>
        </p:nvSpPr>
        <p:spPr/>
        <p:txBody>
          <a:bodyPr/>
          <a:lstStyle/>
          <a:p>
            <a:r>
              <a:rPr lang="en-GB" dirty="0" smtClean="0"/>
              <a:t>Motivation</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b="1" dirty="0" smtClean="0"/>
              <a:t>Waller</a:t>
            </a:r>
            <a:r>
              <a:rPr lang="en-US" dirty="0" smtClean="0"/>
              <a:t> questions how much of ourselves do we put into our job. He points out that not long ago, a job was something you did to put bread on the table but nowadays people in a cushy job with a decent salary, paid holiday, pension, health care and a well-stocked sandwich trolley… will jack it all in, saying ‘It’s not really me. If people are getting inspired and absorbed by their work-life they expect their job to help them to discover and develop themselves.</a:t>
            </a:r>
            <a:endParaRPr lang="en-GB" dirty="0" smtClean="0"/>
          </a:p>
          <a:p>
            <a:endParaRPr lang="en-GB" dirty="0"/>
          </a:p>
        </p:txBody>
      </p:sp>
      <p:sp>
        <p:nvSpPr>
          <p:cNvPr id="3" name="Title 2"/>
          <p:cNvSpPr>
            <a:spLocks noGrp="1"/>
          </p:cNvSpPr>
          <p:nvPr>
            <p:ph type="title"/>
          </p:nvPr>
        </p:nvSpPr>
        <p:spPr/>
        <p:txBody>
          <a:bodyPr/>
          <a:lstStyle/>
          <a:p>
            <a:r>
              <a:rPr lang="en-GB" dirty="0" smtClean="0"/>
              <a:t>Motivation</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In 1943 </a:t>
            </a:r>
            <a:r>
              <a:rPr lang="en-GB" b="1" dirty="0" smtClean="0"/>
              <a:t>Abraham Maslow</a:t>
            </a:r>
            <a:r>
              <a:rPr lang="en-GB" dirty="0" smtClean="0"/>
              <a:t>, one of the founding fathers of humanist psychology, wrote an influential paper</a:t>
            </a:r>
            <a:r>
              <a:rPr lang="en-GB" b="1" dirty="0" smtClean="0"/>
              <a:t> </a:t>
            </a:r>
            <a:r>
              <a:rPr lang="en-GB" dirty="0" smtClean="0"/>
              <a:t>that </a:t>
            </a:r>
            <a:r>
              <a:rPr lang="en-GB" b="1" dirty="0" smtClean="0"/>
              <a:t>set out 5 fundamental human needs </a:t>
            </a:r>
            <a:r>
              <a:rPr lang="en-GB" dirty="0" smtClean="0"/>
              <a:t>and their hierarchical nature. According to Abraham Maslow, humans have five needs, and Human motivation and behaviour is strongly influenced by these needs. Humans must meet the lower needs first and then they become less important and humans can move to a higher level. </a:t>
            </a:r>
          </a:p>
          <a:p>
            <a:endParaRPr lang="en-GB" dirty="0"/>
          </a:p>
        </p:txBody>
      </p:sp>
      <p:sp>
        <p:nvSpPr>
          <p:cNvPr id="3" name="Title 2"/>
          <p:cNvSpPr>
            <a:spLocks noGrp="1"/>
          </p:cNvSpPr>
          <p:nvPr>
            <p:ph type="title"/>
          </p:nvPr>
        </p:nvSpPr>
        <p:spPr/>
        <p:txBody>
          <a:bodyPr>
            <a:normAutofit/>
          </a:bodyPr>
          <a:lstStyle/>
          <a:p>
            <a:r>
              <a:rPr lang="en-GB" dirty="0" smtClean="0"/>
              <a:t>Maslow’s Hierarchy of Needs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624078" indent="-514350">
              <a:buFont typeface="+mj-lt"/>
              <a:buAutoNum type="arabicPeriod"/>
            </a:pPr>
            <a:r>
              <a:rPr lang="en-GB" sz="2800" b="1" dirty="0" smtClean="0"/>
              <a:t>Physiological Needs</a:t>
            </a:r>
            <a:r>
              <a:rPr lang="en-GB" sz="2800" dirty="0" smtClean="0"/>
              <a:t> – we first desire food, water, clothing, shelter, and biological needs such as breathing and so forth.</a:t>
            </a:r>
          </a:p>
          <a:p>
            <a:pPr marL="624078" indent="-514350">
              <a:buFont typeface="+mj-lt"/>
              <a:buAutoNum type="arabicPeriod"/>
            </a:pPr>
            <a:r>
              <a:rPr lang="en-GB" sz="2800" b="1" dirty="0" smtClean="0"/>
              <a:t>Safety and Security Needs</a:t>
            </a:r>
            <a:r>
              <a:rPr lang="en-GB" sz="2800" dirty="0" smtClean="0"/>
              <a:t> –we want a home, a job, money.</a:t>
            </a:r>
          </a:p>
          <a:p>
            <a:pPr marL="624078" indent="-514350">
              <a:buFont typeface="+mj-lt"/>
              <a:buAutoNum type="arabicPeriod"/>
            </a:pPr>
            <a:r>
              <a:rPr lang="en-GB" sz="2800" b="1" dirty="0" smtClean="0"/>
              <a:t>Social Needs</a:t>
            </a:r>
            <a:r>
              <a:rPr lang="en-GB" sz="2800" dirty="0" smtClean="0"/>
              <a:t> – we want to have friends, a family, a partner.</a:t>
            </a:r>
          </a:p>
          <a:p>
            <a:pPr marL="624078" indent="-514350">
              <a:buFont typeface="+mj-lt"/>
              <a:buAutoNum type="arabicPeriod"/>
            </a:pPr>
            <a:r>
              <a:rPr lang="en-GB" sz="2800" b="1" dirty="0" smtClean="0"/>
              <a:t>Esteem/Emotion Needs</a:t>
            </a:r>
            <a:r>
              <a:rPr lang="en-GB" sz="2800" dirty="0" smtClean="0"/>
              <a:t> – we want to be loved, to receive praise, self-respect, self-esteem, self-confidence, recognition.</a:t>
            </a:r>
          </a:p>
          <a:p>
            <a:pPr marL="624078" indent="-514350">
              <a:buFont typeface="+mj-lt"/>
              <a:buAutoNum type="arabicPeriod"/>
            </a:pPr>
            <a:r>
              <a:rPr lang="en-GB" sz="2800" b="1" dirty="0" smtClean="0"/>
              <a:t>Self Actualization Needs</a:t>
            </a:r>
            <a:r>
              <a:rPr lang="en-GB" sz="2800" dirty="0" smtClean="0"/>
              <a:t> – Self-realisation and to achieve one’s potential. </a:t>
            </a:r>
          </a:p>
          <a:p>
            <a:endParaRPr lang="en-GB" dirty="0"/>
          </a:p>
        </p:txBody>
      </p:sp>
      <p:sp>
        <p:nvSpPr>
          <p:cNvPr id="3" name="Title 2"/>
          <p:cNvSpPr>
            <a:spLocks noGrp="1"/>
          </p:cNvSpPr>
          <p:nvPr>
            <p:ph type="title"/>
          </p:nvPr>
        </p:nvSpPr>
        <p:spPr/>
        <p:txBody>
          <a:bodyPr/>
          <a:lstStyle/>
          <a:p>
            <a:r>
              <a:rPr lang="en-GB" dirty="0" smtClean="0"/>
              <a:t>Maslow’s Hierarchy of Needs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u="sng" dirty="0" smtClean="0"/>
              <a:t>Maslow’s Hierarchy of needs</a:t>
            </a:r>
            <a:endParaRPr lang="en-GB" u="sng" dirty="0"/>
          </a:p>
        </p:txBody>
      </p:sp>
      <p:pic>
        <p:nvPicPr>
          <p:cNvPr id="21507" name="Picture 2" descr="http://intuitiontellsmeso.files.wordpress.com/2009/08/maslows-hierarchy.jpg"/>
          <p:cNvPicPr>
            <a:picLocks noChangeAspect="1" noChangeArrowheads="1"/>
          </p:cNvPicPr>
          <p:nvPr/>
        </p:nvPicPr>
        <p:blipFill>
          <a:blip r:embed="rId2" cstate="print"/>
          <a:srcRect/>
          <a:stretch>
            <a:fillRect/>
          </a:stretch>
        </p:blipFill>
        <p:spPr bwMode="auto">
          <a:xfrm>
            <a:off x="2051050" y="1484313"/>
            <a:ext cx="5616575" cy="4916487"/>
          </a:xfrm>
          <a:prstGeom prst="rect">
            <a:avLst/>
          </a:prstGeom>
          <a:noFill/>
          <a:ln w="9525">
            <a:noFill/>
            <a:miter lim="800000"/>
            <a:headEnd/>
            <a:tailEnd/>
          </a:ln>
        </p:spPr>
      </p:pic>
      <p:sp>
        <p:nvSpPr>
          <p:cNvPr id="21508" name="TextBox 4"/>
          <p:cNvSpPr txBox="1">
            <a:spLocks noChangeArrowheads="1"/>
          </p:cNvSpPr>
          <p:nvPr/>
        </p:nvSpPr>
        <p:spPr bwMode="auto">
          <a:xfrm>
            <a:off x="0" y="6516688"/>
            <a:ext cx="611188" cy="368300"/>
          </a:xfrm>
          <a:prstGeom prst="rect">
            <a:avLst/>
          </a:prstGeom>
          <a:noFill/>
          <a:ln w="9525">
            <a:noFill/>
            <a:miter lim="800000"/>
            <a:headEnd/>
            <a:tailEnd/>
          </a:ln>
        </p:spPr>
        <p:txBody>
          <a:bodyPr>
            <a:spAutoFit/>
          </a:bodyPr>
          <a:lstStyle/>
          <a:p>
            <a:pPr algn="ctr"/>
            <a:r>
              <a:rPr lang="en-GB">
                <a:hlinkClick r:id="rId3"/>
              </a:rPr>
              <a:t>ref</a:t>
            </a:r>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u="sng" dirty="0" smtClean="0"/>
              <a:t>Maslow’s Hierarchy of needs</a:t>
            </a:r>
            <a:endParaRPr lang="en-GB" dirty="0"/>
          </a:p>
        </p:txBody>
      </p:sp>
      <p:pic>
        <p:nvPicPr>
          <p:cNvPr id="22531" name="Picture 2" descr="http://therecoveringpolitician.com/wp-content/uploads/2013/03/Maslows-Hierarchy-of-Needs.jpg"/>
          <p:cNvPicPr>
            <a:picLocks noChangeAspect="1" noChangeArrowheads="1"/>
          </p:cNvPicPr>
          <p:nvPr/>
        </p:nvPicPr>
        <p:blipFill>
          <a:blip r:embed="rId3" cstate="print"/>
          <a:srcRect t="2766" b="9598"/>
          <a:stretch>
            <a:fillRect/>
          </a:stretch>
        </p:blipFill>
        <p:spPr bwMode="auto">
          <a:xfrm>
            <a:off x="1042988" y="1220788"/>
            <a:ext cx="7188200" cy="5637212"/>
          </a:xfrm>
          <a:prstGeom prst="rect">
            <a:avLst/>
          </a:prstGeom>
          <a:noFill/>
          <a:ln w="9525">
            <a:noFill/>
            <a:miter lim="800000"/>
            <a:headEnd/>
            <a:tailEnd/>
          </a:ln>
        </p:spPr>
      </p:pic>
      <p:sp>
        <p:nvSpPr>
          <p:cNvPr id="22532" name="TextBox 4"/>
          <p:cNvSpPr txBox="1">
            <a:spLocks noChangeArrowheads="1"/>
          </p:cNvSpPr>
          <p:nvPr/>
        </p:nvSpPr>
        <p:spPr bwMode="auto">
          <a:xfrm>
            <a:off x="0" y="6488113"/>
            <a:ext cx="446088" cy="369887"/>
          </a:xfrm>
          <a:prstGeom prst="rect">
            <a:avLst/>
          </a:prstGeom>
          <a:noFill/>
          <a:ln w="9525">
            <a:noFill/>
            <a:miter lim="800000"/>
            <a:headEnd/>
            <a:tailEnd/>
          </a:ln>
        </p:spPr>
        <p:txBody>
          <a:bodyPr wrap="none">
            <a:spAutoFit/>
          </a:bodyPr>
          <a:lstStyle/>
          <a:p>
            <a:r>
              <a:rPr lang="en-GB">
                <a:hlinkClick r:id="rId4"/>
              </a:rPr>
              <a:t>ref</a:t>
            </a: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srcRect/>
          <a:stretch>
            <a:fillRect/>
          </a:stretch>
        </p:blipFill>
        <p:spPr bwMode="auto">
          <a:xfrm>
            <a:off x="0" y="814388"/>
            <a:ext cx="9144000" cy="5114925"/>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The hierarchy starts with our basic physiological needs for survival.  As each need is met, the next need up the hierarchy becomes the motivator. Workplaces can meet these needs e.g. pay provides the means to satisfy basic needs whereas training and job-enrichment, flexible-working(work-life balance) and well-being at work programmes  can provide for self-actualisation.  Workers may not seek to have all their needs met in the workplace.</a:t>
            </a:r>
          </a:p>
        </p:txBody>
      </p:sp>
      <p:sp>
        <p:nvSpPr>
          <p:cNvPr id="3" name="Title 2"/>
          <p:cNvSpPr>
            <a:spLocks noGrp="1"/>
          </p:cNvSpPr>
          <p:nvPr>
            <p:ph type="title"/>
          </p:nvPr>
        </p:nvSpPr>
        <p:spPr/>
        <p:txBody>
          <a:bodyPr/>
          <a:lstStyle/>
          <a:p>
            <a:r>
              <a:rPr lang="en-GB" u="sng" dirty="0" smtClean="0"/>
              <a:t>Maslow’s Hierarchy of needs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smtClean="0"/>
              <a:t>Maslow later added three more needs by splitting two of the above five needs. Between esteem and self-actualization the following needs were added:</a:t>
            </a:r>
          </a:p>
          <a:p>
            <a:pPr lvl="1"/>
            <a:r>
              <a:rPr lang="en-GB" sz="2400" b="1" dirty="0" smtClean="0"/>
              <a:t>Cognitive: The Need to Know and understand.</a:t>
            </a:r>
            <a:r>
              <a:rPr lang="en-GB" sz="2400" dirty="0" smtClean="0"/>
              <a:t> </a:t>
            </a:r>
          </a:p>
          <a:p>
            <a:pPr lvl="1"/>
            <a:r>
              <a:rPr lang="en-GB" sz="2400" b="1" dirty="0" smtClean="0"/>
              <a:t>The Need for Beauty.</a:t>
            </a:r>
            <a:r>
              <a:rPr lang="en-GB" sz="2400" dirty="0" smtClean="0"/>
              <a:t> </a:t>
            </a:r>
          </a:p>
          <a:p>
            <a:pPr lvl="0"/>
            <a:r>
              <a:rPr lang="en-GB" sz="2800" dirty="0" smtClean="0"/>
              <a:t>Self-actualization was divided into:</a:t>
            </a:r>
          </a:p>
          <a:p>
            <a:pPr lvl="1"/>
            <a:r>
              <a:rPr lang="en-GB" sz="2400" b="1" dirty="0" smtClean="0"/>
              <a:t>Transcendence</a:t>
            </a:r>
            <a:r>
              <a:rPr lang="en-GB" sz="2400" dirty="0" smtClean="0"/>
              <a:t>: Self-realisation i.e. realising one’s authentic nature.</a:t>
            </a:r>
            <a:r>
              <a:rPr lang="en-GB" sz="2400" b="1" dirty="0" smtClean="0"/>
              <a:t> </a:t>
            </a:r>
            <a:endParaRPr lang="en-GB" sz="2400" dirty="0" smtClean="0"/>
          </a:p>
          <a:p>
            <a:pPr lvl="1"/>
            <a:r>
              <a:rPr lang="en-GB" sz="2400" b="1" dirty="0" smtClean="0"/>
              <a:t>Self-actualization</a:t>
            </a:r>
            <a:r>
              <a:rPr lang="en-GB" sz="2400" dirty="0" smtClean="0"/>
              <a:t>: realising one's own potential.</a:t>
            </a:r>
          </a:p>
          <a:p>
            <a:endParaRPr lang="en-GB" dirty="0"/>
          </a:p>
        </p:txBody>
      </p:sp>
      <p:sp>
        <p:nvSpPr>
          <p:cNvPr id="3" name="Title 2"/>
          <p:cNvSpPr>
            <a:spLocks noGrp="1"/>
          </p:cNvSpPr>
          <p:nvPr>
            <p:ph type="title"/>
          </p:nvPr>
        </p:nvSpPr>
        <p:spPr/>
        <p:txBody>
          <a:bodyPr/>
          <a:lstStyle/>
          <a:p>
            <a:r>
              <a:rPr lang="en-GB" u="sng" dirty="0" smtClean="0"/>
              <a:t>Maslow’s Hierarchy of needs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Viktor </a:t>
            </a:r>
            <a:r>
              <a:rPr lang="en-GB" dirty="0" err="1" smtClean="0"/>
              <a:t>Frankl</a:t>
            </a:r>
            <a:r>
              <a:rPr lang="en-GB" dirty="0" smtClean="0"/>
              <a:t> (a famous neurologist and psychiatrist 1905 - 1997) states that Self-actualization is an effect of self-transcendence, which is realising and being your inherent and intrinsic authentic self in the World.</a:t>
            </a:r>
          </a:p>
          <a:p>
            <a:endParaRPr lang="en-GB" dirty="0"/>
          </a:p>
        </p:txBody>
      </p:sp>
      <p:sp>
        <p:nvSpPr>
          <p:cNvPr id="3" name="Title 2"/>
          <p:cNvSpPr>
            <a:spLocks noGrp="1"/>
          </p:cNvSpPr>
          <p:nvPr>
            <p:ph type="title"/>
          </p:nvPr>
        </p:nvSpPr>
        <p:spPr/>
        <p:txBody>
          <a:bodyPr/>
          <a:lstStyle/>
          <a:p>
            <a:r>
              <a:rPr lang="en-GB" u="sng" dirty="0" smtClean="0"/>
              <a:t>Maslow’s Hierarchy of needs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u="sng" dirty="0" smtClean="0"/>
              <a:t>Maslow’s Hierarchy of needs - Extended Model</a:t>
            </a:r>
            <a:endParaRPr lang="en-GB" u="sng" dirty="0"/>
          </a:p>
        </p:txBody>
      </p:sp>
      <p:pic>
        <p:nvPicPr>
          <p:cNvPr id="29699" name="Picture 2" descr="http://www.consciousaging.com/Images/Maslow's%20Hierarchy%20of%20Needs.jpg"/>
          <p:cNvPicPr>
            <a:picLocks noChangeAspect="1" noChangeArrowheads="1"/>
          </p:cNvPicPr>
          <p:nvPr/>
        </p:nvPicPr>
        <p:blipFill>
          <a:blip r:embed="rId2" cstate="print"/>
          <a:srcRect b="4723"/>
          <a:stretch>
            <a:fillRect/>
          </a:stretch>
        </p:blipFill>
        <p:spPr bwMode="auto">
          <a:xfrm>
            <a:off x="539750" y="1482725"/>
            <a:ext cx="8224838" cy="5259388"/>
          </a:xfrm>
          <a:prstGeom prst="rect">
            <a:avLst/>
          </a:prstGeom>
          <a:noFill/>
          <a:ln w="9525">
            <a:noFill/>
            <a:miter lim="800000"/>
            <a:headEnd/>
            <a:tailEnd/>
          </a:ln>
        </p:spPr>
      </p:pic>
      <p:sp>
        <p:nvSpPr>
          <p:cNvPr id="29700" name="TextBox 4"/>
          <p:cNvSpPr txBox="1">
            <a:spLocks noChangeArrowheads="1"/>
          </p:cNvSpPr>
          <p:nvPr/>
        </p:nvSpPr>
        <p:spPr bwMode="auto">
          <a:xfrm>
            <a:off x="0" y="6524625"/>
            <a:ext cx="446088" cy="369888"/>
          </a:xfrm>
          <a:prstGeom prst="rect">
            <a:avLst/>
          </a:prstGeom>
          <a:noFill/>
          <a:ln w="9525">
            <a:noFill/>
            <a:miter lim="800000"/>
            <a:headEnd/>
            <a:tailEnd/>
          </a:ln>
        </p:spPr>
        <p:txBody>
          <a:bodyPr wrap="none">
            <a:spAutoFit/>
          </a:bodyPr>
          <a:lstStyle/>
          <a:p>
            <a:r>
              <a:rPr lang="en-GB">
                <a:hlinkClick r:id="rId3"/>
              </a:rPr>
              <a:t>ref</a:t>
            </a:r>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GB" b="1" dirty="0" smtClean="0"/>
              <a:t>Herzberg’s Two-factor Theory states </a:t>
            </a:r>
            <a:r>
              <a:rPr lang="en-GB" dirty="0" smtClean="0"/>
              <a:t>we have </a:t>
            </a:r>
            <a:r>
              <a:rPr lang="en-GB" b="1" dirty="0" smtClean="0"/>
              <a:t>basic needs </a:t>
            </a:r>
            <a:r>
              <a:rPr lang="en-GB" dirty="0" smtClean="0"/>
              <a:t>which, when not met, cause us to be dissatisfied. But meeting these needs </a:t>
            </a:r>
            <a:r>
              <a:rPr lang="en-GB" b="1" dirty="0" smtClean="0"/>
              <a:t>does not </a:t>
            </a:r>
            <a:r>
              <a:rPr lang="en-GB" dirty="0" smtClean="0"/>
              <a:t>make us satisfied, it merely prevents us from becoming dissatisfied. E.g. I need to be paid on time each month so I can pay my bills. If I am not paid on time, I get unhappy. But when I get paid on time, I hardly notice it.</a:t>
            </a:r>
          </a:p>
          <a:p>
            <a:pPr lvl="0"/>
            <a:r>
              <a:rPr lang="en-GB" b="1" dirty="0" smtClean="0"/>
              <a:t>‘Motivators’ </a:t>
            </a:r>
            <a:r>
              <a:rPr lang="en-GB" dirty="0" smtClean="0"/>
              <a:t>are factors that can motivate. Motivators are factors that can motivate workers by providing </a:t>
            </a:r>
            <a:r>
              <a:rPr lang="en-GB" b="1" dirty="0" smtClean="0"/>
              <a:t>job satisfaction</a:t>
            </a:r>
            <a:r>
              <a:rPr lang="en-GB" dirty="0" smtClean="0"/>
              <a:t>. Motivators are concerned with the job itself and include achievement, recognition and the responsibility.</a:t>
            </a:r>
          </a:p>
          <a:p>
            <a:pPr lvl="0"/>
            <a:r>
              <a:rPr lang="en-GB" b="1" dirty="0" smtClean="0"/>
              <a:t>‘Hygiene factors’ </a:t>
            </a:r>
            <a:r>
              <a:rPr lang="en-GB" dirty="0" smtClean="0"/>
              <a:t>can cause dissatisfaction but cannot motivate</a:t>
            </a:r>
            <a:r>
              <a:rPr lang="en-GB" b="1" dirty="0" smtClean="0"/>
              <a:t>. </a:t>
            </a:r>
            <a:r>
              <a:rPr lang="en-GB" dirty="0" smtClean="0"/>
              <a:t>Hygiene factors are external to the job itself and can only cause dissatisfaction if not fulfilled. Hygiene factors include company policy, supervision, pay and working conditions.</a:t>
            </a:r>
          </a:p>
          <a:p>
            <a:endParaRPr lang="en-GB" dirty="0" smtClean="0"/>
          </a:p>
          <a:p>
            <a:r>
              <a:rPr lang="en-GB" dirty="0" smtClean="0"/>
              <a:t>The motivator factors that led to satisfaction included an intrinsic interest in the work conversely, the </a:t>
            </a:r>
            <a:r>
              <a:rPr lang="en-GB" dirty="0" err="1" smtClean="0"/>
              <a:t>dis</a:t>
            </a:r>
            <a:r>
              <a:rPr lang="en-GB" dirty="0" smtClean="0"/>
              <a:t>-satisfiers included extrinsic factors such as company policy and administrative practices, supervision, relationships, working conditions, and salary, which contribute very little to </a:t>
            </a:r>
            <a:r>
              <a:rPr lang="en-GB" b="1" dirty="0" smtClean="0"/>
              <a:t>job satisfaction</a:t>
            </a:r>
            <a:r>
              <a:rPr lang="en-GB" i="1" dirty="0" smtClean="0"/>
              <a:t>.</a:t>
            </a:r>
            <a:r>
              <a:rPr lang="en-GB" dirty="0" smtClean="0"/>
              <a:t> </a:t>
            </a:r>
          </a:p>
          <a:p>
            <a:endParaRPr lang="en-GB" dirty="0"/>
          </a:p>
        </p:txBody>
      </p:sp>
      <p:sp>
        <p:nvSpPr>
          <p:cNvPr id="3" name="Title 2"/>
          <p:cNvSpPr>
            <a:spLocks noGrp="1"/>
          </p:cNvSpPr>
          <p:nvPr>
            <p:ph type="title"/>
          </p:nvPr>
        </p:nvSpPr>
        <p:spPr/>
        <p:txBody>
          <a:bodyPr>
            <a:normAutofit fontScale="90000"/>
          </a:bodyPr>
          <a:lstStyle/>
          <a:p>
            <a:r>
              <a:rPr lang="en-GB" dirty="0" smtClean="0"/>
              <a:t>Herzberg’s Two-factor Theory of Motivation</a:t>
            </a:r>
            <a:endParaRPr lang="en-GB" dirty="0"/>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96752"/>
            <a:ext cx="8964488" cy="5328592"/>
          </a:xfrm>
        </p:spPr>
        <p:txBody>
          <a:bodyPr>
            <a:normAutofit/>
          </a:bodyPr>
          <a:lstStyle/>
          <a:p>
            <a:r>
              <a:rPr lang="en-GB" sz="2400" dirty="0" smtClean="0"/>
              <a:t>Employee engagement is an internal state of being – both physical, mental and emotional – that brings together earlier concepts of work effort, organisational commitment, job satisfaction and ‘flow’ (or optimal experience). </a:t>
            </a:r>
          </a:p>
          <a:p>
            <a:r>
              <a:rPr lang="en-GB" sz="2400" dirty="0" smtClean="0"/>
              <a:t>Typical phrases used in employee engagement writing include discretionary effort, going the extra mile, feeling valued and passion for work.</a:t>
            </a:r>
          </a:p>
          <a:p>
            <a:r>
              <a:rPr lang="en-GB" sz="2400" dirty="0" smtClean="0"/>
              <a:t>The CIPD has defined employee engagement as “being </a:t>
            </a:r>
            <a:r>
              <a:rPr lang="en-GB" sz="2400" b="1" dirty="0" smtClean="0"/>
              <a:t>positively present </a:t>
            </a:r>
            <a:r>
              <a:rPr lang="en-GB" sz="2400" dirty="0" smtClean="0"/>
              <a:t>during the performance of work by willingly contributing intellectual effort, experiencing positive emotions and meaningful connections to others”.</a:t>
            </a:r>
          </a:p>
          <a:p>
            <a:endParaRPr lang="en-GB" sz="2400" dirty="0"/>
          </a:p>
        </p:txBody>
      </p:sp>
      <p:sp>
        <p:nvSpPr>
          <p:cNvPr id="3" name="Title 2"/>
          <p:cNvSpPr>
            <a:spLocks noGrp="1"/>
          </p:cNvSpPr>
          <p:nvPr>
            <p:ph type="title"/>
          </p:nvPr>
        </p:nvSpPr>
        <p:spPr/>
        <p:txBody>
          <a:bodyPr/>
          <a:lstStyle/>
          <a:p>
            <a:r>
              <a:rPr lang="en-GB" dirty="0" smtClean="0"/>
              <a:t>Employee Engagement</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The CIPD definition gives three dimensions to employee engagement:</a:t>
            </a:r>
          </a:p>
          <a:p>
            <a:pPr marL="880110" lvl="1" indent="-514350">
              <a:buFont typeface="+mj-lt"/>
              <a:buAutoNum type="arabicPeriod"/>
            </a:pPr>
            <a:r>
              <a:rPr lang="en-GB" b="1" dirty="0" smtClean="0"/>
              <a:t>Intellectual engagement </a:t>
            </a:r>
            <a:r>
              <a:rPr lang="en-GB" dirty="0" smtClean="0"/>
              <a:t>– thinking about the job and how to do it better</a:t>
            </a:r>
          </a:p>
          <a:p>
            <a:pPr marL="880110" lvl="1" indent="-514350">
              <a:buFont typeface="+mj-lt"/>
              <a:buAutoNum type="arabicPeriod"/>
            </a:pPr>
            <a:r>
              <a:rPr lang="en-GB" b="1" dirty="0" smtClean="0"/>
              <a:t>Affective/emotion engagement </a:t>
            </a:r>
            <a:r>
              <a:rPr lang="en-GB" dirty="0" smtClean="0"/>
              <a:t>– feeling positively about doing a good job</a:t>
            </a:r>
          </a:p>
          <a:p>
            <a:pPr marL="880110" lvl="1" indent="-514350">
              <a:buFont typeface="+mj-lt"/>
              <a:buAutoNum type="arabicPeriod"/>
            </a:pPr>
            <a:r>
              <a:rPr lang="en-GB" b="1" dirty="0" smtClean="0"/>
              <a:t>Social engagement </a:t>
            </a:r>
            <a:r>
              <a:rPr lang="en-GB" dirty="0" smtClean="0"/>
              <a:t>– actively taking opportunities to discuss work - related improvements with others at work.</a:t>
            </a:r>
          </a:p>
          <a:p>
            <a:r>
              <a:rPr lang="en-GB" dirty="0" smtClean="0"/>
              <a:t>It is worth noting that numerous definitions of employee engagement exist, each with their different emphases. For example, one of the most enduring is that from the Utrecht University group of occupational psychologists. This sees engagement as having three elements, which overlap with the CIPD definition (above):</a:t>
            </a:r>
          </a:p>
          <a:p>
            <a:pPr marL="880110" lvl="1" indent="-514350">
              <a:buFont typeface="+mj-lt"/>
              <a:buAutoNum type="arabicPeriod"/>
            </a:pPr>
            <a:r>
              <a:rPr lang="en-GB" b="1" dirty="0" smtClean="0"/>
              <a:t>Vigour</a:t>
            </a:r>
            <a:r>
              <a:rPr lang="en-GB" dirty="0" smtClean="0"/>
              <a:t> (energy, resilience and effort)</a:t>
            </a:r>
          </a:p>
          <a:p>
            <a:pPr marL="880110" lvl="1" indent="-514350">
              <a:buFont typeface="+mj-lt"/>
              <a:buAutoNum type="arabicPeriod"/>
            </a:pPr>
            <a:r>
              <a:rPr lang="en-GB" b="1" dirty="0" smtClean="0"/>
              <a:t>Dedication</a:t>
            </a:r>
            <a:r>
              <a:rPr lang="en-GB" dirty="0" smtClean="0"/>
              <a:t> (for example, enthusiasm, inspiration and pride)</a:t>
            </a:r>
          </a:p>
          <a:p>
            <a:pPr marL="880110" lvl="1" indent="-514350">
              <a:buFont typeface="+mj-lt"/>
              <a:buAutoNum type="arabicPeriod"/>
            </a:pPr>
            <a:r>
              <a:rPr lang="en-GB" b="1" dirty="0" smtClean="0"/>
              <a:t>Absorption</a:t>
            </a:r>
            <a:r>
              <a:rPr lang="en-GB" dirty="0" smtClean="0"/>
              <a:t> (concentration and being engrossed in one’s work).</a:t>
            </a:r>
          </a:p>
          <a:p>
            <a:endParaRPr lang="en-GB" dirty="0"/>
          </a:p>
        </p:txBody>
      </p:sp>
      <p:sp>
        <p:nvSpPr>
          <p:cNvPr id="3" name="Title 2"/>
          <p:cNvSpPr>
            <a:spLocks noGrp="1"/>
          </p:cNvSpPr>
          <p:nvPr>
            <p:ph type="title"/>
          </p:nvPr>
        </p:nvSpPr>
        <p:spPr/>
        <p:txBody>
          <a:bodyPr/>
          <a:lstStyle/>
          <a:p>
            <a:r>
              <a:rPr lang="en-GB" dirty="0" smtClean="0"/>
              <a:t>Employee Engagement</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pPr eaLnBrk="1" fontAlgn="auto" hangingPunct="1">
              <a:spcAft>
                <a:spcPts val="0"/>
              </a:spcAft>
              <a:defRPr/>
            </a:pPr>
            <a:r>
              <a:rPr lang="en-GB" u="sng" dirty="0" smtClean="0"/>
              <a:t>In the Zone</a:t>
            </a:r>
            <a:endParaRPr lang="en-GB" u="sng" dirty="0"/>
          </a:p>
        </p:txBody>
      </p:sp>
      <p:sp>
        <p:nvSpPr>
          <p:cNvPr id="33795" name="Content Placeholder 2"/>
          <p:cNvSpPr>
            <a:spLocks noGrp="1"/>
          </p:cNvSpPr>
          <p:nvPr>
            <p:ph idx="1"/>
          </p:nvPr>
        </p:nvSpPr>
        <p:spPr>
          <a:xfrm>
            <a:off x="0" y="1052513"/>
            <a:ext cx="9144000" cy="5162550"/>
          </a:xfrm>
        </p:spPr>
        <p:txBody>
          <a:bodyPr>
            <a:normAutofit lnSpcReduction="10000"/>
          </a:bodyPr>
          <a:lstStyle/>
          <a:p>
            <a:pPr eaLnBrk="1" hangingPunct="1"/>
            <a:r>
              <a:rPr lang="en-GB" sz="2000" dirty="0" smtClean="0"/>
              <a:t>the Flow or living in the moment or Being  in the Zone is described by </a:t>
            </a:r>
            <a:r>
              <a:rPr lang="en-GB" sz="2000" b="1" dirty="0" err="1" smtClean="0"/>
              <a:t>Mihaly</a:t>
            </a:r>
            <a:r>
              <a:rPr lang="en-GB" sz="2000" b="1" dirty="0" smtClean="0"/>
              <a:t> </a:t>
            </a:r>
            <a:r>
              <a:rPr lang="en-GB" sz="2000" b="1" dirty="0" err="1" smtClean="0"/>
              <a:t>Csikszentmihalyi</a:t>
            </a:r>
            <a:r>
              <a:rPr lang="en-GB" sz="2000" b="1" dirty="0" smtClean="0"/>
              <a:t> </a:t>
            </a:r>
            <a:r>
              <a:rPr lang="en-GB" sz="2000" dirty="0" err="1" smtClean="0"/>
              <a:t>auther</a:t>
            </a:r>
            <a:r>
              <a:rPr lang="en-GB" sz="2000" dirty="0" smtClean="0"/>
              <a:t> of ‘</a:t>
            </a:r>
            <a:r>
              <a:rPr lang="en-GB" sz="2000" b="1" dirty="0" smtClean="0"/>
              <a:t>Flow</a:t>
            </a:r>
            <a:r>
              <a:rPr lang="en-GB" sz="2000" dirty="0" smtClean="0"/>
              <a:t>: The Psychology of Happiness’.</a:t>
            </a:r>
          </a:p>
          <a:p>
            <a:pPr eaLnBrk="1" hangingPunct="1"/>
            <a:r>
              <a:rPr lang="en-GB" sz="2000" dirty="0" smtClean="0"/>
              <a:t>Flow is focused motivation, in which a person is fully immersed in a feeling of energized focus and the harnessing of the </a:t>
            </a:r>
            <a:r>
              <a:rPr lang="en-GB" sz="2000" b="1" dirty="0" smtClean="0"/>
              <a:t>mind and heart </a:t>
            </a:r>
            <a:r>
              <a:rPr lang="en-GB" sz="2000" dirty="0" smtClean="0"/>
              <a:t>in performing and learning.  </a:t>
            </a:r>
          </a:p>
          <a:p>
            <a:pPr eaLnBrk="1" hangingPunct="1"/>
            <a:r>
              <a:rPr lang="en-GB" sz="2000" dirty="0" smtClean="0"/>
              <a:t>When a person is in the flow their mind and emotions are positive, energized, and intrinsically aligned with the task at hand.</a:t>
            </a:r>
          </a:p>
          <a:p>
            <a:pPr eaLnBrk="1" hangingPunct="1"/>
            <a:r>
              <a:rPr lang="en-GB" sz="2000" dirty="0" smtClean="0"/>
              <a:t>They are in their ‘</a:t>
            </a:r>
            <a:r>
              <a:rPr lang="en-GB" sz="2000" b="1" dirty="0" smtClean="0"/>
              <a:t>Element</a:t>
            </a:r>
            <a:r>
              <a:rPr lang="en-GB" sz="2000" dirty="0" smtClean="0"/>
              <a:t>’ their </a:t>
            </a:r>
            <a:r>
              <a:rPr lang="en-GB" sz="2000" b="1" dirty="0" smtClean="0"/>
              <a:t>Mind Body and Soul are present </a:t>
            </a:r>
            <a:r>
              <a:rPr lang="en-GB" sz="2000" dirty="0" smtClean="0"/>
              <a:t>and engaged in the task at hand – Sir Ken Robinson.</a:t>
            </a:r>
          </a:p>
          <a:p>
            <a:pPr eaLnBrk="1" hangingPunct="1"/>
            <a:r>
              <a:rPr lang="en-GB" sz="2000" b="1" dirty="0" smtClean="0"/>
              <a:t>Jane </a:t>
            </a:r>
            <a:r>
              <a:rPr lang="en-GB" sz="2000" b="1" dirty="0" err="1" smtClean="0"/>
              <a:t>McGonical</a:t>
            </a:r>
            <a:r>
              <a:rPr lang="en-GB" sz="2000" b="1" dirty="0" smtClean="0"/>
              <a:t> </a:t>
            </a:r>
            <a:r>
              <a:rPr lang="en-GB" sz="2000" dirty="0" smtClean="0"/>
              <a:t>has also written and spoke recently about how Games are an example of totally immersing ourselves in the moment and receiving rewards as a way of fulfilling our human needs. </a:t>
            </a:r>
          </a:p>
          <a:p>
            <a:pPr eaLnBrk="1" hangingPunct="1"/>
            <a:r>
              <a:rPr lang="en-GB" sz="2000" dirty="0" smtClean="0"/>
              <a:t>Games wouldn't be so popular if we didn’t feel they satisfied our core need to live in the moment and Enjoy life in the here and now, to fully immerse our whole being in the achievement of a task at hand.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pPr eaLnBrk="1" fontAlgn="auto" hangingPunct="1">
              <a:spcAft>
                <a:spcPts val="0"/>
              </a:spcAft>
              <a:defRPr/>
            </a:pPr>
            <a:r>
              <a:rPr lang="en-GB" u="sng" dirty="0" smtClean="0"/>
              <a:t>FLOW</a:t>
            </a:r>
            <a:endParaRPr lang="en-GB" u="sng" dirty="0"/>
          </a:p>
        </p:txBody>
      </p:sp>
      <p:sp>
        <p:nvSpPr>
          <p:cNvPr id="34819" name="Content Placeholder 2"/>
          <p:cNvSpPr>
            <a:spLocks noGrp="1"/>
          </p:cNvSpPr>
          <p:nvPr>
            <p:ph idx="1"/>
          </p:nvPr>
        </p:nvSpPr>
        <p:spPr>
          <a:xfrm>
            <a:off x="285750" y="1285875"/>
            <a:ext cx="8643938" cy="5072063"/>
          </a:xfrm>
        </p:spPr>
        <p:txBody>
          <a:bodyPr/>
          <a:lstStyle/>
          <a:p>
            <a:pPr eaLnBrk="1" hangingPunct="1">
              <a:buFont typeface="Wingdings 3" pitchFamily="18" charset="2"/>
              <a:buNone/>
            </a:pPr>
            <a:r>
              <a:rPr lang="en-GB" smtClean="0"/>
              <a:t>	This is a Guide to going with the Flow, finding your intrinsic motivation, being Creative, Happier and living in the Zone:</a:t>
            </a:r>
          </a:p>
          <a:p>
            <a:pPr eaLnBrk="1" hangingPunct="1">
              <a:buFont typeface="Wingdings 3" pitchFamily="18" charset="2"/>
              <a:buNone/>
            </a:pPr>
            <a:endParaRPr lang="en-GB" smtClean="0"/>
          </a:p>
          <a:p>
            <a:pPr eaLnBrk="1" hangingPunct="1"/>
            <a:r>
              <a:rPr lang="en-GB" smtClean="0"/>
              <a:t>Relax</a:t>
            </a:r>
          </a:p>
          <a:p>
            <a:pPr eaLnBrk="1" hangingPunct="1"/>
            <a:r>
              <a:rPr lang="en-GB" smtClean="0"/>
              <a:t>Center</a:t>
            </a:r>
          </a:p>
          <a:p>
            <a:pPr eaLnBrk="1" hangingPunct="1"/>
            <a:r>
              <a:rPr lang="en-GB" smtClean="0"/>
              <a:t>Rely on your intuition.</a:t>
            </a:r>
          </a:p>
          <a:p>
            <a:pPr eaLnBrk="1" hangingPunct="1"/>
            <a:r>
              <a:rPr lang="en-GB" smtClean="0"/>
              <a:t>Act out of passion and inspiration</a:t>
            </a:r>
          </a:p>
          <a:p>
            <a:pPr eaLnBrk="1" hangingPunct="1"/>
            <a:r>
              <a:rPr lang="en-GB" smtClean="0"/>
              <a:t>Trust yourself</a:t>
            </a:r>
          </a:p>
          <a:p>
            <a:pPr eaLnBrk="1" hangingPunct="1"/>
            <a:r>
              <a:rPr lang="en-GB" smtClean="0"/>
              <a:t>Let go and go with the flow.</a:t>
            </a:r>
            <a:r>
              <a:rPr lang="en-GB" b="1" smtClean="0"/>
              <a:t/>
            </a:r>
            <a:br>
              <a:rPr lang="en-GB" b="1" smtClean="0"/>
            </a:br>
            <a:endParaRPr lang="en-GB" smtClean="0"/>
          </a:p>
        </p:txBody>
      </p:sp>
      <p:sp>
        <p:nvSpPr>
          <p:cNvPr id="34820" name="TextBox 3"/>
          <p:cNvSpPr txBox="1">
            <a:spLocks noChangeArrowheads="1"/>
          </p:cNvSpPr>
          <p:nvPr/>
        </p:nvSpPr>
        <p:spPr bwMode="auto">
          <a:xfrm>
            <a:off x="0" y="6643688"/>
            <a:ext cx="7215188" cy="215900"/>
          </a:xfrm>
          <a:prstGeom prst="rect">
            <a:avLst/>
          </a:prstGeom>
          <a:noFill/>
          <a:ln w="9525">
            <a:noFill/>
            <a:miter lim="800000"/>
            <a:headEnd/>
            <a:tailEnd/>
          </a:ln>
        </p:spPr>
        <p:txBody>
          <a:bodyPr>
            <a:spAutoFit/>
          </a:bodyPr>
          <a:lstStyle/>
          <a:p>
            <a:r>
              <a:rPr lang="en-GB" sz="800"/>
              <a:t>Based on </a:t>
            </a:r>
            <a:r>
              <a:rPr lang="en-GB" sz="800" u="sng">
                <a:hlinkClick r:id="rId2"/>
              </a:rPr>
              <a:t>http://www.arinanikitina.com/effortless-action-for-effortless-success.html</a:t>
            </a:r>
            <a:r>
              <a:rPr lang="en-GB" sz="800" u="sng"/>
              <a:t> </a:t>
            </a:r>
            <a:endParaRPr lang="en-GB" sz="800"/>
          </a:p>
        </p:txBody>
      </p:sp>
      <p:sp>
        <p:nvSpPr>
          <p:cNvPr id="34821" name="TextBox 4"/>
          <p:cNvSpPr txBox="1">
            <a:spLocks noChangeArrowheads="1"/>
          </p:cNvSpPr>
          <p:nvPr/>
        </p:nvSpPr>
        <p:spPr bwMode="auto">
          <a:xfrm>
            <a:off x="4355977" y="6211888"/>
            <a:ext cx="4788024" cy="646112"/>
          </a:xfrm>
          <a:prstGeom prst="rect">
            <a:avLst/>
          </a:prstGeom>
          <a:noFill/>
          <a:ln w="9525">
            <a:noFill/>
            <a:miter lim="800000"/>
            <a:headEnd/>
            <a:tailEnd/>
          </a:ln>
        </p:spPr>
        <p:txBody>
          <a:bodyPr wrap="square">
            <a:spAutoFit/>
          </a:bodyPr>
          <a:lstStyle/>
          <a:p>
            <a:pPr algn="r"/>
            <a:r>
              <a:rPr lang="en-GB" dirty="0"/>
              <a:t>“Nature does not hurry, yet everything is accomplished.” </a:t>
            </a:r>
            <a:r>
              <a:rPr lang="en-GB" b="1" dirty="0"/>
              <a:t>~Lao Tzu</a:t>
            </a:r>
            <a:endParaRPr lang="en-GB" dirty="0"/>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Define Leadership?</a:t>
            </a:r>
          </a:p>
          <a:p>
            <a:endParaRPr lang="en-GB" dirty="0" smtClean="0"/>
          </a:p>
          <a:p>
            <a:r>
              <a:rPr lang="en-GB" dirty="0" smtClean="0"/>
              <a:t>Leadership Qualities?</a:t>
            </a:r>
          </a:p>
          <a:p>
            <a:endParaRPr lang="en-GB" dirty="0" smtClean="0"/>
          </a:p>
          <a:p>
            <a:r>
              <a:rPr lang="en-GB" dirty="0" smtClean="0"/>
              <a:t>Examples of Leaders?</a:t>
            </a:r>
          </a:p>
          <a:p>
            <a:endParaRPr lang="en-GB" dirty="0"/>
          </a:p>
        </p:txBody>
      </p:sp>
      <p:sp>
        <p:nvSpPr>
          <p:cNvPr id="3" name="Title 2"/>
          <p:cNvSpPr>
            <a:spLocks noGrp="1"/>
          </p:cNvSpPr>
          <p:nvPr>
            <p:ph type="title"/>
          </p:nvPr>
        </p:nvSpPr>
        <p:spPr/>
        <p:txBody>
          <a:bodyPr/>
          <a:lstStyle/>
          <a:p>
            <a:r>
              <a:rPr lang="en-GB" u="sng" dirty="0" smtClean="0"/>
              <a:t>Leadership</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Leadership has been described by </a:t>
            </a:r>
            <a:r>
              <a:rPr lang="en-GB" dirty="0" err="1" smtClean="0"/>
              <a:t>Chemers</a:t>
            </a:r>
            <a:r>
              <a:rPr lang="en-GB" dirty="0" smtClean="0"/>
              <a:t> (1997) as "a process of social influence in which one person can enlist the aid and support of others in the accomplishment of a common task“. </a:t>
            </a:r>
          </a:p>
          <a:p>
            <a:r>
              <a:rPr lang="en-GB" dirty="0" smtClean="0"/>
              <a:t>Peter </a:t>
            </a:r>
            <a:r>
              <a:rPr lang="en-GB" dirty="0" err="1" smtClean="0"/>
              <a:t>Drucker</a:t>
            </a:r>
            <a:r>
              <a:rPr lang="en-GB" dirty="0" smtClean="0"/>
              <a:t> famously stated that management is doing things right; leadership is doing the right things. </a:t>
            </a:r>
          </a:p>
          <a:p>
            <a:r>
              <a:rPr lang="en-GB" dirty="0" smtClean="0"/>
              <a:t>Great leaders possess social intelligence, a zest for change, and above all, vision that allows them to set their sights on the "things" that truly merit attention.</a:t>
            </a:r>
            <a:endParaRPr lang="en-GB" b="1" dirty="0" smtClean="0"/>
          </a:p>
        </p:txBody>
      </p:sp>
      <p:sp>
        <p:nvSpPr>
          <p:cNvPr id="3" name="Title 2"/>
          <p:cNvSpPr>
            <a:spLocks noGrp="1"/>
          </p:cNvSpPr>
          <p:nvPr>
            <p:ph type="title"/>
          </p:nvPr>
        </p:nvSpPr>
        <p:spPr/>
        <p:txBody>
          <a:bodyPr/>
          <a:lstStyle/>
          <a:p>
            <a:r>
              <a:rPr lang="en-GB" u="sng" dirty="0" smtClean="0"/>
              <a:t>Leadership &amp; Management</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Essentially Leadership involves establishing a clear vision, sharing that vision with others so that they will willingly support and realize that vision, while coordinating and balancing the interests of all members or stakeholders.</a:t>
            </a:r>
          </a:p>
          <a:p>
            <a:endParaRPr lang="en-GB" dirty="0" smtClean="0"/>
          </a:p>
          <a:p>
            <a:r>
              <a:rPr lang="en-GB" dirty="0" smtClean="0"/>
              <a:t>There are many leadership theories key among these are Trait Theories, Participative Leadership, Situational Leadership, Transactional Leadership, Transformational Leadership, Emotional Intelligence &amp; Compassionate Leadership.</a:t>
            </a:r>
          </a:p>
          <a:p>
            <a:endParaRPr lang="en-GB" dirty="0"/>
          </a:p>
        </p:txBody>
      </p:sp>
      <p:sp>
        <p:nvSpPr>
          <p:cNvPr id="3" name="Title 2"/>
          <p:cNvSpPr>
            <a:spLocks noGrp="1"/>
          </p:cNvSpPr>
          <p:nvPr>
            <p:ph type="title"/>
          </p:nvPr>
        </p:nvSpPr>
        <p:spPr/>
        <p:txBody>
          <a:bodyPr/>
          <a:lstStyle/>
          <a:p>
            <a:r>
              <a:rPr lang="en-GB" u="sng" dirty="0" smtClean="0"/>
              <a:t>Leadership</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268760"/>
            <a:ext cx="8784976" cy="4900000"/>
          </a:xfrm>
        </p:spPr>
        <p:txBody>
          <a:bodyPr>
            <a:normAutofit fontScale="77500" lnSpcReduction="20000"/>
          </a:bodyPr>
          <a:lstStyle/>
          <a:p>
            <a:pPr indent="0">
              <a:spcBef>
                <a:spcPts val="0"/>
              </a:spcBef>
              <a:buNone/>
            </a:pPr>
            <a:r>
              <a:rPr lang="en-GB" b="1" dirty="0" smtClean="0"/>
              <a:t>Kurt </a:t>
            </a:r>
            <a:r>
              <a:rPr lang="en-GB" b="1" dirty="0" err="1" smtClean="0"/>
              <a:t>Lewin</a:t>
            </a:r>
            <a:r>
              <a:rPr lang="en-GB" dirty="0" smtClean="0"/>
              <a:t> and colleagues did leadership decision experiments in 1939 and identified three different styles of leadership and management, in particular around decision-making.</a:t>
            </a:r>
          </a:p>
          <a:p>
            <a:pPr lvl="0"/>
            <a:r>
              <a:rPr lang="en-GB" b="1" dirty="0" smtClean="0"/>
              <a:t> Autocratic:  </a:t>
            </a:r>
            <a:r>
              <a:rPr lang="en-GB" dirty="0" smtClean="0"/>
              <a:t>In the autocratic style, the leader takes decisions without consulting with others. In </a:t>
            </a:r>
            <a:r>
              <a:rPr lang="en-GB" dirty="0" err="1" smtClean="0"/>
              <a:t>Lewin's</a:t>
            </a:r>
            <a:r>
              <a:rPr lang="en-GB" dirty="0" smtClean="0"/>
              <a:t> experiments, he found that this caused the most level of discontent.  Although still appropriate in situations where people are not involved.</a:t>
            </a:r>
          </a:p>
          <a:p>
            <a:pPr lvl="0"/>
            <a:r>
              <a:rPr lang="en-GB" b="1" dirty="0" smtClean="0"/>
              <a:t> Democratic: </a:t>
            </a:r>
            <a:r>
              <a:rPr lang="en-GB" dirty="0" smtClean="0"/>
              <a:t>In the democratic style, the leader involves the people in the decision-making, although the process for the final decision may vary from the leader having the final. Democratic decision-making is usually appreciated by the people.</a:t>
            </a:r>
          </a:p>
          <a:p>
            <a:pPr lvl="0"/>
            <a:r>
              <a:rPr lang="en-GB" b="1" dirty="0" smtClean="0"/>
              <a:t> Laissez-Faire: </a:t>
            </a:r>
            <a:r>
              <a:rPr lang="en-GB" dirty="0" smtClean="0"/>
              <a:t>The laissez-faire style is to minimize the leader's involvement in decision-making, and hence allowing people to make their own decisions. Laissez-faire works best when people are capable and motivated in making their own decisions, and where there is no requirement for a central coordination.</a:t>
            </a:r>
          </a:p>
          <a:p>
            <a:endParaRPr lang="en-GB" dirty="0"/>
          </a:p>
        </p:txBody>
      </p:sp>
      <p:sp>
        <p:nvSpPr>
          <p:cNvPr id="3" name="Title 2"/>
          <p:cNvSpPr>
            <a:spLocks noGrp="1"/>
          </p:cNvSpPr>
          <p:nvPr>
            <p:ph type="title"/>
          </p:nvPr>
        </p:nvSpPr>
        <p:spPr/>
        <p:txBody>
          <a:bodyPr/>
          <a:lstStyle/>
          <a:p>
            <a:r>
              <a:rPr lang="en-GB" u="sng" dirty="0" smtClean="0"/>
              <a:t>Leadership &amp; Management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Related to the autocratic style, the T</a:t>
            </a:r>
            <a:r>
              <a:rPr lang="en-GB" b="1" dirty="0" smtClean="0"/>
              <a:t>ransactional leadership style</a:t>
            </a:r>
            <a:r>
              <a:rPr lang="en-GB" dirty="0" smtClean="0"/>
              <a:t> was first described by Weber in 1947.</a:t>
            </a:r>
            <a:r>
              <a:rPr lang="en-GB" b="1" dirty="0" smtClean="0"/>
              <a:t> Transactional leaders </a:t>
            </a:r>
            <a:r>
              <a:rPr lang="en-GB" dirty="0" smtClean="0"/>
              <a:t>motivate on a system of rewards and punishments such as pay and bonuses to increase productivity.</a:t>
            </a:r>
          </a:p>
          <a:p>
            <a:r>
              <a:rPr lang="en-GB" dirty="0" smtClean="0"/>
              <a:t>Related to the democratic style, a </a:t>
            </a:r>
            <a:r>
              <a:rPr lang="en-GB" b="1" dirty="0" smtClean="0"/>
              <a:t>Participative Leader</a:t>
            </a:r>
            <a:r>
              <a:rPr lang="en-GB" dirty="0" smtClean="0"/>
              <a:t>, rather than taking autocratic decisions, seeks to involve other people in the process, including subordinates, peers, superiors and other stakeholders. Often, however, as it is within the managers' power to give or deny control.</a:t>
            </a:r>
            <a:r>
              <a:rPr lang="en-GB" b="1" dirty="0" smtClean="0"/>
              <a:t> </a:t>
            </a:r>
            <a:endParaRPr lang="en-GB" dirty="0" smtClean="0"/>
          </a:p>
          <a:p>
            <a:endParaRPr lang="en-GB" dirty="0"/>
          </a:p>
        </p:txBody>
      </p:sp>
      <p:sp>
        <p:nvSpPr>
          <p:cNvPr id="3" name="Title 2"/>
          <p:cNvSpPr>
            <a:spLocks noGrp="1"/>
          </p:cNvSpPr>
          <p:nvPr>
            <p:ph type="title"/>
          </p:nvPr>
        </p:nvSpPr>
        <p:spPr/>
        <p:txBody>
          <a:bodyPr/>
          <a:lstStyle/>
          <a:p>
            <a:r>
              <a:rPr lang="en-GB" u="sng" dirty="0" smtClean="0"/>
              <a:t>Leadership &amp; Management</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Paternalistic Management</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A paternalistic management style is a form of management whereby managers pay more attention to the emotional and social aspects of their employees; </a:t>
            </a:r>
          </a:p>
          <a:p>
            <a:r>
              <a:rPr lang="en-GB" dirty="0" smtClean="0"/>
              <a:t>They are concerned with keeping them happy and motivated, and act as a sort of Parental figure to the employees.</a:t>
            </a:r>
          </a:p>
          <a:p>
            <a:r>
              <a:rPr lang="en-GB" dirty="0" smtClean="0"/>
              <a:t> In such a management style, decisions are made with the best interests of the workers at heart. </a:t>
            </a:r>
          </a:p>
          <a:p>
            <a:r>
              <a:rPr lang="en-GB" dirty="0" smtClean="0"/>
              <a:t>The manager will make the actual decisions (in the best interests of the workers) as they believe the staff still need direction and in this way it is still somewhat of an autocratic approach. The style is closely linked with Mayo’s Human Relation view of motivation and also the social needs of Maslow.</a:t>
            </a:r>
          </a:p>
          <a:p>
            <a:r>
              <a:rPr lang="en-GB" dirty="0" smtClean="0"/>
              <a:t>This </a:t>
            </a:r>
            <a:r>
              <a:rPr lang="en-GB" dirty="0"/>
              <a:t>style </a:t>
            </a:r>
            <a:r>
              <a:rPr lang="en-GB" dirty="0" smtClean="0"/>
              <a:t>can lead </a:t>
            </a:r>
            <a:r>
              <a:rPr lang="en-GB" dirty="0"/>
              <a:t>to a lower labour turnover, thanks to the emphasis on </a:t>
            </a:r>
            <a:r>
              <a:rPr lang="en-GB" dirty="0" smtClean="0"/>
              <a:t>nurturing and developing employee needs including higher needs.</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Paternalistic management</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Paternalistic management style can also be similar to the autocratic style in that the manager has overall control of decision-making.</a:t>
            </a:r>
          </a:p>
          <a:p>
            <a:r>
              <a:rPr lang="en-GB" dirty="0" smtClean="0"/>
              <a:t> However one important criterion of paternalistic management style that separates it from an autocratic style is that while an autocratic style demands that employees submit themselves to the will of their manager and in doing so generate resentment among the employees, a paternalistic style of management avoids this as the manager will listen to the needs of their employees and will make decisions on the basis of benefiting the employees and the business as a whole.</a:t>
            </a:r>
          </a:p>
          <a:p>
            <a:r>
              <a:rPr lang="en-GB" dirty="0" smtClean="0"/>
              <a:t> This type of approach has links with the psychologist Abraham Maslow’s hierarchy of needs theory in which their Manager will support them in achieving their needs and becoming self-</a:t>
            </a:r>
            <a:r>
              <a:rPr lang="en-GB" dirty="0" err="1" smtClean="0"/>
              <a:t>actulized</a:t>
            </a:r>
            <a:r>
              <a:rPr lang="en-GB" dirty="0" smtClean="0"/>
              <a:t>.</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smtClean="0"/>
              <a:t>This idea was further developed by </a:t>
            </a:r>
            <a:r>
              <a:rPr lang="en-GB" sz="2800" b="1" dirty="0" smtClean="0"/>
              <a:t>Robert </a:t>
            </a:r>
            <a:r>
              <a:rPr lang="en-GB" sz="2800" b="1" dirty="0" err="1" smtClean="0"/>
              <a:t>Tannenbaum</a:t>
            </a:r>
            <a:r>
              <a:rPr lang="en-GB" sz="2800" b="1" dirty="0" smtClean="0"/>
              <a:t> and Warren H. Schmidt </a:t>
            </a:r>
            <a:r>
              <a:rPr lang="en-GB" sz="2800" dirty="0" smtClean="0"/>
              <a:t>in 1958 and 1973, who argued that the style of leadership is dependent upon the prevailing circumstance; </a:t>
            </a:r>
          </a:p>
          <a:p>
            <a:r>
              <a:rPr lang="en-GB" sz="2800" dirty="0" smtClean="0"/>
              <a:t>Therefore leaders and managers should exercise a range of management styles and should deploy them as appropriate.</a:t>
            </a:r>
          </a:p>
          <a:p>
            <a:endParaRPr lang="en-GB" dirty="0"/>
          </a:p>
        </p:txBody>
      </p:sp>
      <p:sp>
        <p:nvSpPr>
          <p:cNvPr id="3" name="Title 2"/>
          <p:cNvSpPr>
            <a:spLocks noGrp="1"/>
          </p:cNvSpPr>
          <p:nvPr>
            <p:ph type="title"/>
          </p:nvPr>
        </p:nvSpPr>
        <p:spPr/>
        <p:txBody>
          <a:bodyPr/>
          <a:lstStyle/>
          <a:p>
            <a:r>
              <a:rPr lang="en-GB" u="sng" dirty="0" smtClean="0"/>
              <a:t>Management Styles</a:t>
            </a:r>
            <a:endParaRPr lang="en-GB" u="sng"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a:t>
            </a:r>
            <a:r>
              <a:rPr lang="en-GB" b="1" dirty="0" smtClean="0"/>
              <a:t>Situational leadership theory</a:t>
            </a:r>
            <a:r>
              <a:rPr lang="en-GB" dirty="0" smtClean="0"/>
              <a:t>, is a leadership theory developed by </a:t>
            </a:r>
            <a:r>
              <a:rPr lang="en-GB" b="1" dirty="0" smtClean="0"/>
              <a:t>Paul Hersey and Ken Blanchard (1969), </a:t>
            </a:r>
            <a:r>
              <a:rPr lang="en-GB" dirty="0" smtClean="0"/>
              <a:t>in essence it states that the fundamental underpinning of the situational leadership theory is that there is no single "best" style of leadership and the most successful leaders are those that adapt their leadership style. </a:t>
            </a:r>
          </a:p>
          <a:p>
            <a:r>
              <a:rPr lang="en-GB" dirty="0" smtClean="0"/>
              <a:t>For example to the individual or group they are attempting to lead or influence. Effective leadership varies, not only with the person or group that is being influenced, but it also depends on the task, job or function that needs to be accomplished.</a:t>
            </a:r>
          </a:p>
          <a:p>
            <a:endParaRPr lang="en-GB" dirty="0"/>
          </a:p>
        </p:txBody>
      </p:sp>
      <p:sp>
        <p:nvSpPr>
          <p:cNvPr id="3" name="Title 2"/>
          <p:cNvSpPr>
            <a:spLocks noGrp="1"/>
          </p:cNvSpPr>
          <p:nvPr>
            <p:ph type="title"/>
          </p:nvPr>
        </p:nvSpPr>
        <p:spPr/>
        <p:txBody>
          <a:bodyPr/>
          <a:lstStyle/>
          <a:p>
            <a:r>
              <a:rPr lang="en-GB" u="sng" dirty="0" smtClean="0"/>
              <a:t>Leadership &amp; Management</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dirty="0" smtClean="0"/>
              <a:t>McCall and Lombardo (1983) </a:t>
            </a:r>
            <a:r>
              <a:rPr lang="en-GB" dirty="0" smtClean="0"/>
              <a:t>researched both success &amp; failure and identified four primary</a:t>
            </a:r>
            <a:r>
              <a:rPr lang="en-GB" b="1" dirty="0" smtClean="0"/>
              <a:t> traits </a:t>
            </a:r>
            <a:r>
              <a:rPr lang="en-GB" dirty="0" smtClean="0"/>
              <a:t>by which leaders could succeed:</a:t>
            </a:r>
          </a:p>
          <a:p>
            <a:pPr lvl="0"/>
            <a:r>
              <a:rPr lang="en-GB" b="1" dirty="0" smtClean="0"/>
              <a:t>Emotional stability and composure: </a:t>
            </a:r>
            <a:r>
              <a:rPr lang="en-GB" dirty="0" smtClean="0"/>
              <a:t>Calm, confident and predictable, particularly when under stress.</a:t>
            </a:r>
          </a:p>
          <a:p>
            <a:pPr lvl="0"/>
            <a:r>
              <a:rPr lang="en-GB" b="1" dirty="0" smtClean="0"/>
              <a:t>Admitting error: </a:t>
            </a:r>
            <a:r>
              <a:rPr lang="en-GB" dirty="0" smtClean="0"/>
              <a:t>Owning up to mistakes, rather than putting energy into covering up.</a:t>
            </a:r>
          </a:p>
          <a:p>
            <a:pPr lvl="0"/>
            <a:r>
              <a:rPr lang="en-GB" b="1" dirty="0" smtClean="0"/>
              <a:t>Good interpersonal skills: </a:t>
            </a:r>
            <a:r>
              <a:rPr lang="en-GB" dirty="0" smtClean="0"/>
              <a:t>Able to communicate and persuade others without resort to negative or coercive tactics.</a:t>
            </a:r>
          </a:p>
          <a:p>
            <a:pPr lvl="0"/>
            <a:r>
              <a:rPr lang="en-GB" b="1" dirty="0" smtClean="0"/>
              <a:t>Intellectual breadth: </a:t>
            </a:r>
            <a:r>
              <a:rPr lang="en-GB" dirty="0" smtClean="0"/>
              <a:t>Able to understand a wide range of areas, rather than having a narrow (and narrow-minded) area of expertise.</a:t>
            </a:r>
          </a:p>
          <a:p>
            <a:endParaRPr lang="en-GB" dirty="0"/>
          </a:p>
        </p:txBody>
      </p:sp>
      <p:sp>
        <p:nvSpPr>
          <p:cNvPr id="3" name="Title 2"/>
          <p:cNvSpPr>
            <a:spLocks noGrp="1"/>
          </p:cNvSpPr>
          <p:nvPr>
            <p:ph type="title"/>
          </p:nvPr>
        </p:nvSpPr>
        <p:spPr/>
        <p:txBody>
          <a:bodyPr/>
          <a:lstStyle/>
          <a:p>
            <a:r>
              <a:rPr lang="en-GB" u="sng" dirty="0" smtClean="0"/>
              <a:t>Leadership</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smtClean="0"/>
              <a:t>Transformational Leaders </a:t>
            </a:r>
            <a:r>
              <a:rPr lang="en-GB" dirty="0" smtClean="0"/>
              <a:t>seek to inspire internal motivations within employees such as self improvement and personal development which lead to transformational changes within people</a:t>
            </a:r>
            <a:r>
              <a:rPr lang="en-GB" b="1" dirty="0" smtClean="0"/>
              <a:t>.  </a:t>
            </a:r>
          </a:p>
          <a:p>
            <a:r>
              <a:rPr lang="en-GB" dirty="0" smtClean="0"/>
              <a:t>Transformational Leaders often posses a high-degree of EQ-Emotional Intelligence and authenticity and use their life experience to understand assist and support others to become self-actualised and successful. </a:t>
            </a:r>
          </a:p>
          <a:p>
            <a:r>
              <a:rPr lang="en-GB" dirty="0" smtClean="0"/>
              <a:t>Recently </a:t>
            </a:r>
            <a:r>
              <a:rPr lang="en-GB" dirty="0" err="1" smtClean="0"/>
              <a:t>Goleman's</a:t>
            </a:r>
            <a:r>
              <a:rPr lang="en-GB" dirty="0" smtClean="0"/>
              <a:t> (1995) leadership theory  describes five characteristics of Emotional Intelligence that make a successful Leader.</a:t>
            </a:r>
          </a:p>
          <a:p>
            <a:endParaRPr lang="en-GB" dirty="0"/>
          </a:p>
        </p:txBody>
      </p:sp>
      <p:sp>
        <p:nvSpPr>
          <p:cNvPr id="3" name="Title 2"/>
          <p:cNvSpPr>
            <a:spLocks noGrp="1"/>
          </p:cNvSpPr>
          <p:nvPr>
            <p:ph type="title"/>
          </p:nvPr>
        </p:nvSpPr>
        <p:spPr/>
        <p:txBody>
          <a:bodyPr/>
          <a:lstStyle/>
          <a:p>
            <a:r>
              <a:rPr lang="en-GB" u="sng" dirty="0" smtClean="0"/>
              <a:t>Leadership</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0" indent="0">
              <a:spcBef>
                <a:spcPts val="0"/>
              </a:spcBef>
              <a:buNone/>
            </a:pPr>
            <a:r>
              <a:rPr lang="en-GB" dirty="0" err="1" smtClean="0"/>
              <a:t>Goleman's</a:t>
            </a:r>
            <a:r>
              <a:rPr lang="en-GB" dirty="0" smtClean="0"/>
              <a:t> leadership theory  describes five characteristics of emotional intelligence that make a successful Leader:</a:t>
            </a:r>
          </a:p>
          <a:p>
            <a:pPr marL="624078" lvl="0" indent="-514350">
              <a:buFont typeface="+mj-lt"/>
              <a:buAutoNum type="arabicPeriod"/>
            </a:pPr>
            <a:r>
              <a:rPr lang="en-GB" b="1" dirty="0" smtClean="0"/>
              <a:t>Self Awareness</a:t>
            </a:r>
            <a:r>
              <a:rPr lang="en-GB" dirty="0" smtClean="0"/>
              <a:t> - the ability to understand your strengths and weaknesses.</a:t>
            </a:r>
          </a:p>
          <a:p>
            <a:pPr marL="624078" lvl="0" indent="-514350">
              <a:buFont typeface="+mj-lt"/>
              <a:buAutoNum type="arabicPeriod"/>
            </a:pPr>
            <a:r>
              <a:rPr lang="en-GB" b="1" dirty="0" smtClean="0"/>
              <a:t>Social Skills</a:t>
            </a:r>
            <a:r>
              <a:rPr lang="en-GB" dirty="0" smtClean="0"/>
              <a:t> - how leaders relate to others and build rapport.</a:t>
            </a:r>
          </a:p>
          <a:p>
            <a:pPr marL="624078" lvl="0" indent="-514350">
              <a:buFont typeface="+mj-lt"/>
              <a:buAutoNum type="arabicPeriod"/>
            </a:pPr>
            <a:r>
              <a:rPr lang="en-GB" b="1" dirty="0" smtClean="0"/>
              <a:t>Self Regulation</a:t>
            </a:r>
            <a:r>
              <a:rPr lang="en-GB" dirty="0" smtClean="0"/>
              <a:t> - the ability of a leader to think through consequences before reacting to a situation.</a:t>
            </a:r>
          </a:p>
          <a:p>
            <a:pPr marL="624078" lvl="0" indent="-514350">
              <a:buFont typeface="+mj-lt"/>
              <a:buAutoNum type="arabicPeriod"/>
            </a:pPr>
            <a:r>
              <a:rPr lang="en-GB" b="1" dirty="0" smtClean="0"/>
              <a:t>Motivation</a:t>
            </a:r>
            <a:r>
              <a:rPr lang="en-GB" dirty="0" smtClean="0"/>
              <a:t> - a strong will, or a drive to succeed.</a:t>
            </a:r>
          </a:p>
          <a:p>
            <a:pPr marL="624078" lvl="0" indent="-514350">
              <a:buFont typeface="+mj-lt"/>
              <a:buAutoNum type="arabicPeriod"/>
            </a:pPr>
            <a:r>
              <a:rPr lang="en-GB" b="1" dirty="0" smtClean="0"/>
              <a:t>Empathy</a:t>
            </a:r>
            <a:r>
              <a:rPr lang="en-GB" dirty="0" smtClean="0"/>
              <a:t> - the ability to understand another person's point of view.</a:t>
            </a:r>
          </a:p>
          <a:p>
            <a:endParaRPr lang="en-GB" dirty="0"/>
          </a:p>
        </p:txBody>
      </p:sp>
      <p:sp>
        <p:nvSpPr>
          <p:cNvPr id="3" name="Title 2"/>
          <p:cNvSpPr>
            <a:spLocks noGrp="1"/>
          </p:cNvSpPr>
          <p:nvPr>
            <p:ph type="title"/>
          </p:nvPr>
        </p:nvSpPr>
        <p:spPr>
          <a:xfrm>
            <a:off x="457200" y="274638"/>
            <a:ext cx="8435280" cy="1143000"/>
          </a:xfrm>
        </p:spPr>
        <p:txBody>
          <a:bodyPr>
            <a:normAutofit fontScale="90000"/>
          </a:bodyPr>
          <a:lstStyle/>
          <a:p>
            <a:r>
              <a:rPr lang="en-GB" u="sng" dirty="0" smtClean="0"/>
              <a:t>Leadership &amp; Emotional Intelligence</a:t>
            </a:r>
            <a:endParaRPr lang="en-GB" u="sng"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4784"/>
            <a:ext cx="9144000" cy="4525963"/>
          </a:xfrm>
        </p:spPr>
        <p:txBody>
          <a:bodyPr>
            <a:normAutofit fontScale="85000" lnSpcReduction="10000"/>
          </a:bodyPr>
          <a:lstStyle/>
          <a:p>
            <a:r>
              <a:rPr lang="en-GB" b="1" dirty="0" smtClean="0"/>
              <a:t>Mindfulness</a:t>
            </a:r>
            <a:r>
              <a:rPr lang="en-GB" dirty="0" smtClean="0"/>
              <a:t> is seen as a key tool in developing emotional and social intelligence. Mindfulness is a key Management and Self-Management skill that allows people to be in a centred state of awareness acceptance</a:t>
            </a:r>
            <a:r>
              <a:rPr lang="en-GB" b="1" dirty="0" smtClean="0"/>
              <a:t> </a:t>
            </a:r>
            <a:r>
              <a:rPr lang="en-GB" dirty="0" smtClean="0"/>
              <a:t>and compassion</a:t>
            </a:r>
            <a:r>
              <a:rPr lang="en-GB" b="1" dirty="0" smtClean="0"/>
              <a:t> </a:t>
            </a:r>
            <a:r>
              <a:rPr lang="en-GB" dirty="0" smtClean="0"/>
              <a:t>with all that is occurring within and around them. </a:t>
            </a:r>
          </a:p>
          <a:p>
            <a:r>
              <a:rPr lang="en-GB" dirty="0" smtClean="0"/>
              <a:t>Initially spearheaded by pioneers such as General Mills and Google the concept practice and research in Mindfulness in Organisations  shows that mindfulness has numerous and wide-ranging benefits for the working person and organisations that relate to Maslow’s Self-actualised qualities such as improved </a:t>
            </a:r>
            <a:r>
              <a:rPr lang="en-GB" b="1" dirty="0" smtClean="0"/>
              <a:t>creativity</a:t>
            </a:r>
            <a:r>
              <a:rPr lang="en-GB" dirty="0" smtClean="0"/>
              <a:t>, </a:t>
            </a:r>
            <a:r>
              <a:rPr lang="en-GB" b="1" dirty="0" smtClean="0"/>
              <a:t>fulfilment</a:t>
            </a:r>
            <a:r>
              <a:rPr lang="en-GB" dirty="0" smtClean="0"/>
              <a:t>, </a:t>
            </a:r>
            <a:r>
              <a:rPr lang="en-GB" b="1" dirty="0" smtClean="0"/>
              <a:t>emotional intelligence, </a:t>
            </a:r>
            <a:r>
              <a:rPr lang="en-GB" dirty="0" smtClean="0"/>
              <a:t>improved relationships and team-working, health, customer service, and productivity.  </a:t>
            </a:r>
          </a:p>
          <a:p>
            <a:endParaRPr lang="en-GB" dirty="0"/>
          </a:p>
        </p:txBody>
      </p:sp>
      <p:sp>
        <p:nvSpPr>
          <p:cNvPr id="3" name="Title 2"/>
          <p:cNvSpPr>
            <a:spLocks noGrp="1"/>
          </p:cNvSpPr>
          <p:nvPr>
            <p:ph type="title"/>
          </p:nvPr>
        </p:nvSpPr>
        <p:spPr/>
        <p:txBody>
          <a:bodyPr>
            <a:normAutofit/>
          </a:bodyPr>
          <a:lstStyle/>
          <a:p>
            <a:r>
              <a:rPr lang="en-GB" u="sng" dirty="0" smtClean="0"/>
              <a:t>Leadership &amp; Mindfulness</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35285"/>
            <a:ext cx="9144000" cy="4525963"/>
          </a:xfrm>
        </p:spPr>
        <p:txBody>
          <a:bodyPr>
            <a:noAutofit/>
          </a:bodyPr>
          <a:lstStyle/>
          <a:p>
            <a:r>
              <a:rPr lang="en-GB" sz="2400" dirty="0" smtClean="0"/>
              <a:t>As evidenced by many contemporary and successful leaders from large Organisations such as Bill Gates and the establishment of the Bill Gates Foundation to the leaders of small Social enterprises all over the World, as Leaders satisfy their needs and operate from a higher self-actualised state their Organisations operate in a more Philanthropic and Socially responsible (CSR) and Compassionate manner reflecting the developmental state of the leader her/himself.</a:t>
            </a:r>
          </a:p>
          <a:p>
            <a:r>
              <a:rPr lang="en-GB" sz="2400" dirty="0" smtClean="0"/>
              <a:t>Compassionate Leaders and Managers can identify the needs of their employees and support them up the pyramid. </a:t>
            </a:r>
            <a:r>
              <a:rPr lang="en-GB" sz="2400" b="1" dirty="0" smtClean="0"/>
              <a:t>Social and</a:t>
            </a:r>
            <a:r>
              <a:rPr lang="en-GB" sz="2400" dirty="0" smtClean="0"/>
              <a:t> </a:t>
            </a:r>
            <a:r>
              <a:rPr lang="en-GB" sz="2400" b="1" dirty="0" smtClean="0"/>
              <a:t>Emotional Intelligence</a:t>
            </a:r>
            <a:r>
              <a:rPr lang="en-GB" sz="2400" dirty="0" smtClean="0"/>
              <a:t> is the key to successful Leadership as it is the key to understanding people’s development needs. </a:t>
            </a:r>
          </a:p>
          <a:p>
            <a:endParaRPr lang="en-GB" sz="2400" dirty="0"/>
          </a:p>
        </p:txBody>
      </p:sp>
      <p:sp>
        <p:nvSpPr>
          <p:cNvPr id="3" name="Title 2"/>
          <p:cNvSpPr>
            <a:spLocks noGrp="1"/>
          </p:cNvSpPr>
          <p:nvPr>
            <p:ph type="title"/>
          </p:nvPr>
        </p:nvSpPr>
        <p:spPr>
          <a:xfrm>
            <a:off x="457200" y="197768"/>
            <a:ext cx="8229600" cy="1143000"/>
          </a:xfrm>
        </p:spPr>
        <p:txBody>
          <a:bodyPr>
            <a:normAutofit/>
          </a:bodyPr>
          <a:lstStyle/>
          <a:p>
            <a:r>
              <a:rPr lang="en-GB" u="sng" dirty="0" smtClean="0"/>
              <a:t>Contemporary Leaders</a:t>
            </a:r>
            <a:endParaRPr lang="en-GB" u="sng"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4525963"/>
          </a:xfrm>
        </p:spPr>
        <p:txBody>
          <a:bodyPr>
            <a:noAutofit/>
          </a:bodyPr>
          <a:lstStyle/>
          <a:p>
            <a:r>
              <a:rPr lang="en-GB" sz="2600" dirty="0" smtClean="0"/>
              <a:t>The Transactional Leadership style satisfies Maslow’s lower Needs and Herzberg’s Hygiene factors. </a:t>
            </a:r>
          </a:p>
          <a:p>
            <a:r>
              <a:rPr lang="en-GB" sz="2600" dirty="0" smtClean="0"/>
              <a:t>Paternalistic and Democratic Management </a:t>
            </a:r>
            <a:r>
              <a:rPr lang="en-GB" sz="2600" dirty="0" err="1" smtClean="0"/>
              <a:t>stlyes</a:t>
            </a:r>
            <a:r>
              <a:rPr lang="en-GB" sz="2600" dirty="0" smtClean="0"/>
              <a:t> along with Transformational, Situational Inspirational and Compassionate Leadership styles help to satisfy employee Higher needs to produce a self-Actualised Organisation.</a:t>
            </a:r>
          </a:p>
          <a:p>
            <a:r>
              <a:rPr lang="en-GB" sz="2600" dirty="0" smtClean="0"/>
              <a:t>It is clear that an understanding of Motivation and Leadership &amp; Management practices is very important if the appropriate styles and business practices are to be implemented to enhance Employee engagement and create a motivated and Self-Actualised work-force.</a:t>
            </a:r>
          </a:p>
        </p:txBody>
      </p:sp>
      <p:sp>
        <p:nvSpPr>
          <p:cNvPr id="3" name="Title 2"/>
          <p:cNvSpPr>
            <a:spLocks noGrp="1"/>
          </p:cNvSpPr>
          <p:nvPr>
            <p:ph type="title"/>
          </p:nvPr>
        </p:nvSpPr>
        <p:spPr>
          <a:xfrm>
            <a:off x="457200" y="197768"/>
            <a:ext cx="8229600" cy="1143000"/>
          </a:xfrm>
        </p:spPr>
        <p:txBody>
          <a:bodyPr/>
          <a:lstStyle/>
          <a:p>
            <a:r>
              <a:rPr lang="en-GB" u="sng" dirty="0" smtClean="0"/>
              <a:t>Motivation &amp; Leadership</a:t>
            </a:r>
            <a:endParaRPr lang="en-GB" u="sng"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The level of emotional intelligence possessed by the Leader and Management of an Organisation largely determines the emotional environment and culture within the organisation. </a:t>
            </a:r>
          </a:p>
          <a:p>
            <a:r>
              <a:rPr lang="en-GB" dirty="0" smtClean="0"/>
              <a:t>Thus, it is critically important that Leaders and managers develop these skills as their emotions drastically impact the energy, vitality, perspective, overall effectiveness and engagement of a workforce, the entire Organisation.</a:t>
            </a:r>
          </a:p>
          <a:p>
            <a:endParaRPr lang="en-GB" dirty="0"/>
          </a:p>
        </p:txBody>
      </p:sp>
      <p:sp>
        <p:nvSpPr>
          <p:cNvPr id="3" name="Title 2"/>
          <p:cNvSpPr>
            <a:spLocks noGrp="1"/>
          </p:cNvSpPr>
          <p:nvPr>
            <p:ph type="title"/>
          </p:nvPr>
        </p:nvSpPr>
        <p:spPr/>
        <p:txBody>
          <a:bodyPr/>
          <a:lstStyle/>
          <a:p>
            <a:r>
              <a:rPr lang="en-GB" dirty="0" smtClean="0"/>
              <a:t>Motivation &amp; Leadership</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holistic Philanthropic and ethical fashion in which many Organisations operate today is a key sign that Organisations and Leaders are indeed operating and managing their Enterprises in a much more Self-Actualised Emotionally intelligent and Mindful way.</a:t>
            </a:r>
          </a:p>
          <a:p>
            <a:r>
              <a:rPr lang="en-GB" dirty="0" smtClean="0"/>
              <a:t>There is a clear link between Maslow’s Transcendent state of Self-Actualisation and the Transformational and Compassionate Leadership styles being adopted today.</a:t>
            </a:r>
          </a:p>
          <a:p>
            <a:endParaRPr lang="en-GB" dirty="0"/>
          </a:p>
        </p:txBody>
      </p:sp>
      <p:sp>
        <p:nvSpPr>
          <p:cNvPr id="3" name="Title 2"/>
          <p:cNvSpPr>
            <a:spLocks noGrp="1"/>
          </p:cNvSpPr>
          <p:nvPr>
            <p:ph type="title"/>
          </p:nvPr>
        </p:nvSpPr>
        <p:spPr/>
        <p:txBody>
          <a:bodyPr/>
          <a:lstStyle/>
          <a:p>
            <a:r>
              <a:rPr lang="en-GB" dirty="0" smtClean="0"/>
              <a:t>Motivation &amp; Leadership</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According to Ghandi, Leadership is:</a:t>
            </a:r>
            <a:endParaRPr lang="en-GB" dirty="0"/>
          </a:p>
        </p:txBody>
      </p:sp>
      <p:sp>
        <p:nvSpPr>
          <p:cNvPr id="3" name="Title 2"/>
          <p:cNvSpPr>
            <a:spLocks noGrp="1"/>
          </p:cNvSpPr>
          <p:nvPr>
            <p:ph type="title"/>
          </p:nvPr>
        </p:nvSpPr>
        <p:spPr/>
        <p:txBody>
          <a:bodyPr/>
          <a:lstStyle/>
          <a:p>
            <a:r>
              <a:rPr lang="en-GB" dirty="0" smtClean="0"/>
              <a:t>In a Nutshell</a:t>
            </a:r>
            <a:endParaRPr lang="en-GB" dirty="0"/>
          </a:p>
        </p:txBody>
      </p:sp>
      <p:pic>
        <p:nvPicPr>
          <p:cNvPr id="6" name="Picture 4" descr="http://img.gauraw.com/wp-content/uploads/2012/07/Be-The-Change-You-Want-To-See-In-The-World.png"/>
          <p:cNvPicPr>
            <a:picLocks noChangeAspect="1" noChangeArrowheads="1"/>
          </p:cNvPicPr>
          <p:nvPr/>
        </p:nvPicPr>
        <p:blipFill>
          <a:blip r:embed="rId2" cstate="print"/>
          <a:srcRect/>
          <a:stretch>
            <a:fillRect/>
          </a:stretch>
        </p:blipFill>
        <p:spPr bwMode="auto">
          <a:xfrm>
            <a:off x="1475656" y="1916832"/>
            <a:ext cx="6408712" cy="4153795"/>
          </a:xfrm>
          <a:prstGeom prst="rect">
            <a:avLst/>
          </a:prstGeom>
          <a:noFill/>
        </p:spPr>
      </p:pic>
      <p:sp>
        <p:nvSpPr>
          <p:cNvPr id="7" name="Rectangle 6"/>
          <p:cNvSpPr/>
          <p:nvPr/>
        </p:nvSpPr>
        <p:spPr>
          <a:xfrm>
            <a:off x="6084168" y="5589240"/>
            <a:ext cx="1296144" cy="144016"/>
          </a:xfrm>
          <a:prstGeom prst="rect">
            <a:avLst/>
          </a:prstGeom>
          <a:solidFill>
            <a:srgbClr val="E9D9FF"/>
          </a:solidFill>
          <a:ln>
            <a:solidFill>
              <a:srgbClr val="E9D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251520" y="6525344"/>
            <a:ext cx="657552" cy="215444"/>
          </a:xfrm>
          <a:prstGeom prst="rect">
            <a:avLst/>
          </a:prstGeom>
          <a:noFill/>
        </p:spPr>
        <p:txBody>
          <a:bodyPr wrap="none" rtlCol="0">
            <a:spAutoFit/>
          </a:bodyPr>
          <a:lstStyle/>
          <a:p>
            <a:r>
              <a:rPr lang="en-GB" sz="800" dirty="0" smtClean="0">
                <a:hlinkClick r:id="rId3"/>
              </a:rPr>
              <a:t>Image ref</a:t>
            </a:r>
            <a:endParaRPr lang="en-GB" sz="8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C:\Users\Pamela\AppData\Local\Microsoft\Windows\Temporary Internet Files\Content.IE5\QOZ7H96L\MC900116362[4].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80</TotalTime>
  <Words>2194</Words>
  <Application>Microsoft Office PowerPoint</Application>
  <PresentationFormat>On-screen Show (4:3)</PresentationFormat>
  <Paragraphs>159</Paragraphs>
  <Slides>40</Slides>
  <Notes>3</Notes>
  <HiddenSlides>2</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Concourse</vt:lpstr>
      <vt:lpstr>Motivation  Leadership &amp; Management styles to enhance  Employee Engagement</vt:lpstr>
      <vt:lpstr>Motivation</vt:lpstr>
      <vt:lpstr>Motivation</vt:lpstr>
      <vt:lpstr>Motivation</vt:lpstr>
      <vt:lpstr>Intrinsic &amp; Extrinsic motivation</vt:lpstr>
      <vt:lpstr>Motivation</vt:lpstr>
      <vt:lpstr>Motivation</vt:lpstr>
      <vt:lpstr>Maslow’s Hierarchy of Needs</vt:lpstr>
      <vt:lpstr>Maslow’s Hierarchy of Needs</vt:lpstr>
      <vt:lpstr>Maslow’s Hierarchy of needs</vt:lpstr>
      <vt:lpstr>Maslow’s Hierarchy of needs</vt:lpstr>
      <vt:lpstr>Slide 12</vt:lpstr>
      <vt:lpstr>Maslow’s Hierarchy of needs</vt:lpstr>
      <vt:lpstr>Maslow’s Hierarchy of needs</vt:lpstr>
      <vt:lpstr>Maslow’s Hierarchy of needs</vt:lpstr>
      <vt:lpstr>Maslow’s Hierarchy of needs - Extended Model</vt:lpstr>
      <vt:lpstr>Herzberg’s Two-factor Theory of Motivation</vt:lpstr>
      <vt:lpstr>Employee Engagement</vt:lpstr>
      <vt:lpstr>Employee Engagement</vt:lpstr>
      <vt:lpstr>In the Zone</vt:lpstr>
      <vt:lpstr>FLOW</vt:lpstr>
      <vt:lpstr>Leadership</vt:lpstr>
      <vt:lpstr>Leadership &amp; Management</vt:lpstr>
      <vt:lpstr>Leadership</vt:lpstr>
      <vt:lpstr>Leadership &amp; Management</vt:lpstr>
      <vt:lpstr>Leadership &amp; Management</vt:lpstr>
      <vt:lpstr>Paternalistic Management</vt:lpstr>
      <vt:lpstr>Paternalistic management</vt:lpstr>
      <vt:lpstr>Management Styles</vt:lpstr>
      <vt:lpstr>Leadership &amp; Management</vt:lpstr>
      <vt:lpstr>Leadership</vt:lpstr>
      <vt:lpstr>Leadership</vt:lpstr>
      <vt:lpstr>Leadership &amp; Emotional Intelligence</vt:lpstr>
      <vt:lpstr>Leadership &amp; Mindfulness</vt:lpstr>
      <vt:lpstr>Contemporary Leaders</vt:lpstr>
      <vt:lpstr>Motivation &amp; Leadership</vt:lpstr>
      <vt:lpstr>Motivation &amp; Leadership</vt:lpstr>
      <vt:lpstr>Motivation &amp; Leadership</vt:lpstr>
      <vt:lpstr>In a Nutshell</vt:lpstr>
      <vt:lpstr>Slide 40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  Leadership &amp; Management styles to enhance  Employee Engagement</dc:title>
  <dc:creator>Pamela</dc:creator>
  <cp:lastModifiedBy>Pamela</cp:lastModifiedBy>
  <cp:revision>12</cp:revision>
  <dcterms:created xsi:type="dcterms:W3CDTF">2014-02-18T15:13:01Z</dcterms:created>
  <dcterms:modified xsi:type="dcterms:W3CDTF">2014-03-02T17:17:47Z</dcterms:modified>
</cp:coreProperties>
</file>