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6810"/>
    <a:srgbClr val="FF0066"/>
    <a:srgbClr val="FFFF5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180" y="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97A1E-0237-4DD9-A20A-A002F4D65D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F1C0B-73DE-45C2-8EED-22E23E1958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75FAE1-073C-4725-B6E1-01B349764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F7A3-1475-4C4C-B2FD-5922B8140C77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E8F23-9AE8-4CDB-BD23-8F9616A0A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E49C59-C37C-417F-888B-D29BA93DF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986F9-8ABF-4E77-857D-649D4BD07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75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50AFB-9F52-4AE3-91B2-4441FA478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57AE0-C49F-428F-93D1-D73B332B8F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76BA0-1E39-4613-A6A0-45D3F9509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F7A3-1475-4C4C-B2FD-5922B8140C77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6EB37-A255-401B-9925-F9D5AF4C5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6867E3-C158-4E5A-9211-DA7BE0059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986F9-8ABF-4E77-857D-649D4BD07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7384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4C44A-729D-4611-B0DB-0EB316349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08619F-323C-414D-94D4-8D616FA490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8E1F9-A3ED-48F2-A9D7-5A6F0A6A0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F7A3-1475-4C4C-B2FD-5922B8140C77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E4E2CD-8A36-4C01-B95F-BA58BE63C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B49B8-C3C1-472F-B5A4-3898D9B15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986F9-8ABF-4E77-857D-649D4BD07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976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4FDC6-6F05-4C49-86B4-55F54915A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0D469-A365-4C96-897C-4D19730E51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D3D8D5-EB04-4CF0-A063-CABAA98BCA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E25D04-A379-43CE-9A3E-BEF60444E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F7A3-1475-4C4C-B2FD-5922B8140C77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A2E676-DB55-4A5B-A658-7C840A933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4373B1-C792-4B1E-BF4F-FE226BF4B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986F9-8ABF-4E77-857D-649D4BD07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725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C7907-B3B4-417A-986D-6E6E0666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04DBF2-EE5C-48AA-935C-3DF2471269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19D08D-E3B6-4B1F-833A-DEDE13D90D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2FE89E-4281-49EA-9A5F-8A25BC6BA8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5ADAF2-1808-413F-8E34-1D93ABCB71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3F5898-8947-4260-849A-537D6A7DB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F7A3-1475-4C4C-B2FD-5922B8140C77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B873F3-CF0B-493D-8A96-494221A2F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AA2616-0912-439E-A111-88BFBF51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986F9-8ABF-4E77-857D-649D4BD07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642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00C93-BC5D-43F9-ABC1-B450888AD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8D371F-B628-4E1D-B875-2E9A62138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F7A3-1475-4C4C-B2FD-5922B8140C77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B94AF9-D1BA-49CC-ADE5-D03284748B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92777E-0D31-4E74-8BD8-0074A7570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986F9-8ABF-4E77-857D-649D4BD07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953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2519F8-A797-4164-B124-AFE9EA4AE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F7A3-1475-4C4C-B2FD-5922B8140C77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D75AA2-4BE1-487C-9822-AFF17AF7D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E18BDA-5571-4ED6-8CD6-59A1A2782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986F9-8ABF-4E77-857D-649D4BD07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24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853B4-007C-4DE9-B5AE-2B830DE57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09FA9-701D-49F1-86DA-E3C2232728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C51905-A701-499A-9FF2-EC2E72C2E0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E6D6D3-5E73-4F74-BC18-7A69D3E7B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F7A3-1475-4C4C-B2FD-5922B8140C77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99FDAC-EC41-4A75-A710-9FD9CB525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B312D0-EA49-4326-B479-442184AD0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986F9-8ABF-4E77-857D-649D4BD07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081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F70F6-CEF8-48AB-99DD-66DD4A005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B8AD37-8F69-4CFE-B98C-0AC570CECA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91BFE6-47CA-4935-8901-FAB499DFD3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6F013C-7F97-4DC3-B31A-374A6283B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F7A3-1475-4C4C-B2FD-5922B8140C77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2FA0CF-EA86-4166-995C-6A3BB01AB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5677A8-FE61-46A6-8BEF-4EDBDF206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986F9-8ABF-4E77-857D-649D4BD07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072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2FB4A-C00D-4A8A-A97C-29EA9CB8D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421C4F-328F-41D2-A236-31D3CF7B50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46853D-40AF-4086-B2FD-FD44FC4F5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F7A3-1475-4C4C-B2FD-5922B8140C77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3B58C-08C9-4CAE-9E6E-42B68AAB5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ABD84-04BC-4821-9ABC-8B4F197CE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986F9-8ABF-4E77-857D-649D4BD07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174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D523B2-E7BA-4E58-BD6D-566FCDBE0E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E00348-93F0-41D0-80BC-DB1C9127AF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5C071-EE94-4025-97DC-D8665FE20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4F7A3-1475-4C4C-B2FD-5922B8140C77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660F1-4F93-4889-9CF6-9048B0E54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2E8E27-FF05-4694-8A1D-A93EF8755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5986F9-8ABF-4E77-857D-649D4BD07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093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9EEF15-D2DE-4E86-8FCF-A516F3ACD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047B01-82C4-4ED4-B8D7-596499FFCF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58AE43-7155-4B63-B3F8-133DD45F79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94F7A3-1475-4C4C-B2FD-5922B8140C77}" type="datetimeFigureOut">
              <a:rPr lang="en-GB" smtClean="0"/>
              <a:t>20/02/2020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34033-998B-488E-A709-1A84155260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539DB9-F3FC-4EAC-B607-EEA7F0FD50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986F9-8ABF-4E77-857D-649D4BD078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510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s3.amazonaws.com/academia.edu.documents/50992669/j.tate.2009.02.00320161220-28073-a7u6t3.pdf?response-content-disposition=inline%3B%20filename%3DThe_inclusive_practice_project_in_Scotla.pdf&amp;X-Amz-Algorithm=AWS4-HMAC-SHA256&amp;X-Amz-Credential=AKIAIWOWYYGZ2Y53UL3A%2F20200215%2Fus-east-1%2Fs3%2Faws4_request&amp;X-Amz-Date=20200215T145519Z&amp;X-Amz-Expires=3600&amp;X-Amz-SignedHeaders=host&amp;X-Amz-Signature=c4e7be02787a4762d8438d14040d345ed43db935c9583218898f1b8dffe65e15" TargetMode="External"/><Relationship Id="rId13" Type="http://schemas.openxmlformats.org/officeDocument/2006/relationships/hyperlink" Target="http://www.snapcymru.org/wp-content/uploads/2014/09/IDP-Booklet.pdf" TargetMode="External"/><Relationship Id="rId3" Type="http://schemas.openxmlformats.org/officeDocument/2006/relationships/hyperlink" Target="https://www.bbc.co.uk/news/uk-wales-49770105" TargetMode="External"/><Relationship Id="rId7" Type="http://schemas.openxmlformats.org/officeDocument/2006/relationships/hyperlink" Target="https://www.atlantis-press.com/proceedings/icece-17/25889784" TargetMode="External"/><Relationship Id="rId12" Type="http://schemas.openxmlformats.org/officeDocument/2006/relationships/hyperlink" Target="https://dl.uswr.ac.ir/bitstream/Hannan/132222/1/Terry_Overton_Assessing_Learners_with_Special_Needs_An_Applied_Approach_7th_Edition____2011.pdf" TargetMode="External"/><Relationship Id="rId17" Type="http://schemas.openxmlformats.org/officeDocument/2006/relationships/hyperlink" Target="https://discovery.ucl.ac.uk/id/eprint/10016514/1/RR431.pdf" TargetMode="External"/><Relationship Id="rId2" Type="http://schemas.openxmlformats.org/officeDocument/2006/relationships/hyperlink" Target="https://www.assembly.wales/research%20documents/16-059%20sen/16-059-web-%20english.pdf" TargetMode="External"/><Relationship Id="rId16" Type="http://schemas.openxmlformats.org/officeDocument/2006/relationships/hyperlink" Target="https://www.un.org/development/desa/disabilities/convention-on-the-rights-of-persons-with-disabilities/article-7-children-with-disabilitie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rmarthenshire.gov.wales/home/council-services/education-schools/participation-and-childrens-rights/childrens-rights-promise/" TargetMode="External"/><Relationship Id="rId11" Type="http://schemas.openxmlformats.org/officeDocument/2006/relationships/hyperlink" Target="https://gov.wales/sites/default/files/publications/2019-11/additional-learning-needs-transformation-programme-frequently-asked-questions.pdf" TargetMode="External"/><Relationship Id="rId5" Type="http://schemas.openxmlformats.org/officeDocument/2006/relationships/hyperlink" Target="https://www.swansea.gov.uk/article/46422/Specialist-staff-for-special-needs" TargetMode="External"/><Relationship Id="rId15" Type="http://schemas.openxmlformats.org/officeDocument/2006/relationships/hyperlink" Target="https://downloads.unicef.org.uk/wp-content/uploads/2019/10/UNCRC_summary-1_1.pdf?_ga=2.254219009.869457320.1580938440-1410647054.1580938440" TargetMode="External"/><Relationship Id="rId10" Type="http://schemas.openxmlformats.org/officeDocument/2006/relationships/hyperlink" Target="https://gov.wales/sites/default/files/publications/2018-03/additional-learning-needs-aln-transformation-programme.pdf" TargetMode="External"/><Relationship Id="rId4" Type="http://schemas.openxmlformats.org/officeDocument/2006/relationships/hyperlink" Target="https://researchoutput.csu.edu.au/ws/portalfiles/portal/8780882/23186manuscript.pdf" TargetMode="External"/><Relationship Id="rId9" Type="http://schemas.openxmlformats.org/officeDocument/2006/relationships/hyperlink" Target="https://fis.carmarthenshire.gov.wales/additional-learning-needs-aln/" TargetMode="External"/><Relationship Id="rId14" Type="http://schemas.openxmlformats.org/officeDocument/2006/relationships/hyperlink" Target="http://www.snapcymru.org/help-for-families/aln-refor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9000">
              <a:srgbClr val="FEFE63"/>
            </a:gs>
            <a:gs pos="3000">
              <a:schemeClr val="bg2">
                <a:tint val="90000"/>
                <a:lumMod val="104000"/>
              </a:schemeClr>
            </a:gs>
            <a:gs pos="88000">
              <a:srgbClr val="FFFF53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D7036D-D4C0-4046-9926-8D48D393DB8E}"/>
              </a:ext>
            </a:extLst>
          </p:cNvPr>
          <p:cNvSpPr txBox="1"/>
          <p:nvPr/>
        </p:nvSpPr>
        <p:spPr>
          <a:xfrm>
            <a:off x="-39061" y="2618536"/>
            <a:ext cx="4331155" cy="107721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800" b="1" dirty="0"/>
              <a:t>AAA-ADY</a:t>
            </a:r>
          </a:p>
          <a:p>
            <a:pPr algn="just"/>
            <a:r>
              <a:rPr lang="en-GB" sz="700" dirty="0" err="1"/>
              <a:t>Fel</a:t>
            </a:r>
            <a:r>
              <a:rPr lang="en-GB" sz="700" dirty="0"/>
              <a:t> </a:t>
            </a:r>
            <a:r>
              <a:rPr lang="en-GB" sz="700" dirty="0" err="1"/>
              <a:t>mae</a:t>
            </a:r>
            <a:r>
              <a:rPr lang="en-GB" sz="700" dirty="0"/>
              <a:t> </a:t>
            </a:r>
            <a:r>
              <a:rPr lang="en-GB" sz="700" dirty="0" err="1"/>
              <a:t>enw’r</a:t>
            </a:r>
            <a:r>
              <a:rPr lang="en-GB" sz="700" dirty="0"/>
              <a:t> </a:t>
            </a:r>
            <a:r>
              <a:rPr lang="en-GB" sz="700" dirty="0" err="1"/>
              <a:t>ddeddf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awgrymu</a:t>
            </a:r>
            <a:r>
              <a:rPr lang="en-GB" sz="700" dirty="0"/>
              <a:t>, </a:t>
            </a:r>
            <a:r>
              <a:rPr lang="en-GB" sz="700" dirty="0" err="1"/>
              <a:t>mae’r</a:t>
            </a:r>
            <a:r>
              <a:rPr lang="en-GB" sz="700" dirty="0"/>
              <a:t> term ‘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Addysgol</a:t>
            </a:r>
            <a:r>
              <a:rPr lang="en-GB" sz="700" dirty="0"/>
              <a:t> </a:t>
            </a:r>
            <a:r>
              <a:rPr lang="en-GB" sz="700" dirty="0" err="1"/>
              <a:t>Arbennig</a:t>
            </a:r>
            <a:r>
              <a:rPr lang="en-GB" sz="700" dirty="0"/>
              <a:t>’,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newid</a:t>
            </a:r>
            <a:r>
              <a:rPr lang="en-GB" sz="700" dirty="0"/>
              <a:t> </a:t>
            </a:r>
            <a:r>
              <a:rPr lang="en-GB" sz="700" dirty="0" err="1"/>
              <a:t>nawr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‘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Dysgu</a:t>
            </a:r>
            <a:r>
              <a:rPr lang="en-GB" sz="700" dirty="0"/>
              <a:t> </a:t>
            </a:r>
            <a:r>
              <a:rPr lang="en-GB" sz="700" dirty="0" err="1"/>
              <a:t>Ychwanegol</a:t>
            </a:r>
            <a:r>
              <a:rPr lang="en-GB" sz="700" dirty="0"/>
              <a:t>’. </a:t>
            </a:r>
            <a:r>
              <a:rPr lang="en-GB" sz="700" dirty="0" err="1"/>
              <a:t>Golygwyd</a:t>
            </a:r>
            <a:r>
              <a:rPr lang="en-GB" sz="700" dirty="0"/>
              <a:t> </a:t>
            </a:r>
            <a:r>
              <a:rPr lang="en-GB" sz="700" dirty="0" err="1"/>
              <a:t>hyn</a:t>
            </a:r>
            <a:r>
              <a:rPr lang="en-GB" sz="700" dirty="0"/>
              <a:t> bod SENCO’s </a:t>
            </a:r>
            <a:r>
              <a:rPr lang="en-GB" sz="700" dirty="0" err="1"/>
              <a:t>nawr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cael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hadnabod</a:t>
            </a:r>
            <a:r>
              <a:rPr lang="en-GB" sz="700" dirty="0"/>
              <a:t> </a:t>
            </a:r>
            <a:r>
              <a:rPr lang="en-GB" sz="700" dirty="0" err="1"/>
              <a:t>fel</a:t>
            </a:r>
            <a:r>
              <a:rPr lang="en-GB" sz="700" dirty="0"/>
              <a:t> ALENCO’s. </a:t>
            </a:r>
          </a:p>
          <a:p>
            <a:pPr algn="just"/>
            <a:r>
              <a:rPr lang="en-GB" sz="700" dirty="0" err="1"/>
              <a:t>Nodwyd</a:t>
            </a:r>
            <a:r>
              <a:rPr lang="en-GB" sz="700" dirty="0"/>
              <a:t> Nutbrown, C et al., </a:t>
            </a:r>
            <a:r>
              <a:rPr lang="en-GB" sz="700" dirty="0" err="1"/>
              <a:t>cyhoeddwyd</a:t>
            </a:r>
            <a:r>
              <a:rPr lang="en-GB" sz="700" dirty="0"/>
              <a:t> </a:t>
            </a:r>
            <a:r>
              <a:rPr lang="en-GB" sz="700" dirty="0" err="1"/>
              <a:t>cyfres</a:t>
            </a:r>
            <a:r>
              <a:rPr lang="en-GB" sz="700" dirty="0"/>
              <a:t> o </a:t>
            </a:r>
            <a:r>
              <a:rPr lang="en-GB" sz="700" dirty="0" err="1"/>
              <a:t>godau</a:t>
            </a:r>
            <a:r>
              <a:rPr lang="en-GB" sz="700" dirty="0"/>
              <a:t> </a:t>
            </a:r>
            <a:r>
              <a:rPr lang="en-GB" sz="700" dirty="0" err="1"/>
              <a:t>ymarfer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gyfer</a:t>
            </a:r>
            <a:r>
              <a:rPr lang="en-GB" sz="700" dirty="0"/>
              <a:t> AAA a </a:t>
            </a:r>
            <a:r>
              <a:rPr lang="en-GB" sz="700" dirty="0" err="1"/>
              <a:t>chrëwyd</a:t>
            </a:r>
            <a:r>
              <a:rPr lang="en-GB" sz="700" dirty="0"/>
              <a:t> </a:t>
            </a:r>
            <a:r>
              <a:rPr lang="en-GB" sz="700" dirty="0" err="1"/>
              <a:t>swyddi</a:t>
            </a:r>
            <a:r>
              <a:rPr lang="en-GB" sz="700" dirty="0"/>
              <a:t> </a:t>
            </a:r>
            <a:r>
              <a:rPr lang="en-GB" sz="700" dirty="0" err="1"/>
              <a:t>cyfrifoldeb</a:t>
            </a:r>
            <a:r>
              <a:rPr lang="en-GB" sz="700" dirty="0"/>
              <a:t> </a:t>
            </a:r>
            <a:r>
              <a:rPr lang="en-GB" sz="700" dirty="0" err="1"/>
              <a:t>newydd</a:t>
            </a:r>
            <a:r>
              <a:rPr lang="en-GB" sz="700" dirty="0"/>
              <a:t> am AAA </a:t>
            </a:r>
            <a:r>
              <a:rPr lang="en-GB" sz="700" dirty="0" err="1"/>
              <a:t>lle'r</a:t>
            </a:r>
            <a:r>
              <a:rPr lang="en-GB" sz="700" dirty="0"/>
              <a:t> </a:t>
            </a:r>
            <a:r>
              <a:rPr lang="en-GB" sz="700" dirty="0" err="1"/>
              <a:t>oedd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ofynnol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bob </a:t>
            </a:r>
            <a:r>
              <a:rPr lang="en-GB" sz="700" dirty="0" err="1"/>
              <a:t>ysgol</a:t>
            </a:r>
            <a:r>
              <a:rPr lang="en-GB" sz="700" dirty="0"/>
              <a:t> </a:t>
            </a:r>
            <a:r>
              <a:rPr lang="en-GB" sz="700" dirty="0" err="1"/>
              <a:t>benodi</a:t>
            </a:r>
            <a:r>
              <a:rPr lang="en-GB" sz="700" dirty="0"/>
              <a:t> </a:t>
            </a:r>
            <a:r>
              <a:rPr lang="en-GB" sz="700" dirty="0" err="1"/>
              <a:t>cydlynydd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addysgol</a:t>
            </a:r>
            <a:r>
              <a:rPr lang="en-GB" sz="700" dirty="0"/>
              <a:t> </a:t>
            </a:r>
            <a:r>
              <a:rPr lang="en-GB" sz="700" dirty="0" err="1"/>
              <a:t>arbennig</a:t>
            </a:r>
            <a:r>
              <a:rPr lang="en-GB" sz="700" dirty="0"/>
              <a:t> (SENCO). (</a:t>
            </a:r>
            <a:r>
              <a:rPr lang="en-GB" sz="700" dirty="0" err="1"/>
              <a:t>SNAPCymru</a:t>
            </a:r>
            <a:r>
              <a:rPr lang="en-GB" sz="700" dirty="0"/>
              <a:t>, 2020). “Proposed changes to the way children and young people’s special educational needs will be identified, assessed and met.” </a:t>
            </a:r>
            <a:r>
              <a:rPr lang="en-GB" sz="700" dirty="0" err="1"/>
              <a:t>Esboniwyd</a:t>
            </a:r>
            <a:r>
              <a:rPr lang="en-GB" sz="700" dirty="0"/>
              <a:t> Kathrine </a:t>
            </a:r>
            <a:r>
              <a:rPr lang="en-GB" sz="700" dirty="0" err="1"/>
              <a:t>Amaladoss</a:t>
            </a:r>
            <a:r>
              <a:rPr lang="en-GB" sz="700" dirty="0"/>
              <a:t> </a:t>
            </a:r>
            <a:r>
              <a:rPr lang="en-GB" sz="700" dirty="0" err="1"/>
              <a:t>bydd</a:t>
            </a:r>
            <a:r>
              <a:rPr lang="en-GB" sz="700" dirty="0"/>
              <a:t> </a:t>
            </a:r>
            <a:r>
              <a:rPr lang="en-GB" sz="700" dirty="0" err="1"/>
              <a:t>angen</a:t>
            </a:r>
            <a:r>
              <a:rPr lang="en-GB" sz="700" dirty="0"/>
              <a:t> </a:t>
            </a:r>
            <a:r>
              <a:rPr lang="en-GB" sz="700" dirty="0" err="1"/>
              <a:t>i’r</a:t>
            </a:r>
            <a:r>
              <a:rPr lang="en-GB" sz="700" dirty="0"/>
              <a:t> SENCO </a:t>
            </a:r>
            <a:r>
              <a:rPr lang="en-GB" sz="700" dirty="0" err="1"/>
              <a:t>gydlynu’r</a:t>
            </a:r>
            <a:r>
              <a:rPr lang="en-GB" sz="700" dirty="0"/>
              <a:t> </a:t>
            </a:r>
            <a:r>
              <a:rPr lang="en-GB" sz="700" dirty="0" err="1"/>
              <a:t>cyngor</a:t>
            </a:r>
            <a:r>
              <a:rPr lang="en-GB" sz="700" dirty="0"/>
              <a:t> </a:t>
            </a:r>
            <a:r>
              <a:rPr lang="en-GB" sz="700" dirty="0" err="1"/>
              <a:t>proffesiynol</a:t>
            </a:r>
            <a:r>
              <a:rPr lang="en-GB" sz="700" dirty="0"/>
              <a:t> a </a:t>
            </a:r>
            <a:r>
              <a:rPr lang="en-GB" sz="700" dirty="0" err="1"/>
              <a:t>safbwyntiau’r</a:t>
            </a:r>
            <a:r>
              <a:rPr lang="en-GB" sz="700" dirty="0"/>
              <a:t> </a:t>
            </a:r>
            <a:r>
              <a:rPr lang="en-GB" sz="700" dirty="0" err="1"/>
              <a:t>teulu</a:t>
            </a:r>
            <a:r>
              <a:rPr lang="en-GB" sz="700" dirty="0"/>
              <a:t> a bod </a:t>
            </a:r>
            <a:r>
              <a:rPr lang="en-GB" sz="700" dirty="0" err="1"/>
              <a:t>angen</a:t>
            </a:r>
            <a:r>
              <a:rPr lang="en-GB" sz="700" dirty="0"/>
              <a:t> bod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gyfrifol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strategol</a:t>
            </a:r>
            <a:r>
              <a:rPr lang="en-GB" sz="700" dirty="0"/>
              <a:t> am y </a:t>
            </a:r>
            <a:r>
              <a:rPr lang="en-GB" sz="700" dirty="0" err="1"/>
              <a:t>trosolwg</a:t>
            </a:r>
            <a:r>
              <a:rPr lang="en-GB" sz="700" dirty="0"/>
              <a:t> o </a:t>
            </a:r>
            <a:r>
              <a:rPr lang="en-GB" sz="700" dirty="0" err="1"/>
              <a:t>anghenion</a:t>
            </a:r>
            <a:r>
              <a:rPr lang="en-GB" sz="700" dirty="0"/>
              <a:t> y </a:t>
            </a:r>
            <a:r>
              <a:rPr lang="en-GB" sz="700" dirty="0" err="1"/>
              <a:t>plentyn</a:t>
            </a:r>
            <a:r>
              <a:rPr lang="en-GB" sz="700" dirty="0"/>
              <a:t> </a:t>
            </a:r>
            <a:r>
              <a:rPr lang="en-GB" sz="700" dirty="0" err="1"/>
              <a:t>a’i</a:t>
            </a:r>
            <a:r>
              <a:rPr lang="en-GB" sz="700" dirty="0"/>
              <a:t> </a:t>
            </a:r>
            <a:r>
              <a:rPr lang="en-GB" sz="700" dirty="0" err="1"/>
              <a:t>darpariaeth</a:t>
            </a:r>
            <a:r>
              <a:rPr lang="en-GB" sz="700" dirty="0"/>
              <a:t> </a:t>
            </a:r>
            <a:r>
              <a:rPr lang="en-GB" sz="700" dirty="0" err="1"/>
              <a:t>gyfatebol</a:t>
            </a:r>
            <a:r>
              <a:rPr lang="en-GB" sz="70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A36ACD-1F62-40C8-8951-C2C3725A4C74}"/>
              </a:ext>
            </a:extLst>
          </p:cNvPr>
          <p:cNvSpPr txBox="1"/>
          <p:nvPr/>
        </p:nvSpPr>
        <p:spPr>
          <a:xfrm>
            <a:off x="-39061" y="3636124"/>
            <a:ext cx="4331155" cy="969496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800" b="1" dirty="0" err="1"/>
              <a:t>Golblygiadau</a:t>
            </a:r>
            <a:r>
              <a:rPr lang="en-GB" sz="800" b="1" dirty="0"/>
              <a:t> </a:t>
            </a:r>
            <a:r>
              <a:rPr lang="en-GB" sz="800" b="1" dirty="0" err="1"/>
              <a:t>i’r</a:t>
            </a:r>
            <a:r>
              <a:rPr lang="en-GB" sz="800" b="1" dirty="0"/>
              <a:t> system </a:t>
            </a:r>
            <a:r>
              <a:rPr lang="en-GB" sz="800" b="1" dirty="0" err="1"/>
              <a:t>newydd</a:t>
            </a:r>
            <a:endParaRPr lang="en-GB" sz="800" b="1" dirty="0"/>
          </a:p>
          <a:p>
            <a:pPr algn="just"/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Assembly Wales (2016), </a:t>
            </a:r>
            <a:r>
              <a:rPr lang="en-GB" sz="700" dirty="0" err="1"/>
              <a:t>esboniwyd</a:t>
            </a:r>
            <a:r>
              <a:rPr lang="en-GB" sz="700" dirty="0"/>
              <a:t> </a:t>
            </a:r>
            <a:r>
              <a:rPr lang="en-GB" sz="700" dirty="0" err="1"/>
              <a:t>nodwyd</a:t>
            </a:r>
            <a:r>
              <a:rPr lang="en-GB" sz="700" dirty="0"/>
              <a:t> </a:t>
            </a:r>
            <a:r>
              <a:rPr lang="en-GB" sz="700" dirty="0" err="1"/>
              <a:t>Pwyllgor</a:t>
            </a:r>
            <a:r>
              <a:rPr lang="en-GB" sz="700" dirty="0"/>
              <a:t> rai </a:t>
            </a:r>
            <a:r>
              <a:rPr lang="en-GB" sz="700" dirty="0" err="1"/>
              <a:t>goblygiadau</a:t>
            </a:r>
            <a:r>
              <a:rPr lang="en-GB" sz="700" dirty="0"/>
              <a:t> o </a:t>
            </a:r>
            <a:r>
              <a:rPr lang="en-GB" sz="700" dirty="0" err="1"/>
              <a:t>drosglwyddo</a:t>
            </a:r>
            <a:r>
              <a:rPr lang="en-GB" sz="700" dirty="0"/>
              <a:t> </a:t>
            </a:r>
            <a:r>
              <a:rPr lang="en-GB" sz="700" dirty="0" err="1"/>
              <a:t>i’r</a:t>
            </a:r>
            <a:r>
              <a:rPr lang="en-GB" sz="700" dirty="0"/>
              <a:t> system </a:t>
            </a:r>
            <a:r>
              <a:rPr lang="en-GB" sz="700" dirty="0" err="1"/>
              <a:t>newydd</a:t>
            </a:r>
            <a:r>
              <a:rPr lang="en-GB" sz="700" dirty="0"/>
              <a:t>. </a:t>
            </a:r>
            <a:r>
              <a:rPr lang="en-GB" sz="700" dirty="0" err="1"/>
              <a:t>Roedd</a:t>
            </a:r>
            <a:r>
              <a:rPr lang="en-GB" sz="700" dirty="0"/>
              <a:t> y </a:t>
            </a:r>
            <a:r>
              <a:rPr lang="en-GB" sz="700" dirty="0" err="1"/>
              <a:t>rhain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cynnwys</a:t>
            </a:r>
            <a:r>
              <a:rPr lang="en-GB" sz="700" dirty="0"/>
              <a:t>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00" dirty="0" err="1"/>
              <a:t>Goblygiadau</a:t>
            </a:r>
            <a:r>
              <a:rPr lang="en-GB" sz="700" dirty="0"/>
              <a:t> </a:t>
            </a:r>
            <a:r>
              <a:rPr lang="en-GB" sz="700" dirty="0" err="1"/>
              <a:t>ariannol</a:t>
            </a:r>
            <a:r>
              <a:rPr lang="en-GB" sz="700" dirty="0"/>
              <a:t> y </a:t>
            </a:r>
            <a:r>
              <a:rPr lang="en-GB" sz="700" dirty="0" err="1"/>
              <a:t>digwyddiad</a:t>
            </a:r>
            <a:r>
              <a:rPr lang="en-GB" sz="700" dirty="0"/>
              <a:t>- </a:t>
            </a:r>
            <a:r>
              <a:rPr lang="en-GB" sz="700" dirty="0" err="1"/>
              <a:t>yr</a:t>
            </a:r>
            <a:r>
              <a:rPr lang="en-GB" sz="700" dirty="0"/>
              <a:t> </a:t>
            </a:r>
            <a:r>
              <a:rPr lang="en-GB" sz="700" dirty="0" err="1"/>
              <a:t>oedd</a:t>
            </a:r>
            <a:r>
              <a:rPr lang="en-GB" sz="700" dirty="0"/>
              <a:t> y </a:t>
            </a:r>
            <a:r>
              <a:rPr lang="en-GB" sz="700" dirty="0" err="1"/>
              <a:t>pwyllgor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credu</a:t>
            </a:r>
            <a:r>
              <a:rPr lang="en-GB" sz="700" dirty="0"/>
              <a:t> bod </a:t>
            </a:r>
            <a:r>
              <a:rPr lang="en-GB" sz="700" dirty="0" err="1"/>
              <a:t>angen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gwneud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glir</a:t>
            </a:r>
            <a:r>
              <a:rPr lang="en-GB" sz="700" dirty="0"/>
              <a:t> pan </a:t>
            </a:r>
            <a:r>
              <a:rPr lang="en-GB" sz="700" dirty="0" err="1"/>
              <a:t>fydd</a:t>
            </a:r>
            <a:r>
              <a:rPr lang="en-GB" sz="700" dirty="0"/>
              <a:t> </a:t>
            </a:r>
            <a:r>
              <a:rPr lang="en-GB" sz="700" dirty="0" err="1"/>
              <a:t>Bil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cael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hysgrifennu’n</a:t>
            </a:r>
            <a:r>
              <a:rPr lang="en-GB" sz="700" dirty="0"/>
              <a:t> </a:t>
            </a:r>
            <a:r>
              <a:rPr lang="en-GB" sz="700" dirty="0" err="1"/>
              <a:t>ffurfiol</a:t>
            </a:r>
            <a:r>
              <a:rPr lang="en-GB" sz="700" dirty="0"/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00" dirty="0" err="1"/>
              <a:t>Gallu’r</a:t>
            </a:r>
            <a:r>
              <a:rPr lang="en-GB" sz="700" dirty="0"/>
              <a:t> </a:t>
            </a:r>
            <a:r>
              <a:rPr lang="en-GB" sz="700" dirty="0" err="1"/>
              <a:t>gweithle</a:t>
            </a:r>
            <a:r>
              <a:rPr lang="en-GB" sz="700" dirty="0"/>
              <a:t>- I </a:t>
            </a:r>
            <a:r>
              <a:rPr lang="en-GB" sz="700" dirty="0" err="1"/>
              <a:t>weithredu’r</a:t>
            </a:r>
            <a:r>
              <a:rPr lang="en-GB" sz="700" dirty="0"/>
              <a:t> </a:t>
            </a:r>
            <a:r>
              <a:rPr lang="en-GB" sz="700" dirty="0" err="1"/>
              <a:t>newidiadau</a:t>
            </a:r>
            <a:r>
              <a:rPr lang="en-GB" sz="700" dirty="0"/>
              <a:t>, </a:t>
            </a:r>
            <a:r>
              <a:rPr lang="en-GB" sz="700" dirty="0" err="1"/>
              <a:t>gofynion</a:t>
            </a:r>
            <a:r>
              <a:rPr lang="en-GB" sz="700" dirty="0"/>
              <a:t> </a:t>
            </a:r>
            <a:r>
              <a:rPr lang="en-GB" sz="700" dirty="0" err="1"/>
              <a:t>hyfforddi</a:t>
            </a:r>
            <a:r>
              <a:rPr lang="en-GB" sz="700" dirty="0"/>
              <a:t> staff, ac </a:t>
            </a:r>
            <a:r>
              <a:rPr lang="en-GB" sz="700" dirty="0" err="1"/>
              <a:t>ystyriaeth</a:t>
            </a:r>
            <a:r>
              <a:rPr lang="en-GB" sz="700" dirty="0"/>
              <a:t> </a:t>
            </a:r>
            <a:r>
              <a:rPr lang="en-GB" sz="700" dirty="0" err="1"/>
              <a:t>ddrafft</a:t>
            </a:r>
            <a:r>
              <a:rPr lang="en-GB" sz="700" dirty="0"/>
              <a:t> </a:t>
            </a:r>
            <a:r>
              <a:rPr lang="en-GB" sz="700" dirty="0" err="1"/>
              <a:t>Bil</a:t>
            </a:r>
            <a:r>
              <a:rPr lang="en-GB" sz="700" dirty="0"/>
              <a:t> </a:t>
            </a:r>
            <a:r>
              <a:rPr lang="en-GB" sz="700" dirty="0" err="1"/>
              <a:t>o’r</a:t>
            </a:r>
            <a:r>
              <a:rPr lang="en-GB" sz="700" dirty="0"/>
              <a:t> </a:t>
            </a:r>
            <a:r>
              <a:rPr lang="en-GB" sz="700" dirty="0" err="1"/>
              <a:t>Gymraeg</a:t>
            </a:r>
            <a:r>
              <a:rPr lang="en-GB" sz="700" dirty="0"/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00" dirty="0" err="1"/>
              <a:t>Costau</a:t>
            </a:r>
            <a:r>
              <a:rPr lang="en-GB" sz="700" dirty="0"/>
              <a:t>- </a:t>
            </a:r>
            <a:r>
              <a:rPr lang="en-GB" sz="700" dirty="0" err="1"/>
              <a:t>Cydnabuwyd</a:t>
            </a:r>
            <a:r>
              <a:rPr lang="en-GB" sz="700" dirty="0"/>
              <a:t> </a:t>
            </a:r>
            <a:r>
              <a:rPr lang="en-GB" sz="700" dirty="0" err="1"/>
              <a:t>Llywodraeth</a:t>
            </a:r>
            <a:r>
              <a:rPr lang="en-GB" sz="700" dirty="0"/>
              <a:t> Cymru y </a:t>
            </a:r>
            <a:r>
              <a:rPr lang="en-GB" sz="700" dirty="0" err="1"/>
              <a:t>bydd</a:t>
            </a:r>
            <a:r>
              <a:rPr lang="en-GB" sz="700" dirty="0"/>
              <a:t> y </a:t>
            </a:r>
            <a:r>
              <a:rPr lang="en-GB" sz="700" dirty="0" err="1"/>
              <a:t>cyfnod</a:t>
            </a:r>
            <a:r>
              <a:rPr lang="en-GB" sz="700" dirty="0"/>
              <a:t> </a:t>
            </a:r>
            <a:r>
              <a:rPr lang="en-GB" sz="700" dirty="0" err="1"/>
              <a:t>trosglwyddo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heriol</a:t>
            </a:r>
            <a:r>
              <a:rPr lang="en-GB" sz="700" dirty="0"/>
              <a:t> ac </a:t>
            </a:r>
            <a:r>
              <a:rPr lang="en-GB" sz="700" dirty="0" err="1"/>
              <a:t>mae</a:t>
            </a:r>
            <a:r>
              <a:rPr lang="en-GB" sz="700" dirty="0"/>
              <a:t> </a:t>
            </a:r>
            <a:r>
              <a:rPr lang="en-GB" sz="700" dirty="0" err="1"/>
              <a:t>wedi</a:t>
            </a:r>
            <a:r>
              <a:rPr lang="en-GB" sz="700" dirty="0"/>
              <a:t> </a:t>
            </a:r>
            <a:r>
              <a:rPr lang="en-GB" sz="700" dirty="0" err="1"/>
              <a:t>ymrwymo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ddarparu</a:t>
            </a:r>
            <a:r>
              <a:rPr lang="en-GB" sz="700" dirty="0"/>
              <a:t> </a:t>
            </a:r>
            <a:r>
              <a:rPr lang="en-GB" sz="700" dirty="0" err="1"/>
              <a:t>cefnogaeth</a:t>
            </a:r>
            <a:r>
              <a:rPr lang="en-GB" sz="700" dirty="0"/>
              <a:t> </a:t>
            </a:r>
            <a:r>
              <a:rPr lang="en-GB" sz="700" dirty="0" err="1"/>
              <a:t>ariannol</a:t>
            </a:r>
            <a:r>
              <a:rPr lang="en-GB" sz="700" dirty="0"/>
              <a:t> </a:t>
            </a:r>
            <a:r>
              <a:rPr lang="en-GB" sz="700" dirty="0" err="1"/>
              <a:t>i’r</a:t>
            </a:r>
            <a:r>
              <a:rPr lang="en-GB" sz="700" dirty="0"/>
              <a:t> </a:t>
            </a:r>
            <a:r>
              <a:rPr lang="en-GB" sz="700" dirty="0" err="1"/>
              <a:t>sefydliadau</a:t>
            </a:r>
            <a:r>
              <a:rPr lang="en-GB" sz="700" dirty="0"/>
              <a:t>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gweithredu’r</a:t>
            </a:r>
            <a:r>
              <a:rPr lang="en-GB" sz="700" dirty="0"/>
              <a:t> system </a:t>
            </a:r>
            <a:r>
              <a:rPr lang="en-GB" sz="700" dirty="0" err="1"/>
              <a:t>newydd</a:t>
            </a:r>
            <a:r>
              <a:rPr lang="en-GB" sz="7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04D7DA-9BCA-478F-B795-630E9A20A21C}"/>
              </a:ext>
            </a:extLst>
          </p:cNvPr>
          <p:cNvSpPr txBox="1"/>
          <p:nvPr/>
        </p:nvSpPr>
        <p:spPr>
          <a:xfrm>
            <a:off x="0" y="291910"/>
            <a:ext cx="4292094" cy="2369880"/>
          </a:xfrm>
          <a:prstGeom prst="rect">
            <a:avLst/>
          </a:prstGeom>
          <a:noFill/>
          <a:ln w="9525"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800" b="1" dirty="0"/>
              <a:t>Beth </a:t>
            </a:r>
            <a:r>
              <a:rPr lang="en-GB" sz="800" b="1" dirty="0" err="1"/>
              <a:t>sy’n</a:t>
            </a:r>
            <a:r>
              <a:rPr lang="en-GB" sz="800" b="1" dirty="0"/>
              <a:t> </a:t>
            </a:r>
            <a:r>
              <a:rPr lang="en-GB" sz="800" b="1" dirty="0" err="1"/>
              <a:t>newid</a:t>
            </a:r>
            <a:r>
              <a:rPr lang="en-GB" sz="800" b="1" dirty="0"/>
              <a:t>?</a:t>
            </a:r>
          </a:p>
          <a:p>
            <a:pPr algn="just"/>
            <a:r>
              <a:rPr lang="en-GB" sz="700" dirty="0" err="1"/>
              <a:t>Ers</a:t>
            </a:r>
            <a:r>
              <a:rPr lang="en-GB" sz="700" dirty="0"/>
              <a:t> </a:t>
            </a:r>
            <a:r>
              <a:rPr lang="en-GB" sz="700" dirty="0" err="1"/>
              <a:t>rhaid</a:t>
            </a:r>
            <a:r>
              <a:rPr lang="en-GB" sz="700" dirty="0"/>
              <a:t> </a:t>
            </a:r>
            <a:r>
              <a:rPr lang="en-GB" sz="700" dirty="0" err="1"/>
              <a:t>blynyddoedd</a:t>
            </a:r>
            <a:r>
              <a:rPr lang="en-GB" sz="700" dirty="0"/>
              <a:t> </a:t>
            </a:r>
            <a:r>
              <a:rPr lang="en-GB" sz="700" dirty="0" err="1"/>
              <a:t>bellach</a:t>
            </a:r>
            <a:r>
              <a:rPr lang="en-GB" sz="700" dirty="0"/>
              <a:t>, </a:t>
            </a:r>
            <a:r>
              <a:rPr lang="en-GB" sz="700" dirty="0" err="1"/>
              <a:t>nodwyd</a:t>
            </a:r>
            <a:r>
              <a:rPr lang="en-GB" sz="700" dirty="0"/>
              <a:t> Assembly Wales (2016) </a:t>
            </a:r>
            <a:r>
              <a:rPr lang="en-GB" sz="700" dirty="0" err="1"/>
              <a:t>mae</a:t>
            </a:r>
            <a:r>
              <a:rPr lang="en-GB" sz="700" dirty="0"/>
              <a:t> </a:t>
            </a:r>
            <a:r>
              <a:rPr lang="en-GB" sz="700" dirty="0" err="1"/>
              <a:t>Llywodraeth</a:t>
            </a:r>
            <a:r>
              <a:rPr lang="en-GB" sz="700" dirty="0"/>
              <a:t> Cymru </a:t>
            </a:r>
            <a:r>
              <a:rPr lang="en-GB" sz="700" dirty="0" err="1"/>
              <a:t>wedi</a:t>
            </a:r>
            <a:r>
              <a:rPr lang="en-GB" sz="700" dirty="0"/>
              <a:t> </a:t>
            </a:r>
            <a:r>
              <a:rPr lang="en-GB" sz="700" dirty="0" err="1"/>
              <a:t>cydnabod</a:t>
            </a:r>
            <a:r>
              <a:rPr lang="en-GB" sz="700" dirty="0"/>
              <a:t> </a:t>
            </a:r>
            <a:r>
              <a:rPr lang="en-GB" sz="700" dirty="0" err="1"/>
              <a:t>nad</a:t>
            </a:r>
            <a:r>
              <a:rPr lang="en-GB" sz="700" dirty="0"/>
              <a:t> </a:t>
            </a:r>
            <a:r>
              <a:rPr lang="en-GB" sz="700" dirty="0" err="1"/>
              <a:t>yw’r</a:t>
            </a:r>
            <a:r>
              <a:rPr lang="en-GB" sz="700" dirty="0"/>
              <a:t> system </a:t>
            </a:r>
            <a:r>
              <a:rPr lang="en-GB" sz="700" dirty="0" err="1"/>
              <a:t>bresennol</a:t>
            </a:r>
            <a:r>
              <a:rPr lang="en-GB" sz="700" dirty="0"/>
              <a:t> </a:t>
            </a:r>
            <a:r>
              <a:rPr lang="en-GB" sz="700" dirty="0" err="1"/>
              <a:t>bellach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addas. </a:t>
            </a:r>
            <a:r>
              <a:rPr lang="en-GB" sz="700" dirty="0" err="1"/>
              <a:t>Mae’n</a:t>
            </a:r>
            <a:r>
              <a:rPr lang="en-GB" sz="700" dirty="0"/>
              <a:t> </a:t>
            </a:r>
            <a:r>
              <a:rPr lang="en-GB" sz="700" dirty="0" err="1"/>
              <a:t>credu</a:t>
            </a:r>
            <a:r>
              <a:rPr lang="en-GB" sz="700" dirty="0"/>
              <a:t> y </a:t>
            </a:r>
            <a:r>
              <a:rPr lang="en-GB" sz="700" dirty="0" err="1"/>
              <a:t>dylid</a:t>
            </a:r>
            <a:r>
              <a:rPr lang="en-GB" sz="700" dirty="0"/>
              <a:t> </a:t>
            </a:r>
            <a:r>
              <a:rPr lang="en-GB" sz="700" dirty="0" err="1"/>
              <a:t>disodli</a:t>
            </a:r>
            <a:r>
              <a:rPr lang="en-GB" sz="700" dirty="0"/>
              <a:t> ‘model a </a:t>
            </a:r>
            <a:r>
              <a:rPr lang="en-GB" sz="700" dirty="0" err="1"/>
              <a:t>gyflwynwyd</a:t>
            </a:r>
            <a:r>
              <a:rPr lang="en-GB" sz="700" dirty="0"/>
              <a:t> </a:t>
            </a:r>
            <a:r>
              <a:rPr lang="en-GB" sz="700" dirty="0" err="1"/>
              <a:t>fwy</a:t>
            </a:r>
            <a:r>
              <a:rPr lang="en-GB" sz="700" dirty="0"/>
              <a:t> </a:t>
            </a:r>
            <a:r>
              <a:rPr lang="en-GB" sz="700" dirty="0" err="1"/>
              <a:t>na</a:t>
            </a:r>
            <a:r>
              <a:rPr lang="en-GB" sz="700" dirty="0"/>
              <a:t> 30 </a:t>
            </a:r>
            <a:r>
              <a:rPr lang="en-GB" sz="700" dirty="0" err="1"/>
              <a:t>mlynedd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</a:t>
            </a:r>
            <a:r>
              <a:rPr lang="en-GB" sz="700" dirty="0" err="1"/>
              <a:t>gan</a:t>
            </a:r>
            <a:r>
              <a:rPr lang="en-GB" sz="700" dirty="0"/>
              <a:t> </a:t>
            </a:r>
            <a:r>
              <a:rPr lang="en-GB" sz="700" dirty="0" err="1"/>
              <a:t>ddull</a:t>
            </a:r>
            <a:r>
              <a:rPr lang="en-GB" sz="700" dirty="0"/>
              <a:t> </a:t>
            </a:r>
            <a:r>
              <a:rPr lang="en-GB" sz="700" dirty="0" err="1"/>
              <a:t>mwy</a:t>
            </a:r>
            <a:r>
              <a:rPr lang="en-GB" sz="700" dirty="0"/>
              <a:t> modern o </a:t>
            </a:r>
            <a:r>
              <a:rPr lang="en-GB" sz="700" dirty="0" err="1"/>
              <a:t>aml-asiantaeth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gweithio</a:t>
            </a:r>
            <a:r>
              <a:rPr lang="en-GB" sz="700" dirty="0"/>
              <a:t> </a:t>
            </a:r>
            <a:r>
              <a:rPr lang="en-GB" sz="700" dirty="0" err="1"/>
              <a:t>er</a:t>
            </a:r>
            <a:r>
              <a:rPr lang="en-GB" sz="700" dirty="0"/>
              <a:t> </a:t>
            </a:r>
            <a:r>
              <a:rPr lang="en-GB" sz="700" dirty="0" err="1"/>
              <a:t>budd</a:t>
            </a:r>
            <a:r>
              <a:rPr lang="en-GB" sz="700" dirty="0"/>
              <a:t> y </a:t>
            </a:r>
            <a:r>
              <a:rPr lang="en-GB" sz="700" dirty="0" err="1"/>
              <a:t>plentyn</a:t>
            </a:r>
            <a:r>
              <a:rPr lang="en-GB" sz="700" dirty="0"/>
              <a:t> </a:t>
            </a:r>
            <a:r>
              <a:rPr lang="en-GB" sz="700" dirty="0" err="1"/>
              <a:t>neu’r</a:t>
            </a:r>
            <a:r>
              <a:rPr lang="en-GB" sz="700" dirty="0"/>
              <a:t> person </a:t>
            </a:r>
            <a:r>
              <a:rPr lang="en-GB" sz="700" dirty="0" err="1"/>
              <a:t>ifanc</a:t>
            </a:r>
            <a:r>
              <a:rPr lang="en-GB" sz="700" dirty="0"/>
              <a:t>, a </a:t>
            </a:r>
            <a:r>
              <a:rPr lang="en-GB" sz="700" dirty="0" err="1"/>
              <a:t>fydd</a:t>
            </a:r>
            <a:r>
              <a:rPr lang="en-GB" sz="700" dirty="0"/>
              <a:t> 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cefnogi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y </a:t>
            </a:r>
            <a:r>
              <a:rPr lang="en-GB" sz="700" dirty="0" err="1"/>
              <a:t>daith</a:t>
            </a:r>
            <a:r>
              <a:rPr lang="en-GB" sz="700" dirty="0"/>
              <a:t> </a:t>
            </a:r>
            <a:r>
              <a:rPr lang="en-GB" sz="700" dirty="0" err="1"/>
              <a:t>trwy</a:t>
            </a:r>
            <a:r>
              <a:rPr lang="en-GB" sz="700" dirty="0"/>
              <a:t> </a:t>
            </a:r>
            <a:r>
              <a:rPr lang="en-GB" sz="700" dirty="0" err="1"/>
              <a:t>addysg</a:t>
            </a:r>
            <a:r>
              <a:rPr lang="en-GB" sz="700" dirty="0"/>
              <a:t> </a:t>
            </a:r>
            <a:r>
              <a:rPr lang="en-GB" sz="700" dirty="0" err="1"/>
              <a:t>a’u</a:t>
            </a:r>
            <a:r>
              <a:rPr lang="en-GB" sz="700" dirty="0"/>
              <a:t> </a:t>
            </a:r>
            <a:r>
              <a:rPr lang="en-GB" sz="700" dirty="0" err="1"/>
              <a:t>dewisiadau</a:t>
            </a:r>
            <a:r>
              <a:rPr lang="en-GB" sz="700" dirty="0"/>
              <a:t> </a:t>
            </a:r>
            <a:r>
              <a:rPr lang="en-GB" sz="700" dirty="0" err="1"/>
              <a:t>bywyd</a:t>
            </a:r>
            <a:r>
              <a:rPr lang="en-GB" sz="700" dirty="0"/>
              <a:t>.</a:t>
            </a:r>
          </a:p>
          <a:p>
            <a:pPr algn="just"/>
            <a:r>
              <a:rPr lang="en-GB" sz="700" dirty="0" err="1"/>
              <a:t>Nodwyd</a:t>
            </a:r>
            <a:r>
              <a:rPr lang="en-GB" sz="700" dirty="0"/>
              <a:t> </a:t>
            </a:r>
            <a:r>
              <a:rPr lang="en-GB" sz="700" dirty="0" err="1"/>
              <a:t>Llywodraeth</a:t>
            </a:r>
            <a:r>
              <a:rPr lang="en-GB" sz="700" dirty="0"/>
              <a:t> Cymru (2017), “We want to transform expectations, experiences and outcomes for children and young people with additional learning needs (ALN).” </a:t>
            </a:r>
            <a:r>
              <a:rPr lang="en-GB" sz="700" dirty="0" err="1"/>
              <a:t>Bydd</a:t>
            </a:r>
            <a:r>
              <a:rPr lang="en-GB" sz="700" dirty="0"/>
              <a:t> y system </a:t>
            </a:r>
            <a:r>
              <a:rPr lang="en-GB" sz="700" dirty="0" err="1"/>
              <a:t>drawsnewidiol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00" dirty="0" err="1"/>
              <a:t>Sicrhau</a:t>
            </a:r>
            <a:r>
              <a:rPr lang="en-GB" sz="700" dirty="0"/>
              <a:t> bod </a:t>
            </a:r>
            <a:r>
              <a:rPr lang="en-GB" sz="700" dirty="0" err="1"/>
              <a:t>pob</a:t>
            </a:r>
            <a:r>
              <a:rPr lang="en-GB" sz="700" dirty="0"/>
              <a:t> </a:t>
            </a:r>
            <a:r>
              <a:rPr lang="en-GB" sz="700" dirty="0" err="1"/>
              <a:t>dysgwyr</a:t>
            </a:r>
            <a:r>
              <a:rPr lang="en-GB" sz="700" dirty="0"/>
              <a:t> ag ADY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cael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cefnogi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oresgyn</a:t>
            </a:r>
            <a:r>
              <a:rPr lang="en-GB" sz="700" dirty="0"/>
              <a:t> </a:t>
            </a:r>
            <a:r>
              <a:rPr lang="en-GB" sz="700" dirty="0" err="1"/>
              <a:t>rhwystrau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ddysgu</a:t>
            </a:r>
            <a:r>
              <a:rPr lang="en-GB" sz="700" dirty="0"/>
              <a:t> ac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gallu</a:t>
            </a:r>
            <a:r>
              <a:rPr lang="en-GB" sz="700" dirty="0"/>
              <a:t> </a:t>
            </a:r>
            <a:r>
              <a:rPr lang="en-GB" sz="700" dirty="0" err="1"/>
              <a:t>cyflawni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potensial</a:t>
            </a:r>
            <a:r>
              <a:rPr lang="en-GB" sz="700" dirty="0"/>
              <a:t> </a:t>
            </a:r>
            <a:r>
              <a:rPr lang="en-GB" sz="700" dirty="0" err="1"/>
              <a:t>llawn</a:t>
            </a:r>
            <a:r>
              <a:rPr lang="en-GB" sz="700" dirty="0"/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00" dirty="0" err="1"/>
              <a:t>Gwella</a:t>
            </a:r>
            <a:r>
              <a:rPr lang="en-GB" sz="700" dirty="0"/>
              <a:t> </a:t>
            </a:r>
            <a:r>
              <a:rPr lang="en-GB" sz="700" dirty="0" err="1"/>
              <a:t>cynllunio</a:t>
            </a:r>
            <a:r>
              <a:rPr lang="en-GB" sz="700" dirty="0"/>
              <a:t> a </a:t>
            </a:r>
            <a:r>
              <a:rPr lang="en-GB" sz="700" dirty="0" err="1"/>
              <a:t>darparu</a:t>
            </a:r>
            <a:r>
              <a:rPr lang="en-GB" sz="700" dirty="0"/>
              <a:t> </a:t>
            </a:r>
            <a:r>
              <a:rPr lang="en-GB" sz="700" dirty="0" err="1"/>
              <a:t>cefnogaeth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ddysgwyr</a:t>
            </a:r>
            <a:r>
              <a:rPr lang="en-GB" sz="700" dirty="0"/>
              <a:t> o 0-25 </a:t>
            </a:r>
            <a:r>
              <a:rPr lang="en-GB" sz="700" dirty="0" err="1"/>
              <a:t>oed</a:t>
            </a:r>
            <a:r>
              <a:rPr lang="en-GB" sz="700" dirty="0"/>
              <a:t> </a:t>
            </a:r>
            <a:r>
              <a:rPr lang="en-GB" sz="700" dirty="0" err="1"/>
              <a:t>gydag</a:t>
            </a:r>
            <a:r>
              <a:rPr lang="en-GB" sz="700" dirty="0"/>
              <a:t> ADY, </a:t>
            </a:r>
            <a:r>
              <a:rPr lang="en-GB" sz="700" dirty="0" err="1"/>
              <a:t>gan</a:t>
            </a:r>
            <a:r>
              <a:rPr lang="en-GB" sz="700" dirty="0"/>
              <a:t> </a:t>
            </a:r>
            <a:r>
              <a:rPr lang="en-GB" sz="700" dirty="0" err="1"/>
              <a:t>roi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, barn, </a:t>
            </a:r>
            <a:r>
              <a:rPr lang="en-GB" sz="700" dirty="0" err="1"/>
              <a:t>dymuniadau</a:t>
            </a:r>
            <a:r>
              <a:rPr lang="en-GB" sz="700" dirty="0"/>
              <a:t> a </a:t>
            </a:r>
            <a:r>
              <a:rPr lang="en-GB" sz="700" dirty="0" err="1"/>
              <a:t>theimladau</a:t>
            </a:r>
            <a:r>
              <a:rPr lang="en-GB" sz="700" dirty="0"/>
              <a:t> </a:t>
            </a:r>
            <a:r>
              <a:rPr lang="en-GB" sz="700" dirty="0" err="1"/>
              <a:t>dysgwyr</a:t>
            </a:r>
            <a:r>
              <a:rPr lang="en-GB" sz="700" dirty="0"/>
              <a:t> </a:t>
            </a:r>
            <a:r>
              <a:rPr lang="en-GB" sz="700" dirty="0" err="1"/>
              <a:t>wrth</a:t>
            </a:r>
            <a:r>
              <a:rPr lang="en-GB" sz="700" dirty="0"/>
              <a:t> </a:t>
            </a:r>
            <a:r>
              <a:rPr lang="en-GB" sz="700" dirty="0" err="1"/>
              <a:t>wraidd</a:t>
            </a:r>
            <a:r>
              <a:rPr lang="en-GB" sz="700" dirty="0"/>
              <a:t> y broses.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00" dirty="0" err="1"/>
              <a:t>Canolbwyntio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bwysigrwydd</a:t>
            </a:r>
            <a:r>
              <a:rPr lang="en-GB" sz="700" dirty="0"/>
              <a:t> </a:t>
            </a:r>
            <a:r>
              <a:rPr lang="en-GB" sz="700" dirty="0" err="1"/>
              <a:t>nodi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gynnar</a:t>
            </a:r>
            <a:r>
              <a:rPr lang="en-GB" sz="700" dirty="0"/>
              <a:t> a </a:t>
            </a:r>
            <a:r>
              <a:rPr lang="en-GB" sz="700" dirty="0" err="1"/>
              <a:t>rhoi</a:t>
            </a:r>
            <a:r>
              <a:rPr lang="en-GB" sz="700" dirty="0"/>
              <a:t> </a:t>
            </a:r>
            <a:r>
              <a:rPr lang="en-GB" sz="700" dirty="0" err="1"/>
              <a:t>ymyriadau</a:t>
            </a:r>
            <a:r>
              <a:rPr lang="en-GB" sz="700" dirty="0"/>
              <a:t> </a:t>
            </a:r>
            <a:r>
              <a:rPr lang="en-GB" sz="700" dirty="0" err="1"/>
              <a:t>amserol</a:t>
            </a:r>
            <a:r>
              <a:rPr lang="en-GB" sz="700" dirty="0"/>
              <a:t> ac </a:t>
            </a:r>
            <a:r>
              <a:rPr lang="en-GB" sz="700" dirty="0" err="1"/>
              <a:t>effeithiol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waith</a:t>
            </a:r>
            <a:r>
              <a:rPr lang="en-GB" sz="700" dirty="0"/>
              <a:t>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cael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monitor </a:t>
            </a:r>
            <a:r>
              <a:rPr lang="en-GB" sz="700" dirty="0" err="1"/>
              <a:t>a’u</a:t>
            </a:r>
            <a:r>
              <a:rPr lang="en-GB" sz="700" dirty="0"/>
              <a:t> </a:t>
            </a:r>
            <a:r>
              <a:rPr lang="en-GB" sz="700" dirty="0" err="1"/>
              <a:t>haddasu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sicrhau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bod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cyflawni’r</a:t>
            </a:r>
            <a:r>
              <a:rPr lang="en-GB" sz="700" dirty="0"/>
              <a:t> </a:t>
            </a:r>
            <a:r>
              <a:rPr lang="en-GB" sz="700" dirty="0" err="1"/>
              <a:t>canlyniadau</a:t>
            </a:r>
            <a:r>
              <a:rPr lang="en-GB" sz="700" dirty="0"/>
              <a:t> a </a:t>
            </a:r>
            <a:r>
              <a:rPr lang="en-GB" sz="700" dirty="0" err="1"/>
              <a:t>ddymunir</a:t>
            </a:r>
            <a:r>
              <a:rPr lang="en-GB" sz="700" dirty="0"/>
              <a:t>.</a:t>
            </a:r>
          </a:p>
          <a:p>
            <a:pPr algn="just"/>
            <a:r>
              <a:rPr lang="en-GB" sz="700" dirty="0"/>
              <a:t>O dan y system </a:t>
            </a:r>
            <a:r>
              <a:rPr lang="en-GB" sz="700" dirty="0" err="1"/>
              <a:t>newydd</a:t>
            </a:r>
            <a:r>
              <a:rPr lang="en-GB" sz="700" dirty="0"/>
              <a:t> </a:t>
            </a:r>
            <a:r>
              <a:rPr lang="en-GB" sz="700" dirty="0" err="1"/>
              <a:t>bydd</a:t>
            </a:r>
            <a:r>
              <a:rPr lang="en-GB" sz="700" dirty="0"/>
              <a:t> </a:t>
            </a:r>
            <a:r>
              <a:rPr lang="en-GB" sz="700" dirty="0" err="1"/>
              <a:t>cynllunio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hyblyg</a:t>
            </a:r>
            <a:r>
              <a:rPr lang="en-GB" sz="700" dirty="0"/>
              <a:t> ac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ymatebol</a:t>
            </a:r>
            <a:r>
              <a:rPr lang="en-GB" sz="700" dirty="0"/>
              <a:t>, </a:t>
            </a:r>
            <a:r>
              <a:rPr lang="en-GB" sz="700" dirty="0" err="1"/>
              <a:t>bydd</a:t>
            </a:r>
            <a:r>
              <a:rPr lang="en-GB" sz="700" dirty="0"/>
              <a:t> </a:t>
            </a:r>
            <a:r>
              <a:rPr lang="en-GB" sz="700" dirty="0" err="1"/>
              <a:t>ein</a:t>
            </a:r>
            <a:r>
              <a:rPr lang="en-GB" sz="700" dirty="0"/>
              <a:t> </a:t>
            </a:r>
            <a:r>
              <a:rPr lang="en-GB" sz="700" dirty="0" err="1"/>
              <a:t>gweithwyr</a:t>
            </a:r>
            <a:r>
              <a:rPr lang="en-GB" sz="700" dirty="0"/>
              <a:t> </a:t>
            </a:r>
            <a:r>
              <a:rPr lang="en-GB" sz="700" dirty="0" err="1"/>
              <a:t>proffesiynol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fedrus</a:t>
            </a:r>
            <a:r>
              <a:rPr lang="en-GB" sz="700" dirty="0"/>
              <a:t> ac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hyderus</a:t>
            </a:r>
            <a:r>
              <a:rPr lang="en-GB" sz="700" dirty="0"/>
              <a:t> </a:t>
            </a:r>
            <a:r>
              <a:rPr lang="en-GB" sz="700" dirty="0" err="1"/>
              <a:t>wrth</a:t>
            </a:r>
            <a:r>
              <a:rPr lang="en-GB" sz="700" dirty="0"/>
              <a:t> </a:t>
            </a:r>
            <a:r>
              <a:rPr lang="en-GB" sz="700" dirty="0" err="1"/>
              <a:t>nodi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 a </a:t>
            </a:r>
            <a:r>
              <a:rPr lang="en-GB" sz="700" dirty="0" err="1"/>
              <a:t>defnyddio</a:t>
            </a:r>
            <a:r>
              <a:rPr lang="en-GB" sz="700" dirty="0"/>
              <a:t> </a:t>
            </a:r>
            <a:r>
              <a:rPr lang="en-GB" sz="700" dirty="0" err="1"/>
              <a:t>strategaethau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helpu</a:t>
            </a:r>
            <a:r>
              <a:rPr lang="en-GB" sz="700" dirty="0"/>
              <a:t> </a:t>
            </a:r>
            <a:r>
              <a:rPr lang="en-GB" sz="700" dirty="0" err="1"/>
              <a:t>dysgwyr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oresgyn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rhwystrau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ddysgu</a:t>
            </a:r>
            <a:r>
              <a:rPr lang="en-GB" sz="700" dirty="0"/>
              <a:t>, a </a:t>
            </a:r>
            <a:r>
              <a:rPr lang="en-GB" sz="700" dirty="0" err="1"/>
              <a:t>bydd</a:t>
            </a:r>
            <a:r>
              <a:rPr lang="en-GB" sz="700" dirty="0"/>
              <a:t> y </a:t>
            </a:r>
            <a:r>
              <a:rPr lang="en-GB" sz="700" dirty="0" err="1"/>
              <a:t>dysgwyr</a:t>
            </a:r>
            <a:r>
              <a:rPr lang="en-GB" sz="700" dirty="0"/>
              <a:t> </a:t>
            </a:r>
            <a:r>
              <a:rPr lang="en-GB" sz="700" dirty="0" err="1"/>
              <a:t>yng</a:t>
            </a:r>
            <a:r>
              <a:rPr lang="en-GB" sz="700" dirty="0"/>
              <a:t> </a:t>
            </a:r>
            <a:r>
              <a:rPr lang="en-GB" sz="700" dirty="0" err="1"/>
              <a:t>nghanol</a:t>
            </a:r>
            <a:r>
              <a:rPr lang="en-GB" sz="700" dirty="0"/>
              <a:t> </a:t>
            </a:r>
            <a:r>
              <a:rPr lang="en-GB" sz="700" dirty="0" err="1"/>
              <a:t>popeth</a:t>
            </a:r>
            <a:r>
              <a:rPr lang="en-GB" sz="700" dirty="0"/>
              <a:t> </a:t>
            </a:r>
            <a:r>
              <a:rPr lang="en-GB" sz="700" dirty="0" err="1"/>
              <a:t>maent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gwneud</a:t>
            </a:r>
            <a:r>
              <a:rPr lang="en-GB" sz="700" dirty="0"/>
              <a:t>.</a:t>
            </a:r>
          </a:p>
          <a:p>
            <a:r>
              <a:rPr lang="en-GB" sz="700" dirty="0" err="1"/>
              <a:t>Nodwyd</a:t>
            </a:r>
            <a:r>
              <a:rPr lang="en-GB" sz="700" dirty="0"/>
              <a:t> BBC News(2019), </a:t>
            </a:r>
            <a:r>
              <a:rPr lang="en-GB" sz="700" dirty="0" err="1"/>
              <a:t>dywedodd</a:t>
            </a:r>
            <a:r>
              <a:rPr lang="en-GB" sz="700" dirty="0"/>
              <a:t> y </a:t>
            </a:r>
            <a:r>
              <a:rPr lang="en-GB" sz="700" dirty="0" err="1"/>
              <a:t>Gweinidog</a:t>
            </a:r>
            <a:r>
              <a:rPr lang="en-GB" sz="700" dirty="0"/>
              <a:t> </a:t>
            </a:r>
            <a:r>
              <a:rPr lang="en-GB" sz="700" dirty="0" err="1"/>
              <a:t>Addysg</a:t>
            </a:r>
            <a:r>
              <a:rPr lang="en-GB" sz="700" dirty="0"/>
              <a:t>, Kirsty</a:t>
            </a:r>
            <a:br>
              <a:rPr lang="en-GB" sz="700" dirty="0"/>
            </a:br>
            <a:r>
              <a:rPr lang="en-GB" sz="700" dirty="0"/>
              <a:t>Williams, </a:t>
            </a:r>
            <a:r>
              <a:rPr lang="en-GB" sz="700" dirty="0" err="1"/>
              <a:t>nad</a:t>
            </a:r>
            <a:r>
              <a:rPr lang="en-GB" sz="700" dirty="0"/>
              <a:t> </a:t>
            </a:r>
            <a:r>
              <a:rPr lang="en-GB" sz="700" dirty="0" err="1"/>
              <a:t>oedd</a:t>
            </a:r>
            <a:r>
              <a:rPr lang="en-GB" sz="700" dirty="0"/>
              <a:t> </a:t>
            </a:r>
            <a:r>
              <a:rPr lang="en-GB" sz="700" dirty="0" err="1"/>
              <a:t>digon</a:t>
            </a:r>
            <a:r>
              <a:rPr lang="en-GB" sz="700" dirty="0"/>
              <a:t> o </a:t>
            </a:r>
            <a:r>
              <a:rPr lang="en-GB" sz="700" dirty="0" err="1"/>
              <a:t>amser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gael</a:t>
            </a:r>
            <a:r>
              <a:rPr lang="en-GB" sz="700" dirty="0"/>
              <a:t> y </a:t>
            </a:r>
            <a:r>
              <a:rPr lang="en-GB" sz="700" dirty="0" err="1"/>
              <a:t>rheolau</a:t>
            </a:r>
            <a:r>
              <a:rPr lang="en-GB" sz="700" dirty="0"/>
              <a:t> </a:t>
            </a:r>
            <a:r>
              <a:rPr lang="en-GB" sz="700" dirty="0" err="1"/>
              <a:t>newydd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waith</a:t>
            </a:r>
            <a:br>
              <a:rPr lang="en-GB" sz="700" dirty="0"/>
            </a:b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sicrhau</a:t>
            </a:r>
            <a:r>
              <a:rPr lang="en-GB" sz="700" dirty="0"/>
              <a:t> bod </a:t>
            </a:r>
            <a:r>
              <a:rPr lang="en-GB" sz="700" dirty="0" err="1"/>
              <a:t>ysgolion</a:t>
            </a:r>
            <a:r>
              <a:rPr lang="en-GB" sz="700" dirty="0"/>
              <a:t>, </a:t>
            </a:r>
            <a:r>
              <a:rPr lang="en-GB" sz="700" dirty="0" err="1"/>
              <a:t>colegau</a:t>
            </a:r>
            <a:r>
              <a:rPr lang="en-GB" sz="700" dirty="0"/>
              <a:t> a </a:t>
            </a:r>
            <a:r>
              <a:rPr lang="en-GB" sz="700" dirty="0" err="1"/>
              <a:t>chynghorau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barod</a:t>
            </a:r>
            <a:r>
              <a:rPr lang="en-GB" sz="700" dirty="0"/>
              <a:t>. </a:t>
            </a:r>
            <a:r>
              <a:rPr lang="en-GB" sz="700" dirty="0" err="1"/>
              <a:t>Pwrpas</a:t>
            </a:r>
            <a:r>
              <a:rPr lang="en-GB" sz="700" dirty="0"/>
              <a:t> y </a:t>
            </a:r>
            <a:br>
              <a:rPr lang="en-GB" sz="700" dirty="0"/>
            </a:br>
            <a:r>
              <a:rPr lang="en-GB" sz="700" dirty="0" err="1"/>
              <a:t>newidiadau</a:t>
            </a:r>
            <a:r>
              <a:rPr lang="en-GB" sz="700" dirty="0"/>
              <a:t> </a:t>
            </a:r>
            <a:r>
              <a:rPr lang="en-GB" sz="700" dirty="0" err="1"/>
              <a:t>yw</a:t>
            </a:r>
            <a:r>
              <a:rPr lang="en-GB" sz="700" dirty="0"/>
              <a:t> </a:t>
            </a:r>
            <a:r>
              <a:rPr lang="en-GB" sz="700" dirty="0" err="1"/>
              <a:t>darparu</a:t>
            </a:r>
            <a:r>
              <a:rPr lang="en-GB" sz="700" dirty="0"/>
              <a:t> proses </a:t>
            </a:r>
            <a:r>
              <a:rPr lang="en-GB" sz="700" dirty="0" err="1"/>
              <a:t>symlach</a:t>
            </a:r>
            <a:r>
              <a:rPr lang="en-GB" sz="700" dirty="0"/>
              <a:t> a </a:t>
            </a:r>
            <a:r>
              <a:rPr lang="en-GB" sz="700" dirty="0" err="1"/>
              <a:t>llai</a:t>
            </a:r>
            <a:r>
              <a:rPr lang="en-GB" sz="700" dirty="0"/>
              <a:t> </a:t>
            </a:r>
            <a:r>
              <a:rPr lang="en-GB" sz="700" dirty="0" err="1"/>
              <a:t>gwrthwynebus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gyfer</a:t>
            </a:r>
            <a:br>
              <a:rPr lang="en-GB" sz="700" dirty="0"/>
            </a:br>
            <a:r>
              <a:rPr lang="en-GB" sz="700" dirty="0" err="1"/>
              <a:t>cytuno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plentyn</a:t>
            </a:r>
            <a:r>
              <a:rPr lang="en-GB" sz="700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F95B06-8EED-4607-99B6-EB50694F62FD}"/>
              </a:ext>
            </a:extLst>
          </p:cNvPr>
          <p:cNvSpPr txBox="1"/>
          <p:nvPr/>
        </p:nvSpPr>
        <p:spPr>
          <a:xfrm>
            <a:off x="7896958" y="2794145"/>
            <a:ext cx="4245939" cy="2693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800" b="1" dirty="0" err="1"/>
              <a:t>Deddfwriaeth</a:t>
            </a:r>
            <a:r>
              <a:rPr lang="en-GB" sz="800" b="1" dirty="0"/>
              <a:t> a </a:t>
            </a:r>
            <a:r>
              <a:rPr lang="en-GB" sz="800" b="1" dirty="0" err="1"/>
              <a:t>canllawiau</a:t>
            </a:r>
            <a:r>
              <a:rPr lang="en-GB" sz="800" b="1" dirty="0"/>
              <a:t> </a:t>
            </a:r>
            <a:r>
              <a:rPr lang="en-GB" sz="800" b="1" dirty="0" err="1"/>
              <a:t>statudol</a:t>
            </a:r>
            <a:endParaRPr lang="en-GB" sz="800" b="1" dirty="0"/>
          </a:p>
          <a:p>
            <a:pPr algn="just"/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</a:t>
            </a:r>
            <a:r>
              <a:rPr lang="en-GB" sz="700" dirty="0" err="1"/>
              <a:t>ymchwil</a:t>
            </a:r>
            <a:r>
              <a:rPr lang="en-GB" sz="700" dirty="0"/>
              <a:t> Assembly Wales (2016), </a:t>
            </a:r>
            <a:r>
              <a:rPr lang="en-GB" sz="700" dirty="0" err="1"/>
              <a:t>cyflwynwyd</a:t>
            </a:r>
            <a:r>
              <a:rPr lang="en-GB" sz="700" dirty="0"/>
              <a:t> </a:t>
            </a:r>
            <a:r>
              <a:rPr lang="en-GB" sz="700" dirty="0" err="1"/>
              <a:t>Bil</a:t>
            </a:r>
            <a:r>
              <a:rPr lang="en-GB" sz="700" dirty="0"/>
              <a:t> </a:t>
            </a:r>
            <a:r>
              <a:rPr lang="en-GB" sz="700" dirty="0" err="1"/>
              <a:t>Tribiwnlys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Dysgu</a:t>
            </a:r>
            <a:r>
              <a:rPr lang="en-GB" sz="700" dirty="0"/>
              <a:t> ac </a:t>
            </a:r>
            <a:r>
              <a:rPr lang="en-GB" sz="700" dirty="0" err="1"/>
              <a:t>Addysg</a:t>
            </a:r>
            <a:r>
              <a:rPr lang="en-GB" sz="700" dirty="0"/>
              <a:t> </a:t>
            </a:r>
            <a:r>
              <a:rPr lang="en-GB" sz="700" dirty="0" err="1"/>
              <a:t>Ychwanegol</a:t>
            </a:r>
            <a:r>
              <a:rPr lang="en-GB" sz="700" dirty="0"/>
              <a:t> (Cymru) (ALNET </a:t>
            </a:r>
            <a:r>
              <a:rPr lang="en-GB" sz="700" dirty="0" err="1"/>
              <a:t>Bil</a:t>
            </a:r>
            <a:r>
              <a:rPr lang="en-GB" sz="700" dirty="0"/>
              <a:t>)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Gynulliad</a:t>
            </a:r>
            <a:r>
              <a:rPr lang="en-GB" sz="700" dirty="0"/>
              <a:t> </a:t>
            </a:r>
            <a:r>
              <a:rPr lang="en-GB" sz="700" dirty="0" err="1"/>
              <a:t>Cenedlaethol</a:t>
            </a:r>
            <a:r>
              <a:rPr lang="en-GB" sz="700" dirty="0"/>
              <a:t> Cymru 2016. </a:t>
            </a:r>
            <a:r>
              <a:rPr lang="en-GB" sz="700" dirty="0" err="1"/>
              <a:t>Bydd</a:t>
            </a:r>
            <a:r>
              <a:rPr lang="en-GB" sz="700" dirty="0"/>
              <a:t> </a:t>
            </a:r>
            <a:r>
              <a:rPr lang="en-GB" sz="700" dirty="0" err="1"/>
              <a:t>hyn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creu’r</a:t>
            </a:r>
            <a:r>
              <a:rPr lang="en-GB" sz="700" dirty="0"/>
              <a:t> </a:t>
            </a:r>
            <a:r>
              <a:rPr lang="en-GB" sz="700" dirty="0" err="1"/>
              <a:t>fframwaith</a:t>
            </a:r>
            <a:r>
              <a:rPr lang="en-GB" sz="700" dirty="0"/>
              <a:t> </a:t>
            </a:r>
            <a:r>
              <a:rPr lang="en-GB" sz="700" dirty="0" err="1"/>
              <a:t>deddfwriaethol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wella</a:t>
            </a:r>
            <a:r>
              <a:rPr lang="en-GB" sz="700" dirty="0"/>
              <a:t> </a:t>
            </a:r>
            <a:r>
              <a:rPr lang="en-GB" sz="700" dirty="0" err="1"/>
              <a:t>cynllunio</a:t>
            </a:r>
            <a:r>
              <a:rPr lang="en-GB" sz="700" dirty="0"/>
              <a:t> a </a:t>
            </a:r>
            <a:r>
              <a:rPr lang="en-GB" sz="700" dirty="0" err="1"/>
              <a:t>darparu</a:t>
            </a:r>
            <a:r>
              <a:rPr lang="en-GB" sz="700" dirty="0"/>
              <a:t> </a:t>
            </a:r>
            <a:r>
              <a:rPr lang="en-GB" sz="700" dirty="0" err="1"/>
              <a:t>darpariaeth</a:t>
            </a:r>
            <a:r>
              <a:rPr lang="en-GB" sz="700" dirty="0"/>
              <a:t> </a:t>
            </a:r>
            <a:r>
              <a:rPr lang="en-GB" sz="700" dirty="0" err="1"/>
              <a:t>ddysgu</a:t>
            </a:r>
            <a:r>
              <a:rPr lang="en-GB" sz="700" dirty="0"/>
              <a:t> </a:t>
            </a:r>
            <a:r>
              <a:rPr lang="en-GB" sz="700" dirty="0" err="1"/>
              <a:t>ychwanegol</a:t>
            </a:r>
            <a:r>
              <a:rPr lang="en-GB" sz="700" dirty="0"/>
              <a:t>, </a:t>
            </a:r>
            <a:r>
              <a:rPr lang="en-GB" sz="700" dirty="0" err="1"/>
              <a:t>trwy</a:t>
            </a:r>
            <a:r>
              <a:rPr lang="en-GB" sz="700" dirty="0"/>
              <a:t> </a:t>
            </a:r>
            <a:r>
              <a:rPr lang="en-GB" sz="700" dirty="0" err="1"/>
              <a:t>berson</a:t>
            </a:r>
            <a:r>
              <a:rPr lang="en-GB" sz="700" dirty="0"/>
              <a:t> dull </a:t>
            </a:r>
            <a:r>
              <a:rPr lang="en-GB" sz="700" dirty="0" err="1"/>
              <a:t>canolog</a:t>
            </a:r>
            <a:r>
              <a:rPr lang="en-GB" sz="700" dirty="0"/>
              <a:t> o </a:t>
            </a:r>
            <a:r>
              <a:rPr lang="en-GB" sz="700" dirty="0" err="1"/>
              <a:t>nodi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gynnar</a:t>
            </a:r>
            <a:r>
              <a:rPr lang="en-GB" sz="700" dirty="0"/>
              <a:t>, </a:t>
            </a:r>
            <a:r>
              <a:rPr lang="en-GB" sz="700" dirty="0" err="1"/>
              <a:t>rhoi</a:t>
            </a:r>
            <a:r>
              <a:rPr lang="en-GB" sz="700" dirty="0"/>
              <a:t> </a:t>
            </a:r>
            <a:r>
              <a:rPr lang="en-GB" sz="700" dirty="0" err="1"/>
              <a:t>cefnogaeth</a:t>
            </a:r>
            <a:r>
              <a:rPr lang="en-GB" sz="700" dirty="0"/>
              <a:t> </a:t>
            </a:r>
            <a:r>
              <a:rPr lang="en-GB" sz="700" dirty="0" err="1"/>
              <a:t>effeithiol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waith</a:t>
            </a:r>
            <a:r>
              <a:rPr lang="en-GB" sz="700" dirty="0"/>
              <a:t> a monitor ac </a:t>
            </a:r>
            <a:r>
              <a:rPr lang="en-GB" sz="700" dirty="0" err="1"/>
              <a:t>addasu</a:t>
            </a:r>
            <a:r>
              <a:rPr lang="en-GB" sz="700" dirty="0"/>
              <a:t> </a:t>
            </a:r>
            <a:r>
              <a:rPr lang="en-GB" sz="700" dirty="0" err="1"/>
              <a:t>ymyriadau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sicrhau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bod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cyflawni’r</a:t>
            </a:r>
            <a:r>
              <a:rPr lang="en-GB" sz="700" dirty="0"/>
              <a:t> </a:t>
            </a:r>
            <a:r>
              <a:rPr lang="en-GB" sz="700" dirty="0" err="1"/>
              <a:t>canlyniadau</a:t>
            </a:r>
            <a:r>
              <a:rPr lang="en-GB" sz="700" dirty="0"/>
              <a:t> a </a:t>
            </a:r>
            <a:r>
              <a:rPr lang="en-GB" sz="700" dirty="0" err="1"/>
              <a:t>ddymunir</a:t>
            </a:r>
            <a:r>
              <a:rPr lang="en-GB" sz="700" dirty="0"/>
              <a:t>. </a:t>
            </a:r>
            <a:r>
              <a:rPr lang="en-GB" sz="700" dirty="0" err="1"/>
              <a:t>Mae’r</a:t>
            </a:r>
            <a:r>
              <a:rPr lang="en-GB" sz="700" dirty="0"/>
              <a:t> </a:t>
            </a:r>
            <a:r>
              <a:rPr lang="en-GB" sz="700" dirty="0" err="1"/>
              <a:t>Bil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cynnwys</a:t>
            </a:r>
            <a:r>
              <a:rPr lang="en-GB" sz="700" dirty="0"/>
              <a:t> 11 nod </a:t>
            </a:r>
            <a:r>
              <a:rPr lang="en-GB" sz="700" dirty="0" err="1"/>
              <a:t>pwysig</a:t>
            </a:r>
            <a:r>
              <a:rPr lang="en-GB" sz="700" dirty="0"/>
              <a:t>, </a:t>
            </a:r>
            <a:r>
              <a:rPr lang="en-GB" sz="700" dirty="0" err="1"/>
              <a:t>dyma</a:t>
            </a:r>
            <a:r>
              <a:rPr lang="en-GB" sz="700" dirty="0"/>
              <a:t> </a:t>
            </a:r>
            <a:r>
              <a:rPr lang="en-GB" sz="700" dirty="0" err="1"/>
              <a:t>rhai</a:t>
            </a:r>
            <a:r>
              <a:rPr lang="en-GB" sz="700" dirty="0"/>
              <a:t> </a:t>
            </a:r>
            <a:r>
              <a:rPr lang="en-GB" sz="700" dirty="0" err="1"/>
              <a:t>ohonynt</a:t>
            </a:r>
            <a:r>
              <a:rPr lang="en-GB" sz="700" dirty="0"/>
              <a:t>:</a:t>
            </a:r>
          </a:p>
          <a:p>
            <a:pPr algn="just"/>
            <a:r>
              <a:rPr lang="en-GB" sz="700" dirty="0"/>
              <a:t>Nod 2 y </a:t>
            </a:r>
            <a:r>
              <a:rPr lang="en-GB" sz="700" dirty="0" err="1"/>
              <a:t>Bil</a:t>
            </a:r>
            <a:r>
              <a:rPr lang="en-GB" sz="700" dirty="0"/>
              <a:t>- </a:t>
            </a:r>
            <a:r>
              <a:rPr lang="en-GB" sz="700" dirty="0" err="1"/>
              <a:t>Ystod</a:t>
            </a:r>
            <a:r>
              <a:rPr lang="en-GB" sz="700" dirty="0"/>
              <a:t> </a:t>
            </a:r>
            <a:r>
              <a:rPr lang="en-GB" sz="700" dirty="0" err="1"/>
              <a:t>oedran</a:t>
            </a:r>
            <a:r>
              <a:rPr lang="en-GB" sz="700" dirty="0"/>
              <a:t> o 0-25 </a:t>
            </a:r>
            <a:r>
              <a:rPr lang="en-GB" sz="700" dirty="0" err="1"/>
              <a:t>oed</a:t>
            </a:r>
            <a:endParaRPr lang="en-GB" sz="700" dirty="0"/>
          </a:p>
          <a:p>
            <a:pPr algn="just"/>
            <a:r>
              <a:rPr lang="en-GB" sz="700" dirty="0" err="1"/>
              <a:t>Bydd</a:t>
            </a:r>
            <a:r>
              <a:rPr lang="en-GB" sz="700" dirty="0"/>
              <a:t> UN system </a:t>
            </a:r>
            <a:r>
              <a:rPr lang="en-GB" sz="700" dirty="0" err="1"/>
              <a:t>ddeddfwriaethol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ymwneud</a:t>
            </a:r>
            <a:r>
              <a:rPr lang="en-GB" sz="700" dirty="0"/>
              <a:t> </a:t>
            </a:r>
            <a:r>
              <a:rPr lang="en-GB" sz="700" dirty="0" err="1"/>
              <a:t>a’r</a:t>
            </a:r>
            <a:r>
              <a:rPr lang="en-GB" sz="700" dirty="0"/>
              <a:t> </a:t>
            </a:r>
            <a:r>
              <a:rPr lang="en-GB" sz="700" dirty="0" err="1"/>
              <a:t>gefnogaeth</a:t>
            </a:r>
            <a:r>
              <a:rPr lang="en-GB" sz="700" dirty="0"/>
              <a:t> a </a:t>
            </a:r>
            <a:r>
              <a:rPr lang="en-GB" sz="700" dirty="0" err="1"/>
              <a:t>roddir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blant</a:t>
            </a:r>
            <a:r>
              <a:rPr lang="en-GB" sz="700" dirty="0"/>
              <a:t> a </a:t>
            </a:r>
            <a:r>
              <a:rPr lang="en-GB" sz="700" dirty="0" err="1"/>
              <a:t>phobl</a:t>
            </a:r>
            <a:r>
              <a:rPr lang="en-GB" sz="700" dirty="0"/>
              <a:t> </a:t>
            </a:r>
            <a:r>
              <a:rPr lang="en-GB" sz="700" dirty="0" err="1"/>
              <a:t>ifanc</a:t>
            </a:r>
            <a:r>
              <a:rPr lang="en-GB" sz="700" dirty="0"/>
              <a:t> </a:t>
            </a:r>
            <a:r>
              <a:rPr lang="en-GB" sz="700" dirty="0" err="1"/>
              <a:t>rhwng</a:t>
            </a:r>
            <a:r>
              <a:rPr lang="en-GB" sz="700" dirty="0"/>
              <a:t> 0-25 </a:t>
            </a:r>
            <a:r>
              <a:rPr lang="en-GB" sz="700" dirty="0" err="1"/>
              <a:t>oed</a:t>
            </a:r>
            <a:r>
              <a:rPr lang="en-GB" sz="700" dirty="0"/>
              <a:t> </a:t>
            </a:r>
            <a:r>
              <a:rPr lang="en-GB" sz="700" dirty="0" err="1"/>
              <a:t>sydd</a:t>
            </a:r>
            <a:r>
              <a:rPr lang="en-GB" sz="700" dirty="0"/>
              <a:t> ag ADY. Mae </a:t>
            </a:r>
            <a:r>
              <a:rPr lang="en-GB" sz="700" dirty="0" err="1"/>
              <a:t>hyn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lle’r</a:t>
            </a:r>
            <a:r>
              <a:rPr lang="en-GB" sz="700" dirty="0"/>
              <a:t> DDWY system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wahân</a:t>
            </a:r>
            <a:r>
              <a:rPr lang="en-GB" sz="700" dirty="0"/>
              <a:t>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gweithredu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hyn</a:t>
            </a:r>
            <a:r>
              <a:rPr lang="en-GB" sz="700" dirty="0"/>
              <a:t> o </a:t>
            </a:r>
            <a:r>
              <a:rPr lang="en-GB" sz="700" dirty="0" err="1"/>
              <a:t>bryd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gefnogi</a:t>
            </a:r>
            <a:r>
              <a:rPr lang="en-GB" sz="700" dirty="0"/>
              <a:t> plant a </a:t>
            </a:r>
            <a:r>
              <a:rPr lang="en-GB" sz="700" dirty="0" err="1"/>
              <a:t>phobl</a:t>
            </a:r>
            <a:r>
              <a:rPr lang="en-GB" sz="700" dirty="0"/>
              <a:t> </a:t>
            </a:r>
            <a:r>
              <a:rPr lang="en-GB" sz="700" dirty="0" err="1"/>
              <a:t>ifanc</a:t>
            </a:r>
            <a:r>
              <a:rPr lang="en-GB" sz="700" dirty="0"/>
              <a:t> o </a:t>
            </a:r>
            <a:r>
              <a:rPr lang="en-GB" sz="700" dirty="0" err="1"/>
              <a:t>oedran</a:t>
            </a:r>
            <a:r>
              <a:rPr lang="en-GB" sz="700" dirty="0"/>
              <a:t> </a:t>
            </a:r>
            <a:r>
              <a:rPr lang="en-GB" sz="700" dirty="0" err="1"/>
              <a:t>ysgol</a:t>
            </a:r>
            <a:r>
              <a:rPr lang="en-GB" sz="700" dirty="0"/>
              <a:t> </a:t>
            </a:r>
            <a:r>
              <a:rPr lang="en-GB" sz="700" dirty="0" err="1"/>
              <a:t>orfodol</a:t>
            </a:r>
            <a:r>
              <a:rPr lang="en-GB" sz="700" dirty="0"/>
              <a:t> ac AAA; a </a:t>
            </a:r>
            <a:r>
              <a:rPr lang="en-GB" sz="700" dirty="0" err="1"/>
              <a:t>phobl</a:t>
            </a:r>
            <a:r>
              <a:rPr lang="en-GB" sz="700" dirty="0"/>
              <a:t> </a:t>
            </a:r>
            <a:r>
              <a:rPr lang="en-GB" sz="700" dirty="0" err="1"/>
              <a:t>ifanc</a:t>
            </a:r>
            <a:r>
              <a:rPr lang="en-GB" sz="700" dirty="0"/>
              <a:t> </a:t>
            </a:r>
            <a:r>
              <a:rPr lang="en-GB" sz="700" dirty="0" err="1"/>
              <a:t>mewn</a:t>
            </a:r>
            <a:r>
              <a:rPr lang="en-GB" sz="700" dirty="0"/>
              <a:t> </a:t>
            </a:r>
            <a:r>
              <a:rPr lang="en-GB" sz="700" dirty="0" err="1"/>
              <a:t>addysg</a:t>
            </a:r>
            <a:r>
              <a:rPr lang="en-GB" sz="700" dirty="0"/>
              <a:t> </a:t>
            </a:r>
            <a:r>
              <a:rPr lang="en-GB" sz="700" dirty="0" err="1"/>
              <a:t>bellach</a:t>
            </a:r>
            <a:r>
              <a:rPr lang="en-GB" sz="700" dirty="0"/>
              <a:t> </a:t>
            </a:r>
            <a:r>
              <a:rPr lang="en-GB" sz="700" dirty="0" err="1"/>
              <a:t>sydd</a:t>
            </a:r>
            <a:r>
              <a:rPr lang="en-GB" sz="700" dirty="0"/>
              <a:t> ag LDD ‘Learning Difficulties and/or Disabilities’.</a:t>
            </a:r>
          </a:p>
          <a:p>
            <a:pPr algn="just"/>
            <a:r>
              <a:rPr lang="en-GB" sz="700" dirty="0"/>
              <a:t>Nod 3 y </a:t>
            </a:r>
            <a:r>
              <a:rPr lang="en-GB" sz="700" dirty="0" err="1"/>
              <a:t>Bil</a:t>
            </a:r>
            <a:r>
              <a:rPr lang="en-GB" sz="700" dirty="0"/>
              <a:t>- </a:t>
            </a:r>
            <a:r>
              <a:rPr lang="en-GB" sz="700" dirty="0" err="1"/>
              <a:t>Cynllun</a:t>
            </a:r>
            <a:r>
              <a:rPr lang="en-GB" sz="700" dirty="0"/>
              <a:t> </a:t>
            </a:r>
            <a:r>
              <a:rPr lang="en-GB" sz="700" dirty="0" err="1"/>
              <a:t>Unedig</a:t>
            </a:r>
            <a:endParaRPr lang="en-GB" sz="700" dirty="0"/>
          </a:p>
          <a:p>
            <a:pPr algn="just"/>
            <a:r>
              <a:rPr lang="en-GB" sz="700" dirty="0" err="1"/>
              <a:t>Bu’r</a:t>
            </a:r>
            <a:r>
              <a:rPr lang="en-GB" sz="700" dirty="0"/>
              <a:t> </a:t>
            </a:r>
            <a:r>
              <a:rPr lang="en-GB" sz="700" dirty="0" err="1"/>
              <a:t>Bil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creu</a:t>
            </a:r>
            <a:r>
              <a:rPr lang="en-GB" sz="700" dirty="0"/>
              <a:t> un </a:t>
            </a:r>
            <a:r>
              <a:rPr lang="en-GB" sz="700" dirty="0" err="1"/>
              <a:t>cynllun</a:t>
            </a:r>
            <a:r>
              <a:rPr lang="en-GB" sz="700" dirty="0"/>
              <a:t> </a:t>
            </a:r>
            <a:r>
              <a:rPr lang="en-GB" sz="700" dirty="0" err="1"/>
              <a:t>statudol</a:t>
            </a:r>
            <a:r>
              <a:rPr lang="en-GB" sz="700" dirty="0"/>
              <a:t>, </a:t>
            </a:r>
            <a:r>
              <a:rPr lang="en-GB" sz="700" dirty="0" err="1"/>
              <a:t>sef</a:t>
            </a:r>
            <a:r>
              <a:rPr lang="en-GB" sz="700" dirty="0"/>
              <a:t> y </a:t>
            </a:r>
            <a:r>
              <a:rPr lang="en-GB" sz="700" dirty="0" err="1"/>
              <a:t>Cynllun</a:t>
            </a:r>
            <a:r>
              <a:rPr lang="en-GB" sz="700" dirty="0"/>
              <a:t> </a:t>
            </a:r>
            <a:r>
              <a:rPr lang="en-GB" sz="700" dirty="0" err="1"/>
              <a:t>Datblygu</a:t>
            </a:r>
            <a:r>
              <a:rPr lang="en-GB" sz="700" dirty="0"/>
              <a:t> </a:t>
            </a:r>
            <a:r>
              <a:rPr lang="en-GB" sz="700" dirty="0" err="1"/>
              <a:t>Unigol</a:t>
            </a:r>
            <a:r>
              <a:rPr lang="en-GB" sz="700" dirty="0"/>
              <a:t> (CDU),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ddisodli’r</a:t>
            </a:r>
            <a:r>
              <a:rPr lang="en-GB" sz="700" dirty="0"/>
              <a:t> </a:t>
            </a:r>
            <a:r>
              <a:rPr lang="en-GB" sz="700" dirty="0" err="1"/>
              <a:t>amrywiaeth</a:t>
            </a:r>
            <a:r>
              <a:rPr lang="en-GB" sz="700" dirty="0"/>
              <a:t> </a:t>
            </a:r>
            <a:r>
              <a:rPr lang="en-GB" sz="700" dirty="0" err="1"/>
              <a:t>bresennol</a:t>
            </a:r>
            <a:r>
              <a:rPr lang="en-GB" sz="700" dirty="0"/>
              <a:t> o </a:t>
            </a:r>
            <a:r>
              <a:rPr lang="en-GB" sz="700" dirty="0" err="1"/>
              <a:t>gynlluniau</a:t>
            </a:r>
            <a:r>
              <a:rPr lang="en-GB" sz="700" dirty="0"/>
              <a:t> AAA neu LDD </a:t>
            </a:r>
            <a:r>
              <a:rPr lang="en-GB" sz="700" dirty="0" err="1"/>
              <a:t>statudol</a:t>
            </a:r>
            <a:r>
              <a:rPr lang="en-GB" sz="700" dirty="0"/>
              <a:t> ac </a:t>
            </a:r>
            <a:r>
              <a:rPr lang="en-GB" sz="700" dirty="0" err="1"/>
              <a:t>anstatudol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gyfer</a:t>
            </a:r>
            <a:r>
              <a:rPr lang="en-GB" sz="700" dirty="0"/>
              <a:t> </a:t>
            </a:r>
            <a:r>
              <a:rPr lang="en-GB" sz="700" dirty="0" err="1"/>
              <a:t>dysgwyr</a:t>
            </a:r>
            <a:r>
              <a:rPr lang="en-GB" sz="700" dirty="0"/>
              <a:t> </a:t>
            </a:r>
            <a:r>
              <a:rPr lang="en-GB" sz="700" dirty="0" err="1"/>
              <a:t>mewn</a:t>
            </a:r>
            <a:r>
              <a:rPr lang="en-GB" sz="700" dirty="0"/>
              <a:t> </a:t>
            </a:r>
            <a:r>
              <a:rPr lang="en-GB" sz="700" dirty="0" err="1"/>
              <a:t>ysgolion</a:t>
            </a:r>
            <a:r>
              <a:rPr lang="en-GB" sz="700" dirty="0"/>
              <a:t> ac </a:t>
            </a:r>
            <a:r>
              <a:rPr lang="en-GB" sz="700" dirty="0" err="1"/>
              <a:t>addysg</a:t>
            </a:r>
            <a:r>
              <a:rPr lang="en-GB" sz="700" dirty="0"/>
              <a:t> </a:t>
            </a:r>
            <a:r>
              <a:rPr lang="en-GB" sz="700" dirty="0" err="1"/>
              <a:t>bellach</a:t>
            </a:r>
            <a:r>
              <a:rPr lang="en-GB" sz="700" dirty="0"/>
              <a:t>.</a:t>
            </a:r>
          </a:p>
          <a:p>
            <a:pPr algn="just"/>
            <a:r>
              <a:rPr lang="en-GB" sz="700" dirty="0"/>
              <a:t>Nod 4 y </a:t>
            </a:r>
            <a:r>
              <a:rPr lang="en-GB" sz="700" dirty="0" err="1"/>
              <a:t>Bil</a:t>
            </a:r>
            <a:r>
              <a:rPr lang="en-GB" sz="700" dirty="0"/>
              <a:t>- </a:t>
            </a:r>
            <a:r>
              <a:rPr lang="en-GB" sz="700" dirty="0" err="1"/>
              <a:t>Cynnwys</a:t>
            </a:r>
            <a:r>
              <a:rPr lang="en-GB" sz="700" dirty="0"/>
              <a:t> plant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fwy</a:t>
            </a:r>
            <a:endParaRPr lang="en-GB" sz="700" dirty="0"/>
          </a:p>
          <a:p>
            <a:pPr algn="just"/>
            <a:r>
              <a:rPr lang="en-GB" sz="700" dirty="0" err="1"/>
              <a:t>Mae’r</a:t>
            </a:r>
            <a:r>
              <a:rPr lang="en-GB" sz="700" dirty="0"/>
              <a:t> </a:t>
            </a:r>
            <a:r>
              <a:rPr lang="en-GB" sz="700" dirty="0" err="1"/>
              <a:t>Bil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gwneud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ofynnol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farn</a:t>
            </a:r>
            <a:r>
              <a:rPr lang="en-GB" sz="700" dirty="0"/>
              <a:t> </a:t>
            </a:r>
            <a:r>
              <a:rPr lang="en-GB" sz="700" dirty="0" err="1"/>
              <a:t>dysgwyr</a:t>
            </a:r>
            <a:r>
              <a:rPr lang="en-GB" sz="700" dirty="0"/>
              <a:t> bob </a:t>
            </a:r>
            <a:r>
              <a:rPr lang="en-GB" sz="700" dirty="0" err="1"/>
              <a:t>amser</a:t>
            </a:r>
            <a:r>
              <a:rPr lang="en-GB" sz="700" dirty="0"/>
              <a:t> </a:t>
            </a:r>
            <a:r>
              <a:rPr lang="en-GB" sz="700" dirty="0" err="1"/>
              <a:t>gael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hystyried</a:t>
            </a:r>
            <a:r>
              <a:rPr lang="en-GB" sz="700" dirty="0"/>
              <a:t> </a:t>
            </a:r>
            <a:r>
              <a:rPr lang="en-GB" sz="700" dirty="0" err="1"/>
              <a:t>fel</a:t>
            </a:r>
            <a:r>
              <a:rPr lang="en-GB" sz="700" dirty="0"/>
              <a:t> </a:t>
            </a:r>
            <a:r>
              <a:rPr lang="en-GB" sz="700" dirty="0" err="1"/>
              <a:t>rhan</a:t>
            </a:r>
            <a:r>
              <a:rPr lang="en-GB" sz="700" dirty="0"/>
              <a:t> </a:t>
            </a:r>
            <a:r>
              <a:rPr lang="en-GB" sz="700" dirty="0" err="1"/>
              <a:t>o’r</a:t>
            </a:r>
            <a:r>
              <a:rPr lang="en-GB" sz="700" dirty="0"/>
              <a:t> broses </a:t>
            </a:r>
            <a:r>
              <a:rPr lang="en-GB" sz="700" dirty="0" err="1"/>
              <a:t>gynllunio</a:t>
            </a:r>
            <a:r>
              <a:rPr lang="en-GB" sz="700" dirty="0"/>
              <a:t>, </a:t>
            </a:r>
            <a:r>
              <a:rPr lang="en-GB" sz="700" dirty="0" err="1"/>
              <a:t>ynghyd</a:t>
            </a:r>
            <a:r>
              <a:rPr lang="en-GB" sz="700" dirty="0"/>
              <a:t> a barn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rhieni</a:t>
            </a:r>
            <a:r>
              <a:rPr lang="en-GB" sz="700" dirty="0"/>
              <a:t>/</a:t>
            </a:r>
            <a:r>
              <a:rPr lang="en-GB" sz="700" dirty="0" err="1"/>
              <a:t>gofalwyr</a:t>
            </a:r>
            <a:r>
              <a:rPr lang="en-GB" sz="700" dirty="0"/>
              <a:t>. </a:t>
            </a:r>
            <a:r>
              <a:rPr lang="en-GB" sz="700" dirty="0" err="1"/>
              <a:t>Mae’n</a:t>
            </a:r>
            <a:r>
              <a:rPr lang="en-GB" sz="700" dirty="0"/>
              <a:t> </a:t>
            </a:r>
            <a:r>
              <a:rPr lang="en-GB" sz="700" dirty="0" err="1"/>
              <a:t>hanfodol</a:t>
            </a:r>
            <a:r>
              <a:rPr lang="en-GB" sz="700" dirty="0"/>
              <a:t> bod plant a </a:t>
            </a:r>
            <a:r>
              <a:rPr lang="en-GB" sz="700" dirty="0" err="1"/>
              <a:t>phobl</a:t>
            </a:r>
            <a:r>
              <a:rPr lang="en-GB" sz="700" dirty="0"/>
              <a:t> </a:t>
            </a:r>
            <a:r>
              <a:rPr lang="en-GB" sz="700" dirty="0" err="1"/>
              <a:t>ifanc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gweld</a:t>
            </a:r>
            <a:r>
              <a:rPr lang="en-GB" sz="700" dirty="0"/>
              <a:t> y broses </a:t>
            </a:r>
            <a:r>
              <a:rPr lang="en-GB" sz="700" dirty="0" err="1"/>
              <a:t>gynllunio</a:t>
            </a:r>
            <a:r>
              <a:rPr lang="en-GB" sz="700" dirty="0"/>
              <a:t> </a:t>
            </a:r>
            <a:r>
              <a:rPr lang="en-GB" sz="700" dirty="0" err="1"/>
              <a:t>fel</a:t>
            </a:r>
            <a:r>
              <a:rPr lang="en-GB" sz="700" dirty="0"/>
              <a:t> </a:t>
            </a:r>
            <a:r>
              <a:rPr lang="en-GB" sz="700" dirty="0" err="1"/>
              <a:t>rhywbeth</a:t>
            </a:r>
            <a:r>
              <a:rPr lang="en-GB" sz="700" dirty="0"/>
              <a:t>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cael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gwneud</a:t>
            </a:r>
            <a:r>
              <a:rPr lang="en-GB" sz="700" dirty="0"/>
              <a:t> </a:t>
            </a:r>
            <a:r>
              <a:rPr lang="en-GB" sz="700" dirty="0" err="1"/>
              <a:t>gyda</a:t>
            </a:r>
            <a:r>
              <a:rPr lang="en-GB" sz="700" dirty="0"/>
              <a:t> </a:t>
            </a:r>
            <a:r>
              <a:rPr lang="en-GB" sz="700" dirty="0" err="1"/>
              <a:t>nhw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hytrach</a:t>
            </a:r>
            <a:r>
              <a:rPr lang="en-GB" sz="700" dirty="0"/>
              <a:t> nag </a:t>
            </a:r>
            <a:r>
              <a:rPr lang="en-GB" sz="700" dirty="0" err="1"/>
              <a:t>iddyn</a:t>
            </a:r>
            <a:r>
              <a:rPr lang="en-GB" sz="700" dirty="0"/>
              <a:t> </a:t>
            </a:r>
            <a:r>
              <a:rPr lang="en-GB" sz="700" dirty="0" err="1"/>
              <a:t>nhw</a:t>
            </a:r>
            <a:r>
              <a:rPr lang="en-GB" sz="700" dirty="0"/>
              <a:t>.</a:t>
            </a:r>
          </a:p>
          <a:p>
            <a:pPr algn="just"/>
            <a:r>
              <a:rPr lang="en-GB" sz="700" dirty="0" err="1"/>
              <a:t>Ygrifennwyd</a:t>
            </a:r>
            <a:r>
              <a:rPr lang="en-GB" sz="700" dirty="0"/>
              <a:t> Sue Gilbert, “The Disability Discrimination Act 1995, as </a:t>
            </a:r>
            <a:r>
              <a:rPr lang="en-GB" sz="700" dirty="0" err="1"/>
              <a:t>amaended</a:t>
            </a:r>
            <a:r>
              <a:rPr lang="en-GB" sz="700" dirty="0"/>
              <a:t> by the Special Educational Needs and Disability Act 2001, makes it unlawful for schools and LEA’s to discriminate against disabled pupils for a reason relation to their disability, without justification.” </a:t>
            </a:r>
          </a:p>
          <a:p>
            <a:pPr algn="just"/>
            <a:r>
              <a:rPr lang="en-GB" sz="700" dirty="0"/>
              <a:t>Mae Nutbrown, C et al.,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gwneud</a:t>
            </a:r>
            <a:r>
              <a:rPr lang="en-GB" sz="700" dirty="0"/>
              <a:t> </a:t>
            </a:r>
            <a:r>
              <a:rPr lang="en-GB" sz="700" dirty="0" err="1"/>
              <a:t>pwynt</a:t>
            </a:r>
            <a:r>
              <a:rPr lang="en-GB" sz="700" dirty="0"/>
              <a:t> o </a:t>
            </a:r>
            <a:r>
              <a:rPr lang="en-GB" sz="700" dirty="0" err="1"/>
              <a:t>ddweud</a:t>
            </a:r>
            <a:r>
              <a:rPr lang="en-GB" sz="700" dirty="0"/>
              <a:t> y </a:t>
            </a:r>
            <a:r>
              <a:rPr lang="en-GB" sz="700" dirty="0" err="1"/>
              <a:t>gyfraith</a:t>
            </a:r>
            <a:r>
              <a:rPr lang="en-GB" sz="700" dirty="0"/>
              <a:t> </a:t>
            </a:r>
            <a:r>
              <a:rPr lang="en-GB" sz="700" dirty="0" err="1"/>
              <a:t>bwysicaf</a:t>
            </a:r>
            <a:r>
              <a:rPr lang="en-GB" sz="700" dirty="0"/>
              <a:t>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delio</a:t>
            </a:r>
            <a:r>
              <a:rPr lang="en-GB" sz="700" dirty="0"/>
              <a:t> ag </a:t>
            </a:r>
            <a:r>
              <a:rPr lang="en-GB" sz="700" dirty="0" err="1"/>
              <a:t>addysg</a:t>
            </a:r>
            <a:r>
              <a:rPr lang="en-GB" sz="700" dirty="0"/>
              <a:t> </a:t>
            </a:r>
            <a:r>
              <a:rPr lang="en-GB" sz="700" dirty="0" err="1"/>
              <a:t>arbennig</a:t>
            </a:r>
            <a:r>
              <a:rPr lang="en-GB" sz="700" dirty="0"/>
              <a:t> </a:t>
            </a:r>
            <a:r>
              <a:rPr lang="en-GB" sz="700" dirty="0" err="1"/>
              <a:t>yw</a:t>
            </a:r>
            <a:r>
              <a:rPr lang="en-GB" sz="700" dirty="0"/>
              <a:t> </a:t>
            </a:r>
            <a:r>
              <a:rPr lang="en-GB" sz="700" dirty="0" err="1"/>
              <a:t>deddf</a:t>
            </a:r>
            <a:r>
              <a:rPr lang="en-GB" sz="700" dirty="0"/>
              <a:t> </a:t>
            </a:r>
            <a:r>
              <a:rPr lang="en-GB" sz="700" dirty="0" err="1"/>
              <a:t>addysg</a:t>
            </a:r>
            <a:r>
              <a:rPr lang="en-GB" sz="700" dirty="0"/>
              <a:t> 1996. </a:t>
            </a:r>
            <a:r>
              <a:rPr lang="en-GB" sz="700" dirty="0" err="1"/>
              <a:t>aeth</a:t>
            </a:r>
            <a:r>
              <a:rPr lang="en-GB" sz="700" dirty="0"/>
              <a:t> </a:t>
            </a:r>
            <a:r>
              <a:rPr lang="en-GB" sz="700" dirty="0" err="1"/>
              <a:t>ymlaen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ddweud</a:t>
            </a:r>
            <a:r>
              <a:rPr lang="en-GB" sz="700" dirty="0"/>
              <a:t> </a:t>
            </a:r>
            <a:r>
              <a:rPr lang="en-GB" sz="700" dirty="0" err="1"/>
              <a:t>mai’r</a:t>
            </a:r>
            <a:r>
              <a:rPr lang="en-GB" sz="700" dirty="0"/>
              <a:t> cod </a:t>
            </a:r>
            <a:r>
              <a:rPr lang="en-GB" sz="700" dirty="0" err="1"/>
              <a:t>ymarfer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addysg</a:t>
            </a:r>
            <a:r>
              <a:rPr lang="en-GB" sz="700" dirty="0"/>
              <a:t> </a:t>
            </a:r>
            <a:r>
              <a:rPr lang="en-GB" sz="700" dirty="0" err="1"/>
              <a:t>arbennig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rhoi</a:t>
            </a:r>
            <a:r>
              <a:rPr lang="en-GB" sz="700" dirty="0"/>
              <a:t> </a:t>
            </a:r>
            <a:r>
              <a:rPr lang="en-GB" sz="700" dirty="0" err="1"/>
              <a:t>arweiniad</a:t>
            </a:r>
            <a:r>
              <a:rPr lang="en-GB" sz="700" dirty="0"/>
              <a:t> </a:t>
            </a:r>
            <a:r>
              <a:rPr lang="en-GB" sz="700" dirty="0" err="1"/>
              <a:t>ymarferol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sut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adnabod</a:t>
            </a:r>
            <a:r>
              <a:rPr lang="en-GB" sz="700" dirty="0"/>
              <a:t> ac </a:t>
            </a:r>
            <a:r>
              <a:rPr lang="en-GB" sz="700" dirty="0" err="1"/>
              <a:t>asesu</a:t>
            </a:r>
            <a:r>
              <a:rPr lang="en-GB" sz="700" dirty="0"/>
              <a:t> plant ag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addysgol</a:t>
            </a:r>
            <a:r>
              <a:rPr lang="en-GB" sz="700" dirty="0"/>
              <a:t> </a:t>
            </a:r>
            <a:r>
              <a:rPr lang="en-GB" sz="700" dirty="0" err="1"/>
              <a:t>arbennig</a:t>
            </a:r>
            <a:r>
              <a:rPr lang="en-GB" sz="700" dirty="0"/>
              <a:t>.</a:t>
            </a:r>
            <a:endParaRPr lang="en-GB" sz="1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DCA97A-6EF0-4BE4-9F1F-E8545A02A933}"/>
              </a:ext>
            </a:extLst>
          </p:cNvPr>
          <p:cNvSpPr txBox="1"/>
          <p:nvPr/>
        </p:nvSpPr>
        <p:spPr>
          <a:xfrm>
            <a:off x="4166263" y="277357"/>
            <a:ext cx="7976634" cy="2539157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800" b="1" dirty="0" err="1"/>
              <a:t>Awdurdodau</a:t>
            </a:r>
            <a:r>
              <a:rPr lang="en-GB" sz="800" b="1" dirty="0"/>
              <a:t> </a:t>
            </a:r>
            <a:r>
              <a:rPr lang="en-GB" sz="800" b="1" dirty="0" err="1"/>
              <a:t>Lleol</a:t>
            </a:r>
            <a:endParaRPr lang="en-GB" sz="800" b="1" dirty="0"/>
          </a:p>
          <a:p>
            <a:pPr algn="just"/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</a:t>
            </a:r>
            <a:r>
              <a:rPr lang="en-GB" sz="700" dirty="0" err="1">
                <a:solidFill>
                  <a:srgbClr val="FF0000"/>
                </a:solidFill>
              </a:rPr>
              <a:t>Cyngor</a:t>
            </a:r>
            <a:r>
              <a:rPr lang="en-GB" sz="700" dirty="0">
                <a:solidFill>
                  <a:srgbClr val="FF0000"/>
                </a:solidFill>
              </a:rPr>
              <a:t> Sir Gar </a:t>
            </a:r>
            <a:r>
              <a:rPr lang="en-GB" sz="700" dirty="0"/>
              <a:t>‘Children’s rights promise’ (2019) </a:t>
            </a:r>
            <a:r>
              <a:rPr lang="en-GB" sz="700" dirty="0" err="1"/>
              <a:t>nodwyd</a:t>
            </a:r>
            <a:r>
              <a:rPr lang="en-GB" sz="700" dirty="0"/>
              <a:t>, “We have a duty to make sure children and young people are safe, happy and healthy. We can do this by ensuring you know about your rights and how to access them. As a result, we have signed a </a:t>
            </a:r>
            <a:r>
              <a:rPr lang="en-GB" sz="700" dirty="0" err="1"/>
              <a:t>pldge</a:t>
            </a:r>
            <a:r>
              <a:rPr lang="en-GB" sz="700" dirty="0"/>
              <a:t> that will ensure we meet minimum standards when making decisions that affect your lives.” </a:t>
            </a:r>
            <a:r>
              <a:rPr lang="en-GB" sz="700" dirty="0" err="1"/>
              <a:t>Dyma</a:t>
            </a:r>
            <a:r>
              <a:rPr lang="en-GB" sz="700" dirty="0"/>
              <a:t> </a:t>
            </a:r>
            <a:r>
              <a:rPr lang="en-GB" sz="700" dirty="0" err="1"/>
              <a:t>rhai</a:t>
            </a:r>
            <a:r>
              <a:rPr lang="en-GB" sz="700" dirty="0"/>
              <a:t> </a:t>
            </a:r>
            <a:r>
              <a:rPr lang="en-GB" sz="700" dirty="0" err="1"/>
              <a:t>o’r</a:t>
            </a:r>
            <a:r>
              <a:rPr lang="en-GB" sz="700" dirty="0"/>
              <a:t> </a:t>
            </a:r>
            <a:r>
              <a:rPr lang="en-GB" sz="700" dirty="0" err="1"/>
              <a:t>addewidion</a:t>
            </a:r>
            <a:r>
              <a:rPr lang="en-GB" sz="700" dirty="0"/>
              <a:t> </a:t>
            </a:r>
            <a:r>
              <a:rPr lang="en-GB" sz="700" dirty="0" err="1"/>
              <a:t>hawliau</a:t>
            </a:r>
            <a:r>
              <a:rPr lang="en-GB" sz="700" dirty="0"/>
              <a:t> plant </a:t>
            </a:r>
            <a:r>
              <a:rPr lang="en-GB" sz="700" dirty="0" err="1"/>
              <a:t>nodwyd</a:t>
            </a:r>
            <a:r>
              <a:rPr lang="en-GB" sz="700" dirty="0"/>
              <a:t> </a:t>
            </a:r>
            <a:r>
              <a:rPr lang="en-GB" sz="700" dirty="0" err="1"/>
              <a:t>nhw</a:t>
            </a:r>
            <a:r>
              <a:rPr lang="en-GB" sz="700" dirty="0"/>
              <a:t>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00" dirty="0" err="1"/>
              <a:t>Byddwn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eich</a:t>
            </a:r>
            <a:r>
              <a:rPr lang="en-GB" sz="700" dirty="0"/>
              <a:t> </a:t>
            </a:r>
            <a:r>
              <a:rPr lang="en-GB" sz="700" dirty="0" err="1"/>
              <a:t>cynnwys</a:t>
            </a:r>
            <a:r>
              <a:rPr lang="en-GB" sz="700" dirty="0"/>
              <a:t> </a:t>
            </a:r>
            <a:r>
              <a:rPr lang="en-GB" sz="700" dirty="0" err="1"/>
              <a:t>mewn</a:t>
            </a:r>
            <a:r>
              <a:rPr lang="en-GB" sz="700" dirty="0"/>
              <a:t> </a:t>
            </a:r>
            <a:r>
              <a:rPr lang="en-GB" sz="700" dirty="0" err="1"/>
              <a:t>penderfyniadau</a:t>
            </a:r>
            <a:r>
              <a:rPr lang="en-GB" sz="700" dirty="0"/>
              <a:t> </a:t>
            </a:r>
            <a:r>
              <a:rPr lang="en-GB" sz="700" dirty="0" err="1"/>
              <a:t>amdanoch</a:t>
            </a:r>
            <a:r>
              <a:rPr lang="en-GB" sz="700" dirty="0"/>
              <a:t> chi </a:t>
            </a:r>
            <a:r>
              <a:rPr lang="en-GB" sz="700" dirty="0" err="1"/>
              <a:t>a’ch</a:t>
            </a:r>
            <a:r>
              <a:rPr lang="en-GB" sz="700" dirty="0"/>
              <a:t> </a:t>
            </a:r>
            <a:r>
              <a:rPr lang="en-GB" sz="700" dirty="0" err="1"/>
              <a:t>bywyd</a:t>
            </a:r>
            <a:r>
              <a:rPr lang="en-GB" sz="700" dirty="0"/>
              <a:t> </a:t>
            </a:r>
            <a:r>
              <a:rPr lang="en-GB" sz="700" dirty="0" err="1"/>
              <a:t>ond</a:t>
            </a:r>
            <a:r>
              <a:rPr lang="en-GB" sz="700" dirty="0"/>
              <a:t> </a:t>
            </a:r>
            <a:r>
              <a:rPr lang="en-GB" sz="700" dirty="0" err="1"/>
              <a:t>hefyd</a:t>
            </a:r>
            <a:r>
              <a:rPr lang="en-GB" sz="700" dirty="0"/>
              <a:t> </a:t>
            </a:r>
            <a:r>
              <a:rPr lang="en-GB" sz="700" dirty="0" err="1"/>
              <a:t>mewn</a:t>
            </a:r>
            <a:r>
              <a:rPr lang="en-GB" sz="700" dirty="0"/>
              <a:t> </a:t>
            </a:r>
            <a:r>
              <a:rPr lang="en-GB" sz="700" dirty="0" err="1"/>
              <a:t>penderfyniadau</a:t>
            </a:r>
            <a:r>
              <a:rPr lang="en-GB" sz="700" dirty="0"/>
              <a:t> a </a:t>
            </a:r>
            <a:r>
              <a:rPr lang="en-GB" sz="700" dirty="0" err="1"/>
              <a:t>allai</a:t>
            </a:r>
            <a:r>
              <a:rPr lang="en-GB" sz="700" dirty="0"/>
              <a:t> </a:t>
            </a:r>
            <a:r>
              <a:rPr lang="en-GB" sz="700" dirty="0" err="1"/>
              <a:t>effeithio</a:t>
            </a:r>
            <a:r>
              <a:rPr lang="en-GB" sz="700" dirty="0"/>
              <a:t> </a:t>
            </a:r>
            <a:r>
              <a:rPr lang="en-GB" sz="700" dirty="0" err="1"/>
              <a:t>arnoch</a:t>
            </a:r>
            <a:r>
              <a:rPr lang="en-GB" sz="700" dirty="0"/>
              <a:t> chi.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00" dirty="0" err="1"/>
              <a:t>Byddwn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eich</a:t>
            </a:r>
            <a:r>
              <a:rPr lang="en-GB" sz="700" dirty="0"/>
              <a:t> </a:t>
            </a:r>
            <a:r>
              <a:rPr lang="en-GB" sz="700" dirty="0" err="1"/>
              <a:t>trin</a:t>
            </a:r>
            <a:r>
              <a:rPr lang="en-GB" sz="700" dirty="0"/>
              <a:t> </a:t>
            </a:r>
            <a:r>
              <a:rPr lang="en-GB" sz="700" dirty="0" err="1"/>
              <a:t>fel</a:t>
            </a:r>
            <a:r>
              <a:rPr lang="en-GB" sz="700" dirty="0"/>
              <a:t> </a:t>
            </a:r>
            <a:r>
              <a:rPr lang="en-GB" sz="700" dirty="0" err="1"/>
              <a:t>unigolion</a:t>
            </a:r>
            <a:r>
              <a:rPr lang="en-GB" sz="700" dirty="0"/>
              <a:t> ac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gwrando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yr</a:t>
            </a:r>
            <a:r>
              <a:rPr lang="en-GB" sz="700" dirty="0"/>
              <a:t> </a:t>
            </a:r>
            <a:r>
              <a:rPr lang="en-GB" sz="700" dirty="0" err="1"/>
              <a:t>hyn</a:t>
            </a:r>
            <a:r>
              <a:rPr lang="en-GB" sz="700" dirty="0"/>
              <a:t>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bwysig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chi.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00" dirty="0" err="1"/>
              <a:t>Byddwn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sicrhau</a:t>
            </a:r>
            <a:r>
              <a:rPr lang="en-GB" sz="700" dirty="0"/>
              <a:t> bod person </a:t>
            </a:r>
            <a:r>
              <a:rPr lang="en-GB" sz="700" dirty="0" err="1"/>
              <a:t>arweiniol</a:t>
            </a:r>
            <a:r>
              <a:rPr lang="en-GB" sz="700" dirty="0"/>
              <a:t> </a:t>
            </a:r>
            <a:r>
              <a:rPr lang="en-GB" sz="700" dirty="0" err="1"/>
              <a:t>dros</a:t>
            </a:r>
            <a:r>
              <a:rPr lang="en-GB" sz="700" dirty="0"/>
              <a:t> </a:t>
            </a:r>
            <a:r>
              <a:rPr lang="en-GB" sz="700" dirty="0" err="1"/>
              <a:t>hawliau</a:t>
            </a:r>
            <a:r>
              <a:rPr lang="en-GB" sz="700" dirty="0"/>
              <a:t> plant </a:t>
            </a:r>
            <a:r>
              <a:rPr lang="en-GB" sz="700" dirty="0" err="1"/>
              <a:t>a’i</a:t>
            </a:r>
            <a:r>
              <a:rPr lang="en-GB" sz="700" dirty="0"/>
              <a:t> </a:t>
            </a:r>
            <a:r>
              <a:rPr lang="en-GB" sz="700" dirty="0" err="1"/>
              <a:t>rôl</a:t>
            </a:r>
            <a:r>
              <a:rPr lang="en-GB" sz="700" dirty="0"/>
              <a:t> </a:t>
            </a:r>
            <a:r>
              <a:rPr lang="en-GB" sz="700" dirty="0" err="1"/>
              <a:t>fydd</a:t>
            </a:r>
            <a:r>
              <a:rPr lang="en-GB" sz="700" dirty="0"/>
              <a:t> </a:t>
            </a:r>
            <a:r>
              <a:rPr lang="en-GB" sz="700" dirty="0" err="1"/>
              <a:t>sicrhau</a:t>
            </a:r>
            <a:r>
              <a:rPr lang="en-GB" sz="700" dirty="0"/>
              <a:t> bod </a:t>
            </a:r>
            <a:r>
              <a:rPr lang="en-GB" sz="700" dirty="0" err="1"/>
              <a:t>hawliau</a:t>
            </a:r>
            <a:r>
              <a:rPr lang="en-GB" sz="700" dirty="0"/>
              <a:t> plant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ganolog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bob </a:t>
            </a:r>
            <a:r>
              <a:rPr lang="en-GB" sz="700" dirty="0" err="1"/>
              <a:t>penderfyniad</a:t>
            </a:r>
            <a:r>
              <a:rPr lang="en-GB" sz="700" dirty="0"/>
              <a:t>.</a:t>
            </a:r>
          </a:p>
          <a:p>
            <a:r>
              <a:rPr lang="en-GB" sz="700" dirty="0" err="1"/>
              <a:t>Hefyd</a:t>
            </a:r>
            <a:r>
              <a:rPr lang="en-GB" sz="700" dirty="0"/>
              <a:t> </a:t>
            </a:r>
            <a:r>
              <a:rPr lang="en-GB" sz="700" dirty="0" err="1"/>
              <a:t>mae</a:t>
            </a:r>
            <a:r>
              <a:rPr lang="en-GB" sz="700" dirty="0"/>
              <a:t> </a:t>
            </a:r>
            <a:r>
              <a:rPr lang="en-GB" sz="700" dirty="0" err="1"/>
              <a:t>Cyngor</a:t>
            </a:r>
            <a:r>
              <a:rPr lang="en-GB" sz="700" dirty="0"/>
              <a:t> Sir Gar ‘Additional Needs Learning’ (2020)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nodi</a:t>
            </a:r>
            <a:r>
              <a:rPr lang="en-GB" sz="700" dirty="0"/>
              <a:t> bod </a:t>
            </a:r>
            <a:r>
              <a:rPr lang="en-GB" sz="700" dirty="0" err="1"/>
              <a:t>tîm</a:t>
            </a:r>
            <a:r>
              <a:rPr lang="en-GB" sz="700" dirty="0"/>
              <a:t> o </a:t>
            </a:r>
            <a:r>
              <a:rPr lang="en-GB" sz="700" dirty="0" err="1"/>
              <a:t>weithwyr</a:t>
            </a:r>
            <a:r>
              <a:rPr lang="en-GB" sz="700" dirty="0"/>
              <a:t> </a:t>
            </a:r>
            <a:r>
              <a:rPr lang="en-GB" sz="700" dirty="0" err="1"/>
              <a:t>proffesiynol</a:t>
            </a:r>
            <a:r>
              <a:rPr lang="en-GB" sz="700" dirty="0"/>
              <a:t>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cefnogi</a:t>
            </a:r>
            <a:r>
              <a:rPr lang="en-GB" sz="700" dirty="0"/>
              <a:t> </a:t>
            </a:r>
            <a:r>
              <a:rPr lang="en-GB" sz="700" dirty="0" err="1"/>
              <a:t>ysgolion</a:t>
            </a:r>
            <a:r>
              <a:rPr lang="en-GB" sz="700" dirty="0"/>
              <a:t> a </a:t>
            </a:r>
            <a:r>
              <a:rPr lang="en-GB" sz="700" dirty="0" err="1"/>
              <a:t>theuluoedd</a:t>
            </a:r>
            <a:endParaRPr lang="en-GB" sz="700" dirty="0"/>
          </a:p>
          <a:p>
            <a:r>
              <a:rPr lang="en-GB" sz="700" dirty="0"/>
              <a:t>plant ag ADY, </a:t>
            </a:r>
            <a:r>
              <a:rPr lang="en-GB" sz="700" dirty="0" err="1"/>
              <a:t>maent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cynnwys</a:t>
            </a:r>
            <a:r>
              <a:rPr lang="en-GB" sz="700" dirty="0"/>
              <a:t> </a:t>
            </a:r>
            <a:r>
              <a:rPr lang="en-GB" sz="700" dirty="0" err="1"/>
              <a:t>athrawon</a:t>
            </a:r>
            <a:r>
              <a:rPr lang="en-GB" sz="700" dirty="0"/>
              <a:t> </a:t>
            </a:r>
            <a:r>
              <a:rPr lang="en-GB" sz="700" dirty="0" err="1"/>
              <a:t>ymgynghorol</a:t>
            </a:r>
            <a:r>
              <a:rPr lang="en-GB" sz="700" dirty="0"/>
              <a:t>, </a:t>
            </a:r>
            <a:r>
              <a:rPr lang="en-GB" sz="700" dirty="0" err="1"/>
              <a:t>seicolegwyr</a:t>
            </a:r>
            <a:r>
              <a:rPr lang="en-GB" sz="700" dirty="0"/>
              <a:t> </a:t>
            </a:r>
            <a:r>
              <a:rPr lang="en-GB" sz="700" dirty="0" err="1"/>
              <a:t>addysg</a:t>
            </a:r>
            <a:r>
              <a:rPr lang="en-GB" sz="700" dirty="0"/>
              <a:t> a </a:t>
            </a:r>
            <a:r>
              <a:rPr lang="en-GB" sz="700" dirty="0" err="1"/>
              <a:t>phlant</a:t>
            </a:r>
            <a:r>
              <a:rPr lang="en-GB" sz="700" dirty="0"/>
              <a:t>, </a:t>
            </a:r>
            <a:r>
              <a:rPr lang="en-GB" sz="700" dirty="0" err="1"/>
              <a:t>gwasanaeth</a:t>
            </a:r>
            <a:r>
              <a:rPr lang="en-GB" sz="700" dirty="0"/>
              <a:t> </a:t>
            </a:r>
            <a:r>
              <a:rPr lang="en-GB" sz="700" dirty="0" err="1"/>
              <a:t>nam</a:t>
            </a:r>
            <a:r>
              <a:rPr lang="en-GB" sz="700" dirty="0"/>
              <a:t> </a:t>
            </a:r>
            <a:r>
              <a:rPr lang="en-GB" sz="700" dirty="0" err="1"/>
              <a:t>synhwyraidd</a:t>
            </a:r>
            <a:r>
              <a:rPr lang="en-GB" sz="700" dirty="0"/>
              <a:t>, TA’s </a:t>
            </a:r>
            <a:r>
              <a:rPr lang="en-GB" sz="700" dirty="0" err="1"/>
              <a:t>lleferydd</a:t>
            </a:r>
            <a:r>
              <a:rPr lang="en-GB" sz="700" dirty="0"/>
              <a:t> ac </a:t>
            </a:r>
            <a:r>
              <a:rPr lang="en-GB" sz="700" dirty="0" err="1"/>
              <a:t>iaith</a:t>
            </a:r>
            <a:r>
              <a:rPr lang="en-GB" sz="700" dirty="0"/>
              <a:t> </a:t>
            </a:r>
          </a:p>
          <a:p>
            <a:r>
              <a:rPr lang="en-GB" sz="700" dirty="0" err="1"/>
              <a:t>arbenigol</a:t>
            </a:r>
            <a:r>
              <a:rPr lang="en-GB" sz="700" dirty="0"/>
              <a:t>, </a:t>
            </a:r>
            <a:r>
              <a:rPr lang="en-GB" sz="700" dirty="0" err="1"/>
              <a:t>athrawon</a:t>
            </a:r>
            <a:r>
              <a:rPr lang="en-GB" sz="700" dirty="0"/>
              <a:t> </a:t>
            </a:r>
            <a:r>
              <a:rPr lang="en-GB" sz="700" dirty="0" err="1"/>
              <a:t>allgymorth</a:t>
            </a:r>
            <a:r>
              <a:rPr lang="en-GB" sz="700" dirty="0"/>
              <a:t> a </a:t>
            </a:r>
            <a:r>
              <a:rPr lang="en-GB" sz="700" dirty="0" err="1"/>
              <a:t>llawer</a:t>
            </a:r>
            <a:r>
              <a:rPr lang="en-GB" sz="700" dirty="0"/>
              <a:t> </a:t>
            </a:r>
            <a:r>
              <a:rPr lang="en-GB" sz="700" dirty="0" err="1"/>
              <a:t>mwy</a:t>
            </a:r>
            <a:r>
              <a:rPr lang="en-GB" sz="700" dirty="0"/>
              <a:t>.</a:t>
            </a:r>
            <a:br>
              <a:rPr lang="en-GB" sz="700" dirty="0"/>
            </a:br>
            <a:br>
              <a:rPr lang="en-GB" sz="700" dirty="0"/>
            </a:br>
            <a:r>
              <a:rPr lang="en-GB" sz="700" dirty="0" err="1"/>
              <a:t>Fodd</a:t>
            </a:r>
            <a:r>
              <a:rPr lang="en-GB" sz="700" dirty="0"/>
              <a:t> </a:t>
            </a:r>
            <a:r>
              <a:rPr lang="en-GB" sz="700" dirty="0" err="1"/>
              <a:t>bynnag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</a:t>
            </a:r>
            <a:r>
              <a:rPr lang="en-GB" sz="700" dirty="0" err="1">
                <a:solidFill>
                  <a:srgbClr val="FF0000"/>
                </a:solidFill>
              </a:rPr>
              <a:t>Cyngor</a:t>
            </a:r>
            <a:r>
              <a:rPr lang="en-GB" sz="700" dirty="0">
                <a:solidFill>
                  <a:srgbClr val="FF0000"/>
                </a:solidFill>
              </a:rPr>
              <a:t> Abertawe </a:t>
            </a:r>
            <a:r>
              <a:rPr lang="en-GB" sz="700" dirty="0"/>
              <a:t>‘specialists' staff for special needs’ (2019) </a:t>
            </a:r>
            <a:r>
              <a:rPr lang="en-GB" sz="700" dirty="0" err="1"/>
              <a:t>nodwyd</a:t>
            </a:r>
            <a:r>
              <a:rPr lang="en-GB" sz="700" dirty="0"/>
              <a:t>, “Children and young people with Additional Learning Needs (ALN) may receive support from special professionals within their Local Authority.” </a:t>
            </a:r>
            <a:r>
              <a:rPr lang="en-GB" sz="700" dirty="0" err="1"/>
              <a:t>Esboniwyd</a:t>
            </a:r>
            <a:r>
              <a:rPr lang="en-GB" sz="700" dirty="0"/>
              <a:t> o </a:t>
            </a:r>
            <a:r>
              <a:rPr lang="en-GB" sz="700" dirty="0" err="1"/>
              <a:t>fewn</a:t>
            </a:r>
            <a:r>
              <a:rPr lang="en-GB" sz="700" dirty="0"/>
              <a:t> </a:t>
            </a:r>
            <a:r>
              <a:rPr lang="en-GB" sz="700" dirty="0" err="1"/>
              <a:t>sefyllfa</a:t>
            </a:r>
            <a:r>
              <a:rPr lang="en-GB" sz="700" dirty="0"/>
              <a:t> </a:t>
            </a:r>
            <a:r>
              <a:rPr lang="en-GB" sz="700" dirty="0" err="1"/>
              <a:t>efallai</a:t>
            </a:r>
            <a:r>
              <a:rPr lang="en-GB" sz="700" dirty="0"/>
              <a:t> </a:t>
            </a:r>
            <a:r>
              <a:rPr lang="en-GB" sz="700" dirty="0" err="1"/>
              <a:t>bydd</a:t>
            </a:r>
            <a:r>
              <a:rPr lang="en-GB" sz="700" dirty="0"/>
              <a:t> </a:t>
            </a:r>
            <a:r>
              <a:rPr lang="en-GB" sz="700" dirty="0" err="1"/>
              <a:t>meithrinfa</a:t>
            </a:r>
            <a:r>
              <a:rPr lang="en-GB" sz="700" dirty="0"/>
              <a:t> neu </a:t>
            </a:r>
            <a:r>
              <a:rPr lang="en-GB" sz="700" dirty="0" err="1"/>
              <a:t>ysgol</a:t>
            </a:r>
            <a:r>
              <a:rPr lang="en-GB" sz="700" dirty="0"/>
              <a:t> </a:t>
            </a:r>
            <a:r>
              <a:rPr lang="en-GB" sz="700" dirty="0" err="1"/>
              <a:t>eich</a:t>
            </a:r>
            <a:r>
              <a:rPr lang="en-GB" sz="700" dirty="0"/>
              <a:t> </a:t>
            </a:r>
            <a:r>
              <a:rPr lang="en-GB" sz="700" dirty="0" err="1"/>
              <a:t>plentyn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penderfynu</a:t>
            </a:r>
            <a:r>
              <a:rPr lang="en-GB" sz="700" dirty="0"/>
              <a:t> </a:t>
            </a:r>
            <a:r>
              <a:rPr lang="en-GB" sz="700" dirty="0" err="1"/>
              <a:t>na</a:t>
            </a:r>
            <a:r>
              <a:rPr lang="en-GB" sz="700" dirty="0"/>
              <a:t> </a:t>
            </a:r>
            <a:r>
              <a:rPr lang="en-GB" sz="700" dirty="0" err="1"/>
              <a:t>allant</a:t>
            </a:r>
            <a:r>
              <a:rPr lang="en-GB" sz="700" dirty="0"/>
              <a:t> </a:t>
            </a:r>
            <a:r>
              <a:rPr lang="en-GB" sz="700" dirty="0" err="1"/>
              <a:t>ddiwallu</a:t>
            </a:r>
            <a:r>
              <a:rPr lang="en-GB" sz="700" dirty="0"/>
              <a:t> </a:t>
            </a:r>
            <a:r>
              <a:rPr lang="en-GB" sz="700" dirty="0" err="1"/>
              <a:t>holl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eich</a:t>
            </a:r>
            <a:r>
              <a:rPr lang="en-GB" sz="700" dirty="0"/>
              <a:t> </a:t>
            </a:r>
            <a:r>
              <a:rPr lang="en-GB" sz="700" dirty="0" err="1"/>
              <a:t>plentyn</a:t>
            </a:r>
            <a:r>
              <a:rPr lang="en-GB" sz="700" dirty="0"/>
              <a:t>. Felly </a:t>
            </a:r>
            <a:r>
              <a:rPr lang="en-GB" sz="700" dirty="0" err="1"/>
              <a:t>yna</a:t>
            </a:r>
            <a:r>
              <a:rPr lang="en-GB" sz="700" dirty="0"/>
              <a:t> </a:t>
            </a:r>
            <a:r>
              <a:rPr lang="en-GB" sz="700" dirty="0" err="1"/>
              <a:t>byddant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ofyn</a:t>
            </a:r>
            <a:r>
              <a:rPr lang="en-GB" sz="700" dirty="0"/>
              <a:t> am </a:t>
            </a:r>
            <a:r>
              <a:rPr lang="en-GB" sz="700" dirty="0" err="1"/>
              <a:t>gyngor</a:t>
            </a:r>
            <a:r>
              <a:rPr lang="en-GB" sz="700" dirty="0"/>
              <a:t> </a:t>
            </a:r>
            <a:r>
              <a:rPr lang="en-GB" sz="700" dirty="0" err="1"/>
              <a:t>gan</a:t>
            </a:r>
            <a:r>
              <a:rPr lang="en-GB" sz="700" dirty="0"/>
              <a:t> y </a:t>
            </a:r>
            <a:r>
              <a:rPr lang="en-GB" sz="700" dirty="0" err="1"/>
              <a:t>tîm</a:t>
            </a:r>
            <a:r>
              <a:rPr lang="en-GB" sz="700" dirty="0"/>
              <a:t> </a:t>
            </a:r>
            <a:r>
              <a:rPr lang="en-GB" sz="700" dirty="0" err="1"/>
              <a:t>cynhwysiant</a:t>
            </a:r>
            <a:r>
              <a:rPr lang="en-GB" sz="700" dirty="0"/>
              <a:t> </a:t>
            </a:r>
            <a:r>
              <a:rPr lang="en-GB" sz="700" dirty="0" err="1"/>
              <a:t>lleol</a:t>
            </a:r>
            <a:r>
              <a:rPr lang="en-GB" sz="700" dirty="0"/>
              <a:t>,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cynnwys</a:t>
            </a:r>
            <a:r>
              <a:rPr lang="en-GB" sz="700" dirty="0"/>
              <a:t> </a:t>
            </a:r>
            <a:r>
              <a:rPr lang="en-GB" sz="700" dirty="0" err="1"/>
              <a:t>arbenigwyr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yr</a:t>
            </a:r>
            <a:r>
              <a:rPr lang="en-GB" sz="700" dirty="0"/>
              <a:t> </a:t>
            </a:r>
            <a:r>
              <a:rPr lang="en-GB" sz="700" dirty="0" err="1"/>
              <a:t>Awdurdod</a:t>
            </a:r>
            <a:r>
              <a:rPr lang="en-GB" sz="700" dirty="0"/>
              <a:t> </a:t>
            </a:r>
            <a:r>
              <a:rPr lang="en-GB" sz="700" dirty="0" err="1"/>
              <a:t>Lleol</a:t>
            </a:r>
            <a:r>
              <a:rPr lang="en-GB" sz="700" dirty="0"/>
              <a:t>. </a:t>
            </a:r>
            <a:r>
              <a:rPr lang="en-GB" sz="700" dirty="0" err="1"/>
              <a:t>Byddant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edrych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y </a:t>
            </a:r>
            <a:r>
              <a:rPr lang="en-GB" sz="700" dirty="0" err="1"/>
              <a:t>problemau</a:t>
            </a:r>
            <a:r>
              <a:rPr lang="en-GB" sz="700" dirty="0"/>
              <a:t>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wynebu’ch</a:t>
            </a:r>
            <a:r>
              <a:rPr lang="en-GB" sz="700" dirty="0"/>
              <a:t> </a:t>
            </a:r>
            <a:r>
              <a:rPr lang="en-GB" sz="700" dirty="0" err="1"/>
              <a:t>plentyn</a:t>
            </a:r>
            <a:r>
              <a:rPr lang="en-GB" sz="700" dirty="0"/>
              <a:t> ac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trafod</a:t>
            </a:r>
            <a:r>
              <a:rPr lang="en-GB" sz="700" dirty="0"/>
              <a:t> </a:t>
            </a:r>
            <a:r>
              <a:rPr lang="en-GB" sz="700" dirty="0" err="1"/>
              <a:t>sut</a:t>
            </a:r>
            <a:r>
              <a:rPr lang="en-GB" sz="700" dirty="0"/>
              <a:t> </a:t>
            </a:r>
            <a:r>
              <a:rPr lang="en-GB" sz="700" dirty="0" err="1"/>
              <a:t>i’w</a:t>
            </a:r>
            <a:r>
              <a:rPr lang="en-GB" sz="700" dirty="0"/>
              <a:t> </a:t>
            </a:r>
            <a:r>
              <a:rPr lang="en-GB" sz="700" dirty="0" err="1"/>
              <a:t>helpu</a:t>
            </a:r>
            <a:r>
              <a:rPr lang="en-GB" sz="700" dirty="0"/>
              <a:t>. </a:t>
            </a:r>
            <a:r>
              <a:rPr lang="en-GB" sz="700" dirty="0" err="1"/>
              <a:t>Rhaid</a:t>
            </a:r>
            <a:r>
              <a:rPr lang="en-GB" sz="700" dirty="0"/>
              <a:t> </a:t>
            </a:r>
            <a:r>
              <a:rPr lang="en-GB" sz="700" dirty="0" err="1"/>
              <a:t>I’r</a:t>
            </a:r>
            <a:r>
              <a:rPr lang="en-GB" sz="700" dirty="0"/>
              <a:t> </a:t>
            </a:r>
            <a:r>
              <a:rPr lang="en-GB" sz="700" dirty="0" err="1"/>
              <a:t>ysgol</a:t>
            </a:r>
            <a:r>
              <a:rPr lang="en-GB" sz="700" dirty="0"/>
              <a:t> </a:t>
            </a:r>
            <a:r>
              <a:rPr lang="en-GB" sz="700" dirty="0" err="1"/>
              <a:t>neu’r</a:t>
            </a:r>
            <a:r>
              <a:rPr lang="en-GB" sz="700" dirty="0"/>
              <a:t> </a:t>
            </a:r>
            <a:r>
              <a:rPr lang="en-GB" sz="700" dirty="0" err="1"/>
              <a:t>feithrinfa</a:t>
            </a:r>
            <a:r>
              <a:rPr lang="en-GB" sz="700" dirty="0"/>
              <a:t> </a:t>
            </a:r>
            <a:r>
              <a:rPr lang="en-GB" sz="700" dirty="0" err="1"/>
              <a:t>ofyn</a:t>
            </a:r>
            <a:r>
              <a:rPr lang="en-GB" sz="700" dirty="0"/>
              <a:t> am </a:t>
            </a:r>
            <a:r>
              <a:rPr lang="en-GB" sz="700" dirty="0" err="1"/>
              <a:t>eich</a:t>
            </a:r>
            <a:r>
              <a:rPr lang="en-GB" sz="700" dirty="0"/>
              <a:t> </a:t>
            </a:r>
            <a:r>
              <a:rPr lang="en-GB" sz="700" dirty="0" err="1"/>
              <a:t>caniatâd</a:t>
            </a:r>
            <a:r>
              <a:rPr lang="en-GB" sz="700" dirty="0"/>
              <a:t> </a:t>
            </a:r>
            <a:r>
              <a:rPr lang="en-GB" sz="700" dirty="0" err="1"/>
              <a:t>cyn</a:t>
            </a:r>
            <a:r>
              <a:rPr lang="en-GB" sz="700" dirty="0"/>
              <a:t> </a:t>
            </a:r>
            <a:r>
              <a:rPr lang="en-GB" sz="700" dirty="0" err="1"/>
              <a:t>iddynt</a:t>
            </a:r>
            <a:r>
              <a:rPr lang="en-GB" sz="700" dirty="0"/>
              <a:t> </a:t>
            </a:r>
            <a:r>
              <a:rPr lang="en-GB" sz="700" dirty="0" err="1"/>
              <a:t>wneud</a:t>
            </a:r>
            <a:r>
              <a:rPr lang="en-GB" sz="700" dirty="0"/>
              <a:t> </a:t>
            </a:r>
            <a:r>
              <a:rPr lang="en-GB" sz="700" dirty="0" err="1"/>
              <a:t>hyn</a:t>
            </a:r>
            <a:r>
              <a:rPr lang="en-GB" sz="700" dirty="0"/>
              <a:t>. </a:t>
            </a:r>
            <a:r>
              <a:rPr lang="en-GB" sz="700" dirty="0" err="1"/>
              <a:t>Rhaid</a:t>
            </a:r>
            <a:r>
              <a:rPr lang="en-GB" sz="700" dirty="0"/>
              <a:t> </a:t>
            </a:r>
            <a:r>
              <a:rPr lang="en-GB" sz="700" dirty="0" err="1"/>
              <a:t>I’r</a:t>
            </a:r>
            <a:r>
              <a:rPr lang="en-GB" sz="700" dirty="0"/>
              <a:t> </a:t>
            </a:r>
            <a:r>
              <a:rPr lang="en-GB" sz="700" dirty="0" err="1"/>
              <a:t>ysgol</a:t>
            </a:r>
            <a:r>
              <a:rPr lang="en-GB" sz="700" dirty="0"/>
              <a:t>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700" dirty="0" err="1"/>
              <a:t>Gweithio’n</a:t>
            </a:r>
            <a:r>
              <a:rPr lang="en-GB" sz="700" dirty="0"/>
              <a:t> </a:t>
            </a:r>
            <a:r>
              <a:rPr lang="en-GB" sz="700" dirty="0" err="1"/>
              <a:t>agos</a:t>
            </a:r>
            <a:r>
              <a:rPr lang="en-GB" sz="700" dirty="0"/>
              <a:t> </a:t>
            </a:r>
            <a:r>
              <a:rPr lang="en-GB" sz="700" dirty="0" err="1"/>
              <a:t>gyda</a:t>
            </a:r>
            <a:r>
              <a:rPr lang="en-GB" sz="700" dirty="0"/>
              <a:t> chi </a:t>
            </a:r>
            <a:r>
              <a:rPr lang="en-GB" sz="700" dirty="0" err="1"/>
              <a:t>a’ch</a:t>
            </a:r>
            <a:r>
              <a:rPr lang="en-GB" sz="700" dirty="0"/>
              <a:t> </a:t>
            </a:r>
            <a:r>
              <a:rPr lang="en-GB" sz="700" dirty="0" err="1"/>
              <a:t>plentyn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nodi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 a </a:t>
            </a:r>
            <a:r>
              <a:rPr lang="en-GB" sz="700" dirty="0" err="1"/>
              <a:t>chefnogaeth</a:t>
            </a:r>
            <a:r>
              <a:rPr lang="en-GB" sz="700" dirty="0"/>
              <a:t> </a:t>
            </a:r>
            <a:r>
              <a:rPr lang="en-GB" sz="700" dirty="0" err="1"/>
              <a:t>eich</a:t>
            </a:r>
            <a:r>
              <a:rPr lang="en-GB" sz="700" dirty="0"/>
              <a:t> </a:t>
            </a:r>
            <a:r>
              <a:rPr lang="en-GB" sz="700" dirty="0" err="1"/>
              <a:t>plentyn</a:t>
            </a:r>
            <a:r>
              <a:rPr lang="en-GB" sz="7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700" dirty="0" err="1"/>
              <a:t>Ystyried</a:t>
            </a:r>
            <a:r>
              <a:rPr lang="en-GB" sz="700" dirty="0"/>
              <a:t> </a:t>
            </a:r>
            <a:r>
              <a:rPr lang="en-GB" sz="700" dirty="0" err="1"/>
              <a:t>pryderon</a:t>
            </a:r>
            <a:r>
              <a:rPr lang="en-GB" sz="700" dirty="0"/>
              <a:t>, barn, </a:t>
            </a:r>
            <a:r>
              <a:rPr lang="en-GB" sz="700" dirty="0" err="1"/>
              <a:t>canlyniadau</a:t>
            </a:r>
            <a:r>
              <a:rPr lang="en-GB" sz="700" dirty="0"/>
              <a:t> </a:t>
            </a:r>
            <a:r>
              <a:rPr lang="en-GB" sz="700" dirty="0" err="1"/>
              <a:t>cytunedig</a:t>
            </a:r>
            <a:r>
              <a:rPr lang="en-GB" sz="700" dirty="0"/>
              <a:t> </a:t>
            </a:r>
            <a:r>
              <a:rPr lang="en-GB" sz="700" dirty="0" err="1"/>
              <a:t>a’r</a:t>
            </a:r>
            <a:r>
              <a:rPr lang="en-GB" sz="700" dirty="0"/>
              <a:t> </a:t>
            </a:r>
            <a:r>
              <a:rPr lang="en-GB" sz="700" dirty="0" err="1"/>
              <a:t>camau</a:t>
            </a:r>
            <a:r>
              <a:rPr lang="en-GB" sz="700" dirty="0"/>
              <a:t> </a:t>
            </a:r>
            <a:r>
              <a:rPr lang="en-GB" sz="700" dirty="0" err="1"/>
              <a:t>nesaf</a:t>
            </a:r>
            <a:r>
              <a:rPr lang="en-GB" sz="700" dirty="0"/>
              <a:t> chi </a:t>
            </a:r>
            <a:r>
              <a:rPr lang="en-GB" sz="700" dirty="0" err="1"/>
              <a:t>a’ch</a:t>
            </a:r>
            <a:r>
              <a:rPr lang="en-GB" sz="700" dirty="0"/>
              <a:t> </a:t>
            </a:r>
            <a:r>
              <a:rPr lang="en-GB" sz="700" dirty="0" err="1"/>
              <a:t>plentyn</a:t>
            </a:r>
            <a:r>
              <a:rPr lang="en-GB" sz="7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700" dirty="0" err="1"/>
              <a:t>Eich</a:t>
            </a:r>
            <a:r>
              <a:rPr lang="en-GB" sz="700" dirty="0"/>
              <a:t> </a:t>
            </a:r>
            <a:r>
              <a:rPr lang="en-GB" sz="700" dirty="0" err="1"/>
              <a:t>cynnwys</a:t>
            </a:r>
            <a:r>
              <a:rPr lang="en-GB" sz="700" dirty="0"/>
              <a:t> </a:t>
            </a:r>
            <a:r>
              <a:rPr lang="en-GB" sz="700" dirty="0" err="1"/>
              <a:t>mewn</a:t>
            </a:r>
            <a:r>
              <a:rPr lang="en-GB" sz="700" dirty="0"/>
              <a:t> </a:t>
            </a:r>
            <a:r>
              <a:rPr lang="en-GB" sz="700" dirty="0" err="1"/>
              <a:t>unrhyw</a:t>
            </a:r>
            <a:r>
              <a:rPr lang="en-GB" sz="700" dirty="0"/>
              <a:t> </a:t>
            </a:r>
            <a:r>
              <a:rPr lang="en-GB" sz="700" dirty="0" err="1"/>
              <a:t>benderfyniad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gynnwys</a:t>
            </a:r>
            <a:r>
              <a:rPr lang="en-GB" sz="700" dirty="0"/>
              <a:t> </a:t>
            </a:r>
            <a:r>
              <a:rPr lang="en-GB" sz="700" dirty="0" err="1"/>
              <a:t>arbenigwyr</a:t>
            </a:r>
            <a:r>
              <a:rPr lang="en-GB" sz="7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700" dirty="0" err="1"/>
              <a:t>Rhannu</a:t>
            </a:r>
            <a:r>
              <a:rPr lang="en-GB" sz="700" dirty="0"/>
              <a:t> </a:t>
            </a:r>
            <a:r>
              <a:rPr lang="en-GB" sz="700" dirty="0" err="1"/>
              <a:t>manylion</a:t>
            </a:r>
            <a:r>
              <a:rPr lang="en-GB" sz="700" dirty="0"/>
              <a:t> y </a:t>
            </a:r>
            <a:r>
              <a:rPr lang="en-GB" sz="700" dirty="0" err="1"/>
              <a:t>cynllun</a:t>
            </a:r>
            <a:r>
              <a:rPr lang="en-GB" sz="700" dirty="0"/>
              <a:t> </a:t>
            </a:r>
            <a:r>
              <a:rPr lang="en-GB" sz="700" dirty="0" err="1"/>
              <a:t>cymorth</a:t>
            </a:r>
            <a:r>
              <a:rPr lang="en-GB" sz="700" dirty="0"/>
              <a:t> </a:t>
            </a:r>
            <a:r>
              <a:rPr lang="en-GB" sz="700" dirty="0" err="1"/>
              <a:t>gyda</a:t>
            </a:r>
            <a:r>
              <a:rPr lang="en-GB" sz="700" dirty="0"/>
              <a:t> chi a </a:t>
            </a:r>
            <a:r>
              <a:rPr lang="en-GB" sz="700" dirty="0" err="1"/>
              <a:t>chytuno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ddyddiad</a:t>
            </a:r>
            <a:r>
              <a:rPr lang="en-GB" sz="700" dirty="0"/>
              <a:t> </a:t>
            </a:r>
            <a:r>
              <a:rPr lang="en-GB" sz="700" dirty="0" err="1"/>
              <a:t>adolygu</a:t>
            </a:r>
            <a:r>
              <a:rPr lang="en-GB" sz="70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700" dirty="0" err="1"/>
              <a:t>Gofynnwch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chi </a:t>
            </a:r>
            <a:r>
              <a:rPr lang="en-GB" sz="700" dirty="0" err="1"/>
              <a:t>a’ch</a:t>
            </a:r>
            <a:r>
              <a:rPr lang="en-GB" sz="700" dirty="0"/>
              <a:t> </a:t>
            </a:r>
            <a:r>
              <a:rPr lang="en-GB" sz="700" dirty="0" err="1"/>
              <a:t>plentyn</a:t>
            </a:r>
            <a:r>
              <a:rPr lang="en-GB" sz="700" dirty="0"/>
              <a:t> am </a:t>
            </a:r>
            <a:r>
              <a:rPr lang="en-GB" sz="700" dirty="0" err="1"/>
              <a:t>eich</a:t>
            </a:r>
            <a:r>
              <a:rPr lang="en-GB" sz="700" dirty="0"/>
              <a:t> barn </a:t>
            </a:r>
            <a:r>
              <a:rPr lang="en-GB" sz="700" dirty="0" err="1"/>
              <a:t>wrth</a:t>
            </a:r>
            <a:r>
              <a:rPr lang="en-GB" sz="700" dirty="0"/>
              <a:t> </a:t>
            </a:r>
            <a:r>
              <a:rPr lang="en-GB" sz="700" dirty="0" err="1"/>
              <a:t>adolygu’r</a:t>
            </a:r>
            <a:r>
              <a:rPr lang="en-GB" sz="700" dirty="0"/>
              <a:t> </a:t>
            </a:r>
            <a:r>
              <a:rPr lang="en-GB" sz="700" dirty="0" err="1"/>
              <a:t>cynllun</a:t>
            </a:r>
            <a:r>
              <a:rPr lang="en-GB" sz="700" dirty="0"/>
              <a:t> </a:t>
            </a:r>
            <a:r>
              <a:rPr lang="en-GB" sz="700" dirty="0" err="1"/>
              <a:t>cymorth</a:t>
            </a:r>
            <a:r>
              <a:rPr lang="en-GB" sz="700" dirty="0"/>
              <a:t> ADY.</a:t>
            </a:r>
          </a:p>
          <a:p>
            <a:r>
              <a:rPr lang="en-GB" sz="700" dirty="0" err="1"/>
              <a:t>Argymhellodd</a:t>
            </a:r>
            <a:r>
              <a:rPr lang="en-GB" sz="700" dirty="0"/>
              <a:t> </a:t>
            </a:r>
            <a:r>
              <a:rPr lang="en-GB" sz="700" dirty="0" err="1"/>
              <a:t>adroddiad</a:t>
            </a:r>
            <a:r>
              <a:rPr lang="en-GB" sz="700" dirty="0"/>
              <a:t> Bercow(2008, t58) “Consideration of the effectiveness of joint working </a:t>
            </a:r>
          </a:p>
          <a:p>
            <a:pPr algn="just"/>
            <a:r>
              <a:rPr lang="en-GB" sz="700" dirty="0"/>
              <a:t>arrangements between schools, local authorities and health services in addressing SLCN </a:t>
            </a:r>
          </a:p>
          <a:p>
            <a:pPr algn="just"/>
            <a:r>
              <a:rPr lang="en-GB" sz="700" dirty="0"/>
              <a:t>(speech, language &amp; communication needs).</a:t>
            </a:r>
            <a:r>
              <a:rPr lang="en-GB" sz="1100" dirty="0"/>
              <a:t>			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098196-7A4F-40FE-AA48-2F13C5DBC677}"/>
              </a:ext>
            </a:extLst>
          </p:cNvPr>
          <p:cNvSpPr txBox="1"/>
          <p:nvPr/>
        </p:nvSpPr>
        <p:spPr>
          <a:xfrm>
            <a:off x="4229749" y="3286587"/>
            <a:ext cx="3722209" cy="3754874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800" b="1" dirty="0" err="1"/>
              <a:t>Hawliau</a:t>
            </a:r>
            <a:r>
              <a:rPr lang="en-GB" sz="800" b="1" dirty="0"/>
              <a:t> plant</a:t>
            </a:r>
          </a:p>
          <a:p>
            <a:pPr algn="just"/>
            <a:r>
              <a:rPr lang="en-GB" sz="700" dirty="0" err="1"/>
              <a:t>Nodwyd</a:t>
            </a:r>
            <a:r>
              <a:rPr lang="en-GB" sz="700" dirty="0"/>
              <a:t> Hay et al., (1999) a </a:t>
            </a:r>
            <a:r>
              <a:rPr lang="en-GB" sz="700" dirty="0" err="1"/>
              <a:t>Heise</a:t>
            </a:r>
            <a:r>
              <a:rPr lang="en-GB" sz="700" dirty="0"/>
              <a:t> et al., (2000) Gall plant </a:t>
            </a:r>
            <a:r>
              <a:rPr lang="en-GB" sz="700" dirty="0" err="1"/>
              <a:t>gael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gweld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wahanol</a:t>
            </a:r>
            <a:r>
              <a:rPr lang="en-GB" sz="700" dirty="0"/>
              <a:t> </a:t>
            </a:r>
            <a:r>
              <a:rPr lang="en-GB" sz="700" dirty="0" err="1"/>
              <a:t>gan</a:t>
            </a:r>
            <a:r>
              <a:rPr lang="en-GB" sz="700" dirty="0"/>
              <a:t> </a:t>
            </a:r>
            <a:r>
              <a:rPr lang="en-GB" sz="700" dirty="0" err="1"/>
              <a:t>rieni</a:t>
            </a:r>
            <a:r>
              <a:rPr lang="en-GB" sz="700" dirty="0"/>
              <a:t>, </a:t>
            </a:r>
            <a:r>
              <a:rPr lang="en-GB" sz="700" dirty="0" err="1"/>
              <a:t>gweithwyr</a:t>
            </a:r>
            <a:r>
              <a:rPr lang="en-GB" sz="700" dirty="0"/>
              <a:t> </a:t>
            </a:r>
            <a:r>
              <a:rPr lang="en-GB" sz="700" dirty="0" err="1"/>
              <a:t>cyn-ysgol</a:t>
            </a:r>
            <a:r>
              <a:rPr lang="en-GB" sz="700" dirty="0"/>
              <a:t> ac </a:t>
            </a:r>
            <a:r>
              <a:rPr lang="en-GB" sz="700" dirty="0" err="1"/>
              <a:t>athrawon</a:t>
            </a:r>
            <a:r>
              <a:rPr lang="en-GB" sz="700" dirty="0"/>
              <a:t>. </a:t>
            </a:r>
          </a:p>
          <a:p>
            <a:pPr algn="just"/>
            <a:r>
              <a:rPr lang="en-GB" sz="700" dirty="0" err="1"/>
              <a:t>Nodwyd</a:t>
            </a:r>
            <a:r>
              <a:rPr lang="en-GB" sz="700" dirty="0"/>
              <a:t> </a:t>
            </a:r>
            <a:r>
              <a:rPr lang="en-GB" sz="700" dirty="0" err="1"/>
              <a:t>gan</a:t>
            </a:r>
            <a:r>
              <a:rPr lang="en-GB" sz="700" dirty="0"/>
              <a:t> Gianna Knowles, “An </a:t>
            </a:r>
            <a:r>
              <a:rPr lang="en-GB" sz="700" dirty="0" err="1"/>
              <a:t>entitlment</a:t>
            </a:r>
            <a:r>
              <a:rPr lang="en-GB" sz="700" dirty="0"/>
              <a:t> to learning must be an entitlement for all pupils…to ensure that all pupils have the chance to succeed, whatever their individual needs and the </a:t>
            </a:r>
            <a:r>
              <a:rPr lang="en-GB" sz="700" dirty="0" err="1"/>
              <a:t>potensial</a:t>
            </a:r>
            <a:r>
              <a:rPr lang="en-GB" sz="700" dirty="0"/>
              <a:t> barriers to learning might be.” (DfES/QCA 1999:3).</a:t>
            </a:r>
          </a:p>
          <a:p>
            <a:pPr algn="just"/>
            <a:r>
              <a:rPr lang="en-GB" sz="700" dirty="0"/>
              <a:t>Mae </a:t>
            </a:r>
            <a:r>
              <a:rPr lang="en-GB" sz="700" dirty="0" err="1"/>
              <a:t>erthygl</a:t>
            </a:r>
            <a:r>
              <a:rPr lang="en-GB" sz="700" dirty="0"/>
              <a:t> 2 </a:t>
            </a:r>
            <a:r>
              <a:rPr lang="en-GB" sz="700" dirty="0" err="1"/>
              <a:t>yn</a:t>
            </a:r>
            <a:r>
              <a:rPr lang="en-GB" sz="700" dirty="0"/>
              <a:t> y </a:t>
            </a:r>
            <a:r>
              <a:rPr lang="en-GB" sz="700" dirty="0" err="1"/>
              <a:t>confensiwn</a:t>
            </a:r>
            <a:r>
              <a:rPr lang="en-GB" sz="700" dirty="0"/>
              <a:t> </a:t>
            </a:r>
            <a:r>
              <a:rPr lang="en-GB" sz="700" dirty="0" err="1"/>
              <a:t>cenhedloedd</a:t>
            </a:r>
            <a:r>
              <a:rPr lang="en-GB" sz="700" dirty="0"/>
              <a:t> </a:t>
            </a:r>
            <a:r>
              <a:rPr lang="en-GB" sz="700" dirty="0" err="1"/>
              <a:t>unedig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hawliau</a:t>
            </a:r>
            <a:r>
              <a:rPr lang="en-GB" sz="700" dirty="0"/>
              <a:t> plant (</a:t>
            </a:r>
            <a:r>
              <a:rPr lang="en-GB" sz="700" dirty="0" err="1"/>
              <a:t>Unicef</a:t>
            </a:r>
            <a:r>
              <a:rPr lang="en-GB" sz="700" dirty="0"/>
              <a:t>, 2019)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nodi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beidio</a:t>
            </a:r>
            <a:r>
              <a:rPr lang="en-GB" sz="700" dirty="0"/>
              <a:t> </a:t>
            </a:r>
            <a:r>
              <a:rPr lang="en-GB" sz="700" dirty="0" err="1"/>
              <a:t>gwahaniaethu</a:t>
            </a:r>
            <a:r>
              <a:rPr lang="en-GB" sz="700" dirty="0"/>
              <a:t>. </a:t>
            </a:r>
            <a:r>
              <a:rPr lang="en-GB" sz="700" dirty="0" err="1"/>
              <a:t>Mae’r</a:t>
            </a:r>
            <a:r>
              <a:rPr lang="en-GB" sz="700" dirty="0"/>
              <a:t> </a:t>
            </a:r>
            <a:r>
              <a:rPr lang="en-GB" sz="700" dirty="0" err="1"/>
              <a:t>confensiwn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berthnasol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bob </a:t>
            </a:r>
            <a:r>
              <a:rPr lang="en-GB" sz="700" dirty="0" err="1"/>
              <a:t>plentyn</a:t>
            </a:r>
            <a:r>
              <a:rPr lang="en-GB" sz="700" dirty="0"/>
              <a:t> </a:t>
            </a:r>
            <a:r>
              <a:rPr lang="en-GB" sz="700" dirty="0" err="1"/>
              <a:t>heb</a:t>
            </a:r>
            <a:r>
              <a:rPr lang="en-GB" sz="700" dirty="0"/>
              <a:t> </a:t>
            </a:r>
            <a:r>
              <a:rPr lang="en-GB" sz="700" dirty="0" err="1"/>
              <a:t>wahaniaethu</a:t>
            </a:r>
            <a:r>
              <a:rPr lang="en-GB" sz="700" dirty="0"/>
              <a:t>, </a:t>
            </a:r>
            <a:r>
              <a:rPr lang="en-GB" sz="700" dirty="0" err="1"/>
              <a:t>beth</a:t>
            </a:r>
            <a:r>
              <a:rPr lang="en-GB" sz="700" dirty="0"/>
              <a:t> </a:t>
            </a:r>
            <a:r>
              <a:rPr lang="en-GB" sz="700" dirty="0" err="1"/>
              <a:t>bynnag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hethnigrwydd</a:t>
            </a:r>
            <a:r>
              <a:rPr lang="en-GB" sz="700" dirty="0"/>
              <a:t>, </a:t>
            </a:r>
            <a:r>
              <a:rPr lang="en-GB" sz="700" dirty="0" err="1"/>
              <a:t>rhyw</a:t>
            </a:r>
            <a:r>
              <a:rPr lang="en-GB" sz="700" dirty="0"/>
              <a:t>, </a:t>
            </a:r>
            <a:r>
              <a:rPr lang="en-GB" sz="700" dirty="0" err="1"/>
              <a:t>crefydd</a:t>
            </a:r>
            <a:r>
              <a:rPr lang="en-GB" sz="700" dirty="0"/>
              <a:t>, </a:t>
            </a:r>
            <a:r>
              <a:rPr lang="en-GB" sz="700" dirty="0" err="1"/>
              <a:t>iaith</a:t>
            </a:r>
            <a:r>
              <a:rPr lang="en-GB" sz="700" dirty="0"/>
              <a:t>, </a:t>
            </a:r>
            <a:r>
              <a:rPr lang="en-GB" sz="700" dirty="0" err="1"/>
              <a:t>galluoedd</a:t>
            </a:r>
            <a:r>
              <a:rPr lang="en-GB" sz="700" dirty="0"/>
              <a:t> neu </a:t>
            </a:r>
            <a:r>
              <a:rPr lang="en-GB" sz="700" dirty="0" err="1"/>
              <a:t>unrhyw</a:t>
            </a:r>
            <a:r>
              <a:rPr lang="en-GB" sz="700" dirty="0"/>
              <a:t> </a:t>
            </a:r>
            <a:r>
              <a:rPr lang="en-GB" sz="700" dirty="0" err="1"/>
              <a:t>statws</a:t>
            </a:r>
            <a:r>
              <a:rPr lang="en-GB" sz="700" dirty="0"/>
              <a:t> </a:t>
            </a:r>
            <a:r>
              <a:rPr lang="en-GB" sz="700" dirty="0" err="1"/>
              <a:t>eraill</a:t>
            </a:r>
            <a:r>
              <a:rPr lang="en-GB" sz="700" dirty="0"/>
              <a:t>, </a:t>
            </a:r>
            <a:r>
              <a:rPr lang="en-GB" sz="700" dirty="0" err="1"/>
              <a:t>beth</a:t>
            </a:r>
            <a:r>
              <a:rPr lang="en-GB" sz="700" dirty="0"/>
              <a:t> </a:t>
            </a:r>
            <a:r>
              <a:rPr lang="en-GB" sz="700" dirty="0" err="1"/>
              <a:t>bynnag</a:t>
            </a:r>
            <a:r>
              <a:rPr lang="en-GB" sz="700" dirty="0"/>
              <a:t> </a:t>
            </a:r>
            <a:r>
              <a:rPr lang="en-GB" sz="700" dirty="0" err="1"/>
              <a:t>maen</a:t>
            </a:r>
            <a:r>
              <a:rPr lang="en-GB" sz="700" dirty="0"/>
              <a:t> </a:t>
            </a:r>
            <a:r>
              <a:rPr lang="en-GB" sz="700" dirty="0" err="1"/>
              <a:t>nhw’n</a:t>
            </a:r>
            <a:r>
              <a:rPr lang="en-GB" sz="700" dirty="0"/>
              <a:t> </a:t>
            </a:r>
            <a:r>
              <a:rPr lang="en-GB" sz="700" dirty="0" err="1"/>
              <a:t>ei</a:t>
            </a:r>
            <a:r>
              <a:rPr lang="en-GB" sz="700" dirty="0"/>
              <a:t> </a:t>
            </a:r>
            <a:r>
              <a:rPr lang="en-GB" sz="700" dirty="0" err="1"/>
              <a:t>feddwl</a:t>
            </a:r>
            <a:r>
              <a:rPr lang="en-GB" sz="700" dirty="0"/>
              <a:t> </a:t>
            </a:r>
            <a:r>
              <a:rPr lang="en-GB" sz="700" dirty="0" err="1"/>
              <a:t>neu’n</a:t>
            </a:r>
            <a:r>
              <a:rPr lang="en-GB" sz="700" dirty="0"/>
              <a:t> </a:t>
            </a:r>
            <a:r>
              <a:rPr lang="en-GB" sz="700" dirty="0" err="1"/>
              <a:t>ei</a:t>
            </a:r>
            <a:r>
              <a:rPr lang="en-GB" sz="700" dirty="0"/>
              <a:t> </a:t>
            </a:r>
            <a:r>
              <a:rPr lang="en-GB" sz="700" dirty="0" err="1"/>
              <a:t>ddweud</a:t>
            </a:r>
            <a:r>
              <a:rPr lang="en-GB" sz="700" dirty="0"/>
              <a:t>, </a:t>
            </a:r>
            <a:r>
              <a:rPr lang="en-GB" sz="700" dirty="0" err="1"/>
              <a:t>beth</a:t>
            </a:r>
            <a:r>
              <a:rPr lang="en-GB" sz="700" dirty="0"/>
              <a:t> </a:t>
            </a:r>
            <a:r>
              <a:rPr lang="en-GB" sz="700" dirty="0" err="1"/>
              <a:t>bynnag</a:t>
            </a:r>
            <a:r>
              <a:rPr lang="en-GB" sz="700" dirty="0"/>
              <a:t> </a:t>
            </a:r>
            <a:r>
              <a:rPr lang="en-GB" sz="700" dirty="0" err="1"/>
              <a:t>ei</a:t>
            </a:r>
            <a:r>
              <a:rPr lang="en-GB" sz="700" dirty="0"/>
              <a:t> </a:t>
            </a:r>
            <a:r>
              <a:rPr lang="en-GB" sz="700" dirty="0" err="1"/>
              <a:t>chefndir</a:t>
            </a:r>
            <a:r>
              <a:rPr lang="en-GB" sz="700" dirty="0"/>
              <a:t> </a:t>
            </a:r>
            <a:r>
              <a:rPr lang="en-GB" sz="700" dirty="0" err="1"/>
              <a:t>teuluol</a:t>
            </a:r>
            <a:r>
              <a:rPr lang="en-GB" sz="700" dirty="0"/>
              <a:t>. Mae </a:t>
            </a:r>
            <a:r>
              <a:rPr lang="en-GB" sz="700" dirty="0" err="1"/>
              <a:t>Cenhedloedd</a:t>
            </a:r>
            <a:r>
              <a:rPr lang="en-GB" sz="700" dirty="0"/>
              <a:t> </a:t>
            </a:r>
            <a:r>
              <a:rPr lang="en-GB" sz="700" dirty="0" err="1"/>
              <a:t>Unedig</a:t>
            </a:r>
            <a:r>
              <a:rPr lang="en-GB" sz="700" dirty="0"/>
              <a:t> </a:t>
            </a:r>
            <a:r>
              <a:rPr lang="en-GB" sz="700" dirty="0" err="1"/>
              <a:t>Adran</a:t>
            </a:r>
            <a:r>
              <a:rPr lang="en-GB" sz="700" dirty="0"/>
              <a:t> </a:t>
            </a:r>
            <a:r>
              <a:rPr lang="en-GB" sz="700" dirty="0" err="1"/>
              <a:t>Materion</a:t>
            </a:r>
            <a:r>
              <a:rPr lang="en-GB" sz="700" dirty="0"/>
              <a:t> </a:t>
            </a:r>
            <a:r>
              <a:rPr lang="en-GB" sz="700" dirty="0" err="1"/>
              <a:t>Economaidd</a:t>
            </a:r>
            <a:r>
              <a:rPr lang="en-GB" sz="700" dirty="0"/>
              <a:t> a </a:t>
            </a:r>
            <a:r>
              <a:rPr lang="en-GB" sz="700" dirty="0" err="1"/>
              <a:t>Chymdeithasol</a:t>
            </a:r>
            <a:r>
              <a:rPr lang="en-GB" sz="700" dirty="0"/>
              <a:t> </a:t>
            </a:r>
            <a:r>
              <a:rPr lang="en-GB" sz="700" dirty="0" err="1"/>
              <a:t>Anabledd</a:t>
            </a:r>
            <a:r>
              <a:rPr lang="en-GB" sz="700" dirty="0"/>
              <a:t> (dim </a:t>
            </a:r>
            <a:r>
              <a:rPr lang="en-GB" sz="700" dirty="0" err="1"/>
              <a:t>dyddiad</a:t>
            </a:r>
            <a:r>
              <a:rPr lang="en-GB" sz="700" dirty="0"/>
              <a:t>) </a:t>
            </a:r>
            <a:r>
              <a:rPr lang="en-GB" sz="700" dirty="0" err="1"/>
              <a:t>hefyd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cefnogi</a:t>
            </a:r>
            <a:r>
              <a:rPr lang="en-GB" sz="700" dirty="0"/>
              <a:t> </a:t>
            </a:r>
            <a:r>
              <a:rPr lang="en-GB" sz="700" dirty="0" err="1"/>
              <a:t>hawliau</a:t>
            </a:r>
            <a:r>
              <a:rPr lang="en-GB" sz="700" dirty="0"/>
              <a:t> plant,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enwedig</a:t>
            </a:r>
            <a:r>
              <a:rPr lang="en-GB" sz="700" dirty="0"/>
              <a:t> plant ag </a:t>
            </a:r>
            <a:r>
              <a:rPr lang="en-GB" sz="700" dirty="0" err="1"/>
              <a:t>anableddau</a:t>
            </a:r>
            <a:r>
              <a:rPr lang="en-GB" sz="700" dirty="0"/>
              <a:t>, </a:t>
            </a:r>
            <a:r>
              <a:rPr lang="en-GB" sz="700" dirty="0" err="1"/>
              <a:t>nodwyd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erthygl</a:t>
            </a:r>
            <a:r>
              <a:rPr lang="en-GB" sz="700" dirty="0"/>
              <a:t> 7: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00" dirty="0" err="1"/>
              <a:t>Rhaid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bartïon</a:t>
            </a:r>
            <a:r>
              <a:rPr lang="en-GB" sz="700" dirty="0"/>
              <a:t> </a:t>
            </a:r>
            <a:r>
              <a:rPr lang="en-GB" sz="700" dirty="0" err="1"/>
              <a:t>gwladwriaethau</a:t>
            </a:r>
            <a:r>
              <a:rPr lang="en-GB" sz="700" dirty="0"/>
              <a:t> </a:t>
            </a:r>
            <a:r>
              <a:rPr lang="en-GB" sz="700" dirty="0" err="1"/>
              <a:t>gymryd</a:t>
            </a:r>
            <a:r>
              <a:rPr lang="en-GB" sz="700" dirty="0"/>
              <a:t> </a:t>
            </a:r>
            <a:r>
              <a:rPr lang="en-GB" sz="700" dirty="0" err="1"/>
              <a:t>holl</a:t>
            </a:r>
            <a:r>
              <a:rPr lang="en-GB" sz="700" dirty="0"/>
              <a:t> </a:t>
            </a:r>
            <a:r>
              <a:rPr lang="en-GB" sz="700" dirty="0" err="1"/>
              <a:t>fesurau</a:t>
            </a:r>
            <a:r>
              <a:rPr lang="en-GB" sz="700" dirty="0"/>
              <a:t> </a:t>
            </a:r>
            <a:r>
              <a:rPr lang="en-GB" sz="700" dirty="0" err="1"/>
              <a:t>angenrheidiol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sicrhau</a:t>
            </a:r>
            <a:r>
              <a:rPr lang="en-GB" sz="700" dirty="0"/>
              <a:t> bod plant ag </a:t>
            </a:r>
            <a:r>
              <a:rPr lang="en-GB" sz="700" dirty="0" err="1"/>
              <a:t>anableddau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mwynhau’r</a:t>
            </a:r>
            <a:r>
              <a:rPr lang="en-GB" sz="700" dirty="0"/>
              <a:t> </a:t>
            </a:r>
            <a:r>
              <a:rPr lang="en-GB" sz="700" dirty="0" err="1"/>
              <a:t>holl</a:t>
            </a:r>
            <a:r>
              <a:rPr lang="en-GB" sz="700" dirty="0"/>
              <a:t> </a:t>
            </a:r>
            <a:r>
              <a:rPr lang="en-GB" sz="700" dirty="0" err="1"/>
              <a:t>hawliau</a:t>
            </a:r>
            <a:r>
              <a:rPr lang="en-GB" sz="700" dirty="0"/>
              <a:t> </a:t>
            </a:r>
            <a:r>
              <a:rPr lang="en-GB" sz="700" dirty="0" err="1"/>
              <a:t>dynol</a:t>
            </a:r>
            <a:r>
              <a:rPr lang="en-GB" sz="700" dirty="0"/>
              <a:t> a </a:t>
            </a:r>
            <a:r>
              <a:rPr lang="en-GB" sz="700" dirty="0" err="1"/>
              <a:t>rhyddid</a:t>
            </a:r>
            <a:r>
              <a:rPr lang="en-GB" sz="700" dirty="0"/>
              <a:t> </a:t>
            </a:r>
            <a:r>
              <a:rPr lang="en-GB" sz="700" dirty="0" err="1"/>
              <a:t>sylfaenol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gyfartal</a:t>
            </a:r>
            <a:r>
              <a:rPr lang="en-GB" sz="700" dirty="0"/>
              <a:t> a </a:t>
            </a:r>
            <a:r>
              <a:rPr lang="en-GB" sz="700" dirty="0" err="1"/>
              <a:t>phlant</a:t>
            </a:r>
            <a:r>
              <a:rPr lang="en-GB" sz="700" dirty="0"/>
              <a:t> </a:t>
            </a:r>
            <a:r>
              <a:rPr lang="en-GB" sz="700" dirty="0" err="1"/>
              <a:t>eraill</a:t>
            </a:r>
            <a:r>
              <a:rPr lang="en-GB" sz="700" dirty="0"/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00" dirty="0" err="1"/>
              <a:t>Ym</a:t>
            </a:r>
            <a:r>
              <a:rPr lang="en-GB" sz="700" dirty="0"/>
              <a:t> </a:t>
            </a:r>
            <a:r>
              <a:rPr lang="en-GB" sz="700" dirty="0" err="1"/>
              <a:t>mhob</a:t>
            </a:r>
            <a:r>
              <a:rPr lang="en-GB" sz="700" dirty="0"/>
              <a:t> </a:t>
            </a:r>
            <a:r>
              <a:rPr lang="en-GB" sz="700" dirty="0" err="1"/>
              <a:t>gweithred</a:t>
            </a:r>
            <a:r>
              <a:rPr lang="en-GB" sz="700" dirty="0"/>
              <a:t>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ymwneud</a:t>
            </a:r>
            <a:r>
              <a:rPr lang="en-GB" sz="700" dirty="0"/>
              <a:t> a </a:t>
            </a:r>
            <a:r>
              <a:rPr lang="en-GB" sz="700" dirty="0" err="1"/>
              <a:t>phlant</a:t>
            </a:r>
            <a:r>
              <a:rPr lang="en-GB" sz="700" dirty="0"/>
              <a:t> ag </a:t>
            </a:r>
            <a:r>
              <a:rPr lang="en-GB" sz="700" dirty="0" err="1"/>
              <a:t>anableddau</a:t>
            </a:r>
            <a:r>
              <a:rPr lang="en-GB" sz="700" dirty="0"/>
              <a:t>, </a:t>
            </a:r>
            <a:r>
              <a:rPr lang="en-GB" sz="700" dirty="0" err="1"/>
              <a:t>bydd</a:t>
            </a:r>
            <a:r>
              <a:rPr lang="en-GB" sz="700" dirty="0"/>
              <a:t> </a:t>
            </a:r>
            <a:r>
              <a:rPr lang="en-GB" sz="700" dirty="0" err="1"/>
              <a:t>budd</a:t>
            </a:r>
            <a:r>
              <a:rPr lang="en-GB" sz="700" dirty="0"/>
              <a:t> </a:t>
            </a:r>
            <a:r>
              <a:rPr lang="en-GB" sz="700" dirty="0" err="1"/>
              <a:t>gorau’r</a:t>
            </a:r>
            <a:r>
              <a:rPr lang="en-GB" sz="700" dirty="0"/>
              <a:t> </a:t>
            </a:r>
            <a:r>
              <a:rPr lang="en-GB" sz="700" dirty="0" err="1"/>
              <a:t>plentyn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brif</a:t>
            </a:r>
            <a:r>
              <a:rPr lang="en-GB" sz="700" dirty="0"/>
              <a:t> </a:t>
            </a:r>
            <a:r>
              <a:rPr lang="en-GB" sz="700" dirty="0" err="1"/>
              <a:t>ystyriaeth</a:t>
            </a:r>
            <a:r>
              <a:rPr lang="en-GB" sz="700" dirty="0"/>
              <a:t>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700" dirty="0" err="1"/>
              <a:t>Rhaid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bartïon</a:t>
            </a:r>
            <a:r>
              <a:rPr lang="en-GB" sz="700" dirty="0"/>
              <a:t> </a:t>
            </a:r>
            <a:r>
              <a:rPr lang="en-GB" sz="700" dirty="0" err="1"/>
              <a:t>gwladwriaeth</a:t>
            </a:r>
            <a:r>
              <a:rPr lang="en-GB" sz="700" dirty="0"/>
              <a:t> </a:t>
            </a:r>
            <a:r>
              <a:rPr lang="en-GB" sz="700" dirty="0" err="1"/>
              <a:t>sicrhau</a:t>
            </a:r>
            <a:r>
              <a:rPr lang="en-GB" sz="700" dirty="0"/>
              <a:t> bod </a:t>
            </a:r>
            <a:r>
              <a:rPr lang="en-GB" sz="700" dirty="0" err="1"/>
              <a:t>gan</a:t>
            </a:r>
            <a:r>
              <a:rPr lang="en-GB" sz="700" dirty="0"/>
              <a:t> </a:t>
            </a:r>
            <a:r>
              <a:rPr lang="en-GB" sz="700" dirty="0" err="1"/>
              <a:t>blant</a:t>
            </a:r>
            <a:r>
              <a:rPr lang="en-GB" sz="700" dirty="0"/>
              <a:t> ag </a:t>
            </a:r>
            <a:r>
              <a:rPr lang="en-GB" sz="700" dirty="0" err="1"/>
              <a:t>anableddau’r</a:t>
            </a:r>
            <a:r>
              <a:rPr lang="en-GB" sz="700" dirty="0"/>
              <a:t> </a:t>
            </a:r>
            <a:r>
              <a:rPr lang="en-GB" sz="700" dirty="0" err="1"/>
              <a:t>hawl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fynegi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barn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rhydd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bob mater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effeithio</a:t>
            </a:r>
            <a:r>
              <a:rPr lang="en-GB" sz="700" dirty="0"/>
              <a:t> </a:t>
            </a:r>
            <a:r>
              <a:rPr lang="en-GB" sz="700" dirty="0" err="1"/>
              <a:t>arnynt</a:t>
            </a:r>
            <a:r>
              <a:rPr lang="en-GB" sz="700" dirty="0"/>
              <a:t>.</a:t>
            </a:r>
          </a:p>
          <a:p>
            <a:pPr algn="just"/>
            <a:r>
              <a:rPr lang="en-GB" sz="700" dirty="0" err="1"/>
              <a:t>Pwysleisiwyd</a:t>
            </a:r>
            <a:r>
              <a:rPr lang="en-GB" sz="700" dirty="0"/>
              <a:t> Sue Gilbert, </a:t>
            </a:r>
            <a:r>
              <a:rPr lang="en-GB" sz="700" dirty="0" err="1"/>
              <a:t>mae’r</a:t>
            </a:r>
            <a:r>
              <a:rPr lang="en-GB" sz="700" dirty="0"/>
              <a:t> </a:t>
            </a:r>
            <a:r>
              <a:rPr lang="en-GB" sz="700" dirty="0" err="1"/>
              <a:t>rhai</a:t>
            </a:r>
            <a:r>
              <a:rPr lang="en-GB" sz="700" dirty="0"/>
              <a:t>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ymwneud</a:t>
            </a:r>
            <a:r>
              <a:rPr lang="en-GB" sz="700" dirty="0"/>
              <a:t> a </a:t>
            </a:r>
            <a:r>
              <a:rPr lang="en-GB" sz="700" dirty="0" err="1"/>
              <a:t>chefnogi</a:t>
            </a:r>
            <a:r>
              <a:rPr lang="en-GB" sz="700" dirty="0"/>
              <a:t> </a:t>
            </a:r>
            <a:r>
              <a:rPr lang="en-GB" sz="700" dirty="0" err="1"/>
              <a:t>disgyblion</a:t>
            </a:r>
            <a:r>
              <a:rPr lang="en-GB" sz="700" dirty="0"/>
              <a:t> </a:t>
            </a:r>
            <a:r>
              <a:rPr lang="en-GB" sz="700" dirty="0" err="1"/>
              <a:t>anabl</a:t>
            </a:r>
            <a:r>
              <a:rPr lang="en-GB" sz="700" dirty="0"/>
              <a:t> </a:t>
            </a:r>
            <a:r>
              <a:rPr lang="en-GB" sz="700" dirty="0" err="1"/>
              <a:t>mewn</a:t>
            </a:r>
            <a:r>
              <a:rPr lang="en-GB" sz="700" dirty="0"/>
              <a:t> </a:t>
            </a:r>
            <a:r>
              <a:rPr lang="en-GB" sz="700" dirty="0" err="1"/>
              <a:t>ysgolion</a:t>
            </a:r>
            <a:r>
              <a:rPr lang="en-GB" sz="700" dirty="0"/>
              <a:t>, </a:t>
            </a:r>
            <a:r>
              <a:rPr lang="en-GB" sz="700" dirty="0" err="1"/>
              <a:t>bodolwyd</a:t>
            </a:r>
            <a:r>
              <a:rPr lang="en-GB" sz="700" dirty="0"/>
              <a:t> cod </a:t>
            </a:r>
            <a:r>
              <a:rPr lang="en-GB" sz="700" dirty="0" err="1"/>
              <a:t>ymarfer</a:t>
            </a:r>
            <a:r>
              <a:rPr lang="en-GB" sz="700" dirty="0"/>
              <a:t> </a:t>
            </a:r>
            <a:r>
              <a:rPr lang="en-GB" sz="700" dirty="0" err="1"/>
              <a:t>hawliau</a:t>
            </a:r>
            <a:r>
              <a:rPr lang="en-GB" sz="700" dirty="0"/>
              <a:t> plant ag </a:t>
            </a:r>
            <a:r>
              <a:rPr lang="en-GB" sz="700" dirty="0" err="1"/>
              <a:t>anableddau</a:t>
            </a:r>
            <a:r>
              <a:rPr lang="en-GB" sz="700" dirty="0"/>
              <a:t>, a </a:t>
            </a:r>
            <a:r>
              <a:rPr lang="en-GB" sz="700" dirty="0" err="1"/>
              <a:t>baratowyd</a:t>
            </a:r>
            <a:r>
              <a:rPr lang="en-GB" sz="700" dirty="0"/>
              <a:t> </a:t>
            </a:r>
            <a:r>
              <a:rPr lang="en-GB" sz="700" dirty="0" err="1"/>
              <a:t>gan</a:t>
            </a:r>
            <a:r>
              <a:rPr lang="en-GB" sz="700" dirty="0"/>
              <a:t> y </a:t>
            </a:r>
            <a:r>
              <a:rPr lang="en-GB" sz="700" dirty="0" err="1"/>
              <a:t>Comisiwn</a:t>
            </a:r>
            <a:r>
              <a:rPr lang="en-GB" sz="700" dirty="0"/>
              <a:t> </a:t>
            </a:r>
            <a:r>
              <a:rPr lang="en-GB" sz="700" dirty="0" err="1"/>
              <a:t>Hawliau</a:t>
            </a:r>
            <a:r>
              <a:rPr lang="en-GB" sz="700" dirty="0"/>
              <a:t> </a:t>
            </a:r>
            <a:r>
              <a:rPr lang="en-GB" sz="700" dirty="0" err="1"/>
              <a:t>Anabledd</a:t>
            </a:r>
            <a:r>
              <a:rPr lang="en-GB" sz="700" dirty="0"/>
              <a:t>,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esbonio’r</a:t>
            </a:r>
            <a:r>
              <a:rPr lang="en-GB" sz="700" dirty="0"/>
              <a:t> </a:t>
            </a:r>
            <a:r>
              <a:rPr lang="en-GB" sz="700" dirty="0" err="1"/>
              <a:t>ddyletswydd</a:t>
            </a:r>
            <a:r>
              <a:rPr lang="en-GB" sz="700" dirty="0"/>
              <a:t> </a:t>
            </a:r>
            <a:r>
              <a:rPr lang="en-GB" sz="700" dirty="0" err="1"/>
              <a:t>gwrth-gwahaniaethu</a:t>
            </a:r>
            <a:r>
              <a:rPr lang="en-GB" sz="700" dirty="0"/>
              <a:t> </a:t>
            </a:r>
            <a:r>
              <a:rPr lang="en-GB" sz="700" dirty="0" err="1"/>
              <a:t>newydd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ysgolion</a:t>
            </a:r>
            <a:r>
              <a:rPr lang="en-GB" sz="700" dirty="0"/>
              <a:t>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ymdrin</a:t>
            </a:r>
            <a:r>
              <a:rPr lang="en-GB" sz="700" dirty="0"/>
              <a:t> â </a:t>
            </a:r>
            <a:r>
              <a:rPr lang="en-GB" sz="700" dirty="0" err="1"/>
              <a:t>phob</a:t>
            </a:r>
            <a:r>
              <a:rPr lang="en-GB" sz="700" dirty="0"/>
              <a:t> </a:t>
            </a:r>
            <a:r>
              <a:rPr lang="en-GB" sz="700" dirty="0" err="1"/>
              <a:t>agwedd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fywyd</a:t>
            </a:r>
            <a:r>
              <a:rPr lang="en-GB" sz="700" dirty="0"/>
              <a:t>. </a:t>
            </a:r>
            <a:r>
              <a:rPr lang="en-GB" sz="700" dirty="0" err="1"/>
              <a:t>Dywed</a:t>
            </a:r>
            <a:r>
              <a:rPr lang="en-GB" sz="700" dirty="0"/>
              <a:t>, “The Code of Practice covers all schools and local education authorities in England and Wales.”</a:t>
            </a:r>
          </a:p>
          <a:p>
            <a:pPr algn="just"/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anffodus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</a:t>
            </a:r>
            <a:r>
              <a:rPr lang="en-GB" sz="700" dirty="0" err="1"/>
              <a:t>adroddiad</a:t>
            </a:r>
            <a:r>
              <a:rPr lang="en-GB" sz="700" dirty="0"/>
              <a:t> </a:t>
            </a:r>
            <a:r>
              <a:rPr lang="en-GB" sz="700" dirty="0" err="1"/>
              <a:t>OfSted</a:t>
            </a:r>
            <a:r>
              <a:rPr lang="en-GB" sz="700" dirty="0"/>
              <a:t>,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addysg</a:t>
            </a:r>
            <a:r>
              <a:rPr lang="en-GB" sz="700" dirty="0"/>
              <a:t> </a:t>
            </a:r>
            <a:r>
              <a:rPr lang="en-GB" sz="700" dirty="0" err="1"/>
              <a:t>arbennig</a:t>
            </a:r>
            <a:r>
              <a:rPr lang="en-GB" sz="700" dirty="0"/>
              <a:t> ac </a:t>
            </a:r>
            <a:r>
              <a:rPr lang="en-GB" sz="700" dirty="0" err="1"/>
              <a:t>anableddau</a:t>
            </a:r>
            <a:r>
              <a:rPr lang="en-GB" sz="700" dirty="0"/>
              <a:t> </a:t>
            </a:r>
            <a:r>
              <a:rPr lang="en-GB" sz="700" dirty="0" err="1"/>
              <a:t>darganfyddwyr</a:t>
            </a:r>
            <a:r>
              <a:rPr lang="en-GB" sz="700" dirty="0"/>
              <a:t>,</a:t>
            </a:r>
            <a:br>
              <a:rPr lang="en-GB" sz="700" dirty="0"/>
            </a:br>
            <a:r>
              <a:rPr lang="en-GB" sz="700" dirty="0"/>
              <a:t>“Even in better practice, there was often insufficient attention paid to the involvement of pupils in decisions about the nature of support they would receive </a:t>
            </a:r>
            <a:r>
              <a:rPr lang="en-GB" sz="700" dirty="0" err="1"/>
              <a:t>o’r</a:t>
            </a:r>
            <a:r>
              <a:rPr lang="en-GB" sz="700" dirty="0"/>
              <a:t> reviewing that support and the progress they make as a result of it.”</a:t>
            </a:r>
          </a:p>
          <a:p>
            <a:pPr algn="just"/>
            <a:r>
              <a:rPr lang="en-GB" sz="700" dirty="0" err="1"/>
              <a:t>Nodwyd</a:t>
            </a:r>
            <a:r>
              <a:rPr lang="en-GB" sz="700" dirty="0"/>
              <a:t> </a:t>
            </a:r>
            <a:r>
              <a:rPr lang="en-GB" sz="700" dirty="0" err="1"/>
              <a:t>Nutbrown,C</a:t>
            </a:r>
            <a:r>
              <a:rPr lang="en-GB" sz="700" dirty="0"/>
              <a:t> et al., “The UN Convention of the Rights of the Child is an important touchstone for early childhood practitioners.” </a:t>
            </a:r>
            <a:r>
              <a:rPr lang="en-GB" sz="700" dirty="0" err="1"/>
              <a:t>Esboniwyd</a:t>
            </a:r>
            <a:r>
              <a:rPr lang="en-GB" sz="700" dirty="0"/>
              <a:t> </a:t>
            </a:r>
            <a:r>
              <a:rPr lang="en-GB" sz="700" dirty="0" err="1"/>
              <a:t>ymhellach</a:t>
            </a:r>
            <a:r>
              <a:rPr lang="en-GB" sz="700" dirty="0"/>
              <a:t>, </a:t>
            </a:r>
            <a:r>
              <a:rPr lang="en-GB" sz="700" dirty="0" err="1"/>
              <a:t>nid</a:t>
            </a:r>
            <a:r>
              <a:rPr lang="en-GB" sz="700" dirty="0"/>
              <a:t> </a:t>
            </a:r>
            <a:r>
              <a:rPr lang="en-GB" sz="700" dirty="0" err="1"/>
              <a:t>yw’r</a:t>
            </a:r>
            <a:r>
              <a:rPr lang="en-GB" sz="700" dirty="0"/>
              <a:t> </a:t>
            </a:r>
            <a:r>
              <a:rPr lang="en-GB" sz="700" dirty="0" err="1"/>
              <a:t>hawliau</a:t>
            </a:r>
            <a:r>
              <a:rPr lang="en-GB" sz="700" dirty="0"/>
              <a:t> mor </a:t>
            </a:r>
            <a:r>
              <a:rPr lang="en-GB" sz="700" dirty="0" err="1"/>
              <a:t>ddefnyddiol</a:t>
            </a:r>
            <a:r>
              <a:rPr lang="en-GB" sz="700" dirty="0"/>
              <a:t> </a:t>
            </a:r>
            <a:r>
              <a:rPr lang="en-GB" sz="700" dirty="0" err="1"/>
              <a:t>heblaw</a:t>
            </a:r>
            <a:r>
              <a:rPr lang="en-GB" sz="700" dirty="0"/>
              <a:t> </a:t>
            </a:r>
            <a:r>
              <a:rPr lang="en-GB" sz="700" dirty="0" err="1"/>
              <a:t>mae’r</a:t>
            </a:r>
            <a:r>
              <a:rPr lang="en-GB" sz="700" dirty="0"/>
              <a:t> </a:t>
            </a:r>
            <a:r>
              <a:rPr lang="en-GB" sz="700" dirty="0" err="1"/>
              <a:t>camau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arwain</a:t>
            </a:r>
            <a:r>
              <a:rPr lang="en-GB" sz="700" dirty="0"/>
              <a:t> </a:t>
            </a:r>
            <a:r>
              <a:rPr lang="en-GB" sz="700" dirty="0" err="1"/>
              <a:t>atynt</a:t>
            </a:r>
            <a:r>
              <a:rPr lang="en-GB" sz="700" dirty="0"/>
              <a:t>, ac felly </a:t>
            </a:r>
            <a:r>
              <a:rPr lang="en-GB" sz="700" dirty="0" err="1"/>
              <a:t>er</a:t>
            </a:r>
            <a:r>
              <a:rPr lang="en-GB" sz="700" dirty="0"/>
              <a:t> </a:t>
            </a:r>
            <a:r>
              <a:rPr lang="en-GB" sz="700" dirty="0" err="1"/>
              <a:t>mwyn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blant</a:t>
            </a:r>
            <a:r>
              <a:rPr lang="en-GB" sz="700" dirty="0"/>
              <a:t> </a:t>
            </a:r>
            <a:r>
              <a:rPr lang="en-GB" sz="700" dirty="0" err="1"/>
              <a:t>gael</a:t>
            </a:r>
            <a:r>
              <a:rPr lang="en-GB" sz="700" dirty="0"/>
              <a:t> </a:t>
            </a:r>
            <a:r>
              <a:rPr lang="en-GB" sz="700" dirty="0" err="1"/>
              <a:t>unrhyw</a:t>
            </a:r>
            <a:r>
              <a:rPr lang="en-GB" sz="700" dirty="0"/>
              <a:t> </a:t>
            </a:r>
            <a:r>
              <a:rPr lang="en-GB" sz="700" dirty="0" err="1"/>
              <a:t>hawliau</a:t>
            </a:r>
            <a:r>
              <a:rPr lang="en-GB" sz="700" dirty="0"/>
              <a:t>, </a:t>
            </a:r>
            <a:r>
              <a:rPr lang="en-GB" sz="700" dirty="0" err="1"/>
              <a:t>mae</a:t>
            </a:r>
            <a:r>
              <a:rPr lang="en-GB" sz="700" dirty="0"/>
              <a:t> </a:t>
            </a:r>
            <a:r>
              <a:rPr lang="en-GB" sz="700" dirty="0" err="1"/>
              <a:t>angen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oedolion</a:t>
            </a:r>
            <a:r>
              <a:rPr lang="en-GB" sz="700" dirty="0"/>
              <a:t> </a:t>
            </a:r>
            <a:r>
              <a:rPr lang="en-GB" sz="700" dirty="0" err="1"/>
              <a:t>ysgwyddo’r</a:t>
            </a:r>
            <a:r>
              <a:rPr lang="en-GB" sz="700" dirty="0"/>
              <a:t> </a:t>
            </a:r>
            <a:r>
              <a:rPr lang="en-GB" sz="700" dirty="0" err="1"/>
              <a:t>cyfrifoldebau</a:t>
            </a:r>
            <a:r>
              <a:rPr lang="en-GB" sz="700" dirty="0"/>
              <a:t> </a:t>
            </a:r>
            <a:r>
              <a:rPr lang="en-GB" sz="700" dirty="0" err="1"/>
              <a:t>angenrheidiol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roi’r</a:t>
            </a:r>
            <a:r>
              <a:rPr lang="en-GB" sz="700" dirty="0"/>
              <a:t> </a:t>
            </a:r>
            <a:r>
              <a:rPr lang="en-GB" sz="700" dirty="0" err="1"/>
              <a:t>hawliau</a:t>
            </a:r>
            <a:r>
              <a:rPr lang="en-GB" sz="700" dirty="0"/>
              <a:t> </a:t>
            </a:r>
            <a:r>
              <a:rPr lang="en-GB" sz="700" dirty="0" err="1"/>
              <a:t>hynny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ymarferol</a:t>
            </a:r>
            <a:r>
              <a:rPr lang="en-GB" sz="700" dirty="0"/>
              <a:t> ac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ystyrlon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blant</a:t>
            </a:r>
            <a:r>
              <a:rPr lang="en-GB" sz="700" dirty="0"/>
              <a:t>.</a:t>
            </a:r>
            <a:r>
              <a:rPr lang="en-GB" sz="1000" dirty="0"/>
              <a:t>		</a:t>
            </a:r>
          </a:p>
          <a:p>
            <a:pPr algn="just"/>
            <a:endParaRPr lang="en-GB" sz="1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D99DC3-9AA6-470F-AC8C-5987B1F23AED}"/>
              </a:ext>
            </a:extLst>
          </p:cNvPr>
          <p:cNvSpPr txBox="1"/>
          <p:nvPr/>
        </p:nvSpPr>
        <p:spPr>
          <a:xfrm>
            <a:off x="-39061" y="4579382"/>
            <a:ext cx="4331155" cy="2262158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GB" sz="800" b="1" dirty="0" err="1"/>
              <a:t>Cynllun</a:t>
            </a:r>
            <a:r>
              <a:rPr lang="en-GB" sz="800" b="1" dirty="0"/>
              <a:t> </a:t>
            </a:r>
            <a:r>
              <a:rPr lang="en-GB" sz="800" b="1" dirty="0" err="1"/>
              <a:t>Datblygu</a:t>
            </a:r>
            <a:r>
              <a:rPr lang="en-GB" sz="800" b="1" dirty="0"/>
              <a:t> </a:t>
            </a:r>
            <a:r>
              <a:rPr lang="en-GB" sz="800" b="1" dirty="0" err="1"/>
              <a:t>Unigol</a:t>
            </a:r>
            <a:endParaRPr lang="en-GB" sz="800" b="1" dirty="0"/>
          </a:p>
          <a:p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Snap Cymru (2014), </a:t>
            </a:r>
            <a:r>
              <a:rPr lang="en-GB" sz="700" dirty="0" err="1"/>
              <a:t>esboniwyd</a:t>
            </a:r>
            <a:r>
              <a:rPr lang="en-GB" sz="700" dirty="0"/>
              <a:t> bod </a:t>
            </a:r>
            <a:r>
              <a:rPr lang="en-GB" sz="700" dirty="0" err="1"/>
              <a:t>Cynllun</a:t>
            </a:r>
            <a:r>
              <a:rPr lang="en-GB" sz="700" dirty="0"/>
              <a:t> </a:t>
            </a:r>
            <a:r>
              <a:rPr lang="en-GB" sz="700" dirty="0" err="1"/>
              <a:t>Datblygu</a:t>
            </a:r>
            <a:r>
              <a:rPr lang="en-GB" sz="700" dirty="0"/>
              <a:t> </a:t>
            </a:r>
            <a:r>
              <a:rPr lang="en-GB" sz="700" dirty="0" err="1"/>
              <a:t>Unigol</a:t>
            </a:r>
            <a:r>
              <a:rPr lang="en-GB" sz="700" dirty="0"/>
              <a:t> (CDU)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ganolog</a:t>
            </a:r>
            <a:r>
              <a:rPr lang="en-GB" sz="700" dirty="0"/>
              <a:t> </a:t>
            </a:r>
            <a:r>
              <a:rPr lang="en-GB" sz="700" dirty="0" err="1"/>
              <a:t>i’r</a:t>
            </a:r>
            <a:r>
              <a:rPr lang="en-GB" sz="700" dirty="0"/>
              <a:t> </a:t>
            </a:r>
            <a:r>
              <a:rPr lang="en-GB" sz="700" dirty="0" err="1"/>
              <a:t>cynigion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gyfer</a:t>
            </a:r>
            <a:r>
              <a:rPr lang="en-GB" sz="700" dirty="0"/>
              <a:t> </a:t>
            </a:r>
            <a:r>
              <a:rPr lang="en-GB" sz="700" dirty="0" err="1"/>
              <a:t>newid</a:t>
            </a:r>
            <a:r>
              <a:rPr lang="en-GB" sz="700" dirty="0"/>
              <a:t> y </a:t>
            </a:r>
            <a:r>
              <a:rPr lang="en-GB" sz="700" dirty="0" err="1"/>
              <a:t>ffordd</a:t>
            </a:r>
            <a:r>
              <a:rPr lang="en-GB" sz="700" dirty="0"/>
              <a:t> </a:t>
            </a:r>
            <a:r>
              <a:rPr lang="en-GB" sz="700" dirty="0" err="1"/>
              <a:t>yr</a:t>
            </a:r>
            <a:r>
              <a:rPr lang="en-GB" sz="700" dirty="0"/>
              <a:t> </a:t>
            </a:r>
            <a:r>
              <a:rPr lang="en-GB" sz="700" dirty="0" err="1"/>
              <a:t>ydym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asesu</a:t>
            </a:r>
            <a:r>
              <a:rPr lang="en-GB" sz="700" dirty="0"/>
              <a:t> ac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diwallu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addysgol</a:t>
            </a:r>
            <a:r>
              <a:rPr lang="en-GB" sz="700" dirty="0"/>
              <a:t> </a:t>
            </a:r>
            <a:r>
              <a:rPr lang="en-GB" sz="700" dirty="0" err="1"/>
              <a:t>arbennig</a:t>
            </a:r>
            <a:r>
              <a:rPr lang="en-GB" sz="700" dirty="0"/>
              <a:t> </a:t>
            </a:r>
            <a:r>
              <a:rPr lang="en-GB" sz="700" dirty="0" err="1"/>
              <a:t>yng</a:t>
            </a:r>
            <a:r>
              <a:rPr lang="en-GB" sz="700" dirty="0"/>
              <a:t> </a:t>
            </a:r>
            <a:r>
              <a:rPr lang="en-GB" sz="700" dirty="0" err="1"/>
              <a:t>Nghymru</a:t>
            </a:r>
            <a:r>
              <a:rPr lang="en-GB" sz="700" dirty="0"/>
              <a:t>. </a:t>
            </a:r>
          </a:p>
          <a:p>
            <a:r>
              <a:rPr lang="en-GB" sz="700" dirty="0" err="1"/>
              <a:t>Nodwyd</a:t>
            </a:r>
            <a:r>
              <a:rPr lang="en-GB" sz="700" dirty="0"/>
              <a:t> bod </a:t>
            </a:r>
            <a:r>
              <a:rPr lang="en-GB" sz="700" dirty="0" err="1"/>
              <a:t>pob</a:t>
            </a:r>
            <a:r>
              <a:rPr lang="en-GB" sz="700" dirty="0"/>
              <a:t> CDU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cynnwys</a:t>
            </a:r>
            <a:r>
              <a:rPr lang="en-GB" sz="700" dirty="0"/>
              <a:t> </a:t>
            </a:r>
            <a:r>
              <a:rPr lang="en-GB" sz="700" dirty="0" err="1"/>
              <a:t>Cynllun</a:t>
            </a:r>
            <a:r>
              <a:rPr lang="en-GB" sz="700" dirty="0"/>
              <a:t> </a:t>
            </a:r>
            <a:r>
              <a:rPr lang="en-GB" sz="700" dirty="0" err="1"/>
              <a:t>Gweithredu</a:t>
            </a:r>
            <a:r>
              <a:rPr lang="en-GB" sz="700" dirty="0"/>
              <a:t> </a:t>
            </a:r>
            <a:r>
              <a:rPr lang="en-GB" sz="700" dirty="0" err="1"/>
              <a:t>ynghyd</a:t>
            </a:r>
            <a:r>
              <a:rPr lang="en-GB" sz="700" dirty="0"/>
              <a:t> </a:t>
            </a:r>
            <a:r>
              <a:rPr lang="en-GB" sz="700" dirty="0" err="1"/>
              <a:t>a’r</a:t>
            </a:r>
            <a:r>
              <a:rPr lang="en-GB" sz="700" dirty="0"/>
              <a:t> </a:t>
            </a:r>
            <a:r>
              <a:rPr lang="en-GB" sz="700" dirty="0" err="1"/>
              <a:t>dystiolaeth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gyfer</a:t>
            </a:r>
            <a:r>
              <a:rPr lang="en-GB" sz="700" dirty="0"/>
              <a:t> y </a:t>
            </a:r>
            <a:r>
              <a:rPr lang="en-GB" sz="700" dirty="0" err="1"/>
              <a:t>gweithgaredd</a:t>
            </a:r>
            <a:r>
              <a:rPr lang="en-GB" sz="700" dirty="0"/>
              <a:t>. </a:t>
            </a:r>
            <a:r>
              <a:rPr lang="en-GB" sz="700" dirty="0" err="1"/>
              <a:t>Bydd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annog</a:t>
            </a:r>
            <a:r>
              <a:rPr lang="en-GB" sz="700" dirty="0"/>
              <a:t> </a:t>
            </a:r>
            <a:r>
              <a:rPr lang="en-GB" sz="700" dirty="0" err="1"/>
              <a:t>gweithio</a:t>
            </a:r>
            <a:r>
              <a:rPr lang="en-GB" sz="700" dirty="0"/>
              <a:t> </a:t>
            </a:r>
            <a:r>
              <a:rPr lang="en-GB" sz="700" dirty="0" err="1"/>
              <a:t>allweddol</a:t>
            </a:r>
            <a:r>
              <a:rPr lang="en-GB" sz="700" dirty="0"/>
              <a:t> </a:t>
            </a:r>
            <a:r>
              <a:rPr lang="en-GB" sz="700" dirty="0" err="1"/>
              <a:t>lle</a:t>
            </a:r>
            <a:r>
              <a:rPr lang="en-GB" sz="700" dirty="0"/>
              <a:t> bod </a:t>
            </a:r>
            <a:r>
              <a:rPr lang="en-GB" sz="700" dirty="0" err="1"/>
              <a:t>angen</a:t>
            </a:r>
            <a:r>
              <a:rPr lang="en-GB" sz="700" dirty="0"/>
              <a:t> ac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defnyddio</a:t>
            </a:r>
            <a:r>
              <a:rPr lang="en-GB" sz="700" dirty="0"/>
              <a:t> </a:t>
            </a:r>
            <a:r>
              <a:rPr lang="en-GB" sz="700" dirty="0" err="1"/>
              <a:t>prosesau</a:t>
            </a:r>
            <a:r>
              <a:rPr lang="en-GB" sz="700" dirty="0"/>
              <a:t> </a:t>
            </a:r>
            <a:r>
              <a:rPr lang="en-GB" sz="700" dirty="0" err="1"/>
              <a:t>hyblyg</a:t>
            </a:r>
            <a:r>
              <a:rPr lang="en-GB" sz="700" dirty="0"/>
              <a:t>. </a:t>
            </a:r>
            <a:r>
              <a:rPr lang="en-GB" sz="700" dirty="0" err="1"/>
              <a:t>Mantais</a:t>
            </a:r>
            <a:r>
              <a:rPr lang="en-GB" sz="700" dirty="0"/>
              <a:t> o CDU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Snap Cymru (2014) </a:t>
            </a:r>
            <a:r>
              <a:rPr lang="en-GB" sz="700" dirty="0" err="1"/>
              <a:t>yw</a:t>
            </a:r>
            <a:r>
              <a:rPr lang="en-GB" sz="700" dirty="0"/>
              <a:t> </a:t>
            </a:r>
            <a:r>
              <a:rPr lang="en-GB" sz="700" dirty="0" err="1"/>
              <a:t>ei</a:t>
            </a:r>
            <a:r>
              <a:rPr lang="en-GB" sz="700" dirty="0"/>
              <a:t> </a:t>
            </a:r>
            <a:r>
              <a:rPr lang="en-GB" sz="700" dirty="0" err="1"/>
              <a:t>fod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fwy</a:t>
            </a:r>
            <a:r>
              <a:rPr lang="en-GB" sz="700" dirty="0"/>
              <a:t> haws </a:t>
            </a:r>
            <a:r>
              <a:rPr lang="en-GB" sz="700" dirty="0" err="1"/>
              <a:t>ei</a:t>
            </a:r>
            <a:r>
              <a:rPr lang="en-GB" sz="700" dirty="0"/>
              <a:t> </a:t>
            </a:r>
            <a:r>
              <a:rPr lang="en-GB" sz="700" dirty="0" err="1"/>
              <a:t>diweddau</a:t>
            </a:r>
            <a:r>
              <a:rPr lang="en-GB" sz="700" dirty="0"/>
              <a:t> </a:t>
            </a:r>
            <a:r>
              <a:rPr lang="en-GB" sz="700" dirty="0" err="1"/>
              <a:t>er</a:t>
            </a:r>
            <a:r>
              <a:rPr lang="en-GB" sz="700" dirty="0"/>
              <a:t> </a:t>
            </a:r>
            <a:r>
              <a:rPr lang="en-GB" sz="700" dirty="0" err="1"/>
              <a:t>mwyn</a:t>
            </a:r>
            <a:r>
              <a:rPr lang="en-GB" sz="700" dirty="0"/>
              <a:t> </a:t>
            </a:r>
            <a:r>
              <a:rPr lang="en-GB" sz="700" dirty="0" err="1"/>
              <a:t>diwallu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newidiol</a:t>
            </a:r>
            <a:r>
              <a:rPr lang="en-GB" sz="700" dirty="0"/>
              <a:t> plant a </a:t>
            </a:r>
            <a:r>
              <a:rPr lang="en-GB" sz="700" dirty="0" err="1"/>
              <a:t>phobl</a:t>
            </a:r>
            <a:r>
              <a:rPr lang="en-GB" sz="700" dirty="0"/>
              <a:t> </a:t>
            </a:r>
            <a:r>
              <a:rPr lang="en-GB" sz="700" dirty="0" err="1"/>
              <a:t>ifanc</a:t>
            </a:r>
            <a:r>
              <a:rPr lang="en-GB" sz="700" dirty="0"/>
              <a:t>.</a:t>
            </a:r>
          </a:p>
          <a:p>
            <a:r>
              <a:rPr lang="en-GB" sz="700" dirty="0"/>
              <a:t>Mae </a:t>
            </a:r>
            <a:r>
              <a:rPr lang="en-GB" sz="700" dirty="0" err="1"/>
              <a:t>Llywodraeth</a:t>
            </a:r>
            <a:r>
              <a:rPr lang="en-GB" sz="700" dirty="0"/>
              <a:t> Cymru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cynnig</a:t>
            </a:r>
            <a:r>
              <a:rPr lang="en-GB" sz="700" dirty="0"/>
              <a:t> y </a:t>
            </a:r>
            <a:r>
              <a:rPr lang="en-GB" sz="700" dirty="0" err="1"/>
              <a:t>bydd</a:t>
            </a:r>
            <a:r>
              <a:rPr lang="en-GB" sz="700" dirty="0"/>
              <a:t> </a:t>
            </a:r>
            <a:r>
              <a:rPr lang="en-GB" sz="700" dirty="0" err="1"/>
              <a:t>gan</a:t>
            </a:r>
            <a:r>
              <a:rPr lang="en-GB" sz="700" dirty="0"/>
              <a:t> </a:t>
            </a:r>
            <a:r>
              <a:rPr lang="en-GB" sz="700" dirty="0" err="1"/>
              <a:t>unrhyw</a:t>
            </a:r>
            <a:r>
              <a:rPr lang="en-GB" sz="700" dirty="0"/>
              <a:t> </a:t>
            </a:r>
            <a:r>
              <a:rPr lang="en-GB" sz="700" dirty="0" err="1"/>
              <a:t>blentyn</a:t>
            </a:r>
            <a:r>
              <a:rPr lang="en-GB" sz="700" dirty="0"/>
              <a:t> neu </a:t>
            </a:r>
            <a:r>
              <a:rPr lang="en-GB" sz="700" dirty="0" err="1"/>
              <a:t>berson</a:t>
            </a:r>
            <a:r>
              <a:rPr lang="en-GB" sz="700" dirty="0"/>
              <a:t> </a:t>
            </a:r>
            <a:r>
              <a:rPr lang="en-GB" sz="700" dirty="0" err="1"/>
              <a:t>ifanc</a:t>
            </a:r>
            <a:r>
              <a:rPr lang="en-GB" sz="700" dirty="0"/>
              <a:t> 0-25 </a:t>
            </a:r>
            <a:r>
              <a:rPr lang="en-GB" sz="700" dirty="0" err="1"/>
              <a:t>oed</a:t>
            </a:r>
            <a:r>
              <a:rPr lang="en-GB" sz="700" dirty="0"/>
              <a:t> ag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ychwanegol</a:t>
            </a:r>
            <a:r>
              <a:rPr lang="en-GB" sz="700" dirty="0"/>
              <a:t>, </a:t>
            </a:r>
            <a:r>
              <a:rPr lang="en-GB" sz="700" dirty="0" err="1"/>
              <a:t>sydd</a:t>
            </a:r>
            <a:r>
              <a:rPr lang="en-GB" sz="700" dirty="0"/>
              <a:t> </a:t>
            </a:r>
            <a:r>
              <a:rPr lang="en-GB" sz="700" dirty="0" err="1"/>
              <a:t>angen</a:t>
            </a:r>
            <a:r>
              <a:rPr lang="en-GB" sz="700" dirty="0"/>
              <a:t> </a:t>
            </a:r>
            <a:r>
              <a:rPr lang="en-GB" sz="700" dirty="0" err="1"/>
              <a:t>cefnogaeth</a:t>
            </a:r>
            <a:r>
              <a:rPr lang="en-GB" sz="700" dirty="0"/>
              <a:t>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wahanol</a:t>
            </a:r>
            <a:r>
              <a:rPr lang="en-GB" sz="700" dirty="0"/>
              <a:t> </a:t>
            </a:r>
            <a:r>
              <a:rPr lang="en-GB" sz="700" dirty="0" err="1"/>
              <a:t>neu’n</a:t>
            </a:r>
            <a:r>
              <a:rPr lang="en-GB" sz="700" dirty="0"/>
              <a:t> </a:t>
            </a:r>
            <a:r>
              <a:rPr lang="en-GB" sz="700" dirty="0" err="1"/>
              <a:t>ychwanegol</a:t>
            </a:r>
            <a:r>
              <a:rPr lang="en-GB" sz="700" dirty="0"/>
              <a:t> </a:t>
            </a:r>
            <a:r>
              <a:rPr lang="en-GB" sz="700" dirty="0" err="1"/>
              <a:t>i’r</a:t>
            </a:r>
            <a:r>
              <a:rPr lang="en-GB" sz="700" dirty="0"/>
              <a:t> </a:t>
            </a:r>
            <a:r>
              <a:rPr lang="en-GB" sz="700" dirty="0" err="1"/>
              <a:t>hyn</a:t>
            </a:r>
            <a:r>
              <a:rPr lang="en-GB" sz="700" dirty="0"/>
              <a:t> a </a:t>
            </a:r>
            <a:r>
              <a:rPr lang="en-GB" sz="700" dirty="0" err="1"/>
              <a:t>ddarparir</a:t>
            </a:r>
            <a:r>
              <a:rPr lang="en-GB" sz="700" dirty="0"/>
              <a:t> </a:t>
            </a:r>
            <a:r>
              <a:rPr lang="en-GB" sz="700" dirty="0" err="1"/>
              <a:t>fel</a:t>
            </a:r>
            <a:r>
              <a:rPr lang="en-GB" sz="700" dirty="0"/>
              <a:t> </a:t>
            </a:r>
            <a:r>
              <a:rPr lang="en-GB" sz="700" dirty="0" err="1"/>
              <a:t>rhan</a:t>
            </a:r>
            <a:r>
              <a:rPr lang="en-GB" sz="700" dirty="0"/>
              <a:t> </a:t>
            </a:r>
            <a:r>
              <a:rPr lang="en-GB" sz="700" dirty="0" err="1"/>
              <a:t>o’r</a:t>
            </a:r>
            <a:r>
              <a:rPr lang="en-GB" sz="700" dirty="0"/>
              <a:t> </a:t>
            </a:r>
            <a:r>
              <a:rPr lang="en-GB" sz="700" dirty="0" err="1"/>
              <a:t>cwricwlwm</a:t>
            </a:r>
            <a:r>
              <a:rPr lang="en-GB" sz="700" dirty="0"/>
              <a:t> </a:t>
            </a:r>
            <a:r>
              <a:rPr lang="en-GB" sz="700" dirty="0" err="1"/>
              <a:t>arferol</a:t>
            </a:r>
            <a:r>
              <a:rPr lang="en-GB" sz="700" dirty="0"/>
              <a:t> neu </a:t>
            </a:r>
            <a:r>
              <a:rPr lang="en-GB" sz="700" dirty="0" err="1"/>
              <a:t>wahaniaethol</a:t>
            </a:r>
            <a:r>
              <a:rPr lang="en-GB" sz="700" dirty="0"/>
              <a:t>.</a:t>
            </a:r>
          </a:p>
          <a:p>
            <a:r>
              <a:rPr lang="en-GB" sz="700" dirty="0" err="1"/>
              <a:t>Dywed</a:t>
            </a:r>
            <a:r>
              <a:rPr lang="en-GB" sz="700" dirty="0"/>
              <a:t> Snap Cymru (2014), “To emphasise this change to a more holistic, person centred planning approach, the term ‘Special Educational Needs’ will be changed to ‘Additional Learning Needs’. </a:t>
            </a:r>
          </a:p>
          <a:p>
            <a:r>
              <a:rPr lang="en-GB" sz="700" dirty="0" err="1"/>
              <a:t>Unwaith</a:t>
            </a:r>
            <a:r>
              <a:rPr lang="en-GB" sz="700" dirty="0"/>
              <a:t> bod </a:t>
            </a:r>
            <a:r>
              <a:rPr lang="en-GB" sz="700" dirty="0" err="1"/>
              <a:t>plentyn</a:t>
            </a:r>
            <a:r>
              <a:rPr lang="en-GB" sz="700" dirty="0"/>
              <a:t> neu </a:t>
            </a:r>
            <a:r>
              <a:rPr lang="en-GB" sz="700" dirty="0" err="1"/>
              <a:t>berson</a:t>
            </a:r>
            <a:r>
              <a:rPr lang="en-GB" sz="700" dirty="0"/>
              <a:t> </a:t>
            </a:r>
            <a:r>
              <a:rPr lang="en-GB" sz="700" dirty="0" err="1"/>
              <a:t>ifanc</a:t>
            </a:r>
            <a:r>
              <a:rPr lang="en-GB" sz="700" dirty="0"/>
              <a:t> </a:t>
            </a:r>
            <a:r>
              <a:rPr lang="en-GB" sz="700" dirty="0" err="1"/>
              <a:t>wedi</a:t>
            </a:r>
            <a:r>
              <a:rPr lang="en-GB" sz="700" dirty="0"/>
              <a:t> </a:t>
            </a:r>
            <a:r>
              <a:rPr lang="en-GB" sz="700" dirty="0" err="1"/>
              <a:t>cael</a:t>
            </a:r>
            <a:r>
              <a:rPr lang="en-GB" sz="700" dirty="0"/>
              <a:t> </a:t>
            </a:r>
            <a:r>
              <a:rPr lang="en-GB" sz="700" dirty="0" err="1"/>
              <a:t>ei</a:t>
            </a:r>
            <a:r>
              <a:rPr lang="en-GB" sz="700" dirty="0"/>
              <a:t> </a:t>
            </a:r>
            <a:r>
              <a:rPr lang="en-GB" sz="700" dirty="0" err="1"/>
              <a:t>adnabod</a:t>
            </a:r>
            <a:r>
              <a:rPr lang="en-GB" sz="700" dirty="0"/>
              <a:t> </a:t>
            </a:r>
            <a:r>
              <a:rPr lang="en-GB" sz="700" dirty="0" err="1"/>
              <a:t>fel</a:t>
            </a:r>
            <a:r>
              <a:rPr lang="en-GB" sz="700" dirty="0"/>
              <a:t> bod </a:t>
            </a:r>
            <a:r>
              <a:rPr lang="en-GB" sz="700" dirty="0" err="1"/>
              <a:t>angen</a:t>
            </a:r>
            <a:r>
              <a:rPr lang="en-GB" sz="700" dirty="0"/>
              <a:t> CDU, </a:t>
            </a:r>
            <a:r>
              <a:rPr lang="en-GB" sz="700" dirty="0" err="1"/>
              <a:t>bydd</a:t>
            </a:r>
            <a:r>
              <a:rPr lang="en-GB" sz="700" dirty="0"/>
              <a:t> y broses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cael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cychwyn</a:t>
            </a:r>
            <a:r>
              <a:rPr lang="en-GB" sz="700" dirty="0"/>
              <a:t> </a:t>
            </a:r>
            <a:r>
              <a:rPr lang="en-GB" sz="700" dirty="0" err="1"/>
              <a:t>gan</a:t>
            </a:r>
            <a:r>
              <a:rPr lang="en-GB" sz="700" dirty="0"/>
              <a:t> </a:t>
            </a:r>
            <a:r>
              <a:rPr lang="en-GB" sz="700" dirty="0" err="1"/>
              <a:t>Gydlynydd</a:t>
            </a:r>
            <a:r>
              <a:rPr lang="en-GB" sz="700" dirty="0"/>
              <a:t> </a:t>
            </a:r>
            <a:r>
              <a:rPr lang="en-GB" sz="700" dirty="0" err="1"/>
              <a:t>Anghenion</a:t>
            </a:r>
            <a:r>
              <a:rPr lang="en-GB" sz="700" dirty="0"/>
              <a:t> </a:t>
            </a:r>
            <a:r>
              <a:rPr lang="en-GB" sz="700" dirty="0" err="1"/>
              <a:t>Dysgu</a:t>
            </a:r>
            <a:r>
              <a:rPr lang="en-GB" sz="700" dirty="0"/>
              <a:t> </a:t>
            </a:r>
            <a:r>
              <a:rPr lang="en-GB" sz="700" dirty="0" err="1"/>
              <a:t>Ychwanego</a:t>
            </a:r>
            <a:r>
              <a:rPr lang="en-GB" sz="700" dirty="0"/>
              <a:t> (</a:t>
            </a:r>
            <a:r>
              <a:rPr lang="en-GB" sz="700" dirty="0" err="1"/>
              <a:t>Alenco</a:t>
            </a:r>
            <a:r>
              <a:rPr lang="en-GB" sz="700" dirty="0"/>
              <a:t>). </a:t>
            </a:r>
            <a:r>
              <a:rPr lang="en-GB" sz="700" dirty="0" err="1"/>
              <a:t>Bydd</a:t>
            </a:r>
            <a:r>
              <a:rPr lang="en-GB" sz="700" dirty="0"/>
              <a:t> </a:t>
            </a:r>
            <a:r>
              <a:rPr lang="en-GB" sz="700" dirty="0" err="1"/>
              <a:t>rhieni</a:t>
            </a:r>
            <a:r>
              <a:rPr lang="en-GB" sz="700" dirty="0"/>
              <a:t> a </a:t>
            </a:r>
            <a:r>
              <a:rPr lang="en-GB" sz="700" dirty="0" err="1"/>
              <a:t>holl</a:t>
            </a:r>
            <a:r>
              <a:rPr lang="en-GB" sz="700" dirty="0"/>
              <a:t> </a:t>
            </a:r>
            <a:r>
              <a:rPr lang="en-GB" sz="700" dirty="0" err="1"/>
              <a:t>weithwyr</a:t>
            </a:r>
            <a:r>
              <a:rPr lang="en-GB" sz="700" dirty="0"/>
              <a:t> </a:t>
            </a:r>
            <a:r>
              <a:rPr lang="en-GB" sz="700" dirty="0" err="1"/>
              <a:t>proffesiynol</a:t>
            </a:r>
            <a:r>
              <a:rPr lang="en-GB" sz="700" dirty="0"/>
              <a:t> </a:t>
            </a:r>
            <a:r>
              <a:rPr lang="en-GB" sz="700" dirty="0" err="1"/>
              <a:t>priodol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gyd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cyfrannu</a:t>
            </a:r>
            <a:r>
              <a:rPr lang="en-GB" sz="700" dirty="0"/>
              <a:t> </a:t>
            </a:r>
            <a:r>
              <a:rPr lang="en-GB" sz="700" dirty="0" err="1"/>
              <a:t>gwybodaeth</a:t>
            </a:r>
            <a:r>
              <a:rPr lang="en-GB" sz="700" dirty="0"/>
              <a:t> </a:t>
            </a:r>
            <a:r>
              <a:rPr lang="en-GB" sz="700" dirty="0" err="1"/>
              <a:t>berthnasol</a:t>
            </a:r>
            <a:r>
              <a:rPr lang="en-GB" sz="700" dirty="0"/>
              <a:t> plant neu </a:t>
            </a:r>
            <a:r>
              <a:rPr lang="en-GB" sz="700" dirty="0" err="1"/>
              <a:t>bobl</a:t>
            </a:r>
            <a:r>
              <a:rPr lang="en-GB" sz="700" dirty="0"/>
              <a:t> </a:t>
            </a:r>
            <a:r>
              <a:rPr lang="en-GB" sz="700" dirty="0" err="1"/>
              <a:t>ifanc</a:t>
            </a:r>
            <a:r>
              <a:rPr lang="en-GB" sz="700" dirty="0"/>
              <a:t>.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</a:t>
            </a:r>
            <a:r>
              <a:rPr lang="en-GB" sz="700" dirty="0" err="1"/>
              <a:t>hyn</a:t>
            </a:r>
            <a:r>
              <a:rPr lang="en-GB" sz="700" dirty="0"/>
              <a:t> </a:t>
            </a:r>
            <a:r>
              <a:rPr lang="en-GB" sz="700" dirty="0" err="1"/>
              <a:t>bydd</a:t>
            </a:r>
            <a:r>
              <a:rPr lang="en-GB" sz="700" dirty="0"/>
              <a:t> </a:t>
            </a:r>
            <a:r>
              <a:rPr lang="en-GB" sz="700" dirty="0" err="1"/>
              <a:t>cyfarfod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dilyn</a:t>
            </a:r>
            <a:r>
              <a:rPr lang="en-GB" sz="700" dirty="0"/>
              <a:t> dull </a:t>
            </a:r>
            <a:r>
              <a:rPr lang="en-GB" sz="700" dirty="0" err="1"/>
              <a:t>sy’n</a:t>
            </a:r>
            <a:r>
              <a:rPr lang="en-GB" sz="700" dirty="0"/>
              <a:t> </a:t>
            </a:r>
            <a:r>
              <a:rPr lang="en-GB" sz="700" dirty="0" err="1"/>
              <a:t>canolbwyntio</a:t>
            </a:r>
            <a:r>
              <a:rPr lang="en-GB" sz="700" dirty="0"/>
              <a:t> </a:t>
            </a:r>
            <a:r>
              <a:rPr lang="en-GB" sz="700" dirty="0" err="1"/>
              <a:t>ar</a:t>
            </a:r>
            <a:r>
              <a:rPr lang="en-GB" sz="700" dirty="0"/>
              <a:t> </a:t>
            </a:r>
            <a:r>
              <a:rPr lang="en-GB" sz="700" dirty="0" err="1"/>
              <a:t>yr</a:t>
            </a:r>
            <a:r>
              <a:rPr lang="en-GB" sz="700" dirty="0"/>
              <a:t> </a:t>
            </a:r>
            <a:r>
              <a:rPr lang="en-GB" sz="700" dirty="0" err="1"/>
              <a:t>unigolyn</a:t>
            </a:r>
            <a:r>
              <a:rPr lang="en-GB" sz="700" dirty="0"/>
              <a:t>, ac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llunio</a:t>
            </a:r>
            <a:r>
              <a:rPr lang="en-GB" sz="700" dirty="0"/>
              <a:t> </a:t>
            </a:r>
            <a:r>
              <a:rPr lang="en-GB" sz="700" dirty="0" err="1"/>
              <a:t>cynllun</a:t>
            </a:r>
            <a:r>
              <a:rPr lang="en-GB" sz="700" dirty="0"/>
              <a:t> </a:t>
            </a:r>
            <a:r>
              <a:rPr lang="en-GB" sz="700" dirty="0" err="1"/>
              <a:t>gweithredu</a:t>
            </a:r>
            <a:r>
              <a:rPr lang="en-GB" sz="700" dirty="0"/>
              <a:t> y </a:t>
            </a:r>
            <a:r>
              <a:rPr lang="en-GB" sz="700" dirty="0" err="1"/>
              <a:t>cytunwyd</a:t>
            </a:r>
            <a:r>
              <a:rPr lang="en-GB" sz="700" dirty="0"/>
              <a:t> </a:t>
            </a:r>
            <a:r>
              <a:rPr lang="en-GB" sz="700" dirty="0" err="1"/>
              <a:t>arno</a:t>
            </a:r>
            <a:r>
              <a:rPr lang="en-GB" sz="700" dirty="0"/>
              <a:t> a </a:t>
            </a:r>
            <a:r>
              <a:rPr lang="en-GB" sz="700" dirty="0" err="1"/>
              <a:t>fydd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cael</a:t>
            </a:r>
            <a:r>
              <a:rPr lang="en-GB" sz="700" dirty="0"/>
              <a:t> </a:t>
            </a:r>
            <a:r>
              <a:rPr lang="en-GB" sz="700" dirty="0" err="1"/>
              <a:t>ei</a:t>
            </a:r>
            <a:r>
              <a:rPr lang="en-GB" sz="700" dirty="0"/>
              <a:t> </a:t>
            </a:r>
            <a:r>
              <a:rPr lang="en-GB" sz="700" dirty="0" err="1"/>
              <a:t>adolygu’n</a:t>
            </a:r>
            <a:r>
              <a:rPr lang="en-GB" sz="700" dirty="0"/>
              <a:t> </a:t>
            </a:r>
            <a:r>
              <a:rPr lang="en-GB" sz="700" dirty="0" err="1"/>
              <a:t>flynyddol</a:t>
            </a:r>
            <a:r>
              <a:rPr lang="en-GB" sz="700" dirty="0"/>
              <a:t> </a:t>
            </a:r>
            <a:r>
              <a:rPr lang="en-GB" sz="700" dirty="0" err="1"/>
              <a:t>neu’n</a:t>
            </a:r>
            <a:r>
              <a:rPr lang="en-GB" sz="700" dirty="0"/>
              <a:t> </a:t>
            </a:r>
            <a:r>
              <a:rPr lang="en-GB" sz="700" dirty="0" err="1"/>
              <a:t>gynt</a:t>
            </a:r>
            <a:r>
              <a:rPr lang="en-GB" sz="700" dirty="0"/>
              <a:t> </a:t>
            </a:r>
            <a:r>
              <a:rPr lang="en-GB" sz="700" dirty="0" err="1"/>
              <a:t>os</a:t>
            </a:r>
            <a:r>
              <a:rPr lang="en-GB" sz="700" dirty="0"/>
              <a:t> </a:t>
            </a:r>
            <a:r>
              <a:rPr lang="en-GB" sz="700" dirty="0" err="1"/>
              <a:t>bydd</a:t>
            </a:r>
            <a:r>
              <a:rPr lang="en-GB" sz="700" dirty="0"/>
              <a:t> </a:t>
            </a:r>
            <a:r>
              <a:rPr lang="en-GB" sz="700" dirty="0" err="1"/>
              <a:t>angen</a:t>
            </a:r>
            <a:r>
              <a:rPr lang="en-GB" sz="700" dirty="0"/>
              <a:t>. </a:t>
            </a:r>
          </a:p>
          <a:p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ôl</a:t>
            </a:r>
            <a:r>
              <a:rPr lang="en-GB" sz="700" dirty="0"/>
              <a:t> </a:t>
            </a:r>
            <a:r>
              <a:rPr lang="en-GB" sz="700" dirty="0" err="1"/>
              <a:t>Llywodraeth</a:t>
            </a:r>
            <a:r>
              <a:rPr lang="en-GB" sz="700" dirty="0"/>
              <a:t> Cymru ‘The Additional Learning Needs (ANL) </a:t>
            </a:r>
            <a:r>
              <a:rPr lang="en-GB" sz="700" dirty="0" err="1"/>
              <a:t>Tranfromation</a:t>
            </a:r>
            <a:r>
              <a:rPr lang="en-GB" sz="700" dirty="0"/>
              <a:t> Programme’ (2019), </a:t>
            </a:r>
            <a:r>
              <a:rPr lang="en-GB" sz="700" dirty="0" err="1"/>
              <a:t>bydd</a:t>
            </a:r>
            <a:r>
              <a:rPr lang="en-GB" sz="700" dirty="0"/>
              <a:t> </a:t>
            </a:r>
            <a:r>
              <a:rPr lang="en-GB" sz="700" dirty="0" err="1"/>
              <a:t>gan</a:t>
            </a:r>
            <a:r>
              <a:rPr lang="en-GB" sz="700" dirty="0"/>
              <a:t> bob </a:t>
            </a:r>
            <a:r>
              <a:rPr lang="en-GB" sz="700" dirty="0" err="1"/>
              <a:t>plentyn</a:t>
            </a:r>
            <a:r>
              <a:rPr lang="en-GB" sz="700" dirty="0"/>
              <a:t> a </a:t>
            </a:r>
            <a:r>
              <a:rPr lang="en-GB" sz="700" dirty="0" err="1"/>
              <a:t>pherson</a:t>
            </a:r>
            <a:r>
              <a:rPr lang="en-GB" sz="700" dirty="0"/>
              <a:t> </a:t>
            </a:r>
            <a:r>
              <a:rPr lang="en-GB" sz="700" dirty="0" err="1"/>
              <a:t>ifanc</a:t>
            </a:r>
            <a:r>
              <a:rPr lang="en-GB" sz="700" dirty="0"/>
              <a:t> ad ADY, </a:t>
            </a:r>
            <a:r>
              <a:rPr lang="en-GB" sz="700" dirty="0" err="1"/>
              <a:t>waeth</a:t>
            </a:r>
            <a:r>
              <a:rPr lang="en-GB" sz="700" dirty="0"/>
              <a:t> </a:t>
            </a:r>
            <a:r>
              <a:rPr lang="en-GB" sz="700" dirty="0" err="1"/>
              <a:t>beth</a:t>
            </a:r>
            <a:r>
              <a:rPr lang="en-GB" sz="700" dirty="0"/>
              <a:t> </a:t>
            </a:r>
            <a:r>
              <a:rPr lang="en-GB" sz="700" dirty="0" err="1"/>
              <a:t>yw</a:t>
            </a:r>
            <a:r>
              <a:rPr lang="en-GB" sz="700" dirty="0"/>
              <a:t> </a:t>
            </a:r>
            <a:r>
              <a:rPr lang="en-GB" sz="700" dirty="0" err="1"/>
              <a:t>difrifoldeb</a:t>
            </a:r>
            <a:r>
              <a:rPr lang="en-GB" sz="700" dirty="0"/>
              <a:t> neu </a:t>
            </a:r>
            <a:r>
              <a:rPr lang="en-GB" sz="700" dirty="0" err="1"/>
              <a:t>gymhlethdod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hanhawster</a:t>
            </a:r>
            <a:r>
              <a:rPr lang="en-GB" sz="700" dirty="0"/>
              <a:t> </a:t>
            </a:r>
            <a:r>
              <a:rPr lang="en-GB" sz="700" dirty="0" err="1"/>
              <a:t>dysgu</a:t>
            </a:r>
            <a:r>
              <a:rPr lang="en-GB" sz="700" dirty="0"/>
              <a:t> neu </a:t>
            </a:r>
            <a:r>
              <a:rPr lang="en-GB" sz="700" dirty="0" err="1"/>
              <a:t>eu</a:t>
            </a:r>
            <a:r>
              <a:rPr lang="en-GB" sz="700" dirty="0"/>
              <a:t> </a:t>
            </a:r>
            <a:r>
              <a:rPr lang="en-GB" sz="700" dirty="0" err="1"/>
              <a:t>hanabledd</a:t>
            </a:r>
            <a:r>
              <a:rPr lang="en-GB" sz="700" dirty="0"/>
              <a:t>, </a:t>
            </a:r>
            <a:r>
              <a:rPr lang="en-GB" sz="700" dirty="0" err="1"/>
              <a:t>hawl</a:t>
            </a:r>
            <a:r>
              <a:rPr lang="en-GB" sz="700" dirty="0"/>
              <a:t> </a:t>
            </a:r>
            <a:r>
              <a:rPr lang="en-GB" sz="700" dirty="0" err="1"/>
              <a:t>i</a:t>
            </a:r>
            <a:r>
              <a:rPr lang="en-GB" sz="700" dirty="0"/>
              <a:t> </a:t>
            </a:r>
            <a:r>
              <a:rPr lang="en-GB" sz="700" dirty="0" err="1"/>
              <a:t>gynllun</a:t>
            </a:r>
            <a:r>
              <a:rPr lang="en-GB" sz="700" dirty="0"/>
              <a:t> </a:t>
            </a:r>
            <a:r>
              <a:rPr lang="en-GB" sz="700" dirty="0" err="1"/>
              <a:t>cymorth</a:t>
            </a:r>
            <a:r>
              <a:rPr lang="en-GB" sz="700" dirty="0"/>
              <a:t> </a:t>
            </a:r>
            <a:r>
              <a:rPr lang="en-GB" sz="700" dirty="0" err="1"/>
              <a:t>statudol</a:t>
            </a:r>
            <a:r>
              <a:rPr lang="en-GB" sz="700" dirty="0"/>
              <a:t> </a:t>
            </a:r>
            <a:r>
              <a:rPr lang="en-GB" sz="700" dirty="0" err="1"/>
              <a:t>o’r</a:t>
            </a:r>
            <a:r>
              <a:rPr lang="en-GB" sz="700" dirty="0"/>
              <a:t> </a:t>
            </a:r>
            <a:r>
              <a:rPr lang="en-GB" sz="700" dirty="0" err="1"/>
              <a:t>enw</a:t>
            </a:r>
            <a:r>
              <a:rPr lang="en-GB" sz="700" dirty="0"/>
              <a:t> ‘</a:t>
            </a:r>
            <a:r>
              <a:rPr lang="en-GB" sz="700" dirty="0" err="1"/>
              <a:t>Cynllun</a:t>
            </a:r>
            <a:r>
              <a:rPr lang="en-GB" sz="700" dirty="0"/>
              <a:t> </a:t>
            </a:r>
            <a:r>
              <a:rPr lang="en-GB" sz="700" dirty="0" err="1"/>
              <a:t>Datblygu</a:t>
            </a:r>
            <a:r>
              <a:rPr lang="en-GB" sz="700" dirty="0"/>
              <a:t> </a:t>
            </a:r>
            <a:r>
              <a:rPr lang="en-GB" sz="700" dirty="0" err="1"/>
              <a:t>Unigol</a:t>
            </a:r>
            <a:r>
              <a:rPr lang="en-GB" sz="700" dirty="0"/>
              <a:t>’ (CDU). </a:t>
            </a:r>
            <a:r>
              <a:rPr lang="en-GB" sz="700" dirty="0" err="1"/>
              <a:t>Bydd</a:t>
            </a:r>
            <a:r>
              <a:rPr lang="en-GB" sz="700" dirty="0"/>
              <a:t> plant a </a:t>
            </a:r>
            <a:r>
              <a:rPr lang="en-GB" sz="700" dirty="0" err="1"/>
              <a:t>phobl</a:t>
            </a:r>
            <a:r>
              <a:rPr lang="en-GB" sz="700" dirty="0"/>
              <a:t> </a:t>
            </a:r>
            <a:r>
              <a:rPr lang="en-GB" sz="700" dirty="0" err="1"/>
              <a:t>ifanc</a:t>
            </a:r>
            <a:r>
              <a:rPr lang="en-GB" sz="700" dirty="0"/>
              <a:t> ag ADY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derbyn</a:t>
            </a:r>
            <a:r>
              <a:rPr lang="en-GB" sz="700" dirty="0"/>
              <a:t> </a:t>
            </a:r>
            <a:r>
              <a:rPr lang="en-GB" sz="700" dirty="0" err="1"/>
              <a:t>cefnogaeth</a:t>
            </a:r>
            <a:r>
              <a:rPr lang="en-GB" sz="700" dirty="0"/>
              <a:t> </a:t>
            </a:r>
            <a:r>
              <a:rPr lang="en-GB" sz="700" dirty="0" err="1"/>
              <a:t>o’r</a:t>
            </a:r>
            <a:r>
              <a:rPr lang="en-GB" sz="700" dirty="0"/>
              <a:t> </a:t>
            </a:r>
            <a:r>
              <a:rPr lang="en-GB" sz="700" dirty="0" err="1"/>
              <a:t>enw</a:t>
            </a:r>
            <a:r>
              <a:rPr lang="en-GB" sz="700" dirty="0"/>
              <a:t> </a:t>
            </a:r>
            <a:r>
              <a:rPr lang="en-GB" sz="700" dirty="0" err="1"/>
              <a:t>darpariaeth</a:t>
            </a:r>
            <a:r>
              <a:rPr lang="en-GB" sz="700" dirty="0"/>
              <a:t> </a:t>
            </a:r>
            <a:r>
              <a:rPr lang="en-GB" sz="700" dirty="0" err="1"/>
              <a:t>ddysgu</a:t>
            </a:r>
            <a:r>
              <a:rPr lang="en-GB" sz="700" dirty="0"/>
              <a:t> </a:t>
            </a:r>
            <a:r>
              <a:rPr lang="en-GB" sz="700" dirty="0" err="1"/>
              <a:t>ychwanegol</a:t>
            </a:r>
            <a:r>
              <a:rPr lang="en-GB" sz="700" dirty="0"/>
              <a:t> a </a:t>
            </a:r>
            <a:r>
              <a:rPr lang="en-GB" sz="700" dirty="0" err="1"/>
              <a:t>fydd</a:t>
            </a:r>
            <a:r>
              <a:rPr lang="en-GB" sz="700" dirty="0"/>
              <a:t> </a:t>
            </a:r>
            <a:r>
              <a:rPr lang="en-GB" sz="700" dirty="0" err="1"/>
              <a:t>wedi’i</a:t>
            </a:r>
            <a:r>
              <a:rPr lang="en-GB" sz="700" dirty="0"/>
              <a:t> </a:t>
            </a:r>
            <a:r>
              <a:rPr lang="en-GB" sz="700" dirty="0" err="1"/>
              <a:t>nodi</a:t>
            </a:r>
            <a:r>
              <a:rPr lang="en-GB" sz="700" dirty="0"/>
              <a:t> </a:t>
            </a:r>
            <a:r>
              <a:rPr lang="en-GB" sz="700" dirty="0" err="1"/>
              <a:t>yn</a:t>
            </a:r>
            <a:r>
              <a:rPr lang="en-GB" sz="700" dirty="0"/>
              <a:t> </a:t>
            </a:r>
            <a:r>
              <a:rPr lang="en-GB" sz="700" dirty="0" err="1"/>
              <a:t>eu</a:t>
            </a:r>
            <a:r>
              <a:rPr lang="en-GB" sz="700" dirty="0"/>
              <a:t> CDU.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86BBEA-55C4-4F69-9569-559EF56CD896}"/>
              </a:ext>
            </a:extLst>
          </p:cNvPr>
          <p:cNvSpPr txBox="1"/>
          <p:nvPr/>
        </p:nvSpPr>
        <p:spPr>
          <a:xfrm>
            <a:off x="7896958" y="5456545"/>
            <a:ext cx="424593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700" b="1" dirty="0" err="1"/>
              <a:t>Cloi</a:t>
            </a:r>
            <a:endParaRPr lang="en-GB" sz="700" b="1" dirty="0"/>
          </a:p>
          <a:p>
            <a:r>
              <a:rPr lang="cy-GB" sz="700" dirty="0"/>
              <a:t>Ar ôl gwneud ymchwil eang o’r newidiadau o’r Anghenion Addysgol Arbennig yn newid i Anghenion Dysgu Ychwanegol. Mae’r ymchwil rwyf wedi gwneud yn awgrymu bod hyn yn arwain at lawer iawn o fanteision gwahanol.</a:t>
            </a:r>
          </a:p>
          <a:p>
            <a:r>
              <a:rPr lang="cy-GB" sz="700" dirty="0"/>
              <a:t>Yn fy marn i gredaf fod y trawsnewidiad yma yn un manteisiol iawn i  blant a phobl ifanc. Hefyd credaf yn yr hir tymor bydd strategaeth newydd CDU yn arwain at gyfathrebiad gwell rhwng plant, athrawon, rhieni a gweithwyr proffesiynol eraill. </a:t>
            </a:r>
          </a:p>
          <a:p>
            <a:r>
              <a:rPr lang="cy-GB" sz="700" dirty="0"/>
              <a:t>Hefyd wrth i’r system yma newid, sylwaf fod hawliau plant yn cael ei adnabod yn well a hefyd bod hawliau plant ag anableddau yn cael ei addysgu’n fwy eang ac yn cael ei pharchu. Mae’n bwysig iawn i addysgu plant bod hawliau ganddyn nhw, a hefyd i addysgu athrawon, rhieni a gweithwyr proffesiynol bod hawliau gan blant ac mae pwysig iddyn nhw i barchu ac i esbonio i’w phlant bod ganddyn nhw ddewis ynglŷn â’i bywyd, addysg, iechyd ac un rhywbeth arall sydd yn ymwneud a bywyd phlentyn.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AA638C5-F021-476F-9BE3-49A3F87DF3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3518" y="2034796"/>
            <a:ext cx="1509511" cy="33892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258755B-8386-4A0B-823D-8B02F63910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10286" y="709901"/>
            <a:ext cx="899753" cy="5848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0857BA0-084F-4B74-BCC4-2F4EC629F0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9292" y="1880129"/>
            <a:ext cx="1439088" cy="523305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EDB7C2E-490B-4CE0-A3BD-D7C93DEC7DAF}"/>
              </a:ext>
            </a:extLst>
          </p:cNvPr>
          <p:cNvCxnSpPr>
            <a:cxnSpLocks/>
          </p:cNvCxnSpPr>
          <p:nvPr/>
        </p:nvCxnSpPr>
        <p:spPr>
          <a:xfrm>
            <a:off x="4206878" y="291910"/>
            <a:ext cx="0" cy="232662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6B30DB3-B715-4138-8502-9DF8B040D645}"/>
              </a:ext>
            </a:extLst>
          </p:cNvPr>
          <p:cNvCxnSpPr/>
          <p:nvPr/>
        </p:nvCxnSpPr>
        <p:spPr>
          <a:xfrm>
            <a:off x="-39061" y="2618536"/>
            <a:ext cx="4245939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8B1E0F3-9F8C-4D75-888D-B1E6256D34D4}"/>
              </a:ext>
            </a:extLst>
          </p:cNvPr>
          <p:cNvCxnSpPr/>
          <p:nvPr/>
        </p:nvCxnSpPr>
        <p:spPr>
          <a:xfrm>
            <a:off x="0" y="2661790"/>
            <a:ext cx="4206878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725BAEA-20D1-41C9-80CF-857C608ED799}"/>
              </a:ext>
            </a:extLst>
          </p:cNvPr>
          <p:cNvCxnSpPr/>
          <p:nvPr/>
        </p:nvCxnSpPr>
        <p:spPr>
          <a:xfrm>
            <a:off x="0" y="3636124"/>
            <a:ext cx="4206878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3067386-47D3-4E3F-A85D-CC2ADD4E75B9}"/>
              </a:ext>
            </a:extLst>
          </p:cNvPr>
          <p:cNvCxnSpPr>
            <a:cxnSpLocks/>
          </p:cNvCxnSpPr>
          <p:nvPr/>
        </p:nvCxnSpPr>
        <p:spPr>
          <a:xfrm>
            <a:off x="4206878" y="2661790"/>
            <a:ext cx="0" cy="97433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68E31DB-879E-4A2F-80C9-0644A44D3E96}"/>
              </a:ext>
            </a:extLst>
          </p:cNvPr>
          <p:cNvCxnSpPr/>
          <p:nvPr/>
        </p:nvCxnSpPr>
        <p:spPr>
          <a:xfrm>
            <a:off x="0" y="4605620"/>
            <a:ext cx="4206878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1D796F4-BD5B-4B85-BDA7-423F7E462961}"/>
              </a:ext>
            </a:extLst>
          </p:cNvPr>
          <p:cNvCxnSpPr/>
          <p:nvPr/>
        </p:nvCxnSpPr>
        <p:spPr>
          <a:xfrm>
            <a:off x="0" y="6841540"/>
            <a:ext cx="4206878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3DC94A81-3AF4-4424-BD8B-5287EFC6B6F1}"/>
              </a:ext>
            </a:extLst>
          </p:cNvPr>
          <p:cNvCxnSpPr/>
          <p:nvPr/>
        </p:nvCxnSpPr>
        <p:spPr>
          <a:xfrm>
            <a:off x="4206878" y="4605620"/>
            <a:ext cx="0" cy="223592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C7C163D-0E0B-454C-9647-C789EB988893}"/>
              </a:ext>
            </a:extLst>
          </p:cNvPr>
          <p:cNvCxnSpPr/>
          <p:nvPr/>
        </p:nvCxnSpPr>
        <p:spPr>
          <a:xfrm>
            <a:off x="4240043" y="291910"/>
            <a:ext cx="0" cy="2502235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40D3688E-E76F-48CB-B249-89FDBEB7BD02}"/>
              </a:ext>
            </a:extLst>
          </p:cNvPr>
          <p:cNvCxnSpPr>
            <a:cxnSpLocks/>
          </p:cNvCxnSpPr>
          <p:nvPr/>
        </p:nvCxnSpPr>
        <p:spPr>
          <a:xfrm>
            <a:off x="4240043" y="2794145"/>
            <a:ext cx="7951957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F983785-E525-476B-86C8-846EF66BC877}"/>
              </a:ext>
            </a:extLst>
          </p:cNvPr>
          <p:cNvCxnSpPr/>
          <p:nvPr/>
        </p:nvCxnSpPr>
        <p:spPr>
          <a:xfrm>
            <a:off x="4240043" y="3281256"/>
            <a:ext cx="3656915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7F2D94B-5332-4E09-A84A-02C91DA88B65}"/>
              </a:ext>
            </a:extLst>
          </p:cNvPr>
          <p:cNvCxnSpPr/>
          <p:nvPr/>
        </p:nvCxnSpPr>
        <p:spPr>
          <a:xfrm flipV="1">
            <a:off x="7896958" y="3281256"/>
            <a:ext cx="0" cy="3560283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AB5D0BF2-274B-4D08-B50D-C480457EAD83}"/>
              </a:ext>
            </a:extLst>
          </p:cNvPr>
          <p:cNvCxnSpPr>
            <a:cxnSpLocks/>
          </p:cNvCxnSpPr>
          <p:nvPr/>
        </p:nvCxnSpPr>
        <p:spPr>
          <a:xfrm>
            <a:off x="4240043" y="3281257"/>
            <a:ext cx="0" cy="3560283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D6298853-5FBE-4F59-BFF6-B46A4A7C7476}"/>
              </a:ext>
            </a:extLst>
          </p:cNvPr>
          <p:cNvCxnSpPr>
            <a:cxnSpLocks/>
          </p:cNvCxnSpPr>
          <p:nvPr/>
        </p:nvCxnSpPr>
        <p:spPr>
          <a:xfrm flipH="1">
            <a:off x="4240043" y="6841540"/>
            <a:ext cx="3656916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1B665400-9B2F-4D82-8E32-3A0EC981C6F1}"/>
              </a:ext>
            </a:extLst>
          </p:cNvPr>
          <p:cNvCxnSpPr>
            <a:cxnSpLocks/>
          </p:cNvCxnSpPr>
          <p:nvPr/>
        </p:nvCxnSpPr>
        <p:spPr>
          <a:xfrm>
            <a:off x="7929087" y="2816514"/>
            <a:ext cx="4262913" cy="9255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BAF04BCA-478E-4BA9-97C2-855D9E8ADDD9}"/>
              </a:ext>
            </a:extLst>
          </p:cNvPr>
          <p:cNvCxnSpPr/>
          <p:nvPr/>
        </p:nvCxnSpPr>
        <p:spPr>
          <a:xfrm>
            <a:off x="7929087" y="2825769"/>
            <a:ext cx="0" cy="2630776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9637A3F1-C866-41BE-BB05-3BDB01FEE0B1}"/>
              </a:ext>
            </a:extLst>
          </p:cNvPr>
          <p:cNvCxnSpPr/>
          <p:nvPr/>
        </p:nvCxnSpPr>
        <p:spPr>
          <a:xfrm>
            <a:off x="7929087" y="5456545"/>
            <a:ext cx="4262913" cy="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DE4CB519-3440-4E59-A968-5C3C744BFA19}"/>
              </a:ext>
            </a:extLst>
          </p:cNvPr>
          <p:cNvCxnSpPr/>
          <p:nvPr/>
        </p:nvCxnSpPr>
        <p:spPr>
          <a:xfrm>
            <a:off x="7929087" y="5487190"/>
            <a:ext cx="4262913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1CB1E6CD-F7CB-42C1-A9CE-96B135CAED58}"/>
              </a:ext>
            </a:extLst>
          </p:cNvPr>
          <p:cNvCxnSpPr>
            <a:cxnSpLocks/>
          </p:cNvCxnSpPr>
          <p:nvPr/>
        </p:nvCxnSpPr>
        <p:spPr>
          <a:xfrm>
            <a:off x="7929087" y="5487190"/>
            <a:ext cx="0" cy="1297068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542F8594-85E7-4989-9761-B8E058B985B5}"/>
              </a:ext>
            </a:extLst>
          </p:cNvPr>
          <p:cNvCxnSpPr/>
          <p:nvPr/>
        </p:nvCxnSpPr>
        <p:spPr>
          <a:xfrm>
            <a:off x="7929087" y="6784258"/>
            <a:ext cx="4262913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8EC425FE-D76D-484C-8339-CD7928227CFE}"/>
              </a:ext>
            </a:extLst>
          </p:cNvPr>
          <p:cNvCxnSpPr>
            <a:cxnSpLocks/>
          </p:cNvCxnSpPr>
          <p:nvPr/>
        </p:nvCxnSpPr>
        <p:spPr>
          <a:xfrm flipH="1" flipV="1">
            <a:off x="0" y="291910"/>
            <a:ext cx="4206878" cy="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3F40894B-AC79-4965-9C87-4E1E6112D8FD}"/>
              </a:ext>
            </a:extLst>
          </p:cNvPr>
          <p:cNvCxnSpPr/>
          <p:nvPr/>
        </p:nvCxnSpPr>
        <p:spPr>
          <a:xfrm>
            <a:off x="4240043" y="291910"/>
            <a:ext cx="7951957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Box 71">
            <a:extLst>
              <a:ext uri="{FF2B5EF4-FFF2-40B4-BE49-F238E27FC236}">
                <a16:creationId xmlns:a16="http://schemas.microsoft.com/office/drawing/2014/main" id="{B9817486-7CCC-421B-A4EC-29BBB322F57E}"/>
              </a:ext>
            </a:extLst>
          </p:cNvPr>
          <p:cNvSpPr txBox="1"/>
          <p:nvPr/>
        </p:nvSpPr>
        <p:spPr>
          <a:xfrm>
            <a:off x="4530611" y="2866052"/>
            <a:ext cx="3131178" cy="369332"/>
          </a:xfrm>
          <a:prstGeom prst="rect">
            <a:avLst/>
          </a:prstGeom>
          <a:noFill/>
          <a:ln w="19050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ddeddf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.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B745BF44-8A48-49FF-88E4-C2E387F7C820}"/>
              </a:ext>
            </a:extLst>
          </p:cNvPr>
          <p:cNvCxnSpPr/>
          <p:nvPr/>
        </p:nvCxnSpPr>
        <p:spPr>
          <a:xfrm>
            <a:off x="0" y="3695754"/>
            <a:ext cx="4206878" cy="0"/>
          </a:xfrm>
          <a:prstGeom prst="line">
            <a:avLst/>
          </a:prstGeom>
          <a:ln w="6350">
            <a:solidFill>
              <a:srgbClr val="F8681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0BFD2FC1-D33C-4F74-BAD1-36723ED18CF1}"/>
              </a:ext>
            </a:extLst>
          </p:cNvPr>
          <p:cNvCxnSpPr/>
          <p:nvPr/>
        </p:nvCxnSpPr>
        <p:spPr>
          <a:xfrm>
            <a:off x="4206878" y="3695754"/>
            <a:ext cx="0" cy="883628"/>
          </a:xfrm>
          <a:prstGeom prst="line">
            <a:avLst/>
          </a:prstGeom>
          <a:ln>
            <a:solidFill>
              <a:srgbClr val="F8681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FA0CEE57-B5AE-40E9-812D-50BD253142B7}"/>
              </a:ext>
            </a:extLst>
          </p:cNvPr>
          <p:cNvCxnSpPr/>
          <p:nvPr/>
        </p:nvCxnSpPr>
        <p:spPr>
          <a:xfrm flipH="1">
            <a:off x="0" y="4579382"/>
            <a:ext cx="4206878" cy="0"/>
          </a:xfrm>
          <a:prstGeom prst="line">
            <a:avLst/>
          </a:prstGeom>
          <a:ln>
            <a:solidFill>
              <a:srgbClr val="F8681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673DE3F0-233E-40C2-ADBD-EF9410100B03}"/>
              </a:ext>
            </a:extLst>
          </p:cNvPr>
          <p:cNvSpPr txBox="1"/>
          <p:nvPr/>
        </p:nvSpPr>
        <p:spPr>
          <a:xfrm>
            <a:off x="2526112" y="2341014"/>
            <a:ext cx="1754006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 err="1"/>
              <a:t>Ffynhonnell</a:t>
            </a:r>
            <a:r>
              <a:rPr lang="en-GB" sz="600" dirty="0"/>
              <a:t>: </a:t>
            </a:r>
            <a:r>
              <a:rPr lang="en-GB" sz="600" dirty="0" err="1"/>
              <a:t>Cynulliad</a:t>
            </a:r>
            <a:r>
              <a:rPr lang="en-GB" sz="600" dirty="0"/>
              <a:t> </a:t>
            </a:r>
            <a:r>
              <a:rPr lang="en-GB" sz="600" dirty="0" err="1"/>
              <a:t>Cenedlaethol</a:t>
            </a:r>
            <a:r>
              <a:rPr lang="en-GB" sz="600" dirty="0"/>
              <a:t> Cymru (2016)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CCAB77F7-7703-4DC4-ABC0-607F26D584FB}"/>
              </a:ext>
            </a:extLst>
          </p:cNvPr>
          <p:cNvSpPr txBox="1"/>
          <p:nvPr/>
        </p:nvSpPr>
        <p:spPr>
          <a:xfrm>
            <a:off x="9687018" y="1822848"/>
            <a:ext cx="2197905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 err="1"/>
              <a:t>Ffynhonnell</a:t>
            </a:r>
            <a:r>
              <a:rPr lang="en-GB" sz="600" dirty="0"/>
              <a:t>: </a:t>
            </a:r>
            <a:r>
              <a:rPr lang="en-GB" sz="600" dirty="0" err="1"/>
              <a:t>Cyngor</a:t>
            </a:r>
            <a:r>
              <a:rPr lang="en-GB" sz="600" dirty="0"/>
              <a:t> Abertawe (2019)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0F82CFC8-0AA7-403C-ABC6-1CAEAC0399AA}"/>
              </a:ext>
            </a:extLst>
          </p:cNvPr>
          <p:cNvSpPr txBox="1"/>
          <p:nvPr/>
        </p:nvSpPr>
        <p:spPr>
          <a:xfrm>
            <a:off x="10401368" y="1132866"/>
            <a:ext cx="1261036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 err="1"/>
              <a:t>Ffynhonnell</a:t>
            </a:r>
            <a:r>
              <a:rPr lang="en-GB" sz="600" dirty="0"/>
              <a:t>: </a:t>
            </a:r>
            <a:r>
              <a:rPr lang="en-GB" sz="600" dirty="0" err="1"/>
              <a:t>Cyngor</a:t>
            </a:r>
            <a:r>
              <a:rPr lang="en-GB" sz="600" dirty="0"/>
              <a:t> Sir Gar (2019)</a:t>
            </a:r>
          </a:p>
        </p:txBody>
      </p:sp>
    </p:spTree>
    <p:extLst>
      <p:ext uri="{BB962C8B-B14F-4D97-AF65-F5344CB8AC3E}">
        <p14:creationId xmlns:p14="http://schemas.microsoft.com/office/powerpoint/2010/main" val="997228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39F2E83-A94C-40FF-859E-76B6DACF1D14}"/>
              </a:ext>
            </a:extLst>
          </p:cNvPr>
          <p:cNvSpPr txBox="1"/>
          <p:nvPr/>
        </p:nvSpPr>
        <p:spPr>
          <a:xfrm>
            <a:off x="177421" y="327546"/>
            <a:ext cx="11737075" cy="68172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400" dirty="0" err="1"/>
              <a:t>Rhestr</a:t>
            </a:r>
            <a:r>
              <a:rPr lang="en-GB" sz="1400" dirty="0"/>
              <a:t> </a:t>
            </a:r>
            <a:r>
              <a:rPr lang="en-GB" sz="1400" dirty="0" err="1"/>
              <a:t>cyfeirnodi</a:t>
            </a:r>
            <a:r>
              <a:rPr lang="en-GB" sz="1400" dirty="0"/>
              <a:t>.</a:t>
            </a:r>
            <a:br>
              <a:rPr lang="en-GB" sz="1400" dirty="0"/>
            </a:br>
            <a:endParaRPr lang="en-GB" sz="900" dirty="0"/>
          </a:p>
          <a:p>
            <a:r>
              <a:rPr lang="en-GB" sz="900" dirty="0"/>
              <a:t>Assembly Wales., (2016). ‘Additional Learning Needs (ALN) in Wales’.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2"/>
              </a:rPr>
              <a:t>https://www.assembly.wales/research%20documents/16-059%20sen/16-059-web-%20english.pdf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 06,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/>
              <a:t>BBC NEWS., (2019). ‘Additional learning needs: More time for reform of system in Wales.’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3"/>
              </a:rPr>
              <a:t>https://www.bbc.co.uk/news/uk-wales-49770105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 12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/>
              <a:t>CHARLES STURT UNIVERSITY., (2010). ‘Support required for primary and secondary students with communication disorders and/or other learning needs.’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4"/>
              </a:rPr>
              <a:t>https://researchoutput.csu.edu.au/ws/portalfiles/portal/8780882/23186manuscript.pdf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: 10,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 err="1"/>
              <a:t>Cyngor</a:t>
            </a:r>
            <a:r>
              <a:rPr lang="en-GB" sz="900" dirty="0"/>
              <a:t> Abertawe., (2019). ‘Specialists staff for special needs.’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5"/>
              </a:rPr>
              <a:t>https://www.swansea.gov.uk/article/46422/Specialist-staff-for-special-needs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 07,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 err="1"/>
              <a:t>Cyngor</a:t>
            </a:r>
            <a:r>
              <a:rPr lang="en-GB" sz="900" dirty="0"/>
              <a:t> Sir Gar., (2019). ‘Children’s Right Promise.’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6"/>
              </a:rPr>
              <a:t>https://www.carmarthenshire.gov.wales/home/council-services/education-schools/participation-and-childrens-rights/childrens-rights-promise/#.XjssMW52vIU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: 07,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/>
              <a:t>Diana, D., </a:t>
            </a:r>
            <a:r>
              <a:rPr lang="en-GB" sz="900" dirty="0" err="1"/>
              <a:t>Waluyo</a:t>
            </a:r>
            <a:r>
              <a:rPr lang="en-GB" sz="900" dirty="0"/>
              <a:t>, E a </a:t>
            </a:r>
            <a:r>
              <a:rPr lang="en-GB" sz="900" dirty="0" err="1"/>
              <a:t>Mukminin</a:t>
            </a:r>
            <a:r>
              <a:rPr lang="en-GB" sz="900" dirty="0"/>
              <a:t>, A., (2018). ‘Children with Disabilities: an Analysis of a Learning Process in the Early Years’ Classroom Towards Inclusive Practice.’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7"/>
              </a:rPr>
              <a:t>https://www.atlantis-press.com/proceedings/icece-17/25889784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: 11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/>
              <a:t>Florian, M a Rouse, M., (2009) ‘The inclusive practice in Scotland: Teacher education for inclusive education.’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8"/>
              </a:rPr>
              <a:t>https://s3.amazonaws.com/academia.edu.documents/50992669/j.tate.2009.02.00320161220-28073-a7u6t3.pdf?response-content-disposition=inline%3B%20filename%3DThe_inclusive_practice_project_in_Scotla.pdf&amp;X-Amz-Algorithm=AWS4-HMAC-SHA256&amp;X-Amz-Credential=AKIAIWOWYYGZ2Y53UL3A%2F20200215%2Fus-east-1%2Fs3%2Faws4_request&amp;X-Amz-Date=20200215T145519Z&amp;X-Amz-Expires=3600&amp;X-Amz-SignedHeaders=host&amp;X-Amz-Signature=c4e7be02787a4762d8438d14040d345ed43db935c9583218898f1b8dffe65e15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 11,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 err="1"/>
              <a:t>Gwasanaeth</a:t>
            </a:r>
            <a:r>
              <a:rPr lang="en-GB" sz="900" dirty="0"/>
              <a:t> </a:t>
            </a:r>
            <a:r>
              <a:rPr lang="en-GB" sz="900" dirty="0" err="1"/>
              <a:t>Gwybodaeth</a:t>
            </a:r>
            <a:r>
              <a:rPr lang="en-GB" sz="900" dirty="0"/>
              <a:t> I </a:t>
            </a:r>
            <a:r>
              <a:rPr lang="en-GB" sz="900" dirty="0" err="1"/>
              <a:t>Deuluoedd</a:t>
            </a:r>
            <a:r>
              <a:rPr lang="en-GB" sz="900" dirty="0"/>
              <a:t> Sir </a:t>
            </a:r>
            <a:r>
              <a:rPr lang="en-GB" sz="900" dirty="0" err="1"/>
              <a:t>Gaerfyrddin</a:t>
            </a:r>
            <a:r>
              <a:rPr lang="en-GB" sz="900" dirty="0"/>
              <a:t>., (2020). ‘Additional Learning Needs (ALN).’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9"/>
              </a:rPr>
              <a:t>https://fis.carmarthenshire.gov.wales/additional-learning-needs-aln/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: 07,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</a:p>
          <a:p>
            <a:r>
              <a:rPr lang="en-GB" sz="900" dirty="0"/>
              <a:t>Knowles, G., (2006). </a:t>
            </a:r>
            <a:r>
              <a:rPr lang="en-GB" sz="900" i="1" dirty="0"/>
              <a:t>‘Supporting Inclusive Practice.’ </a:t>
            </a:r>
            <a:r>
              <a:rPr lang="en-GB" sz="900" dirty="0" err="1"/>
              <a:t>Llundain</a:t>
            </a:r>
            <a:r>
              <a:rPr lang="en-GB" sz="900" dirty="0"/>
              <a:t>. 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 err="1"/>
              <a:t>Llywodraeth</a:t>
            </a:r>
            <a:r>
              <a:rPr lang="en-GB" sz="900" dirty="0"/>
              <a:t> Cymru., (2018). ‘ALN Additional Learning Needs (ALN) transformation programme.’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10"/>
              </a:rPr>
              <a:t>https://gov.wales/sites/default/files/publications/2018-03/additional-learning-needs-aln-transformation-programme.pdf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: 07,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 err="1"/>
              <a:t>Llywodraeth</a:t>
            </a:r>
            <a:r>
              <a:rPr lang="en-GB" sz="900" dirty="0"/>
              <a:t> Cymru., (2019). ‘The Additional Learning Needs (ALN)  Transformation Programme.’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11"/>
              </a:rPr>
              <a:t>https://gov.wales/sites/default/files/publications/2019-11/additional-learning-needs-transformation-programme-frequently-asked-questions.pdf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: 05,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/>
              <a:t>Nutbrown, C., Clough, P a Atherton, F. (2013). </a:t>
            </a:r>
            <a:r>
              <a:rPr lang="en-GB" sz="900" i="1" dirty="0"/>
              <a:t>‘Inclusion in the Early Years.’ </a:t>
            </a:r>
            <a:r>
              <a:rPr lang="en-GB" sz="900" dirty="0" err="1"/>
              <a:t>Llundain</a:t>
            </a:r>
            <a:r>
              <a:rPr lang="en-GB" sz="900" dirty="0"/>
              <a:t>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/>
              <a:t>Overton, T., (2011). ‘ASSESSING LEARNERS WITH Special Needs.’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12"/>
              </a:rPr>
              <a:t>https://dl.uswr.ac.ir/bitstream/Hannan/132222/1/Terry_Overton_Assessing_Learners_with_Special_Needs_An_Applied_Approach_7th_Edition____2011.pdf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: 11,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/>
              <a:t>Snap Cymru., (2014). ‘Individual Development Plan (IDP).’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13"/>
              </a:rPr>
              <a:t>www.snapcymru.org/wp-content/uploads/2014/09/IDP-Booklet.pdf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: 10,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/>
              <a:t>Snap Cymru., (2020). ‘ALN/SEN Reform.’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14"/>
              </a:rPr>
              <a:t>http://www.snapcymru.org/help-for-families/aln-reform/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: 05,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 err="1"/>
              <a:t>Unicef</a:t>
            </a:r>
            <a:r>
              <a:rPr lang="en-GB" sz="900" dirty="0"/>
              <a:t>., (2019). ‘A SUMMARY OF THE UN CONVENTION ON THE RIGHTS OF THE CHILD.’ [</a:t>
            </a:r>
            <a:r>
              <a:rPr lang="en-GB" sz="900" dirty="0" err="1"/>
              <a:t>Ar-lein</a:t>
            </a:r>
            <a:r>
              <a:rPr lang="en-GB" sz="900" dirty="0"/>
              <a:t>]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15"/>
              </a:rPr>
              <a:t>https://downloads.unicef.org.uk/wp-content/uploads/2019/10/UNCRC_summary-1_1.pdf?_ga=2.254219009.869457320.1580938440-1410647054.1580938440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: 07,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/>
              <a:t>United Nations., (Dim </a:t>
            </a:r>
            <a:r>
              <a:rPr lang="en-GB" sz="900" dirty="0" err="1"/>
              <a:t>Dyddiad</a:t>
            </a:r>
            <a:r>
              <a:rPr lang="en-GB" sz="900" dirty="0"/>
              <a:t>). ‘Article 7- Children with disabilities.’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16"/>
              </a:rPr>
              <a:t>https://www.un.org/development/desa/disabilities/convention-on-the-rights-of-persons-with-disabilities/article-7-children-with-disabilities.html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 07,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/>
              <a:t>University College London., (2003). ‘The Early Years Transition &amp; Special Educational Needs (EYTSEN) Project.’ [</a:t>
            </a:r>
            <a:r>
              <a:rPr lang="en-GB" sz="900" dirty="0" err="1"/>
              <a:t>Ar-lein</a:t>
            </a:r>
            <a:r>
              <a:rPr lang="en-GB" sz="900" dirty="0"/>
              <a:t>]. </a:t>
            </a:r>
            <a:r>
              <a:rPr lang="en-GB" sz="900" dirty="0" err="1"/>
              <a:t>Ar</a:t>
            </a:r>
            <a:r>
              <a:rPr lang="en-GB" sz="900" dirty="0"/>
              <a:t> </a:t>
            </a:r>
            <a:r>
              <a:rPr lang="en-GB" sz="900" dirty="0" err="1"/>
              <a:t>gael</a:t>
            </a:r>
            <a:r>
              <a:rPr lang="en-GB" sz="900" dirty="0"/>
              <a:t> o: </a:t>
            </a:r>
            <a:r>
              <a:rPr lang="en-GB" sz="900" u="sng" dirty="0">
                <a:hlinkClick r:id="rId17"/>
              </a:rPr>
              <a:t>https://discovery.ucl.ac.uk/id/eprint/10016514/1/RR431.pdf</a:t>
            </a:r>
            <a:r>
              <a:rPr lang="en-GB" sz="900" dirty="0"/>
              <a:t> [</a:t>
            </a:r>
            <a:r>
              <a:rPr lang="en-GB" sz="900" dirty="0" err="1"/>
              <a:t>Darllenwyd</a:t>
            </a:r>
            <a:r>
              <a:rPr lang="en-GB" sz="900" dirty="0"/>
              <a:t>: 10, </a:t>
            </a:r>
            <a:r>
              <a:rPr lang="en-GB" sz="900" dirty="0" err="1"/>
              <a:t>Chwefror</a:t>
            </a:r>
            <a:r>
              <a:rPr lang="en-GB" sz="900" dirty="0"/>
              <a:t>,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50150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21241</TotalTime>
  <Words>3246</Words>
  <Application>Microsoft Office PowerPoint</Application>
  <PresentationFormat>Widescreen</PresentationFormat>
  <Paragraphs>86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Jones</dc:creator>
  <cp:lastModifiedBy>Ffion Jones</cp:lastModifiedBy>
  <cp:revision>72</cp:revision>
  <dcterms:created xsi:type="dcterms:W3CDTF">2020-02-04T12:19:32Z</dcterms:created>
  <dcterms:modified xsi:type="dcterms:W3CDTF">2020-02-20T20:40:31Z</dcterms:modified>
</cp:coreProperties>
</file>