
<file path=[Content_Types].xml><?xml version="1.0" encoding="utf-8"?>
<Types xmlns="http://schemas.openxmlformats.org/package/2006/content-types">
  <Default Extension="gif" ContentType="image/gif"/>
  <Default Extension="jpeg" ContentType="image/jpeg"/>
  <Default Extension="jpg" ContentType="image/jpeg"/>
  <Default Extension="or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4" r:id="rId3"/>
    <p:sldMasterId id="2147483666" r:id="rId4"/>
  </p:sldMasterIdLst>
  <p:notesMasterIdLst>
    <p:notesMasterId r:id="rId38"/>
  </p:notesMasterIdLst>
  <p:sldIdLst>
    <p:sldId id="256" r:id="rId5"/>
    <p:sldId id="258" r:id="rId6"/>
    <p:sldId id="471" r:id="rId7"/>
    <p:sldId id="472" r:id="rId8"/>
    <p:sldId id="473" r:id="rId9"/>
    <p:sldId id="328" r:id="rId10"/>
    <p:sldId id="475" r:id="rId11"/>
    <p:sldId id="321" r:id="rId12"/>
    <p:sldId id="335" r:id="rId13"/>
    <p:sldId id="336" r:id="rId14"/>
    <p:sldId id="332" r:id="rId15"/>
    <p:sldId id="345" r:id="rId16"/>
    <p:sldId id="353" r:id="rId17"/>
    <p:sldId id="352" r:id="rId18"/>
    <p:sldId id="351" r:id="rId19"/>
    <p:sldId id="354" r:id="rId20"/>
    <p:sldId id="355" r:id="rId21"/>
    <p:sldId id="350" r:id="rId22"/>
    <p:sldId id="349" r:id="rId23"/>
    <p:sldId id="348" r:id="rId24"/>
    <p:sldId id="347" r:id="rId25"/>
    <p:sldId id="360" r:id="rId26"/>
    <p:sldId id="359" r:id="rId27"/>
    <p:sldId id="358" r:id="rId28"/>
    <p:sldId id="357" r:id="rId29"/>
    <p:sldId id="356" r:id="rId30"/>
    <p:sldId id="346" r:id="rId31"/>
    <p:sldId id="365" r:id="rId32"/>
    <p:sldId id="364" r:id="rId33"/>
    <p:sldId id="295" r:id="rId34"/>
    <p:sldId id="292" r:id="rId35"/>
    <p:sldId id="324" r:id="rId36"/>
    <p:sldId id="47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A6F47C-0575-4B32-BC2F-C7AB4A790533}" v="12" dt="2023-06-14T06:27:46.2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63613" autoAdjust="0"/>
  </p:normalViewPr>
  <p:slideViewPr>
    <p:cSldViewPr snapToGrid="0">
      <p:cViewPr varScale="1">
        <p:scale>
          <a:sx n="50" d="100"/>
          <a:sy n="50" d="100"/>
        </p:scale>
        <p:origin x="1085" y="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drigo Fernandes Aguilera" userId="b4cce546-3ec2-4ede-9ebf-49c92c0feba5" providerId="ADAL" clId="{AD2388DC-A317-4E26-B060-7443AF77C660}"/>
    <pc:docChg chg="modSld">
      <pc:chgData name="Rodrigo Fernandes Aguilera" userId="b4cce546-3ec2-4ede-9ebf-49c92c0feba5" providerId="ADAL" clId="{AD2388DC-A317-4E26-B060-7443AF77C660}" dt="2023-05-25T23:20:56.903" v="0" actId="20577"/>
      <pc:docMkLst>
        <pc:docMk/>
      </pc:docMkLst>
      <pc:sldChg chg="modSp mod">
        <pc:chgData name="Rodrigo Fernandes Aguilera" userId="b4cce546-3ec2-4ede-9ebf-49c92c0feba5" providerId="ADAL" clId="{AD2388DC-A317-4E26-B060-7443AF77C660}" dt="2023-05-25T23:20:56.903" v="0" actId="20577"/>
        <pc:sldMkLst>
          <pc:docMk/>
          <pc:sldMk cId="2452510647" sldId="295"/>
        </pc:sldMkLst>
        <pc:spChg chg="mod">
          <ac:chgData name="Rodrigo Fernandes Aguilera" userId="b4cce546-3ec2-4ede-9ebf-49c92c0feba5" providerId="ADAL" clId="{AD2388DC-A317-4E26-B060-7443AF77C660}" dt="2023-05-25T23:20:56.903" v="0" actId="20577"/>
          <ac:spMkLst>
            <pc:docMk/>
            <pc:sldMk cId="2452510647" sldId="295"/>
            <ac:spMk id="13" creationId="{BFA6B3FA-B689-4925-A0DD-CE111D644780}"/>
          </ac:spMkLst>
        </pc:spChg>
      </pc:sldChg>
    </pc:docChg>
  </pc:docChgLst>
  <pc:docChgLst>
    <pc:chgData name="Lisa-Marie Bassler" userId="38f25fa2-f4e2-42aa-a629-d2ccc29b42c2" providerId="ADAL" clId="{DDA6F47C-0575-4B32-BC2F-C7AB4A790533}"/>
    <pc:docChg chg="undo redo custSel addSld modSld">
      <pc:chgData name="Lisa-Marie Bassler" userId="38f25fa2-f4e2-42aa-a629-d2ccc29b42c2" providerId="ADAL" clId="{DDA6F47C-0575-4B32-BC2F-C7AB4A790533}" dt="2023-06-14T06:27:46.245" v="810" actId="20577"/>
      <pc:docMkLst>
        <pc:docMk/>
      </pc:docMkLst>
      <pc:sldChg chg="modSp mod">
        <pc:chgData name="Lisa-Marie Bassler" userId="38f25fa2-f4e2-42aa-a629-d2ccc29b42c2" providerId="ADAL" clId="{DDA6F47C-0575-4B32-BC2F-C7AB4A790533}" dt="2023-06-14T04:53:23.235" v="68" actId="6549"/>
        <pc:sldMkLst>
          <pc:docMk/>
          <pc:sldMk cId="0" sldId="258"/>
        </pc:sldMkLst>
        <pc:spChg chg="mod">
          <ac:chgData name="Lisa-Marie Bassler" userId="38f25fa2-f4e2-42aa-a629-d2ccc29b42c2" providerId="ADAL" clId="{DDA6F47C-0575-4B32-BC2F-C7AB4A790533}" dt="2023-06-14T04:53:05.993" v="9" actId="20577"/>
          <ac:spMkLst>
            <pc:docMk/>
            <pc:sldMk cId="0" sldId="258"/>
            <ac:spMk id="5" creationId="{90FF201D-8AEC-4C34-AE3C-F5A7C3EC7DCF}"/>
          </ac:spMkLst>
        </pc:spChg>
        <pc:spChg chg="mod">
          <ac:chgData name="Lisa-Marie Bassler" userId="38f25fa2-f4e2-42aa-a629-d2ccc29b42c2" providerId="ADAL" clId="{DDA6F47C-0575-4B32-BC2F-C7AB4A790533}" dt="2023-06-14T04:53:23.235" v="68" actId="6549"/>
          <ac:spMkLst>
            <pc:docMk/>
            <pc:sldMk cId="0" sldId="258"/>
            <ac:spMk id="6" creationId="{79F54C0B-677C-4287-8C19-30A7B149B2F9}"/>
          </ac:spMkLst>
        </pc:spChg>
      </pc:sldChg>
      <pc:sldChg chg="modSp mod">
        <pc:chgData name="Lisa-Marie Bassler" userId="38f25fa2-f4e2-42aa-a629-d2ccc29b42c2" providerId="ADAL" clId="{DDA6F47C-0575-4B32-BC2F-C7AB4A790533}" dt="2023-06-14T04:55:41.454" v="70" actId="1076"/>
        <pc:sldMkLst>
          <pc:docMk/>
          <pc:sldMk cId="724420996" sldId="321"/>
        </pc:sldMkLst>
        <pc:picChg chg="mod">
          <ac:chgData name="Lisa-Marie Bassler" userId="38f25fa2-f4e2-42aa-a629-d2ccc29b42c2" providerId="ADAL" clId="{DDA6F47C-0575-4B32-BC2F-C7AB4A790533}" dt="2023-06-14T04:55:41.454" v="70" actId="1076"/>
          <ac:picMkLst>
            <pc:docMk/>
            <pc:sldMk cId="724420996" sldId="321"/>
            <ac:picMk id="5" creationId="{9D4C591A-202C-BA52-0211-0418B44A69C8}"/>
          </ac:picMkLst>
        </pc:picChg>
      </pc:sldChg>
      <pc:sldChg chg="modSp mod">
        <pc:chgData name="Lisa-Marie Bassler" userId="38f25fa2-f4e2-42aa-a629-d2ccc29b42c2" providerId="ADAL" clId="{DDA6F47C-0575-4B32-BC2F-C7AB4A790533}" dt="2023-06-14T05:03:53.715" v="162" actId="20577"/>
        <pc:sldMkLst>
          <pc:docMk/>
          <pc:sldMk cId="1555249484" sldId="324"/>
        </pc:sldMkLst>
        <pc:spChg chg="mod">
          <ac:chgData name="Lisa-Marie Bassler" userId="38f25fa2-f4e2-42aa-a629-d2ccc29b42c2" providerId="ADAL" clId="{DDA6F47C-0575-4B32-BC2F-C7AB4A790533}" dt="2023-06-14T05:03:53.715" v="162" actId="20577"/>
          <ac:spMkLst>
            <pc:docMk/>
            <pc:sldMk cId="1555249484" sldId="324"/>
            <ac:spMk id="2" creationId="{A6E9004F-BFD6-4ADC-A0B5-89A9E2C7C48E}"/>
          </ac:spMkLst>
        </pc:spChg>
      </pc:sldChg>
      <pc:sldChg chg="modNotesTx">
        <pc:chgData name="Lisa-Marie Bassler" userId="38f25fa2-f4e2-42aa-a629-d2ccc29b42c2" providerId="ADAL" clId="{DDA6F47C-0575-4B32-BC2F-C7AB4A790533}" dt="2023-06-14T05:02:56.337" v="139" actId="6549"/>
        <pc:sldMkLst>
          <pc:docMk/>
          <pc:sldMk cId="1993586880" sldId="332"/>
        </pc:sldMkLst>
      </pc:sldChg>
      <pc:sldChg chg="modSp mod">
        <pc:chgData name="Lisa-Marie Bassler" userId="38f25fa2-f4e2-42aa-a629-d2ccc29b42c2" providerId="ADAL" clId="{DDA6F47C-0575-4B32-BC2F-C7AB4A790533}" dt="2023-06-14T04:57:43.004" v="100" actId="1036"/>
        <pc:sldMkLst>
          <pc:docMk/>
          <pc:sldMk cId="288169713" sldId="336"/>
        </pc:sldMkLst>
        <pc:spChg chg="mod">
          <ac:chgData name="Lisa-Marie Bassler" userId="38f25fa2-f4e2-42aa-a629-d2ccc29b42c2" providerId="ADAL" clId="{DDA6F47C-0575-4B32-BC2F-C7AB4A790533}" dt="2023-06-14T04:57:28.091" v="81" actId="6549"/>
          <ac:spMkLst>
            <pc:docMk/>
            <pc:sldMk cId="288169713" sldId="336"/>
            <ac:spMk id="3" creationId="{17E1568C-C7CF-C156-D1F3-13179E6ED876}"/>
          </ac:spMkLst>
        </pc:spChg>
        <pc:spChg chg="mod">
          <ac:chgData name="Lisa-Marie Bassler" userId="38f25fa2-f4e2-42aa-a629-d2ccc29b42c2" providerId="ADAL" clId="{DDA6F47C-0575-4B32-BC2F-C7AB4A790533}" dt="2023-06-14T04:57:43.004" v="100" actId="1036"/>
          <ac:spMkLst>
            <pc:docMk/>
            <pc:sldMk cId="288169713" sldId="336"/>
            <ac:spMk id="6" creationId="{5238D614-6FB6-8871-6DE4-0E6A7C50FB44}"/>
          </ac:spMkLst>
        </pc:spChg>
      </pc:sldChg>
      <pc:sldChg chg="modNotesTx">
        <pc:chgData name="Lisa-Marie Bassler" userId="38f25fa2-f4e2-42aa-a629-d2ccc29b42c2" providerId="ADAL" clId="{DDA6F47C-0575-4B32-BC2F-C7AB4A790533}" dt="2023-06-14T05:17:02.329" v="259" actId="20577"/>
        <pc:sldMkLst>
          <pc:docMk/>
          <pc:sldMk cId="1420585663" sldId="345"/>
        </pc:sldMkLst>
      </pc:sldChg>
      <pc:sldChg chg="modSp mod modNotesTx">
        <pc:chgData name="Lisa-Marie Bassler" userId="38f25fa2-f4e2-42aa-a629-d2ccc29b42c2" providerId="ADAL" clId="{DDA6F47C-0575-4B32-BC2F-C7AB4A790533}" dt="2023-06-14T06:23:52.160" v="734" actId="20577"/>
        <pc:sldMkLst>
          <pc:docMk/>
          <pc:sldMk cId="1037911605" sldId="346"/>
        </pc:sldMkLst>
        <pc:spChg chg="mod">
          <ac:chgData name="Lisa-Marie Bassler" userId="38f25fa2-f4e2-42aa-a629-d2ccc29b42c2" providerId="ADAL" clId="{DDA6F47C-0575-4B32-BC2F-C7AB4A790533}" dt="2023-06-14T06:23:22.551" v="692" actId="122"/>
          <ac:spMkLst>
            <pc:docMk/>
            <pc:sldMk cId="1037911605" sldId="346"/>
            <ac:spMk id="3" creationId="{17E1568C-C7CF-C156-D1F3-13179E6ED876}"/>
          </ac:spMkLst>
        </pc:spChg>
        <pc:spChg chg="mod">
          <ac:chgData name="Lisa-Marie Bassler" userId="38f25fa2-f4e2-42aa-a629-d2ccc29b42c2" providerId="ADAL" clId="{DDA6F47C-0575-4B32-BC2F-C7AB4A790533}" dt="2023-06-14T06:23:36.140" v="697" actId="20577"/>
          <ac:spMkLst>
            <pc:docMk/>
            <pc:sldMk cId="1037911605" sldId="346"/>
            <ac:spMk id="6" creationId="{5899A1C2-AB71-2648-37A6-6F9B620B7066}"/>
          </ac:spMkLst>
        </pc:spChg>
      </pc:sldChg>
      <pc:sldChg chg="modSp mod">
        <pc:chgData name="Lisa-Marie Bassler" userId="38f25fa2-f4e2-42aa-a629-d2ccc29b42c2" providerId="ADAL" clId="{DDA6F47C-0575-4B32-BC2F-C7AB4A790533}" dt="2023-06-14T05:42:45.037" v="583" actId="1035"/>
        <pc:sldMkLst>
          <pc:docMk/>
          <pc:sldMk cId="1481935827" sldId="347"/>
        </pc:sldMkLst>
        <pc:spChg chg="mod">
          <ac:chgData name="Lisa-Marie Bassler" userId="38f25fa2-f4e2-42aa-a629-d2ccc29b42c2" providerId="ADAL" clId="{DDA6F47C-0575-4B32-BC2F-C7AB4A790533}" dt="2023-06-14T05:42:45.037" v="583" actId="1035"/>
          <ac:spMkLst>
            <pc:docMk/>
            <pc:sldMk cId="1481935827" sldId="347"/>
            <ac:spMk id="6" creationId="{5899A1C2-AB71-2648-37A6-6F9B620B7066}"/>
          </ac:spMkLst>
        </pc:spChg>
        <pc:picChg chg="mod">
          <ac:chgData name="Lisa-Marie Bassler" userId="38f25fa2-f4e2-42aa-a629-d2ccc29b42c2" providerId="ADAL" clId="{DDA6F47C-0575-4B32-BC2F-C7AB4A790533}" dt="2023-06-14T05:42:37.308" v="573" actId="1035"/>
          <ac:picMkLst>
            <pc:docMk/>
            <pc:sldMk cId="1481935827" sldId="347"/>
            <ac:picMk id="4" creationId="{83F3D8F1-3E69-D79B-7FE2-F0F6BA76045C}"/>
          </ac:picMkLst>
        </pc:picChg>
      </pc:sldChg>
      <pc:sldChg chg="addSp delSp modSp mod">
        <pc:chgData name="Lisa-Marie Bassler" userId="38f25fa2-f4e2-42aa-a629-d2ccc29b42c2" providerId="ADAL" clId="{DDA6F47C-0575-4B32-BC2F-C7AB4A790533}" dt="2023-06-14T05:40:13.293" v="559" actId="27636"/>
        <pc:sldMkLst>
          <pc:docMk/>
          <pc:sldMk cId="1081278615" sldId="348"/>
        </pc:sldMkLst>
        <pc:spChg chg="mod">
          <ac:chgData name="Lisa-Marie Bassler" userId="38f25fa2-f4e2-42aa-a629-d2ccc29b42c2" providerId="ADAL" clId="{DDA6F47C-0575-4B32-BC2F-C7AB4A790533}" dt="2023-06-14T05:40:02.738" v="552" actId="14100"/>
          <ac:spMkLst>
            <pc:docMk/>
            <pc:sldMk cId="1081278615" sldId="348"/>
            <ac:spMk id="3" creationId="{17E1568C-C7CF-C156-D1F3-13179E6ED876}"/>
          </ac:spMkLst>
        </pc:spChg>
        <pc:spChg chg="mod ord">
          <ac:chgData name="Lisa-Marie Bassler" userId="38f25fa2-f4e2-42aa-a629-d2ccc29b42c2" providerId="ADAL" clId="{DDA6F47C-0575-4B32-BC2F-C7AB4A790533}" dt="2023-06-14T05:40:13.293" v="559" actId="27636"/>
          <ac:spMkLst>
            <pc:docMk/>
            <pc:sldMk cId="1081278615" sldId="348"/>
            <ac:spMk id="6" creationId="{5899A1C2-AB71-2648-37A6-6F9B620B7066}"/>
          </ac:spMkLst>
        </pc:spChg>
        <pc:spChg chg="del">
          <ac:chgData name="Lisa-Marie Bassler" userId="38f25fa2-f4e2-42aa-a629-d2ccc29b42c2" providerId="ADAL" clId="{DDA6F47C-0575-4B32-BC2F-C7AB4A790533}" dt="2023-06-14T05:39:52.920" v="549" actId="26606"/>
          <ac:spMkLst>
            <pc:docMk/>
            <pc:sldMk cId="1081278615" sldId="348"/>
            <ac:spMk id="33" creationId="{53E60C6D-4E85-4E14-BCDF-BF15C241F7CA}"/>
          </ac:spMkLst>
        </pc:spChg>
        <pc:spChg chg="del">
          <ac:chgData name="Lisa-Marie Bassler" userId="38f25fa2-f4e2-42aa-a629-d2ccc29b42c2" providerId="ADAL" clId="{DDA6F47C-0575-4B32-BC2F-C7AB4A790533}" dt="2023-06-14T05:39:52.920" v="549" actId="26606"/>
          <ac:spMkLst>
            <pc:docMk/>
            <pc:sldMk cId="1081278615" sldId="348"/>
            <ac:spMk id="35" creationId="{7D42D292-4C48-479B-9E59-E29CD9871C0C}"/>
          </ac:spMkLst>
        </pc:spChg>
        <pc:spChg chg="del">
          <ac:chgData name="Lisa-Marie Bassler" userId="38f25fa2-f4e2-42aa-a629-d2ccc29b42c2" providerId="ADAL" clId="{DDA6F47C-0575-4B32-BC2F-C7AB4A790533}" dt="2023-06-14T05:39:52.920" v="549" actId="26606"/>
          <ac:spMkLst>
            <pc:docMk/>
            <pc:sldMk cId="1081278615" sldId="348"/>
            <ac:spMk id="37" creationId="{533DF362-939D-4EEE-8DC4-6B54607E5611}"/>
          </ac:spMkLst>
        </pc:spChg>
        <pc:spChg chg="add">
          <ac:chgData name="Lisa-Marie Bassler" userId="38f25fa2-f4e2-42aa-a629-d2ccc29b42c2" providerId="ADAL" clId="{DDA6F47C-0575-4B32-BC2F-C7AB4A790533}" dt="2023-06-14T05:39:52.920" v="549" actId="26606"/>
          <ac:spMkLst>
            <pc:docMk/>
            <pc:sldMk cId="1081278615" sldId="348"/>
            <ac:spMk id="42" creationId="{5EF17487-C386-4F99-B5EB-4FD3DF4236B2}"/>
          </ac:spMkLst>
        </pc:spChg>
        <pc:spChg chg="add">
          <ac:chgData name="Lisa-Marie Bassler" userId="38f25fa2-f4e2-42aa-a629-d2ccc29b42c2" providerId="ADAL" clId="{DDA6F47C-0575-4B32-BC2F-C7AB4A790533}" dt="2023-06-14T05:39:52.920" v="549" actId="26606"/>
          <ac:spMkLst>
            <pc:docMk/>
            <pc:sldMk cId="1081278615" sldId="348"/>
            <ac:spMk id="44" creationId="{A0DE92DF-4769-4DE9-93FD-EE31271850CA}"/>
          </ac:spMkLst>
        </pc:spChg>
        <pc:picChg chg="mod">
          <ac:chgData name="Lisa-Marie Bassler" userId="38f25fa2-f4e2-42aa-a629-d2ccc29b42c2" providerId="ADAL" clId="{DDA6F47C-0575-4B32-BC2F-C7AB4A790533}" dt="2023-06-14T05:39:52.920" v="549" actId="26606"/>
          <ac:picMkLst>
            <pc:docMk/>
            <pc:sldMk cId="1081278615" sldId="348"/>
            <ac:picMk id="9" creationId="{B4053BDD-84F2-964E-BC78-6B3B2B5FDFBC}"/>
          </ac:picMkLst>
        </pc:picChg>
        <pc:picChg chg="mod">
          <ac:chgData name="Lisa-Marie Bassler" userId="38f25fa2-f4e2-42aa-a629-d2ccc29b42c2" providerId="ADAL" clId="{DDA6F47C-0575-4B32-BC2F-C7AB4A790533}" dt="2023-06-14T05:39:52.920" v="549" actId="26606"/>
          <ac:picMkLst>
            <pc:docMk/>
            <pc:sldMk cId="1081278615" sldId="348"/>
            <ac:picMk id="12" creationId="{191127A5-1E54-4924-FDF2-961A15A66F8F}"/>
          </ac:picMkLst>
        </pc:picChg>
      </pc:sldChg>
      <pc:sldChg chg="modSp mod modNotesTx">
        <pc:chgData name="Lisa-Marie Bassler" userId="38f25fa2-f4e2-42aa-a629-d2ccc29b42c2" providerId="ADAL" clId="{DDA6F47C-0575-4B32-BC2F-C7AB4A790533}" dt="2023-06-14T05:39:39.358" v="548" actId="20577"/>
        <pc:sldMkLst>
          <pc:docMk/>
          <pc:sldMk cId="3688542386" sldId="349"/>
        </pc:sldMkLst>
        <pc:spChg chg="mod">
          <ac:chgData name="Lisa-Marie Bassler" userId="38f25fa2-f4e2-42aa-a629-d2ccc29b42c2" providerId="ADAL" clId="{DDA6F47C-0575-4B32-BC2F-C7AB4A790533}" dt="2023-06-14T05:37:54.380" v="544" actId="20577"/>
          <ac:spMkLst>
            <pc:docMk/>
            <pc:sldMk cId="3688542386" sldId="349"/>
            <ac:spMk id="6" creationId="{5899A1C2-AB71-2648-37A6-6F9B620B7066}"/>
          </ac:spMkLst>
        </pc:spChg>
        <pc:picChg chg="mod">
          <ac:chgData name="Lisa-Marie Bassler" userId="38f25fa2-f4e2-42aa-a629-d2ccc29b42c2" providerId="ADAL" clId="{DDA6F47C-0575-4B32-BC2F-C7AB4A790533}" dt="2023-06-14T05:37:37.334" v="538" actId="1076"/>
          <ac:picMkLst>
            <pc:docMk/>
            <pc:sldMk cId="3688542386" sldId="349"/>
            <ac:picMk id="5" creationId="{9FDFFF06-3E03-5766-D82D-79EE620F2705}"/>
          </ac:picMkLst>
        </pc:picChg>
      </pc:sldChg>
      <pc:sldChg chg="modSp mod modNotesTx">
        <pc:chgData name="Lisa-Marie Bassler" userId="38f25fa2-f4e2-42aa-a629-d2ccc29b42c2" providerId="ADAL" clId="{DDA6F47C-0575-4B32-BC2F-C7AB4A790533}" dt="2023-06-14T05:36:47.494" v="529" actId="20577"/>
        <pc:sldMkLst>
          <pc:docMk/>
          <pc:sldMk cId="886857181" sldId="350"/>
        </pc:sldMkLst>
        <pc:spChg chg="mod">
          <ac:chgData name="Lisa-Marie Bassler" userId="38f25fa2-f4e2-42aa-a629-d2ccc29b42c2" providerId="ADAL" clId="{DDA6F47C-0575-4B32-BC2F-C7AB4A790533}" dt="2023-06-14T05:34:12.830" v="474" actId="27636"/>
          <ac:spMkLst>
            <pc:docMk/>
            <pc:sldMk cId="886857181" sldId="350"/>
            <ac:spMk id="6" creationId="{5899A1C2-AB71-2648-37A6-6F9B620B7066}"/>
          </ac:spMkLst>
        </pc:spChg>
        <pc:picChg chg="mod">
          <ac:chgData name="Lisa-Marie Bassler" userId="38f25fa2-f4e2-42aa-a629-d2ccc29b42c2" providerId="ADAL" clId="{DDA6F47C-0575-4B32-BC2F-C7AB4A790533}" dt="2023-06-14T05:36:14.735" v="517" actId="1038"/>
          <ac:picMkLst>
            <pc:docMk/>
            <pc:sldMk cId="886857181" sldId="350"/>
            <ac:picMk id="5" creationId="{175061C6-1516-C231-B43B-16FE17075401}"/>
          </ac:picMkLst>
        </pc:picChg>
      </pc:sldChg>
      <pc:sldChg chg="modSp mod">
        <pc:chgData name="Lisa-Marie Bassler" userId="38f25fa2-f4e2-42aa-a629-d2ccc29b42c2" providerId="ADAL" clId="{DDA6F47C-0575-4B32-BC2F-C7AB4A790533}" dt="2023-06-14T05:25:24.824" v="398" actId="403"/>
        <pc:sldMkLst>
          <pc:docMk/>
          <pc:sldMk cId="3876114314" sldId="351"/>
        </pc:sldMkLst>
        <pc:spChg chg="mod">
          <ac:chgData name="Lisa-Marie Bassler" userId="38f25fa2-f4e2-42aa-a629-d2ccc29b42c2" providerId="ADAL" clId="{DDA6F47C-0575-4B32-BC2F-C7AB4A790533}" dt="2023-06-14T05:25:24.824" v="398" actId="403"/>
          <ac:spMkLst>
            <pc:docMk/>
            <pc:sldMk cId="3876114314" sldId="351"/>
            <ac:spMk id="6" creationId="{5899A1C2-AB71-2648-37A6-6F9B620B7066}"/>
          </ac:spMkLst>
        </pc:spChg>
      </pc:sldChg>
      <pc:sldChg chg="modSp mod modNotesTx">
        <pc:chgData name="Lisa-Marie Bassler" userId="38f25fa2-f4e2-42aa-a629-d2ccc29b42c2" providerId="ADAL" clId="{DDA6F47C-0575-4B32-BC2F-C7AB4A790533}" dt="2023-06-14T05:25:18.331" v="397" actId="313"/>
        <pc:sldMkLst>
          <pc:docMk/>
          <pc:sldMk cId="1920839224" sldId="352"/>
        </pc:sldMkLst>
        <pc:spChg chg="mod">
          <ac:chgData name="Lisa-Marie Bassler" userId="38f25fa2-f4e2-42aa-a629-d2ccc29b42c2" providerId="ADAL" clId="{DDA6F47C-0575-4B32-BC2F-C7AB4A790533}" dt="2023-06-14T05:23:24.366" v="270" actId="20577"/>
          <ac:spMkLst>
            <pc:docMk/>
            <pc:sldMk cId="1920839224" sldId="352"/>
            <ac:spMk id="6" creationId="{5899A1C2-AB71-2648-37A6-6F9B620B7066}"/>
          </ac:spMkLst>
        </pc:spChg>
      </pc:sldChg>
      <pc:sldChg chg="modSp mod modNotesTx">
        <pc:chgData name="Lisa-Marie Bassler" userId="38f25fa2-f4e2-42aa-a629-d2ccc29b42c2" providerId="ADAL" clId="{DDA6F47C-0575-4B32-BC2F-C7AB4A790533}" dt="2023-06-14T05:31:26.532" v="463" actId="20577"/>
        <pc:sldMkLst>
          <pc:docMk/>
          <pc:sldMk cId="3139513491" sldId="353"/>
        </pc:sldMkLst>
        <pc:picChg chg="mod">
          <ac:chgData name="Lisa-Marie Bassler" userId="38f25fa2-f4e2-42aa-a629-d2ccc29b42c2" providerId="ADAL" clId="{DDA6F47C-0575-4B32-BC2F-C7AB4A790533}" dt="2023-06-14T05:18:28.074" v="262" actId="1076"/>
          <ac:picMkLst>
            <pc:docMk/>
            <pc:sldMk cId="3139513491" sldId="353"/>
            <ac:picMk id="4" creationId="{A8AA6AF0-720A-8026-F904-1029B02B4BD0}"/>
          </ac:picMkLst>
        </pc:picChg>
        <pc:picChg chg="mod">
          <ac:chgData name="Lisa-Marie Bassler" userId="38f25fa2-f4e2-42aa-a629-d2ccc29b42c2" providerId="ADAL" clId="{DDA6F47C-0575-4B32-BC2F-C7AB4A790533}" dt="2023-06-14T05:18:32.368" v="263" actId="1076"/>
          <ac:picMkLst>
            <pc:docMk/>
            <pc:sldMk cId="3139513491" sldId="353"/>
            <ac:picMk id="7" creationId="{A14AB71E-FA8F-E228-444B-DA986BE554A8}"/>
          </ac:picMkLst>
        </pc:picChg>
      </pc:sldChg>
      <pc:sldChg chg="modSp mod modNotesTx">
        <pc:chgData name="Lisa-Marie Bassler" userId="38f25fa2-f4e2-42aa-a629-d2ccc29b42c2" providerId="ADAL" clId="{DDA6F47C-0575-4B32-BC2F-C7AB4A790533}" dt="2023-06-14T05:28:58.238" v="448" actId="20577"/>
        <pc:sldMkLst>
          <pc:docMk/>
          <pc:sldMk cId="2830369380" sldId="354"/>
        </pc:sldMkLst>
        <pc:spChg chg="mod">
          <ac:chgData name="Lisa-Marie Bassler" userId="38f25fa2-f4e2-42aa-a629-d2ccc29b42c2" providerId="ADAL" clId="{DDA6F47C-0575-4B32-BC2F-C7AB4A790533}" dt="2023-06-14T05:27:04.278" v="401" actId="1076"/>
          <ac:spMkLst>
            <pc:docMk/>
            <pc:sldMk cId="2830369380" sldId="354"/>
            <ac:spMk id="6" creationId="{5899A1C2-AB71-2648-37A6-6F9B620B7066}"/>
          </ac:spMkLst>
        </pc:spChg>
      </pc:sldChg>
      <pc:sldChg chg="modSp mod">
        <pc:chgData name="Lisa-Marie Bassler" userId="38f25fa2-f4e2-42aa-a629-d2ccc29b42c2" providerId="ADAL" clId="{DDA6F47C-0575-4B32-BC2F-C7AB4A790533}" dt="2023-06-14T05:33:48.306" v="468" actId="20577"/>
        <pc:sldMkLst>
          <pc:docMk/>
          <pc:sldMk cId="1738207348" sldId="355"/>
        </pc:sldMkLst>
        <pc:spChg chg="mod">
          <ac:chgData name="Lisa-Marie Bassler" userId="38f25fa2-f4e2-42aa-a629-d2ccc29b42c2" providerId="ADAL" clId="{DDA6F47C-0575-4B32-BC2F-C7AB4A790533}" dt="2023-06-14T05:33:48.306" v="468" actId="20577"/>
          <ac:spMkLst>
            <pc:docMk/>
            <pc:sldMk cId="1738207348" sldId="355"/>
            <ac:spMk id="6" creationId="{5899A1C2-AB71-2648-37A6-6F9B620B7066}"/>
          </ac:spMkLst>
        </pc:spChg>
      </pc:sldChg>
      <pc:sldChg chg="modSp mod modNotesTx">
        <pc:chgData name="Lisa-Marie Bassler" userId="38f25fa2-f4e2-42aa-a629-d2ccc29b42c2" providerId="ADAL" clId="{DDA6F47C-0575-4B32-BC2F-C7AB4A790533}" dt="2023-06-14T06:23:16.982" v="691" actId="20577"/>
        <pc:sldMkLst>
          <pc:docMk/>
          <pc:sldMk cId="933978469" sldId="356"/>
        </pc:sldMkLst>
        <pc:spChg chg="mod">
          <ac:chgData name="Lisa-Marie Bassler" userId="38f25fa2-f4e2-42aa-a629-d2ccc29b42c2" providerId="ADAL" clId="{DDA6F47C-0575-4B32-BC2F-C7AB4A790533}" dt="2023-06-14T06:21:18.488" v="667" actId="122"/>
          <ac:spMkLst>
            <pc:docMk/>
            <pc:sldMk cId="933978469" sldId="356"/>
            <ac:spMk id="3" creationId="{17E1568C-C7CF-C156-D1F3-13179E6ED876}"/>
          </ac:spMkLst>
        </pc:spChg>
        <pc:spChg chg="mod">
          <ac:chgData name="Lisa-Marie Bassler" userId="38f25fa2-f4e2-42aa-a629-d2ccc29b42c2" providerId="ADAL" clId="{DDA6F47C-0575-4B32-BC2F-C7AB4A790533}" dt="2023-06-14T06:21:31.662" v="673" actId="20577"/>
          <ac:spMkLst>
            <pc:docMk/>
            <pc:sldMk cId="933978469" sldId="356"/>
            <ac:spMk id="6" creationId="{5899A1C2-AB71-2648-37A6-6F9B620B7066}"/>
          </ac:spMkLst>
        </pc:spChg>
      </pc:sldChg>
      <pc:sldChg chg="modSp mod">
        <pc:chgData name="Lisa-Marie Bassler" userId="38f25fa2-f4e2-42aa-a629-d2ccc29b42c2" providerId="ADAL" clId="{DDA6F47C-0575-4B32-BC2F-C7AB4A790533}" dt="2023-06-14T06:19:45.211" v="666" actId="27636"/>
        <pc:sldMkLst>
          <pc:docMk/>
          <pc:sldMk cId="2862228824" sldId="357"/>
        </pc:sldMkLst>
        <pc:spChg chg="mod">
          <ac:chgData name="Lisa-Marie Bassler" userId="38f25fa2-f4e2-42aa-a629-d2ccc29b42c2" providerId="ADAL" clId="{DDA6F47C-0575-4B32-BC2F-C7AB4A790533}" dt="2023-06-14T06:19:40.869" v="664" actId="1076"/>
          <ac:spMkLst>
            <pc:docMk/>
            <pc:sldMk cId="2862228824" sldId="357"/>
            <ac:spMk id="3" creationId="{17E1568C-C7CF-C156-D1F3-13179E6ED876}"/>
          </ac:spMkLst>
        </pc:spChg>
        <pc:spChg chg="mod">
          <ac:chgData name="Lisa-Marie Bassler" userId="38f25fa2-f4e2-42aa-a629-d2ccc29b42c2" providerId="ADAL" clId="{DDA6F47C-0575-4B32-BC2F-C7AB4A790533}" dt="2023-06-14T06:19:45.211" v="666" actId="27636"/>
          <ac:spMkLst>
            <pc:docMk/>
            <pc:sldMk cId="2862228824" sldId="357"/>
            <ac:spMk id="6" creationId="{5899A1C2-AB71-2648-37A6-6F9B620B7066}"/>
          </ac:spMkLst>
        </pc:spChg>
        <pc:picChg chg="mod">
          <ac:chgData name="Lisa-Marie Bassler" userId="38f25fa2-f4e2-42aa-a629-d2ccc29b42c2" providerId="ADAL" clId="{DDA6F47C-0575-4B32-BC2F-C7AB4A790533}" dt="2023-06-14T06:19:10.253" v="651" actId="14100"/>
          <ac:picMkLst>
            <pc:docMk/>
            <pc:sldMk cId="2862228824" sldId="357"/>
            <ac:picMk id="5" creationId="{0957126F-0A64-A7A6-3A17-EB2A865EACD7}"/>
          </ac:picMkLst>
        </pc:picChg>
      </pc:sldChg>
      <pc:sldChg chg="modSp mod">
        <pc:chgData name="Lisa-Marie Bassler" userId="38f25fa2-f4e2-42aa-a629-d2ccc29b42c2" providerId="ADAL" clId="{DDA6F47C-0575-4B32-BC2F-C7AB4A790533}" dt="2023-06-14T06:18:02.201" v="650" actId="1076"/>
        <pc:sldMkLst>
          <pc:docMk/>
          <pc:sldMk cId="2089609383" sldId="358"/>
        </pc:sldMkLst>
        <pc:spChg chg="mod">
          <ac:chgData name="Lisa-Marie Bassler" userId="38f25fa2-f4e2-42aa-a629-d2ccc29b42c2" providerId="ADAL" clId="{DDA6F47C-0575-4B32-BC2F-C7AB4A790533}" dt="2023-06-14T06:18:02.201" v="650" actId="1076"/>
          <ac:spMkLst>
            <pc:docMk/>
            <pc:sldMk cId="2089609383" sldId="358"/>
            <ac:spMk id="6" creationId="{5899A1C2-AB71-2648-37A6-6F9B620B7066}"/>
          </ac:spMkLst>
        </pc:spChg>
        <pc:picChg chg="mod">
          <ac:chgData name="Lisa-Marie Bassler" userId="38f25fa2-f4e2-42aa-a629-d2ccc29b42c2" providerId="ADAL" clId="{DDA6F47C-0575-4B32-BC2F-C7AB4A790533}" dt="2023-06-14T06:17:52.466" v="647" actId="14100"/>
          <ac:picMkLst>
            <pc:docMk/>
            <pc:sldMk cId="2089609383" sldId="358"/>
            <ac:picMk id="8" creationId="{C829096A-86FE-0AE4-26C7-22D150769556}"/>
          </ac:picMkLst>
        </pc:picChg>
      </pc:sldChg>
      <pc:sldChg chg="modSp mod modNotesTx">
        <pc:chgData name="Lisa-Marie Bassler" userId="38f25fa2-f4e2-42aa-a629-d2ccc29b42c2" providerId="ADAL" clId="{DDA6F47C-0575-4B32-BC2F-C7AB4A790533}" dt="2023-06-14T06:16:52.681" v="639" actId="113"/>
        <pc:sldMkLst>
          <pc:docMk/>
          <pc:sldMk cId="4214556533" sldId="359"/>
        </pc:sldMkLst>
        <pc:spChg chg="mod">
          <ac:chgData name="Lisa-Marie Bassler" userId="38f25fa2-f4e2-42aa-a629-d2ccc29b42c2" providerId="ADAL" clId="{DDA6F47C-0575-4B32-BC2F-C7AB4A790533}" dt="2023-06-14T06:16:15.178" v="635" actId="27636"/>
          <ac:spMkLst>
            <pc:docMk/>
            <pc:sldMk cId="4214556533" sldId="359"/>
            <ac:spMk id="6" creationId="{5899A1C2-AB71-2648-37A6-6F9B620B7066}"/>
          </ac:spMkLst>
        </pc:spChg>
      </pc:sldChg>
      <pc:sldChg chg="modSp mod">
        <pc:chgData name="Lisa-Marie Bassler" userId="38f25fa2-f4e2-42aa-a629-d2ccc29b42c2" providerId="ADAL" clId="{DDA6F47C-0575-4B32-BC2F-C7AB4A790533}" dt="2023-06-14T06:15:29.858" v="600" actId="20577"/>
        <pc:sldMkLst>
          <pc:docMk/>
          <pc:sldMk cId="3197784734" sldId="360"/>
        </pc:sldMkLst>
        <pc:spChg chg="mod">
          <ac:chgData name="Lisa-Marie Bassler" userId="38f25fa2-f4e2-42aa-a629-d2ccc29b42c2" providerId="ADAL" clId="{DDA6F47C-0575-4B32-BC2F-C7AB4A790533}" dt="2023-06-14T06:15:29.858" v="600" actId="20577"/>
          <ac:spMkLst>
            <pc:docMk/>
            <pc:sldMk cId="3197784734" sldId="360"/>
            <ac:spMk id="6" creationId="{5899A1C2-AB71-2648-37A6-6F9B620B7066}"/>
          </ac:spMkLst>
        </pc:spChg>
      </pc:sldChg>
      <pc:sldChg chg="modSp">
        <pc:chgData name="Lisa-Marie Bassler" userId="38f25fa2-f4e2-42aa-a629-d2ccc29b42c2" providerId="ADAL" clId="{DDA6F47C-0575-4B32-BC2F-C7AB4A790533}" dt="2023-06-14T06:27:46.245" v="810" actId="20577"/>
        <pc:sldMkLst>
          <pc:docMk/>
          <pc:sldMk cId="1996442128" sldId="364"/>
        </pc:sldMkLst>
        <pc:graphicFrameChg chg="mod">
          <ac:chgData name="Lisa-Marie Bassler" userId="38f25fa2-f4e2-42aa-a629-d2ccc29b42c2" providerId="ADAL" clId="{DDA6F47C-0575-4B32-BC2F-C7AB4A790533}" dt="2023-06-14T06:27:46.245" v="810" actId="20577"/>
          <ac:graphicFrameMkLst>
            <pc:docMk/>
            <pc:sldMk cId="1996442128" sldId="364"/>
            <ac:graphicFrameMk id="10" creationId="{F2712EBD-DD3A-E143-C95A-1D61AEF2D724}"/>
          </ac:graphicFrameMkLst>
        </pc:graphicFrameChg>
      </pc:sldChg>
      <pc:sldChg chg="modSp mod modNotesTx">
        <pc:chgData name="Lisa-Marie Bassler" userId="38f25fa2-f4e2-42aa-a629-d2ccc29b42c2" providerId="ADAL" clId="{DDA6F47C-0575-4B32-BC2F-C7AB4A790533}" dt="2023-06-14T06:27:36.740" v="800" actId="20577"/>
        <pc:sldMkLst>
          <pc:docMk/>
          <pc:sldMk cId="1028452721" sldId="365"/>
        </pc:sldMkLst>
        <pc:spChg chg="mod">
          <ac:chgData name="Lisa-Marie Bassler" userId="38f25fa2-f4e2-42aa-a629-d2ccc29b42c2" providerId="ADAL" clId="{DDA6F47C-0575-4B32-BC2F-C7AB4A790533}" dt="2023-06-14T06:24:48.765" v="736" actId="122"/>
          <ac:spMkLst>
            <pc:docMk/>
            <pc:sldMk cId="1028452721" sldId="365"/>
            <ac:spMk id="3" creationId="{17E1568C-C7CF-C156-D1F3-13179E6ED876}"/>
          </ac:spMkLst>
        </pc:spChg>
        <pc:spChg chg="mod">
          <ac:chgData name="Lisa-Marie Bassler" userId="38f25fa2-f4e2-42aa-a629-d2ccc29b42c2" providerId="ADAL" clId="{DDA6F47C-0575-4B32-BC2F-C7AB4A790533}" dt="2023-06-14T06:27:26.491" v="759" actId="20577"/>
          <ac:spMkLst>
            <pc:docMk/>
            <pc:sldMk cId="1028452721" sldId="365"/>
            <ac:spMk id="6" creationId="{5899A1C2-AB71-2648-37A6-6F9B620B7066}"/>
          </ac:spMkLst>
        </pc:spChg>
      </pc:sldChg>
      <pc:sldChg chg="add">
        <pc:chgData name="Lisa-Marie Bassler" userId="38f25fa2-f4e2-42aa-a629-d2ccc29b42c2" providerId="ADAL" clId="{DDA6F47C-0575-4B32-BC2F-C7AB4A790533}" dt="2023-06-14T05:20:21.389" v="265"/>
        <pc:sldMkLst>
          <pc:docMk/>
          <pc:sldMk cId="1753323384" sldId="4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5DD12-12BB-4BC5-B796-6C6C66B09EE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53A8567-35F2-4ED6-8D99-B712416AC7D9}">
      <dgm:prSet/>
      <dgm:spPr/>
      <dgm:t>
        <a:bodyPr/>
        <a:lstStyle/>
        <a:p>
          <a:r>
            <a:rPr lang="en-GB" dirty="0"/>
            <a:t>The South Koreans and the chaebol </a:t>
          </a:r>
          <a:endParaRPr lang="en-US" dirty="0"/>
        </a:p>
      </dgm:t>
    </dgm:pt>
    <dgm:pt modelId="{C99A1129-D4EB-4AA7-91A4-104540F5AB0B}" type="parTrans" cxnId="{0116E234-E080-4BC5-94B5-45933C434002}">
      <dgm:prSet/>
      <dgm:spPr/>
      <dgm:t>
        <a:bodyPr/>
        <a:lstStyle/>
        <a:p>
          <a:endParaRPr lang="en-US"/>
        </a:p>
      </dgm:t>
    </dgm:pt>
    <dgm:pt modelId="{9DC61405-A384-444D-9E40-B93B81126DA5}" type="sibTrans" cxnId="{0116E234-E080-4BC5-94B5-45933C434002}">
      <dgm:prSet/>
      <dgm:spPr/>
      <dgm:t>
        <a:bodyPr/>
        <a:lstStyle/>
        <a:p>
          <a:endParaRPr lang="en-US"/>
        </a:p>
      </dgm:t>
    </dgm:pt>
    <dgm:pt modelId="{05994629-1E16-426D-B837-2648DD71D79C}">
      <dgm:prSet/>
      <dgm:spPr/>
      <dgm:t>
        <a:bodyPr/>
        <a:lstStyle/>
        <a:p>
          <a:r>
            <a:rPr lang="en-GB"/>
            <a:t>Focus on family life and enhancement of its fortunes has influenced the rapid development of the economy</a:t>
          </a:r>
          <a:endParaRPr lang="en-US"/>
        </a:p>
      </dgm:t>
    </dgm:pt>
    <dgm:pt modelId="{10154D78-C0CF-4A8B-BB04-3C3B13D851DF}" type="parTrans" cxnId="{15787503-E0DE-43C5-AA75-2A490AF10B82}">
      <dgm:prSet/>
      <dgm:spPr/>
      <dgm:t>
        <a:bodyPr/>
        <a:lstStyle/>
        <a:p>
          <a:endParaRPr lang="en-US"/>
        </a:p>
      </dgm:t>
    </dgm:pt>
    <dgm:pt modelId="{B00F22D6-89A7-4CAC-B60C-0EE304344227}" type="sibTrans" cxnId="{15787503-E0DE-43C5-AA75-2A490AF10B82}">
      <dgm:prSet/>
      <dgm:spPr/>
      <dgm:t>
        <a:bodyPr/>
        <a:lstStyle/>
        <a:p>
          <a:endParaRPr lang="en-US"/>
        </a:p>
      </dgm:t>
    </dgm:pt>
    <dgm:pt modelId="{E4A4A11D-09DE-45D1-81D2-ABDA3F7B2AC1}">
      <dgm:prSet/>
      <dgm:spPr/>
      <dgm:t>
        <a:bodyPr/>
        <a:lstStyle/>
        <a:p>
          <a:r>
            <a:rPr lang="en-GB"/>
            <a:t>The role of the extended family in developing a network of conglomerates (chaebols) </a:t>
          </a:r>
          <a:endParaRPr lang="en-US"/>
        </a:p>
      </dgm:t>
    </dgm:pt>
    <dgm:pt modelId="{E4A5BFC4-2581-4397-8358-A2BF66F60BD1}" type="parTrans" cxnId="{352CF30C-2642-4DBE-980C-D166426BD4C1}">
      <dgm:prSet/>
      <dgm:spPr/>
      <dgm:t>
        <a:bodyPr/>
        <a:lstStyle/>
        <a:p>
          <a:endParaRPr lang="en-US"/>
        </a:p>
      </dgm:t>
    </dgm:pt>
    <dgm:pt modelId="{750E4D0B-A2DA-47F2-B234-26A440346DFC}" type="sibTrans" cxnId="{352CF30C-2642-4DBE-980C-D166426BD4C1}">
      <dgm:prSet/>
      <dgm:spPr/>
      <dgm:t>
        <a:bodyPr/>
        <a:lstStyle/>
        <a:p>
          <a:endParaRPr lang="en-US"/>
        </a:p>
      </dgm:t>
    </dgm:pt>
    <dgm:pt modelId="{721D1153-36FC-49E5-8968-647473C93ECA}">
      <dgm:prSet/>
      <dgm:spPr/>
      <dgm:t>
        <a:bodyPr/>
        <a:lstStyle/>
        <a:p>
          <a:r>
            <a:rPr lang="en-GB" dirty="0"/>
            <a:t>There are around 60 chaebols, held together by cross-ownership and cross-subsidies. </a:t>
          </a:r>
          <a:endParaRPr lang="en-US" dirty="0"/>
        </a:p>
      </dgm:t>
    </dgm:pt>
    <dgm:pt modelId="{B0315082-2C4F-4686-B256-EA207E9C1DB6}" type="parTrans" cxnId="{25BBAE66-7CB9-4AC5-8145-D2CB9B516038}">
      <dgm:prSet/>
      <dgm:spPr/>
      <dgm:t>
        <a:bodyPr/>
        <a:lstStyle/>
        <a:p>
          <a:endParaRPr lang="en-US"/>
        </a:p>
      </dgm:t>
    </dgm:pt>
    <dgm:pt modelId="{1DF66ADB-6BAE-4D0B-8EA7-2F8299C28DA2}" type="sibTrans" cxnId="{25BBAE66-7CB9-4AC5-8145-D2CB9B516038}">
      <dgm:prSet/>
      <dgm:spPr/>
      <dgm:t>
        <a:bodyPr/>
        <a:lstStyle/>
        <a:p>
          <a:endParaRPr lang="en-US"/>
        </a:p>
      </dgm:t>
    </dgm:pt>
    <dgm:pt modelId="{10259352-EE8C-4B58-8E71-390CD636B0A2}" type="pres">
      <dgm:prSet presAssocID="{A465DD12-12BB-4BC5-B796-6C6C66B09EE3}" presName="linear" presStyleCnt="0">
        <dgm:presLayoutVars>
          <dgm:animLvl val="lvl"/>
          <dgm:resizeHandles val="exact"/>
        </dgm:presLayoutVars>
      </dgm:prSet>
      <dgm:spPr/>
    </dgm:pt>
    <dgm:pt modelId="{E465357E-D406-44BF-BE8E-0BCAC97B32B5}" type="pres">
      <dgm:prSet presAssocID="{A53A8567-35F2-4ED6-8D99-B712416AC7D9}" presName="parentText" presStyleLbl="node1" presStyleIdx="0" presStyleCnt="1">
        <dgm:presLayoutVars>
          <dgm:chMax val="0"/>
          <dgm:bulletEnabled val="1"/>
        </dgm:presLayoutVars>
      </dgm:prSet>
      <dgm:spPr/>
    </dgm:pt>
    <dgm:pt modelId="{BAADE688-BBD8-4185-B54A-36976078628A}" type="pres">
      <dgm:prSet presAssocID="{A53A8567-35F2-4ED6-8D99-B712416AC7D9}" presName="childText" presStyleLbl="revTx" presStyleIdx="0" presStyleCnt="1">
        <dgm:presLayoutVars>
          <dgm:bulletEnabled val="1"/>
        </dgm:presLayoutVars>
      </dgm:prSet>
      <dgm:spPr/>
    </dgm:pt>
  </dgm:ptLst>
  <dgm:cxnLst>
    <dgm:cxn modelId="{15787503-E0DE-43C5-AA75-2A490AF10B82}" srcId="{A53A8567-35F2-4ED6-8D99-B712416AC7D9}" destId="{05994629-1E16-426D-B837-2648DD71D79C}" srcOrd="0" destOrd="0" parTransId="{10154D78-C0CF-4A8B-BB04-3C3B13D851DF}" sibTransId="{B00F22D6-89A7-4CAC-B60C-0EE304344227}"/>
    <dgm:cxn modelId="{352CF30C-2642-4DBE-980C-D166426BD4C1}" srcId="{A53A8567-35F2-4ED6-8D99-B712416AC7D9}" destId="{E4A4A11D-09DE-45D1-81D2-ABDA3F7B2AC1}" srcOrd="1" destOrd="0" parTransId="{E4A5BFC4-2581-4397-8358-A2BF66F60BD1}" sibTransId="{750E4D0B-A2DA-47F2-B234-26A440346DFC}"/>
    <dgm:cxn modelId="{0116E234-E080-4BC5-94B5-45933C434002}" srcId="{A465DD12-12BB-4BC5-B796-6C6C66B09EE3}" destId="{A53A8567-35F2-4ED6-8D99-B712416AC7D9}" srcOrd="0" destOrd="0" parTransId="{C99A1129-D4EB-4AA7-91A4-104540F5AB0B}" sibTransId="{9DC61405-A384-444D-9E40-B93B81126DA5}"/>
    <dgm:cxn modelId="{AF401663-0F5D-4C2B-B775-4250A0923695}" type="presOf" srcId="{721D1153-36FC-49E5-8968-647473C93ECA}" destId="{BAADE688-BBD8-4185-B54A-36976078628A}" srcOrd="0" destOrd="2" presId="urn:microsoft.com/office/officeart/2005/8/layout/vList2"/>
    <dgm:cxn modelId="{25BBAE66-7CB9-4AC5-8145-D2CB9B516038}" srcId="{A53A8567-35F2-4ED6-8D99-B712416AC7D9}" destId="{721D1153-36FC-49E5-8968-647473C93ECA}" srcOrd="2" destOrd="0" parTransId="{B0315082-2C4F-4686-B256-EA207E9C1DB6}" sibTransId="{1DF66ADB-6BAE-4D0B-8EA7-2F8299C28DA2}"/>
    <dgm:cxn modelId="{7BEC128B-F00C-4271-A18E-596A0968A08F}" type="presOf" srcId="{E4A4A11D-09DE-45D1-81D2-ABDA3F7B2AC1}" destId="{BAADE688-BBD8-4185-B54A-36976078628A}" srcOrd="0" destOrd="1" presId="urn:microsoft.com/office/officeart/2005/8/layout/vList2"/>
    <dgm:cxn modelId="{11CA0093-B043-4D47-A7BD-7F0EF3E3CE4E}" type="presOf" srcId="{A53A8567-35F2-4ED6-8D99-B712416AC7D9}" destId="{E465357E-D406-44BF-BE8E-0BCAC97B32B5}" srcOrd="0" destOrd="0" presId="urn:microsoft.com/office/officeart/2005/8/layout/vList2"/>
    <dgm:cxn modelId="{25E8E4B5-F51E-4DDE-A5FB-4708CA5391EB}" type="presOf" srcId="{A465DD12-12BB-4BC5-B796-6C6C66B09EE3}" destId="{10259352-EE8C-4B58-8E71-390CD636B0A2}" srcOrd="0" destOrd="0" presId="urn:microsoft.com/office/officeart/2005/8/layout/vList2"/>
    <dgm:cxn modelId="{D9B3F3DB-CADD-4EA4-BB04-F0B290D8E345}" type="presOf" srcId="{05994629-1E16-426D-B837-2648DD71D79C}" destId="{BAADE688-BBD8-4185-B54A-36976078628A}" srcOrd="0" destOrd="0" presId="urn:microsoft.com/office/officeart/2005/8/layout/vList2"/>
    <dgm:cxn modelId="{DBD222C0-373E-4CF5-93B8-429AEEC3A75F}" type="presParOf" srcId="{10259352-EE8C-4B58-8E71-390CD636B0A2}" destId="{E465357E-D406-44BF-BE8E-0BCAC97B32B5}" srcOrd="0" destOrd="0" presId="urn:microsoft.com/office/officeart/2005/8/layout/vList2"/>
    <dgm:cxn modelId="{163FF9DD-ED6D-4DFA-AAB0-5F6D1259DFB3}" type="presParOf" srcId="{10259352-EE8C-4B58-8E71-390CD636B0A2}" destId="{BAADE688-BBD8-4185-B54A-36976078628A}"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9D94CA-DDC3-4575-8132-EBAE5AF0FCC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D6F36730-D4C9-41F5-9721-E134F95D3AEC}">
      <dgm:prSet/>
      <dgm:spPr/>
      <dgm:t>
        <a:bodyPr/>
        <a:lstStyle/>
        <a:p>
          <a:r>
            <a:rPr lang="en-GB" dirty="0"/>
            <a:t>It </a:t>
          </a:r>
          <a:r>
            <a:rPr lang="en-GB"/>
            <a:t>has highlighted </a:t>
          </a:r>
          <a:r>
            <a:rPr lang="en-GB" dirty="0"/>
            <a:t>some key features of the (business) culture of countries within the Asian, African and Middle East clusters. </a:t>
          </a:r>
          <a:endParaRPr lang="en-US" dirty="0"/>
        </a:p>
      </dgm:t>
    </dgm:pt>
    <dgm:pt modelId="{27665F21-39FA-41BB-A789-3AA3D3143A70}" type="parTrans" cxnId="{F0932BE4-7690-4966-8070-1606FBA3772C}">
      <dgm:prSet/>
      <dgm:spPr/>
      <dgm:t>
        <a:bodyPr/>
        <a:lstStyle/>
        <a:p>
          <a:endParaRPr lang="en-US"/>
        </a:p>
      </dgm:t>
    </dgm:pt>
    <dgm:pt modelId="{F0C1FA0E-129F-426E-8E11-94FC16A2287F}" type="sibTrans" cxnId="{F0932BE4-7690-4966-8070-1606FBA3772C}">
      <dgm:prSet/>
      <dgm:spPr/>
      <dgm:t>
        <a:bodyPr/>
        <a:lstStyle/>
        <a:p>
          <a:endParaRPr lang="en-US"/>
        </a:p>
      </dgm:t>
    </dgm:pt>
    <dgm:pt modelId="{47703F66-D2CC-4212-B10D-9D6DC154EDEC}">
      <dgm:prSet/>
      <dgm:spPr/>
      <dgm:t>
        <a:bodyPr/>
        <a:lstStyle/>
        <a:p>
          <a:r>
            <a:rPr lang="en-GB" dirty="0"/>
            <a:t>It has highlighted the importance of relationships and networks in these clusters, expressed, for example, in the form of guanxi in China and the chaebol in South Korea, and has shown generally how Confucianism and Buddhism influence economic activity</a:t>
          </a:r>
          <a:endParaRPr lang="en-US" dirty="0"/>
        </a:p>
      </dgm:t>
    </dgm:pt>
    <dgm:pt modelId="{2FCE896C-892A-4EAD-9691-BC5F1F041456}" type="parTrans" cxnId="{8507CB3C-AB53-4D05-88DB-BAA5A70027FB}">
      <dgm:prSet/>
      <dgm:spPr/>
      <dgm:t>
        <a:bodyPr/>
        <a:lstStyle/>
        <a:p>
          <a:endParaRPr lang="en-US"/>
        </a:p>
      </dgm:t>
    </dgm:pt>
    <dgm:pt modelId="{8C7B2686-4979-49EB-9A23-C13E8A2FC2CD}" type="sibTrans" cxnId="{8507CB3C-AB53-4D05-88DB-BAA5A70027FB}">
      <dgm:prSet/>
      <dgm:spPr/>
      <dgm:t>
        <a:bodyPr/>
        <a:lstStyle/>
        <a:p>
          <a:endParaRPr lang="en-US"/>
        </a:p>
      </dgm:t>
    </dgm:pt>
    <dgm:pt modelId="{BD23410A-C381-4EF2-B8ED-E23C6ADF5D75}" type="pres">
      <dgm:prSet presAssocID="{8C9D94CA-DDC3-4575-8132-EBAE5AF0FCC9}" presName="linear" presStyleCnt="0">
        <dgm:presLayoutVars>
          <dgm:animLvl val="lvl"/>
          <dgm:resizeHandles val="exact"/>
        </dgm:presLayoutVars>
      </dgm:prSet>
      <dgm:spPr/>
    </dgm:pt>
    <dgm:pt modelId="{C47F3B26-9A32-41E1-A960-72834D20648B}" type="pres">
      <dgm:prSet presAssocID="{D6F36730-D4C9-41F5-9721-E134F95D3AEC}" presName="parentText" presStyleLbl="node1" presStyleIdx="0" presStyleCnt="2">
        <dgm:presLayoutVars>
          <dgm:chMax val="0"/>
          <dgm:bulletEnabled val="1"/>
        </dgm:presLayoutVars>
      </dgm:prSet>
      <dgm:spPr/>
    </dgm:pt>
    <dgm:pt modelId="{C0E840A3-91BB-47AC-8008-269819312D83}" type="pres">
      <dgm:prSet presAssocID="{F0C1FA0E-129F-426E-8E11-94FC16A2287F}" presName="spacer" presStyleCnt="0"/>
      <dgm:spPr/>
    </dgm:pt>
    <dgm:pt modelId="{EC1CAE53-B2E2-4173-96D7-1D5715D66475}" type="pres">
      <dgm:prSet presAssocID="{47703F66-D2CC-4212-B10D-9D6DC154EDEC}" presName="parentText" presStyleLbl="node1" presStyleIdx="1" presStyleCnt="2">
        <dgm:presLayoutVars>
          <dgm:chMax val="0"/>
          <dgm:bulletEnabled val="1"/>
        </dgm:presLayoutVars>
      </dgm:prSet>
      <dgm:spPr/>
    </dgm:pt>
  </dgm:ptLst>
  <dgm:cxnLst>
    <dgm:cxn modelId="{1D19EF12-03C3-4B4D-8A46-2CC33581E129}" type="presOf" srcId="{D6F36730-D4C9-41F5-9721-E134F95D3AEC}" destId="{C47F3B26-9A32-41E1-A960-72834D20648B}" srcOrd="0" destOrd="0" presId="urn:microsoft.com/office/officeart/2005/8/layout/vList2"/>
    <dgm:cxn modelId="{8507CB3C-AB53-4D05-88DB-BAA5A70027FB}" srcId="{8C9D94CA-DDC3-4575-8132-EBAE5AF0FCC9}" destId="{47703F66-D2CC-4212-B10D-9D6DC154EDEC}" srcOrd="1" destOrd="0" parTransId="{2FCE896C-892A-4EAD-9691-BC5F1F041456}" sibTransId="{8C7B2686-4979-49EB-9A23-C13E8A2FC2CD}"/>
    <dgm:cxn modelId="{1C387950-F7D3-4759-B933-71887E19ECD7}" type="presOf" srcId="{8C9D94CA-DDC3-4575-8132-EBAE5AF0FCC9}" destId="{BD23410A-C381-4EF2-B8ED-E23C6ADF5D75}" srcOrd="0" destOrd="0" presId="urn:microsoft.com/office/officeart/2005/8/layout/vList2"/>
    <dgm:cxn modelId="{5748CB80-BC42-4E3F-BBD6-D5D92D7C422C}" type="presOf" srcId="{47703F66-D2CC-4212-B10D-9D6DC154EDEC}" destId="{EC1CAE53-B2E2-4173-96D7-1D5715D66475}" srcOrd="0" destOrd="0" presId="urn:microsoft.com/office/officeart/2005/8/layout/vList2"/>
    <dgm:cxn modelId="{F0932BE4-7690-4966-8070-1606FBA3772C}" srcId="{8C9D94CA-DDC3-4575-8132-EBAE5AF0FCC9}" destId="{D6F36730-D4C9-41F5-9721-E134F95D3AEC}" srcOrd="0" destOrd="0" parTransId="{27665F21-39FA-41BB-A789-3AA3D3143A70}" sibTransId="{F0C1FA0E-129F-426E-8E11-94FC16A2287F}"/>
    <dgm:cxn modelId="{F20336DC-C436-4385-8319-07395F2FF64C}" type="presParOf" srcId="{BD23410A-C381-4EF2-B8ED-E23C6ADF5D75}" destId="{C47F3B26-9A32-41E1-A960-72834D20648B}" srcOrd="0" destOrd="0" presId="urn:microsoft.com/office/officeart/2005/8/layout/vList2"/>
    <dgm:cxn modelId="{7B67845A-A239-4673-BF7A-6E8BCDCC3E15}" type="presParOf" srcId="{BD23410A-C381-4EF2-B8ED-E23C6ADF5D75}" destId="{C0E840A3-91BB-47AC-8008-269819312D83}" srcOrd="1" destOrd="0" presId="urn:microsoft.com/office/officeart/2005/8/layout/vList2"/>
    <dgm:cxn modelId="{0443C338-78C9-4872-9E71-8BFAF2176804}" type="presParOf" srcId="{BD23410A-C381-4EF2-B8ED-E23C6ADF5D75}" destId="{EC1CAE53-B2E2-4173-96D7-1D5715D6647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5357E-D406-44BF-BE8E-0BCAC97B32B5}">
      <dsp:nvSpPr>
        <dsp:cNvPr id="0" name=""/>
        <dsp:cNvSpPr/>
      </dsp:nvSpPr>
      <dsp:spPr>
        <a:xfrm>
          <a:off x="0" y="38079"/>
          <a:ext cx="5397237" cy="11536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The South Koreans and the chaebol </a:t>
          </a:r>
          <a:endParaRPr lang="en-US" sz="2900" kern="1200" dirty="0"/>
        </a:p>
      </dsp:txBody>
      <dsp:txXfrm>
        <a:off x="56315" y="94394"/>
        <a:ext cx="5284607" cy="1040990"/>
      </dsp:txXfrm>
    </dsp:sp>
    <dsp:sp modelId="{BAADE688-BBD8-4185-B54A-36976078628A}">
      <dsp:nvSpPr>
        <dsp:cNvPr id="0" name=""/>
        <dsp:cNvSpPr/>
      </dsp:nvSpPr>
      <dsp:spPr>
        <a:xfrm>
          <a:off x="0" y="1191699"/>
          <a:ext cx="5397237" cy="3121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362"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Focus on family life and enhancement of its fortunes has influenced the rapid development of the economy</a:t>
          </a:r>
          <a:endParaRPr lang="en-US" sz="2300" kern="1200"/>
        </a:p>
        <a:p>
          <a:pPr marL="228600" lvl="1" indent="-228600" algn="l" defTabSz="1022350">
            <a:lnSpc>
              <a:spcPct val="90000"/>
            </a:lnSpc>
            <a:spcBef>
              <a:spcPct val="0"/>
            </a:spcBef>
            <a:spcAft>
              <a:spcPct val="20000"/>
            </a:spcAft>
            <a:buChar char="•"/>
          </a:pPr>
          <a:r>
            <a:rPr lang="en-GB" sz="2300" kern="1200"/>
            <a:t>The role of the extended family in developing a network of conglomerates (chaebols) </a:t>
          </a:r>
          <a:endParaRPr lang="en-US" sz="2300" kern="1200"/>
        </a:p>
        <a:p>
          <a:pPr marL="228600" lvl="1" indent="-228600" algn="l" defTabSz="1022350">
            <a:lnSpc>
              <a:spcPct val="90000"/>
            </a:lnSpc>
            <a:spcBef>
              <a:spcPct val="0"/>
            </a:spcBef>
            <a:spcAft>
              <a:spcPct val="20000"/>
            </a:spcAft>
            <a:buChar char="•"/>
          </a:pPr>
          <a:r>
            <a:rPr lang="en-GB" sz="2300" kern="1200" dirty="0"/>
            <a:t>There are around 60 chaebols, held together by cross-ownership and cross-subsidies. </a:t>
          </a:r>
          <a:endParaRPr lang="en-US" sz="2300" kern="1200" dirty="0"/>
        </a:p>
      </dsp:txBody>
      <dsp:txXfrm>
        <a:off x="0" y="1191699"/>
        <a:ext cx="5397237" cy="31215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F3B26-9A32-41E1-A960-72834D20648B}">
      <dsp:nvSpPr>
        <dsp:cNvPr id="0" name=""/>
        <dsp:cNvSpPr/>
      </dsp:nvSpPr>
      <dsp:spPr>
        <a:xfrm>
          <a:off x="0" y="39043"/>
          <a:ext cx="10410524" cy="198402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It </a:t>
          </a:r>
          <a:r>
            <a:rPr lang="en-GB" sz="2800" kern="1200"/>
            <a:t>has highlighted </a:t>
          </a:r>
          <a:r>
            <a:rPr lang="en-GB" sz="2800" kern="1200" dirty="0"/>
            <a:t>some key features of the (business) culture of countries within the Asian, African and Middle East clusters. </a:t>
          </a:r>
          <a:endParaRPr lang="en-US" sz="2800" kern="1200" dirty="0"/>
        </a:p>
      </dsp:txBody>
      <dsp:txXfrm>
        <a:off x="96852" y="135895"/>
        <a:ext cx="10216820" cy="1790323"/>
      </dsp:txXfrm>
    </dsp:sp>
    <dsp:sp modelId="{EC1CAE53-B2E2-4173-96D7-1D5715D66475}">
      <dsp:nvSpPr>
        <dsp:cNvPr id="0" name=""/>
        <dsp:cNvSpPr/>
      </dsp:nvSpPr>
      <dsp:spPr>
        <a:xfrm>
          <a:off x="0" y="2103711"/>
          <a:ext cx="10410524" cy="1984027"/>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It has highlighted the importance of relationships and networks in these clusters, expressed, for example, in the form of guanxi in China and the chaebol in South Korea, and has shown generally how Confucianism and Buddhism influence economic activity</a:t>
          </a:r>
          <a:endParaRPr lang="en-US" sz="2800" kern="1200" dirty="0"/>
        </a:p>
      </dsp:txBody>
      <dsp:txXfrm>
        <a:off x="96852" y="2200563"/>
        <a:ext cx="10216820" cy="17903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ED991-0A98-41EA-A179-B8847C04CB66}" type="datetimeFigureOut">
              <a:rPr lang="en-GB" smtClean="0"/>
              <a:t>14/06/2023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2947C0-1C47-442E-94EA-4128D0B54DA0}" type="slidenum">
              <a:rPr lang="en-GB" smtClean="0"/>
              <a:t>‹#›</a:t>
            </a:fld>
            <a:endParaRPr lang="en-GB"/>
          </a:p>
        </p:txBody>
      </p:sp>
    </p:spTree>
    <p:extLst>
      <p:ext uri="{BB962C8B-B14F-4D97-AF65-F5344CB8AC3E}">
        <p14:creationId xmlns:p14="http://schemas.microsoft.com/office/powerpoint/2010/main" val="4006548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ogle.com/search?q=untroubled&amp;si=AMnBZoFY6cJe4EcBOpcoqxHCe-If6PzWBiNq3yF19xG8FO3MBk5xeNP86Ikr6BADK49cijq8RAem47Ez_HqJu0TLFy4bYIKuCg%3D%3D&amp;expnd=1"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a:t>
            </a:fld>
            <a:endParaRPr lang="en-GB"/>
          </a:p>
        </p:txBody>
      </p:sp>
    </p:spTree>
    <p:extLst>
      <p:ext uri="{BB962C8B-B14F-4D97-AF65-F5344CB8AC3E}">
        <p14:creationId xmlns:p14="http://schemas.microsoft.com/office/powerpoint/2010/main" val="3753562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a:t>
            </a:fld>
            <a:endParaRPr lang="en-GB"/>
          </a:p>
        </p:txBody>
      </p:sp>
    </p:spTree>
    <p:extLst>
      <p:ext uri="{BB962C8B-B14F-4D97-AF65-F5344CB8AC3E}">
        <p14:creationId xmlns:p14="http://schemas.microsoft.com/office/powerpoint/2010/main" val="1776650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6</a:t>
            </a:fld>
            <a:endParaRPr lang="en-GB"/>
          </a:p>
        </p:txBody>
      </p:sp>
    </p:spTree>
    <p:extLst>
      <p:ext uri="{BB962C8B-B14F-4D97-AF65-F5344CB8AC3E}">
        <p14:creationId xmlns:p14="http://schemas.microsoft.com/office/powerpoint/2010/main" val="3275829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7</a:t>
            </a:fld>
            <a:endParaRPr lang="en-GB"/>
          </a:p>
        </p:txBody>
      </p:sp>
    </p:spTree>
    <p:extLst>
      <p:ext uri="{BB962C8B-B14F-4D97-AF65-F5344CB8AC3E}">
        <p14:creationId xmlns:p14="http://schemas.microsoft.com/office/powerpoint/2010/main" val="3627429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8</a:t>
            </a:fld>
            <a:endParaRPr lang="en-GB"/>
          </a:p>
        </p:txBody>
      </p:sp>
    </p:spTree>
    <p:extLst>
      <p:ext uri="{BB962C8B-B14F-4D97-AF65-F5344CB8AC3E}">
        <p14:creationId xmlns:p14="http://schemas.microsoft.com/office/powerpoint/2010/main" val="3745358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After the research GLOBE </a:t>
            </a:r>
            <a:r>
              <a:rPr lang="en-GB" b="0" i="0" dirty="0">
                <a:solidFill>
                  <a:srgbClr val="515151"/>
                </a:solidFill>
                <a:effectLst/>
                <a:latin typeface="comfortaaregular"/>
              </a:rPr>
              <a:t>Leadership behaviours and practices</a:t>
            </a:r>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GLOBE researchers divided the data from 62 countries into </a:t>
            </a:r>
            <a:r>
              <a:rPr lang="en-GB" b="1" i="0" dirty="0">
                <a:solidFill>
                  <a:srgbClr val="000000"/>
                </a:solidFill>
                <a:effectLst/>
                <a:latin typeface="Arial" panose="020B0604020202020204" pitchFamily="34" charset="0"/>
              </a:rPr>
              <a:t>regional clusters looking at managers from different backgrounds</a:t>
            </a:r>
          </a:p>
          <a:p>
            <a:endParaRPr lang="en-GB" b="1"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rial" panose="020B0604020202020204" pitchFamily="34" charset="0"/>
              </a:rPr>
              <a:t>These clusters provide a convenient way to: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rial" panose="020B0604020202020204" pitchFamily="34" charset="0"/>
              </a:rPr>
              <a:t>Using </a:t>
            </a:r>
            <a:r>
              <a:rPr lang="en-GB" b="1" i="0" dirty="0">
                <a:solidFill>
                  <a:srgbClr val="8E44AD"/>
                </a:solidFill>
                <a:effectLst/>
                <a:latin typeface="Playfair Display Bold Italic"/>
              </a:rPr>
              <a:t>GLOBE Cultural Dimensions that may overlap with Hofstede’s cultural dimensions</a:t>
            </a:r>
            <a:endParaRPr lang="en-GB" b="1" i="0" dirty="0">
              <a:solidFill>
                <a:srgbClr val="3D3935"/>
              </a:solidFill>
              <a:effectLst/>
              <a:latin typeface="comfortaaregular"/>
            </a:endParaRPr>
          </a:p>
          <a:p>
            <a:pPr algn="l"/>
            <a:r>
              <a:rPr lang="en-GB" b="1" i="0" dirty="0">
                <a:solidFill>
                  <a:srgbClr val="515151"/>
                </a:solidFill>
                <a:effectLst/>
                <a:latin typeface="comfortaaregular"/>
              </a:rPr>
              <a:t>Performance Orientation - </a:t>
            </a:r>
            <a:r>
              <a:rPr lang="en-GB" b="0" i="0" dirty="0">
                <a:solidFill>
                  <a:srgbClr val="515151"/>
                </a:solidFill>
                <a:effectLst/>
                <a:latin typeface="comfortaaregular"/>
              </a:rPr>
              <a:t> </a:t>
            </a:r>
            <a:r>
              <a:rPr lang="en-GB" b="1" i="0" dirty="0">
                <a:solidFill>
                  <a:srgbClr val="515151"/>
                </a:solidFill>
                <a:effectLst/>
                <a:latin typeface="comfortaaregular"/>
              </a:rPr>
              <a:t>Uncertainty Avoidance - </a:t>
            </a:r>
            <a:r>
              <a:rPr lang="en-GB" b="0" i="0" dirty="0">
                <a:solidFill>
                  <a:srgbClr val="515151"/>
                </a:solidFill>
                <a:effectLst/>
                <a:latin typeface="comfortaaregular"/>
              </a:rPr>
              <a:t> </a:t>
            </a:r>
            <a:r>
              <a:rPr lang="en-GB" b="1" i="0" dirty="0">
                <a:solidFill>
                  <a:srgbClr val="515151"/>
                </a:solidFill>
                <a:effectLst/>
                <a:latin typeface="comfortaaregular"/>
              </a:rPr>
              <a:t>Humane Orientation - Institutional Collectivism - </a:t>
            </a:r>
            <a:r>
              <a:rPr lang="en-GB" b="0" i="0" dirty="0">
                <a:solidFill>
                  <a:srgbClr val="515151"/>
                </a:solidFill>
                <a:effectLst/>
                <a:latin typeface="comfortaaregular"/>
              </a:rPr>
              <a:t> </a:t>
            </a:r>
            <a:r>
              <a:rPr lang="en-GB" b="1" i="0" dirty="0">
                <a:solidFill>
                  <a:srgbClr val="515151"/>
                </a:solidFill>
                <a:effectLst/>
                <a:latin typeface="comfortaaregular"/>
              </a:rPr>
              <a:t>Future Orientation - Power Distance</a:t>
            </a: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These are to generally : </a:t>
            </a:r>
          </a:p>
          <a:p>
            <a:pPr algn="l"/>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dirty="0" err="1">
                <a:solidFill>
                  <a:srgbClr val="000000"/>
                </a:solidFill>
                <a:effectLst/>
                <a:latin typeface="Arial" panose="020B0604020202020204" pitchFamily="34" charset="0"/>
              </a:rPr>
              <a:t>Analyze</a:t>
            </a:r>
            <a:r>
              <a:rPr lang="en-GB" b="0" i="0" dirty="0">
                <a:solidFill>
                  <a:srgbClr val="000000"/>
                </a:solidFill>
                <a:effectLst/>
                <a:latin typeface="Arial" panose="020B0604020202020204" pitchFamily="34" charset="0"/>
              </a:rPr>
              <a:t> similarities and differences between cultural groups</a:t>
            </a:r>
          </a:p>
          <a:p>
            <a:pPr algn="l">
              <a:buFont typeface="Arial" panose="020B0604020202020204" pitchFamily="34" charset="0"/>
              <a:buChar char="•"/>
            </a:pPr>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dirty="0">
                <a:solidFill>
                  <a:srgbClr val="000000"/>
                </a:solidFill>
                <a:effectLst/>
                <a:latin typeface="Arial" panose="020B0604020202020204" pitchFamily="34" charset="0"/>
              </a:rPr>
              <a:t>Make meaningful generalizations about culture and leadership</a:t>
            </a: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9</a:t>
            </a:fld>
            <a:endParaRPr lang="en-GB"/>
          </a:p>
        </p:txBody>
      </p:sp>
    </p:spTree>
    <p:extLst>
      <p:ext uri="{BB962C8B-B14F-4D97-AF65-F5344CB8AC3E}">
        <p14:creationId xmlns:p14="http://schemas.microsoft.com/office/powerpoint/2010/main" val="309221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By Confucian ideology meaning : </a:t>
            </a:r>
            <a:r>
              <a:rPr lang="en-GB" b="1" i="0" dirty="0">
                <a:solidFill>
                  <a:srgbClr val="111111"/>
                </a:solidFill>
                <a:effectLst/>
                <a:latin typeface="Roboto" panose="02000000000000000000" pitchFamily="2" charset="0"/>
              </a:rPr>
              <a:t> acceptance of hierarchy, </a:t>
            </a:r>
          </a:p>
          <a:p>
            <a:endParaRPr lang="en-GB" b="1" i="0" dirty="0">
              <a:solidFill>
                <a:srgbClr val="111111"/>
              </a:solidFill>
              <a:effectLst/>
              <a:latin typeface="Roboto" panose="02000000000000000000" pitchFamily="2" charset="0"/>
            </a:endParaRPr>
          </a:p>
          <a:p>
            <a:r>
              <a:rPr lang="en-GB" b="1" i="0" dirty="0">
                <a:solidFill>
                  <a:srgbClr val="111111"/>
                </a:solidFill>
                <a:effectLst/>
                <a:latin typeface="Roboto" panose="02000000000000000000" pitchFamily="2" charset="0"/>
              </a:rPr>
              <a:t> and </a:t>
            </a:r>
            <a:r>
              <a:rPr lang="en-GB" b="0" i="0" dirty="0">
                <a:solidFill>
                  <a:srgbClr val="444444"/>
                </a:solidFill>
                <a:effectLst/>
                <a:latin typeface="Roboto" panose="02000000000000000000" pitchFamily="2" charset="0"/>
              </a:rPr>
              <a:t>Confucianism, also known as Ruism or Ru classicism, is a system of thought and behaviour originating in ancient China.</a:t>
            </a:r>
          </a:p>
          <a:p>
            <a:endParaRPr lang="en-GB" b="1" i="0" dirty="0">
              <a:solidFill>
                <a:srgbClr val="111111"/>
              </a:solidFill>
              <a:effectLst/>
              <a:latin typeface="Roboto" panose="02000000000000000000" pitchFamily="2" charset="0"/>
            </a:endParaRPr>
          </a:p>
          <a:p>
            <a:r>
              <a:rPr lang="en-GB" b="0" i="0" dirty="0">
                <a:solidFill>
                  <a:srgbClr val="444444"/>
                </a:solidFill>
                <a:effectLst/>
                <a:latin typeface="Roboto" panose="02000000000000000000" pitchFamily="2" charset="0"/>
              </a:rPr>
              <a:t>And it is described as tradition, a philosophy, a religion, mixed so for a way of governing, or simply a way of life</a:t>
            </a:r>
          </a:p>
          <a:p>
            <a:endParaRPr lang="en-GB" b="0" i="0" dirty="0">
              <a:solidFill>
                <a:srgbClr val="444444"/>
              </a:solidFill>
              <a:effectLst/>
              <a:latin typeface="Roboto" panose="02000000000000000000" pitchFamily="2" charset="0"/>
            </a:endParaRPr>
          </a:p>
          <a:p>
            <a:r>
              <a:rPr lang="en-GB" dirty="0"/>
              <a:t>Doing business is a nature that involves establishing a good relationship</a:t>
            </a:r>
          </a:p>
        </p:txBody>
      </p:sp>
      <p:sp>
        <p:nvSpPr>
          <p:cNvPr id="4" name="Slide Number Placeholder 3"/>
          <p:cNvSpPr>
            <a:spLocks noGrp="1"/>
          </p:cNvSpPr>
          <p:nvPr>
            <p:ph type="sldNum" sz="quarter" idx="5"/>
          </p:nvPr>
        </p:nvSpPr>
        <p:spPr/>
        <p:txBody>
          <a:bodyPr/>
          <a:lstStyle/>
          <a:p>
            <a:fld id="{D62947C0-1C47-442E-94EA-4128D0B54DA0}" type="slidenum">
              <a:rPr lang="en-GB" smtClean="0"/>
              <a:t>10</a:t>
            </a:fld>
            <a:endParaRPr lang="en-GB"/>
          </a:p>
        </p:txBody>
      </p:sp>
    </p:spTree>
    <p:extLst>
      <p:ext uri="{BB962C8B-B14F-4D97-AF65-F5344CB8AC3E}">
        <p14:creationId xmlns:p14="http://schemas.microsoft.com/office/powerpoint/2010/main" val="13825677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ato" panose="020B0604020202020204" pitchFamily="34" charset="0"/>
              </a:rPr>
              <a:t>Religions : Taoism, Confucianism and Buddhism.</a:t>
            </a:r>
          </a:p>
          <a:p>
            <a:endParaRPr lang="en-GB" b="0" i="0" dirty="0">
              <a:solidFill>
                <a:srgbClr val="333333"/>
              </a:solidFill>
              <a:effectLst/>
              <a:latin typeface="lato" panose="020B0604020202020204" pitchFamily="34" charset="0"/>
            </a:endParaRPr>
          </a:p>
          <a:p>
            <a:r>
              <a:rPr lang="en-GB" b="0" i="0" dirty="0">
                <a:solidFill>
                  <a:srgbClr val="333333"/>
                </a:solidFill>
                <a:effectLst/>
                <a:latin typeface="lato" panose="020B0604020202020204" pitchFamily="34" charset="0"/>
              </a:rPr>
              <a:t>Which means that society and cultural values are very imbedded with the individual </a:t>
            </a:r>
          </a:p>
          <a:p>
            <a:endParaRPr lang="en-GB" b="0" i="0" dirty="0">
              <a:solidFill>
                <a:srgbClr val="333333"/>
              </a:solidFill>
              <a:effectLst/>
              <a:latin typeface="lato" panose="020B0604020202020204" pitchFamily="34" charset="0"/>
            </a:endParaRPr>
          </a:p>
          <a:p>
            <a:r>
              <a:rPr lang="en-GB" b="0" i="0" dirty="0">
                <a:solidFill>
                  <a:srgbClr val="111111"/>
                </a:solidFill>
                <a:effectLst/>
                <a:latin typeface="Roboto" panose="02000000000000000000" pitchFamily="2" charset="0"/>
              </a:rPr>
              <a:t>Very High Power Distance – Individualism (country not individual) – score low in uncertainty avoidance </a:t>
            </a:r>
          </a:p>
          <a:p>
            <a:endParaRPr lang="en-GB" b="0" i="0" dirty="0">
              <a:solidFill>
                <a:srgbClr val="111111"/>
              </a:solidFill>
              <a:effectLst/>
              <a:latin typeface="Roboto" panose="02000000000000000000" pitchFamily="2" charset="0"/>
            </a:endParaRPr>
          </a:p>
          <a:p>
            <a:r>
              <a:rPr lang="en-GB" b="1" i="0" dirty="0">
                <a:solidFill>
                  <a:srgbClr val="202124"/>
                </a:solidFill>
                <a:effectLst/>
                <a:latin typeface="arial" panose="020B0604020202020204" pitchFamily="34" charset="0"/>
              </a:rPr>
              <a:t>Some things to consider when in China: </a:t>
            </a:r>
          </a:p>
          <a:p>
            <a:r>
              <a:rPr lang="en-GB" b="1" i="0" dirty="0">
                <a:solidFill>
                  <a:srgbClr val="202124"/>
                </a:solidFill>
                <a:effectLst/>
                <a:latin typeface="arial" panose="020B0604020202020204" pitchFamily="34" charset="0"/>
              </a:rPr>
              <a:t>Do not touch, hug, lock arms, back slap or make any body contact</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Clicking fingers or whistling is considered very rude. </a:t>
            </a:r>
          </a:p>
          <a:p>
            <a:r>
              <a:rPr lang="en-GB" b="0" i="0" dirty="0">
                <a:solidFill>
                  <a:srgbClr val="202124"/>
                </a:solidFill>
                <a:effectLst/>
                <a:latin typeface="arial" panose="020B0604020202020204" pitchFamily="34" charset="0"/>
              </a:rPr>
              <a:t>Never put your feet on a desk or a chair. </a:t>
            </a:r>
          </a:p>
          <a:p>
            <a:r>
              <a:rPr lang="en-GB" b="0" i="0" dirty="0">
                <a:solidFill>
                  <a:srgbClr val="202124"/>
                </a:solidFill>
                <a:effectLst/>
                <a:latin typeface="arial" panose="020B0604020202020204" pitchFamily="34" charset="0"/>
              </a:rPr>
              <a:t>Never gesture or pass an object with your feet. </a:t>
            </a:r>
          </a:p>
          <a:p>
            <a:r>
              <a:rPr lang="en-GB" b="0" i="0" dirty="0">
                <a:solidFill>
                  <a:srgbClr val="202124"/>
                </a:solidFill>
                <a:effectLst/>
                <a:latin typeface="arial" panose="020B0604020202020204" pitchFamily="34" charset="0"/>
              </a:rPr>
              <a:t>Blowing one's nose in a handkerchief and returning it to one's pocket is considered vulgar by the Chinese</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But spitting is acceptable </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11</a:t>
            </a:fld>
            <a:endParaRPr lang="en-GB"/>
          </a:p>
        </p:txBody>
      </p:sp>
    </p:spTree>
    <p:extLst>
      <p:ext uri="{BB962C8B-B14F-4D97-AF65-F5344CB8AC3E}">
        <p14:creationId xmlns:p14="http://schemas.microsoft.com/office/powerpoint/2010/main" val="4237515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4D5156"/>
                </a:solidFill>
                <a:effectLst/>
                <a:latin typeface="arial" panose="020B0604020202020204" pitchFamily="34" charset="0"/>
              </a:rPr>
              <a:t>Wa</a:t>
            </a:r>
            <a:r>
              <a:rPr lang="en-GB" b="0" i="0" dirty="0">
                <a:solidFill>
                  <a:srgbClr val="4D5156"/>
                </a:solidFill>
                <a:effectLst/>
                <a:latin typeface="arial" panose="020B0604020202020204" pitchFamily="34" charset="0"/>
              </a:rPr>
              <a:t> is a Japanese cultural concept usually translated into English as "harmony". It is one of the most fundamental concepts of Japan’s moral system.</a:t>
            </a:r>
          </a:p>
          <a:p>
            <a:endParaRPr lang="en-GB" b="0" i="0" dirty="0">
              <a:solidFill>
                <a:srgbClr val="4D5156"/>
              </a:solidFill>
              <a:effectLst/>
              <a:latin typeface="arial" panose="020B0604020202020204" pitchFamily="34" charset="0"/>
            </a:endParaRPr>
          </a:p>
          <a:p>
            <a:r>
              <a:rPr lang="en-GB" b="0" i="0" dirty="0">
                <a:solidFill>
                  <a:srgbClr val="111111"/>
                </a:solidFill>
                <a:effectLst/>
                <a:latin typeface="Roboto" panose="02000000000000000000" pitchFamily="2" charset="0"/>
              </a:rPr>
              <a:t>Japan is very similar to Chinas analytical work with Dimensions </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However there are glaring differences, such as in the dimensions of uncertainty avoidance or individualism, which are difficult to reconcile with referring to a shared common framework of societal values.</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Meaning that due to its past – Japan does take more of a Western approach in business and it is more accepted to do things different – </a:t>
            </a:r>
          </a:p>
          <a:p>
            <a:r>
              <a:rPr lang="en-GB" b="0" i="0" dirty="0">
                <a:solidFill>
                  <a:srgbClr val="111111"/>
                </a:solidFill>
                <a:effectLst/>
                <a:latin typeface="Roboto" panose="02000000000000000000" pitchFamily="2" charset="0"/>
              </a:rPr>
              <a:t>As long as it does not change the way they do business</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POINT 5 – Compliments</a:t>
            </a:r>
          </a:p>
          <a:p>
            <a:r>
              <a:rPr lang="en-GB" b="0" i="0" dirty="0">
                <a:solidFill>
                  <a:srgbClr val="111111"/>
                </a:solidFill>
                <a:effectLst/>
                <a:latin typeface="Roboto" panose="02000000000000000000" pitchFamily="2" charset="0"/>
              </a:rPr>
              <a:t>POINT 10 – countries that are </a:t>
            </a:r>
            <a:r>
              <a:rPr lang="en-GB" b="0" i="0" dirty="0" err="1">
                <a:solidFill>
                  <a:srgbClr val="111111"/>
                </a:solidFill>
                <a:effectLst/>
                <a:latin typeface="Roboto" panose="02000000000000000000" pitchFamily="2" charset="0"/>
              </a:rPr>
              <a:t>lound</a:t>
            </a:r>
            <a:r>
              <a:rPr lang="en-GB" b="0" i="0" dirty="0">
                <a:solidFill>
                  <a:srgbClr val="111111"/>
                </a:solidFill>
                <a:effectLst/>
                <a:latin typeface="Roboto" panose="02000000000000000000" pitchFamily="2" charset="0"/>
              </a:rPr>
              <a:t> – would you place near these customers? </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12</a:t>
            </a:fld>
            <a:endParaRPr lang="en-GB"/>
          </a:p>
        </p:txBody>
      </p:sp>
    </p:spTree>
    <p:extLst>
      <p:ext uri="{BB962C8B-B14F-4D97-AF65-F5344CB8AC3E}">
        <p14:creationId xmlns:p14="http://schemas.microsoft.com/office/powerpoint/2010/main" val="21630217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According to the Hofstede’s Cultural Dimensions analysis, </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Korea scored a very low collectivist society. This appears to be due to the deep-rooted Confucianism culture</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They focus on family and developing long term networks </a:t>
            </a:r>
            <a:r>
              <a:rPr lang="en-GB" b="0" i="0" dirty="0">
                <a:solidFill>
                  <a:srgbClr val="202124"/>
                </a:solidFill>
                <a:effectLst/>
                <a:latin typeface="arial" panose="020B0604020202020204" pitchFamily="34" charset="0"/>
              </a:rPr>
              <a:t>Chaebols are owned, controlled, and/or managed by the same family dynasty, generally that of the group's founder</a:t>
            </a:r>
            <a:endParaRPr lang="en-GB" b="0" i="0" dirty="0">
              <a:solidFill>
                <a:srgbClr val="111111"/>
              </a:solidFill>
              <a:effectLst/>
              <a:latin typeface="Roboto" panose="02000000000000000000" pitchFamily="2" charset="0"/>
            </a:endParaRPr>
          </a:p>
          <a:p>
            <a:endParaRPr lang="en-GB" b="0" i="0" dirty="0">
              <a:solidFill>
                <a:srgbClr val="111111"/>
              </a:solidFill>
              <a:effectLst/>
              <a:latin typeface="Roboto" panose="02000000000000000000" pitchFamily="2" charset="0"/>
            </a:endParaRPr>
          </a:p>
          <a:p>
            <a:r>
              <a:rPr lang="en-GB" b="0" i="0" dirty="0">
                <a:solidFill>
                  <a:srgbClr val="202124"/>
                </a:solidFill>
                <a:effectLst/>
                <a:latin typeface="arial" panose="020B0604020202020204" pitchFamily="34" charset="0"/>
              </a:rPr>
              <a:t>Chaebols (</a:t>
            </a:r>
            <a:r>
              <a:rPr lang="en-GB" b="0" i="0" dirty="0" err="1">
                <a:solidFill>
                  <a:srgbClr val="202124"/>
                </a:solidFill>
                <a:effectLst/>
                <a:latin typeface="arial" panose="020B0604020202020204" pitchFamily="34" charset="0"/>
              </a:rPr>
              <a:t>tscheybols</a:t>
            </a:r>
            <a:r>
              <a:rPr lang="en-GB" b="0" i="0" dirty="0">
                <a:solidFill>
                  <a:srgbClr val="202124"/>
                </a:solidFill>
                <a:effectLst/>
                <a:latin typeface="arial" panose="020B0604020202020204" pitchFamily="34" charset="0"/>
              </a:rPr>
              <a:t>) - a large family-owned business conglomerate. Samsung, LG, Hyundai</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13</a:t>
            </a:fld>
            <a:endParaRPr lang="en-GB"/>
          </a:p>
        </p:txBody>
      </p:sp>
    </p:spTree>
    <p:extLst>
      <p:ext uri="{BB962C8B-B14F-4D97-AF65-F5344CB8AC3E}">
        <p14:creationId xmlns:p14="http://schemas.microsoft.com/office/powerpoint/2010/main" val="1372256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‘Karma capitalism’ is the idea that cooperations can simultaneously create value and social justice.</a:t>
            </a:r>
          </a:p>
          <a:p>
            <a:endParaRPr lang="en-GB" dirty="0"/>
          </a:p>
          <a:p>
            <a:r>
              <a:rPr lang="en-GB" dirty="0"/>
              <a:t>These countries are more about the individual rather the company or country as a whole.</a:t>
            </a:r>
          </a:p>
        </p:txBody>
      </p:sp>
      <p:sp>
        <p:nvSpPr>
          <p:cNvPr id="4" name="Slide Number Placeholder 3"/>
          <p:cNvSpPr>
            <a:spLocks noGrp="1"/>
          </p:cNvSpPr>
          <p:nvPr>
            <p:ph type="sldNum" sz="quarter" idx="5"/>
          </p:nvPr>
        </p:nvSpPr>
        <p:spPr/>
        <p:txBody>
          <a:bodyPr/>
          <a:lstStyle/>
          <a:p>
            <a:fld id="{D62947C0-1C47-442E-94EA-4128D0B54DA0}" type="slidenum">
              <a:rPr lang="en-GB" smtClean="0"/>
              <a:t>14</a:t>
            </a:fld>
            <a:endParaRPr lang="en-GB"/>
          </a:p>
        </p:txBody>
      </p:sp>
    </p:spTree>
    <p:extLst>
      <p:ext uri="{BB962C8B-B14F-4D97-AF65-F5344CB8AC3E}">
        <p14:creationId xmlns:p14="http://schemas.microsoft.com/office/powerpoint/2010/main" val="4195671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92A4A"/>
                </a:solidFill>
                <a:effectLst/>
                <a:latin typeface="Work Sans" panose="020B0604020202020204" pitchFamily="2" charset="0"/>
              </a:rPr>
              <a:t>They scored high on Power distance also means that people respect authority and accept class inequality in the country – they also score high in collectivism</a:t>
            </a:r>
          </a:p>
          <a:p>
            <a:endParaRPr lang="en-GB" b="0" i="0" dirty="0">
              <a:solidFill>
                <a:srgbClr val="292A4A"/>
              </a:solidFill>
              <a:effectLst/>
              <a:latin typeface="Work Sans" panose="020B0604020202020204" pitchFamily="2" charset="0"/>
            </a:endParaRPr>
          </a:p>
          <a:p>
            <a:r>
              <a:rPr lang="en-GB" b="0" i="0" dirty="0">
                <a:solidFill>
                  <a:srgbClr val="292A4A"/>
                </a:solidFill>
                <a:effectLst/>
                <a:latin typeface="Work Sans" panose="020B0604020202020204" pitchFamily="2" charset="0"/>
              </a:rPr>
              <a:t>Low in indulgence means that, Indian people have the willpower and control to refuse short-term pleasures</a:t>
            </a:r>
          </a:p>
          <a:p>
            <a:endParaRPr lang="en-GB" b="0" i="0" dirty="0">
              <a:solidFill>
                <a:srgbClr val="292A4A"/>
              </a:solidFill>
              <a:effectLst/>
              <a:latin typeface="Work Sans" panose="020B0604020202020204" pitchFamily="2" charset="0"/>
            </a:endParaRPr>
          </a:p>
          <a:p>
            <a:r>
              <a:rPr lang="en-GB" b="0" i="0" dirty="0">
                <a:solidFill>
                  <a:srgbClr val="292A4A"/>
                </a:solidFill>
                <a:effectLst/>
                <a:latin typeface="Work Sans" panose="020B0604020202020204" pitchFamily="2" charset="0"/>
              </a:rPr>
              <a:t>Comparing to the West (alcohol – bad diet)</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15</a:t>
            </a:fld>
            <a:endParaRPr lang="en-GB"/>
          </a:p>
        </p:txBody>
      </p:sp>
    </p:spTree>
    <p:extLst>
      <p:ext uri="{BB962C8B-B14F-4D97-AF65-F5344CB8AC3E}">
        <p14:creationId xmlns:p14="http://schemas.microsoft.com/office/powerpoint/2010/main" val="23680746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seen in Korea – India has a similar value as </a:t>
            </a:r>
            <a:r>
              <a:rPr lang="en-GB" b="0" i="0" dirty="0">
                <a:solidFill>
                  <a:srgbClr val="202124"/>
                </a:solidFill>
                <a:effectLst/>
                <a:latin typeface="arial" panose="020B0604020202020204" pitchFamily="34" charset="0"/>
              </a:rPr>
              <a:t>Chaebols</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Video on Indian business culture.</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16</a:t>
            </a:fld>
            <a:endParaRPr lang="en-GB"/>
          </a:p>
        </p:txBody>
      </p:sp>
    </p:spTree>
    <p:extLst>
      <p:ext uri="{BB962C8B-B14F-4D97-AF65-F5344CB8AC3E}">
        <p14:creationId xmlns:p14="http://schemas.microsoft.com/office/powerpoint/2010/main" val="2552267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Manager has to contend with both collectivist and individualist values within a formal system of management</a:t>
            </a: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17</a:t>
            </a:fld>
            <a:endParaRPr lang="en-GB"/>
          </a:p>
        </p:txBody>
      </p:sp>
    </p:spTree>
    <p:extLst>
      <p:ext uri="{BB962C8B-B14F-4D97-AF65-F5344CB8AC3E}">
        <p14:creationId xmlns:p14="http://schemas.microsoft.com/office/powerpoint/2010/main" val="21076181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Feminine society – This shows that there is less assertiveness and competitiveness, Compared to other Southern Asian countries  </a:t>
            </a:r>
          </a:p>
          <a:p>
            <a:endParaRPr lang="en-GB" b="0" i="0" dirty="0">
              <a:solidFill>
                <a:srgbClr val="444444"/>
              </a:solidFill>
              <a:effectLst/>
              <a:latin typeface="Roboto" panose="02000000000000000000" pitchFamily="2" charset="0"/>
            </a:endParaRPr>
          </a:p>
          <a:p>
            <a:r>
              <a:rPr lang="en-GB" b="0" i="0" dirty="0">
                <a:solidFill>
                  <a:srgbClr val="202124"/>
                </a:solidFill>
                <a:effectLst/>
                <a:latin typeface="arial" panose="020B0604020202020204" pitchFamily="34" charset="0"/>
              </a:rPr>
              <a:t>Thai culture is quite different from the typical Western culture. Firstly, </a:t>
            </a:r>
            <a:r>
              <a:rPr lang="en-GB" b="1" i="0" dirty="0">
                <a:solidFill>
                  <a:srgbClr val="202124"/>
                </a:solidFill>
                <a:effectLst/>
                <a:latin typeface="arial" panose="020B0604020202020204" pitchFamily="34" charset="0"/>
              </a:rPr>
              <a:t>the people of Thailand are warmer and more welcoming than West, and usually chose to resolve conflicts without confrontation</a:t>
            </a:r>
            <a:r>
              <a:rPr lang="en-GB" b="0" i="0" dirty="0">
                <a:solidFill>
                  <a:srgbClr val="202124"/>
                </a:solidFill>
                <a:effectLst/>
                <a:latin typeface="arial" panose="020B0604020202020204" pitchFamily="34" charset="0"/>
              </a:rPr>
              <a:t>. </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Additionally, social interactions are less formal than is generally the case in the West or some other Asian countries </a:t>
            </a:r>
          </a:p>
          <a:p>
            <a:r>
              <a:rPr lang="en-GB" b="0" i="0" dirty="0">
                <a:solidFill>
                  <a:srgbClr val="202124"/>
                </a:solidFill>
                <a:effectLst/>
                <a:latin typeface="arial" panose="020B0604020202020204" pitchFamily="34" charset="0"/>
              </a:rPr>
              <a:t>(Do you arrange a meeting with a friend do you call them? Or is it ok to come to their house uninvited?)</a:t>
            </a:r>
            <a:endParaRPr lang="en-GB" b="0" i="0" dirty="0">
              <a:solidFill>
                <a:srgbClr val="444444"/>
              </a:solidFill>
              <a:effectLst/>
              <a:latin typeface="Roboto" panose="02000000000000000000" pitchFamily="2" charset="0"/>
            </a:endParaRP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One small fact: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1" i="0" dirty="0">
                <a:solidFill>
                  <a:srgbClr val="4A90E2"/>
                </a:solidFill>
                <a:effectLst/>
                <a:latin typeface="inherit"/>
                <a:cs typeface="Heebo" panose="020B0604020202020204" pitchFamily="2" charset="-79"/>
              </a:rPr>
              <a:t>Smiling when you don’t understand anything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4A90E2"/>
              </a:solidFill>
              <a:effectLst/>
              <a:latin typeface="inherit"/>
              <a:cs typeface="Heebo" panose="020B0604020202020204" pitchFamily="2" charset="-79"/>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A90E2"/>
                </a:solidFill>
                <a:effectLst/>
                <a:latin typeface="inherit"/>
                <a:cs typeface="Heebo" panose="020B0604020202020204" pitchFamily="2" charset="-79"/>
              </a:rPr>
              <a:t>Serenity = the </a:t>
            </a:r>
            <a:r>
              <a:rPr lang="en-GB" b="0" i="0" dirty="0">
                <a:solidFill>
                  <a:srgbClr val="202124"/>
                </a:solidFill>
                <a:effectLst/>
                <a:latin typeface="arial" panose="020B0604020202020204" pitchFamily="34" charset="0"/>
              </a:rPr>
              <a:t>state of being calm, peaceful, and </a:t>
            </a:r>
            <a:r>
              <a:rPr lang="en-GB" b="0" i="0" u="none" strike="noStrike" dirty="0">
                <a:solidFill>
                  <a:srgbClr val="202124"/>
                </a:solidFill>
                <a:effectLst/>
                <a:latin typeface="arial" panose="020B0604020202020204" pitchFamily="34" charset="0"/>
                <a:hlinkClick r:id="rId3"/>
              </a:rPr>
              <a:t>untroubled</a:t>
            </a:r>
            <a:endParaRPr lang="en-GB" b="1" i="0" dirty="0">
              <a:solidFill>
                <a:srgbClr val="4A90E2"/>
              </a:solidFill>
              <a:effectLst/>
              <a:latin typeface="Heebo" panose="020B0604020202020204" pitchFamily="2" charset="-79"/>
              <a:cs typeface="Heebo" panose="020B0604020202020204" pitchFamily="2" charset="-79"/>
            </a:endParaRP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18</a:t>
            </a:fld>
            <a:endParaRPr lang="en-GB"/>
          </a:p>
        </p:txBody>
      </p:sp>
    </p:spTree>
    <p:extLst>
      <p:ext uri="{BB962C8B-B14F-4D97-AF65-F5344CB8AC3E}">
        <p14:creationId xmlns:p14="http://schemas.microsoft.com/office/powerpoint/2010/main" val="2241075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D5156"/>
                </a:solidFill>
                <a:effectLst/>
                <a:latin typeface="arial" panose="020B0604020202020204" pitchFamily="34" charset="0"/>
              </a:rPr>
              <a:t>Paternalism</a:t>
            </a:r>
            <a:r>
              <a:rPr lang="en-GB" b="0" i="0" dirty="0">
                <a:solidFill>
                  <a:srgbClr val="4D5156"/>
                </a:solidFill>
                <a:effectLst/>
                <a:latin typeface="arial" panose="020B0604020202020204" pitchFamily="34" charset="0"/>
              </a:rPr>
              <a:t> is action that limits a person's or group's liberty or autonomy and is intended to promote their own good. Paternalism can also imply that the behaviour is against or regardless of the will of a person, or also that the behaviour expresses an attitude of superiority.</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19</a:t>
            </a:fld>
            <a:endParaRPr lang="en-GB"/>
          </a:p>
        </p:txBody>
      </p:sp>
    </p:spTree>
    <p:extLst>
      <p:ext uri="{BB962C8B-B14F-4D97-AF65-F5344CB8AC3E}">
        <p14:creationId xmlns:p14="http://schemas.microsoft.com/office/powerpoint/2010/main" val="1005721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Despite their differences, the Middle East and Africa share several distinct cultural features. </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Identify patterns of societal and cultural similarities shared between languages, religions, uses of land resources, and their structure of education.</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High in indulgence – this is after business - and low in restraint </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Do not show the soles of feet</a:t>
            </a:r>
          </a:p>
          <a:p>
            <a:endParaRPr lang="en-GB" b="0" i="0" dirty="0">
              <a:solidFill>
                <a:srgbClr val="444444"/>
              </a:solidFill>
              <a:effectLst/>
              <a:latin typeface="Roboto" panose="02000000000000000000" pitchFamily="2" charset="0"/>
            </a:endParaRPr>
          </a:p>
          <a:p>
            <a:r>
              <a:rPr lang="en-GB" b="0" i="0" dirty="0">
                <a:solidFill>
                  <a:srgbClr val="666666"/>
                </a:solidFill>
                <a:effectLst/>
                <a:latin typeface="Helvetica Neue"/>
              </a:rPr>
              <a:t>You also use your left hand as little as possible as the left hand is used to clean yourself after using the restroom</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20</a:t>
            </a:fld>
            <a:endParaRPr lang="en-GB"/>
          </a:p>
        </p:txBody>
      </p:sp>
    </p:spTree>
    <p:extLst>
      <p:ext uri="{BB962C8B-B14F-4D97-AF65-F5344CB8AC3E}">
        <p14:creationId xmlns:p14="http://schemas.microsoft.com/office/powerpoint/2010/main" val="1037594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it-IT" b="0" i="0" dirty="0">
                <a:solidFill>
                  <a:srgbClr val="202124"/>
                </a:solidFill>
                <a:effectLst/>
                <a:latin typeface="arial" panose="020B0604020202020204" pitchFamily="34" charset="0"/>
              </a:rPr>
              <a:t>Angola.</a:t>
            </a:r>
          </a:p>
          <a:p>
            <a:pPr algn="l">
              <a:buFont typeface="Arial" panose="020B0604020202020204" pitchFamily="34" charset="0"/>
              <a:buChar char="•"/>
            </a:pPr>
            <a:r>
              <a:rPr lang="it-IT" b="0" i="0" dirty="0">
                <a:solidFill>
                  <a:srgbClr val="202124"/>
                </a:solidFill>
                <a:effectLst/>
                <a:latin typeface="arial" panose="020B0604020202020204" pitchFamily="34" charset="0"/>
              </a:rPr>
              <a:t>Benin.</a:t>
            </a:r>
          </a:p>
          <a:p>
            <a:pPr algn="l">
              <a:buFont typeface="Arial" panose="020B0604020202020204" pitchFamily="34" charset="0"/>
              <a:buChar char="•"/>
            </a:pPr>
            <a:r>
              <a:rPr lang="it-IT" b="0" i="0" dirty="0">
                <a:solidFill>
                  <a:srgbClr val="202124"/>
                </a:solidFill>
                <a:effectLst/>
                <a:latin typeface="arial" panose="020B0604020202020204" pitchFamily="34" charset="0"/>
              </a:rPr>
              <a:t>Botswana.</a:t>
            </a:r>
          </a:p>
          <a:p>
            <a:pPr algn="l">
              <a:buFont typeface="Arial" panose="020B0604020202020204" pitchFamily="34" charset="0"/>
              <a:buChar char="•"/>
            </a:pPr>
            <a:r>
              <a:rPr lang="it-IT" b="0" i="0" dirty="0">
                <a:solidFill>
                  <a:srgbClr val="202124"/>
                </a:solidFill>
                <a:effectLst/>
                <a:latin typeface="arial" panose="020B0604020202020204" pitchFamily="34" charset="0"/>
              </a:rPr>
              <a:t>Burkina Faso.</a:t>
            </a:r>
          </a:p>
          <a:p>
            <a:pPr algn="l">
              <a:buFont typeface="Arial" panose="020B0604020202020204" pitchFamily="34" charset="0"/>
              <a:buChar char="•"/>
            </a:pPr>
            <a:r>
              <a:rPr lang="it-IT" b="0" i="0" dirty="0">
                <a:solidFill>
                  <a:srgbClr val="202124"/>
                </a:solidFill>
                <a:effectLst/>
                <a:latin typeface="arial" panose="020B0604020202020204" pitchFamily="34" charset="0"/>
              </a:rPr>
              <a:t>Burundi.</a:t>
            </a:r>
          </a:p>
          <a:p>
            <a:pPr algn="l">
              <a:buFont typeface="Arial" panose="020B0604020202020204" pitchFamily="34" charset="0"/>
              <a:buChar char="•"/>
            </a:pPr>
            <a:r>
              <a:rPr lang="it-IT" b="0" i="0" dirty="0">
                <a:solidFill>
                  <a:srgbClr val="202124"/>
                </a:solidFill>
                <a:effectLst/>
                <a:latin typeface="arial" panose="020B0604020202020204" pitchFamily="34" charset="0"/>
              </a:rPr>
              <a:t>Cabo Verde.</a:t>
            </a:r>
          </a:p>
          <a:p>
            <a:pPr algn="l">
              <a:buFont typeface="Arial" panose="020B0604020202020204" pitchFamily="34" charset="0"/>
              <a:buChar char="•"/>
            </a:pPr>
            <a:r>
              <a:rPr lang="it-IT" b="0" i="0" dirty="0">
                <a:solidFill>
                  <a:srgbClr val="202124"/>
                </a:solidFill>
                <a:effectLst/>
                <a:latin typeface="arial" panose="020B0604020202020204" pitchFamily="34" charset="0"/>
              </a:rPr>
              <a:t>Cameroon.</a:t>
            </a:r>
          </a:p>
          <a:p>
            <a:pPr algn="l">
              <a:buFont typeface="Arial" panose="020B0604020202020204" pitchFamily="34" charset="0"/>
              <a:buChar char="•"/>
            </a:pPr>
            <a:r>
              <a:rPr lang="it-IT" b="0" i="0" dirty="0">
                <a:solidFill>
                  <a:srgbClr val="202124"/>
                </a:solidFill>
                <a:effectLst/>
                <a:latin typeface="arial" panose="020B0604020202020204" pitchFamily="34" charset="0"/>
              </a:rPr>
              <a:t>Central African Republic.</a:t>
            </a:r>
          </a:p>
          <a:p>
            <a:endParaRPr lang="en-GB" b="1"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languages</a:t>
            </a:r>
          </a:p>
          <a:p>
            <a:r>
              <a:rPr lang="en-GB" b="1" i="0" dirty="0">
                <a:solidFill>
                  <a:srgbClr val="202124"/>
                </a:solidFill>
                <a:effectLst/>
                <a:latin typeface="arial" panose="020B0604020202020204" pitchFamily="34" charset="0"/>
              </a:rPr>
              <a:t>Zulu, Shona, Sukuma, Kikuyu, Kongo, Mongo, Luba, and the Swahili</a:t>
            </a:r>
            <a:endParaRPr lang="en-GB" dirty="0"/>
          </a:p>
          <a:p>
            <a:endParaRPr lang="en-GB" dirty="0"/>
          </a:p>
          <a:p>
            <a:r>
              <a:rPr lang="en-GB" dirty="0"/>
              <a:t>They score very high on Indulgence – individualism and masculinity </a:t>
            </a:r>
          </a:p>
          <a:p>
            <a:endParaRPr lang="en-GB" dirty="0"/>
          </a:p>
          <a:p>
            <a:r>
              <a:rPr lang="en-GB" b="0" i="0" dirty="0">
                <a:solidFill>
                  <a:srgbClr val="444444"/>
                </a:solidFill>
                <a:effectLst/>
                <a:latin typeface="Roboto" panose="02000000000000000000" pitchFamily="2" charset="0"/>
              </a:rPr>
              <a:t>which means that people to a larger extent accept a hierarchical order</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Use right hand to eat</a:t>
            </a: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21</a:t>
            </a:fld>
            <a:endParaRPr lang="en-GB"/>
          </a:p>
        </p:txBody>
      </p:sp>
    </p:spTree>
    <p:extLst>
      <p:ext uri="{BB962C8B-B14F-4D97-AF65-F5344CB8AC3E}">
        <p14:creationId xmlns:p14="http://schemas.microsoft.com/office/powerpoint/2010/main" val="1414232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22</a:t>
            </a:fld>
            <a:endParaRPr lang="en-GB"/>
          </a:p>
        </p:txBody>
      </p:sp>
    </p:spTree>
    <p:extLst>
      <p:ext uri="{BB962C8B-B14F-4D97-AF65-F5344CB8AC3E}">
        <p14:creationId xmlns:p14="http://schemas.microsoft.com/office/powerpoint/2010/main" val="10188303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sz="2000" b="0" i="0" u="none" strike="noStrike" kern="1200" cap="none" spc="0" normalizeH="0" baseline="0" noProof="0" dirty="0">
                <a:ln>
                  <a:noFill/>
                </a:ln>
                <a:solidFill>
                  <a:srgbClr val="FFFFFF"/>
                </a:solidFill>
                <a:effectLst/>
                <a:uLnTx/>
                <a:uFillTx/>
                <a:latin typeface="Calibri" panose="020F0502020204030204"/>
                <a:ea typeface="+mn-ea"/>
                <a:cs typeface="+mn-cs"/>
              </a:rPr>
              <a:t>Huge cultural diversity: indigenous black peoples, white Europeans, Indians, Chinese and other immigrants from various countries in Asia</a:t>
            </a:r>
          </a:p>
          <a:p>
            <a:endParaRPr kumimoji="0" lang="en-GB" sz="2000" b="0" i="0" u="none" strike="noStrike" kern="1200" cap="none" spc="0" normalizeH="0" baseline="0" noProof="0" dirty="0">
              <a:ln>
                <a:noFill/>
              </a:ln>
              <a:solidFill>
                <a:srgbClr val="FFFFFF"/>
              </a:solidFill>
              <a:effectLst/>
              <a:uLnTx/>
              <a:uFillTx/>
              <a:latin typeface="Calibri" panose="020F0502020204030204"/>
              <a:ea typeface="+mn-ea"/>
              <a:cs typeface="+mn-cs"/>
            </a:endParaRPr>
          </a:p>
          <a:p>
            <a:r>
              <a:rPr lang="en-GB" b="1" i="0" dirty="0">
                <a:solidFill>
                  <a:srgbClr val="4D5156"/>
                </a:solidFill>
                <a:effectLst/>
                <a:latin typeface="arial" panose="020B0604020202020204" pitchFamily="34" charset="0"/>
              </a:rPr>
              <a:t>Apartheid</a:t>
            </a:r>
            <a:r>
              <a:rPr lang="en-GB" b="0" i="0" dirty="0">
                <a:solidFill>
                  <a:srgbClr val="4D5156"/>
                </a:solidFill>
                <a:effectLst/>
                <a:latin typeface="arial" panose="020B0604020202020204" pitchFamily="34" charset="0"/>
              </a:rPr>
              <a:t> was a system of institutionalised racial segregation that existed in South Africa and South West Africa from 1948 to the early 1990s.</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23</a:t>
            </a:fld>
            <a:endParaRPr lang="en-GB"/>
          </a:p>
        </p:txBody>
      </p:sp>
    </p:spTree>
    <p:extLst>
      <p:ext uri="{BB962C8B-B14F-4D97-AF65-F5344CB8AC3E}">
        <p14:creationId xmlns:p14="http://schemas.microsoft.com/office/powerpoint/2010/main" val="6412643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power distant due to the history</a:t>
            </a:r>
          </a:p>
          <a:p>
            <a:endParaRPr lang="en-GB" dirty="0"/>
          </a:p>
          <a:p>
            <a:r>
              <a:rPr lang="en-GB" dirty="0"/>
              <a:t>See South Africa as a Russia and Turkey but less due to geographical difference but more cultural </a:t>
            </a:r>
          </a:p>
        </p:txBody>
      </p:sp>
      <p:sp>
        <p:nvSpPr>
          <p:cNvPr id="4" name="Slide Number Placeholder 3"/>
          <p:cNvSpPr>
            <a:spLocks noGrp="1"/>
          </p:cNvSpPr>
          <p:nvPr>
            <p:ph type="sldNum" sz="quarter" idx="5"/>
          </p:nvPr>
        </p:nvSpPr>
        <p:spPr/>
        <p:txBody>
          <a:bodyPr/>
          <a:lstStyle/>
          <a:p>
            <a:fld id="{D62947C0-1C47-442E-94EA-4128D0B54DA0}" type="slidenum">
              <a:rPr lang="en-GB" smtClean="0"/>
              <a:t>24</a:t>
            </a:fld>
            <a:endParaRPr lang="en-GB"/>
          </a:p>
        </p:txBody>
      </p:sp>
    </p:spTree>
    <p:extLst>
      <p:ext uri="{BB962C8B-B14F-4D97-AF65-F5344CB8AC3E}">
        <p14:creationId xmlns:p14="http://schemas.microsoft.com/office/powerpoint/2010/main" val="36209833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Scoring a very high in Power distance and uncertainty avoidance </a:t>
            </a:r>
          </a:p>
          <a:p>
            <a:r>
              <a:rPr lang="en-GB" dirty="0"/>
              <a:t>Meaning </a:t>
            </a:r>
            <a:r>
              <a:rPr lang="en-GB" b="0" i="0" dirty="0">
                <a:solidFill>
                  <a:srgbClr val="444444"/>
                </a:solidFill>
                <a:effectLst/>
                <a:latin typeface="din-2014"/>
              </a:rPr>
              <a:t>people accept a hierarchy </a:t>
            </a:r>
          </a:p>
          <a:p>
            <a:endParaRPr lang="en-GB" b="0" i="0" dirty="0">
              <a:solidFill>
                <a:srgbClr val="444444"/>
              </a:solidFill>
              <a:effectLst/>
              <a:latin typeface="din-2014"/>
            </a:endParaRPr>
          </a:p>
          <a:p>
            <a:r>
              <a:rPr lang="en-GB" b="0" i="0" dirty="0">
                <a:solidFill>
                  <a:srgbClr val="444444"/>
                </a:solidFill>
                <a:effectLst/>
                <a:latin typeface="din-2014"/>
              </a:rPr>
              <a:t>These Countries show high Uncertainty Avoidance  - maintain strong codes of belief and behaviour  - This you can say that was there from religion and history</a:t>
            </a:r>
          </a:p>
          <a:p>
            <a:endParaRPr lang="en-GB" b="0" i="0" dirty="0">
              <a:solidFill>
                <a:srgbClr val="444444"/>
              </a:solidFill>
              <a:effectLst/>
              <a:latin typeface="din-2014"/>
            </a:endParaRPr>
          </a:p>
          <a:p>
            <a:r>
              <a:rPr lang="en-GB" b="0" i="0" dirty="0">
                <a:solidFill>
                  <a:srgbClr val="444444"/>
                </a:solidFill>
                <a:effectLst/>
                <a:latin typeface="din-2014"/>
              </a:rPr>
              <a:t>In these cultures there is an emotional need for rules (even if the rules never seem to work) the value of business - time is money, </a:t>
            </a:r>
          </a:p>
          <a:p>
            <a:endParaRPr lang="en-GB" b="0" i="0" dirty="0">
              <a:solidFill>
                <a:srgbClr val="444444"/>
              </a:solidFill>
              <a:effectLst/>
              <a:latin typeface="din-2014"/>
            </a:endParaRPr>
          </a:p>
          <a:p>
            <a:r>
              <a:rPr lang="en-GB" b="0" i="0" dirty="0">
                <a:solidFill>
                  <a:srgbClr val="444444"/>
                </a:solidFill>
                <a:effectLst/>
                <a:latin typeface="din-2014"/>
              </a:rPr>
              <a:t>people have an inner urge to be busy and work hard, </a:t>
            </a:r>
          </a:p>
          <a:p>
            <a:endParaRPr lang="en-GB" b="1" i="0" dirty="0">
              <a:solidFill>
                <a:srgbClr val="444444"/>
              </a:solidFill>
              <a:effectLst/>
              <a:latin typeface="din-2014"/>
            </a:endParaRPr>
          </a:p>
          <a:p>
            <a:r>
              <a:rPr lang="en-GB" b="1" i="0" dirty="0">
                <a:solidFill>
                  <a:srgbClr val="444444"/>
                </a:solidFill>
                <a:effectLst/>
                <a:latin typeface="din-2014"/>
              </a:rPr>
              <a:t>precision and punctuality are the norm</a:t>
            </a:r>
            <a:endParaRPr lang="en-GB" b="1" dirty="0"/>
          </a:p>
        </p:txBody>
      </p:sp>
      <p:sp>
        <p:nvSpPr>
          <p:cNvPr id="4" name="Slide Number Placeholder 3"/>
          <p:cNvSpPr>
            <a:spLocks noGrp="1"/>
          </p:cNvSpPr>
          <p:nvPr>
            <p:ph type="sldNum" sz="quarter" idx="5"/>
          </p:nvPr>
        </p:nvSpPr>
        <p:spPr/>
        <p:txBody>
          <a:bodyPr/>
          <a:lstStyle/>
          <a:p>
            <a:fld id="{D62947C0-1C47-442E-94EA-4128D0B54DA0}" type="slidenum">
              <a:rPr lang="en-GB" smtClean="0"/>
              <a:t>25</a:t>
            </a:fld>
            <a:endParaRPr lang="en-GB"/>
          </a:p>
        </p:txBody>
      </p:sp>
    </p:spTree>
    <p:extLst>
      <p:ext uri="{BB962C8B-B14F-4D97-AF65-F5344CB8AC3E}">
        <p14:creationId xmlns:p14="http://schemas.microsoft.com/office/powerpoint/2010/main" val="16149535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FFFF"/>
                </a:solidFill>
              </a:rPr>
              <a:t>Damage to one member of the family damages the whole family</a:t>
            </a:r>
          </a:p>
          <a:p>
            <a:endParaRPr lang="en-GB" sz="1200" dirty="0">
              <a:solidFill>
                <a:srgbClr val="FFFFFF"/>
              </a:solidFill>
            </a:endParaRPr>
          </a:p>
          <a:p>
            <a:r>
              <a:rPr lang="en-GB" dirty="0"/>
              <a:t>REPUTATION IS IMPORTANT </a:t>
            </a:r>
          </a:p>
          <a:p>
            <a:endParaRPr lang="en-GB" dirty="0"/>
          </a:p>
          <a:p>
            <a:r>
              <a:rPr lang="en-GB" dirty="0"/>
              <a:t>So you might want to make a guest feel extra nice not by just a smile but what you do for them – a little over-the-top</a:t>
            </a:r>
          </a:p>
        </p:txBody>
      </p:sp>
      <p:sp>
        <p:nvSpPr>
          <p:cNvPr id="4" name="Slide Number Placeholder 3"/>
          <p:cNvSpPr>
            <a:spLocks noGrp="1"/>
          </p:cNvSpPr>
          <p:nvPr>
            <p:ph type="sldNum" sz="quarter" idx="5"/>
          </p:nvPr>
        </p:nvSpPr>
        <p:spPr/>
        <p:txBody>
          <a:bodyPr/>
          <a:lstStyle/>
          <a:p>
            <a:fld id="{D62947C0-1C47-442E-94EA-4128D0B54DA0}" type="slidenum">
              <a:rPr lang="en-GB" smtClean="0"/>
              <a:t>26</a:t>
            </a:fld>
            <a:endParaRPr lang="en-GB"/>
          </a:p>
        </p:txBody>
      </p:sp>
    </p:spTree>
    <p:extLst>
      <p:ext uri="{BB962C8B-B14F-4D97-AF65-F5344CB8AC3E}">
        <p14:creationId xmlns:p14="http://schemas.microsoft.com/office/powerpoint/2010/main" val="9126291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Reputation is important.</a:t>
            </a:r>
          </a:p>
        </p:txBody>
      </p:sp>
      <p:sp>
        <p:nvSpPr>
          <p:cNvPr id="4" name="Slide Number Placeholder 3"/>
          <p:cNvSpPr>
            <a:spLocks noGrp="1"/>
          </p:cNvSpPr>
          <p:nvPr>
            <p:ph type="sldNum" sz="quarter" idx="5"/>
          </p:nvPr>
        </p:nvSpPr>
        <p:spPr/>
        <p:txBody>
          <a:bodyPr/>
          <a:lstStyle/>
          <a:p>
            <a:fld id="{D62947C0-1C47-442E-94EA-4128D0B54DA0}" type="slidenum">
              <a:rPr lang="en-GB" smtClean="0"/>
              <a:t>27</a:t>
            </a:fld>
            <a:endParaRPr lang="en-GB"/>
          </a:p>
        </p:txBody>
      </p:sp>
    </p:spTree>
    <p:extLst>
      <p:ext uri="{BB962C8B-B14F-4D97-AF65-F5344CB8AC3E}">
        <p14:creationId xmlns:p14="http://schemas.microsoft.com/office/powerpoint/2010/main" val="7079277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One of the biggest issues that Arabs face is the West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FFFF"/>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Women allowed o dive since 2017/2018.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FFFF"/>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Aspects of Western culture now in many Arab countries. But this process is being controlled to prevent abuse of civil/religious norms and value</a:t>
            </a: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28</a:t>
            </a:fld>
            <a:endParaRPr lang="en-GB"/>
          </a:p>
        </p:txBody>
      </p:sp>
    </p:spTree>
    <p:extLst>
      <p:ext uri="{BB962C8B-B14F-4D97-AF65-F5344CB8AC3E}">
        <p14:creationId xmlns:p14="http://schemas.microsoft.com/office/powerpoint/2010/main" val="31863447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29</a:t>
            </a:fld>
            <a:endParaRPr lang="en-GB"/>
          </a:p>
        </p:txBody>
      </p:sp>
    </p:spTree>
    <p:extLst>
      <p:ext uri="{BB962C8B-B14F-4D97-AF65-F5344CB8AC3E}">
        <p14:creationId xmlns:p14="http://schemas.microsoft.com/office/powerpoint/2010/main" val="22240855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32</a:t>
            </a:fld>
            <a:endParaRPr lang="en-GB"/>
          </a:p>
        </p:txBody>
      </p:sp>
    </p:spTree>
    <p:extLst>
      <p:ext uri="{BB962C8B-B14F-4D97-AF65-F5344CB8AC3E}">
        <p14:creationId xmlns:p14="http://schemas.microsoft.com/office/powerpoint/2010/main" val="3072307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8AB9-760D-4B22-8ADC-3A0ED2ED2E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8113E8-DBBF-4578-A277-1259901173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801E5-236E-460A-B4A9-0EA4F53F194E}"/>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5" name="Footer Placeholder 4">
            <a:extLst>
              <a:ext uri="{FF2B5EF4-FFF2-40B4-BE49-F238E27FC236}">
                <a16:creationId xmlns:a16="http://schemas.microsoft.com/office/drawing/2014/main" id="{2C7A67D7-675C-46A2-A09E-1375D4AC3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41CBA-7C25-467A-A67E-F31298E69B86}"/>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4115264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66D71-4F94-4EBE-9745-5F2BEE22C5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A3DA7E-F28E-40D8-90F1-98EEA75657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5BB55-F7E1-402F-A5CE-D153A1B95CE4}"/>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5" name="Footer Placeholder 4">
            <a:extLst>
              <a:ext uri="{FF2B5EF4-FFF2-40B4-BE49-F238E27FC236}">
                <a16:creationId xmlns:a16="http://schemas.microsoft.com/office/drawing/2014/main" id="{9E4B224C-E1B9-4D75-903B-F13CFD944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6FBD3-8C46-4967-B336-23737C99DE0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57891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4FAA-A3CC-46F4-A3A5-67DAE9C09C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29EAD6-A63E-495A-816C-8B2DB430B6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9821CF-E4ED-46D8-99C9-9DF540F89E0C}"/>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5" name="Footer Placeholder 4">
            <a:extLst>
              <a:ext uri="{FF2B5EF4-FFF2-40B4-BE49-F238E27FC236}">
                <a16:creationId xmlns:a16="http://schemas.microsoft.com/office/drawing/2014/main" id="{092D29FF-9179-4088-AC7E-D4820ACD6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316227-2D51-44FA-B64E-1A699D2178FB}"/>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58412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9273-1AD4-4AED-8C44-A2F525ADF4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EAB71C-BA03-4D64-A40C-736BC00147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B99F05-ED25-4A9A-8BC8-EB59B14183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41425B-EB07-48D6-9DE1-3BFF99D94F6B}"/>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6" name="Footer Placeholder 5">
            <a:extLst>
              <a:ext uri="{FF2B5EF4-FFF2-40B4-BE49-F238E27FC236}">
                <a16:creationId xmlns:a16="http://schemas.microsoft.com/office/drawing/2014/main" id="{7F33C718-E0E3-436D-BE2F-0ECA44CFE6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B28FDC-F02B-430D-91ED-37A1FE4A6B79}"/>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213724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B101-6B80-4605-939E-12581608EF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B141F8-2743-4382-A76B-608CAA81D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348EF6-1494-4F4D-B341-E25E6C465E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0BFFC-4287-495A-A39F-4F47FE0DB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69D7F6-D5DC-412F-8B37-B708A7CACD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924728-BDFC-40CE-B8DC-894013948300}"/>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8" name="Footer Placeholder 7">
            <a:extLst>
              <a:ext uri="{FF2B5EF4-FFF2-40B4-BE49-F238E27FC236}">
                <a16:creationId xmlns:a16="http://schemas.microsoft.com/office/drawing/2014/main" id="{6DE63F14-4FEE-4234-B92D-632CAD98BE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1728F7-F34A-4980-BFA1-0901C01D00A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359634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C47B-DCF4-483B-AEC7-69F63AE1DC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EA1D35-5D67-48DC-90E0-BE3D12C653AD}"/>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4" name="Footer Placeholder 3">
            <a:extLst>
              <a:ext uri="{FF2B5EF4-FFF2-40B4-BE49-F238E27FC236}">
                <a16:creationId xmlns:a16="http://schemas.microsoft.com/office/drawing/2014/main" id="{5EC23BD0-3401-4B92-81F3-453C181415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A9D87B-158A-43C6-A764-2A61B9133764}"/>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977148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661CF-4B6E-4DDC-A2F7-DD2A9AEC5E62}"/>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3" name="Footer Placeholder 2">
            <a:extLst>
              <a:ext uri="{FF2B5EF4-FFF2-40B4-BE49-F238E27FC236}">
                <a16:creationId xmlns:a16="http://schemas.microsoft.com/office/drawing/2014/main" id="{0C39EDC0-1A6E-4AE4-AAEB-921A1BE34C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D8BE42-E343-42DE-AAA8-E33741C82417}"/>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972965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864D0-2D8A-4C7F-954E-C3CDBB2215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B4F2DE-7E7E-4B6D-A394-35DBCF2F26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824261-EE4A-42B2-B0FF-1931EC771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0CF0DF-3596-4D44-967B-9D95D2E9C72F}"/>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6" name="Footer Placeholder 5">
            <a:extLst>
              <a:ext uri="{FF2B5EF4-FFF2-40B4-BE49-F238E27FC236}">
                <a16:creationId xmlns:a16="http://schemas.microsoft.com/office/drawing/2014/main" id="{0E3A65DF-1CEA-4AEA-9210-995BE4FCF0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561D40-05A5-4534-BE8E-3869E8CC032A}"/>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298858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AC07F-4C31-43EA-BCBC-F98AA7EB64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ADBAB6-F26D-4BA0-A84B-3A3AF4B03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804B2A-BB8D-4AF4-9BA0-9C1E7769BC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EFCF46-2D04-48DD-8C15-2B04740D0791}"/>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6" name="Footer Placeholder 5">
            <a:extLst>
              <a:ext uri="{FF2B5EF4-FFF2-40B4-BE49-F238E27FC236}">
                <a16:creationId xmlns:a16="http://schemas.microsoft.com/office/drawing/2014/main" id="{B592DA29-06F2-42AB-86DF-F352E408C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2A58F6-6F61-47E4-87FD-4D386393AE9D}"/>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106445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349B-6EC8-4ECE-A959-107D0894B8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1F46C9-5F1C-49C2-9590-C68B57D1AE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C7658-58DB-4631-870C-49B7961B0F82}"/>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5" name="Footer Placeholder 4">
            <a:extLst>
              <a:ext uri="{FF2B5EF4-FFF2-40B4-BE49-F238E27FC236}">
                <a16:creationId xmlns:a16="http://schemas.microsoft.com/office/drawing/2014/main" id="{62C89517-F101-4B06-ABF1-C948CB0F71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6652E-49FE-4DD4-AFE7-63B1AA8F805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037595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BCF816-0029-461D-AAE7-02F77071D6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D3C9A7-786F-4DF5-BF65-69946E483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0AF2C-4BA0-4E95-911A-BE317BE83B7C}"/>
              </a:ext>
            </a:extLst>
          </p:cNvPr>
          <p:cNvSpPr>
            <a:spLocks noGrp="1"/>
          </p:cNvSpPr>
          <p:nvPr>
            <p:ph type="dt" sz="half" idx="10"/>
          </p:nvPr>
        </p:nvSpPr>
        <p:spPr/>
        <p:txBody>
          <a:bodyPr/>
          <a:lstStyle/>
          <a:p>
            <a:fld id="{F2A362FA-88F8-4298-AD66-245A9F03B2FD}" type="datetimeFigureOut">
              <a:rPr lang="en-GB" smtClean="0"/>
              <a:t>14/06/2023</a:t>
            </a:fld>
            <a:endParaRPr lang="en-GB"/>
          </a:p>
        </p:txBody>
      </p:sp>
      <p:sp>
        <p:nvSpPr>
          <p:cNvPr id="5" name="Footer Placeholder 4">
            <a:extLst>
              <a:ext uri="{FF2B5EF4-FFF2-40B4-BE49-F238E27FC236}">
                <a16:creationId xmlns:a16="http://schemas.microsoft.com/office/drawing/2014/main" id="{25B8067A-A2D4-4F38-A6F0-CACC46DE5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05779-B4D4-43DD-AA45-74D9597C209F}"/>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77415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12387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11555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6/14/2023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0465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00404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6470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7C2D8-2566-4A6A-8F25-B26F428475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F631F5-9F79-4F10-BED8-D9DC31F07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B6C022-7043-4904-A412-A21F7D57F7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A362FA-88F8-4298-AD66-245A9F03B2FD}" type="datetimeFigureOut">
              <a:rPr lang="en-GB" smtClean="0"/>
              <a:t>14/06/2023</a:t>
            </a:fld>
            <a:endParaRPr lang="en-GB"/>
          </a:p>
        </p:txBody>
      </p:sp>
      <p:sp>
        <p:nvSpPr>
          <p:cNvPr id="5" name="Footer Placeholder 4">
            <a:extLst>
              <a:ext uri="{FF2B5EF4-FFF2-40B4-BE49-F238E27FC236}">
                <a16:creationId xmlns:a16="http://schemas.microsoft.com/office/drawing/2014/main" id="{DCED0EBA-B18F-4432-8229-F49DFC3230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947A3-2771-4A86-8249-4366B008FB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F2EFC-22D6-46EF-B3B0-9EA047A9AA73}" type="slidenum">
              <a:rPr lang="en-GB" smtClean="0"/>
              <a:t>‹#›</a:t>
            </a:fld>
            <a:endParaRPr lang="en-GB"/>
          </a:p>
        </p:txBody>
      </p:sp>
    </p:spTree>
    <p:extLst>
      <p:ext uri="{BB962C8B-B14F-4D97-AF65-F5344CB8AC3E}">
        <p14:creationId xmlns:p14="http://schemas.microsoft.com/office/powerpoint/2010/main" val="994009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704592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60246179"/>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4404846"/>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mailto:Rodrigo.faguilera@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JCwyRn40fvk?feature=oembed"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qCo3wSGYRbQ?feature=oembed" TargetMode="External"/><Relationship Id="rId6" Type="http://schemas.openxmlformats.org/officeDocument/2006/relationships/hyperlink" Target="https://wikitravel.org/pt/%C3%81sia" TargetMode="External"/><Relationship Id="rId5" Type="http://schemas.openxmlformats.org/officeDocument/2006/relationships/image" Target="../media/image9.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JKKsRc5O5eo?feature=oembed" TargetMode="External"/><Relationship Id="rId6" Type="http://schemas.openxmlformats.org/officeDocument/2006/relationships/hyperlink" Target="https://wikitravel.org/shared/File:Map_of_China.png" TargetMode="External"/><Relationship Id="rId5" Type="http://schemas.openxmlformats.org/officeDocument/2006/relationships/image" Target="../media/image1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fabiusmaximus.com/2012/11/01/japan-44885" TargetMode="External"/><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video" Target="https://www.youtube.com/embed/o7Gq08pl6JA?feature=oembed" TargetMode="External"/><Relationship Id="rId6" Type="http://schemas.openxmlformats.org/officeDocument/2006/relationships/diagramQuickStyle" Target="../diagrams/quickStyle1.xml"/><Relationship Id="rId11" Type="http://schemas.openxmlformats.org/officeDocument/2006/relationships/image" Target="../media/image15.jpeg"/><Relationship Id="rId5" Type="http://schemas.openxmlformats.org/officeDocument/2006/relationships/diagramLayout" Target="../diagrams/layout1.xml"/><Relationship Id="rId10" Type="http://schemas.openxmlformats.org/officeDocument/2006/relationships/hyperlink" Target="https://ko.wikipedia.org/wiki/%ED%8C%8C%EC%9D%BC:Flag_of_South_Korea.JPG" TargetMode="External"/><Relationship Id="rId4" Type="http://schemas.openxmlformats.org/officeDocument/2006/relationships/diagramData" Target="../diagrams/data1.xml"/><Relationship Id="rId9"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worldbuilding.stackexchange.com/questions/52506/more-land-to-india-more-height-to-tibet" TargetMode="External"/><Relationship Id="rId4" Type="http://schemas.openxmlformats.org/officeDocument/2006/relationships/image" Target="../media/image16.gif"/></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pngall.com/happy-independence-day-png"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VV7oVfT65dI?feature=oembed" TargetMode="External"/><Relationship Id="rId6" Type="http://schemas.openxmlformats.org/officeDocument/2006/relationships/image" Target="../media/image18.jpeg"/><Relationship Id="rId5" Type="http://schemas.openxmlformats.org/officeDocument/2006/relationships/hyperlink" Target="https://www.pngall.com/happy-independence-day-png" TargetMode="Externa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pngall.com/happy-independence-day-p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trategywiki.org/wiki/File:Flag_of_Thailand.sv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publicdomainpictures.net/view-image.php?image=333479&amp;picture=buddha-statue-sukhothai-historical-park" TargetMode="External"/><Relationship Id="rId4" Type="http://schemas.openxmlformats.org/officeDocument/2006/relationships/image" Target="../media/image20.jp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pngall.com/africa-map-png" TargetMode="External"/><Relationship Id="rId5" Type="http://schemas.openxmlformats.org/officeDocument/2006/relationships/image" Target="../media/image22.png"/><Relationship Id="rId4" Type="http://schemas.openxmlformats.org/officeDocument/2006/relationships/hyperlink" Target="http://commons.wikimedia.org/wiki/File:Map_of_Middle_East.pn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Sub-Saharan_Africa" TargetMode="Externa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commons.wikimedia.org/wiki/Ivory_Coast?uselang=de" TargetMode="External"/><Relationship Id="rId5" Type="http://schemas.openxmlformats.org/officeDocument/2006/relationships/image" Target="../media/image25.org"/><Relationship Id="rId4" Type="http://schemas.openxmlformats.org/officeDocument/2006/relationships/hyperlink" Target="https://wikitravel.org/en/Rwanda"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openclipart.org/detail/76471/sa_flag_2"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ohiostate.pressbooks.pub/key2mideast/front-matter/introduction/"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themeatandpotatoesoflife.com/college-essays-highlight-military-life/"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5CB7-3432-4F8B-B5FA-AE529A04CCE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4FD0B2-2C83-40BF-BFE9-0D466CD80F0B}"/>
              </a:ext>
            </a:extLst>
          </p:cNvPr>
          <p:cNvSpPr>
            <a:spLocks noGrp="1"/>
          </p:cNvSpPr>
          <p:nvPr>
            <p:ph type="subTitle" idx="1"/>
          </p:nvPr>
        </p:nvSpPr>
        <p:spPr/>
        <p:txBody>
          <a:bodyPr/>
          <a:lstStyle/>
          <a:p>
            <a:endParaRPr lang="en-GB"/>
          </a:p>
        </p:txBody>
      </p:sp>
      <p:pic>
        <p:nvPicPr>
          <p:cNvPr id="4"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4E23A846-6E92-44ED-9AC5-47AF8B74E448}"/>
              </a:ext>
            </a:extLst>
          </p:cNvPr>
          <p:cNvPicPr>
            <a:picLocks noChangeAspect="1"/>
          </p:cNvPicPr>
          <p:nvPr/>
        </p:nvPicPr>
        <p:blipFill>
          <a:blip r:embed="rId3"/>
          <a:srcRect/>
          <a:stretch>
            <a:fillRect/>
          </a:stretch>
        </p:blipFill>
        <p:spPr>
          <a:xfrm>
            <a:off x="4" y="0"/>
            <a:ext cx="12191996" cy="7203057"/>
          </a:xfrm>
          <a:prstGeom prst="rect">
            <a:avLst/>
          </a:prstGeom>
          <a:noFill/>
          <a:ln cap="flat">
            <a:noFill/>
          </a:ln>
        </p:spPr>
      </p:pic>
    </p:spTree>
    <p:extLst>
      <p:ext uri="{BB962C8B-B14F-4D97-AF65-F5344CB8AC3E}">
        <p14:creationId xmlns:p14="http://schemas.microsoft.com/office/powerpoint/2010/main" val="1092896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B3C3-96D8-47EC-B0FF-6A9DBDAAE9D3}"/>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5E40440-2239-4426-8A3F-656B4FDBD42E}"/>
              </a:ext>
            </a:extLst>
          </p:cNvPr>
          <p:cNvSpPr txBox="1">
            <a:spLocks noGrp="1"/>
          </p:cNvSpPr>
          <p:nvPr>
            <p:ph type="subTitle" idx="1"/>
          </p:nvPr>
        </p:nvSpPr>
        <p:spPr/>
        <p:txBody>
          <a:bodyPr/>
          <a:lstStyle/>
          <a:p>
            <a:endParaRPr lang="en-GB"/>
          </a:p>
        </p:txBody>
      </p:sp>
      <p:pic>
        <p:nvPicPr>
          <p:cNvPr id="4" name="Picture 2" descr="https://ukc-powerpoint.officeapps.live.com/pods/GetClipboardImage.ashx?Id=ccfc8ce9-ad9d-4f51-8b84-10fd13fbe952&amp;DC=GUK1&amp;pkey=9af5823f-a61b-4cdf-ab80-1b22b7c297c9&amp;wdwaccluster=GUK1">
            <a:extLst>
              <a:ext uri="{FF2B5EF4-FFF2-40B4-BE49-F238E27FC236}">
                <a16:creationId xmlns:a16="http://schemas.microsoft.com/office/drawing/2014/main" id="{BFB9B996-6DD8-49EE-B180-35366B8F3C60}"/>
              </a:ext>
            </a:extLst>
          </p:cNvPr>
          <p:cNvPicPr>
            <a:picLocks noChangeAspect="1"/>
          </p:cNvPicPr>
          <p:nvPr/>
        </p:nvPicPr>
        <p:blipFill>
          <a:blip r:embed="rId3"/>
          <a:srcRect/>
          <a:stretch>
            <a:fillRect/>
          </a:stretch>
        </p:blipFill>
        <p:spPr>
          <a:xfrm>
            <a:off x="9" y="-31117"/>
            <a:ext cx="12191996" cy="6872282"/>
          </a:xfrm>
          <a:prstGeom prst="rect">
            <a:avLst/>
          </a:prstGeom>
          <a:noFill/>
          <a:ln cap="flat">
            <a:noFill/>
          </a:ln>
        </p:spPr>
      </p:pic>
      <p:sp>
        <p:nvSpPr>
          <p:cNvPr id="5" name="Rectangle 4">
            <a:extLst>
              <a:ext uri="{FF2B5EF4-FFF2-40B4-BE49-F238E27FC236}">
                <a16:creationId xmlns:a16="http://schemas.microsoft.com/office/drawing/2014/main" id="{90FF201D-8AEC-4C34-AE3C-F5A7C3EC7DCF}"/>
              </a:ext>
            </a:extLst>
          </p:cNvPr>
          <p:cNvSpPr/>
          <p:nvPr/>
        </p:nvSpPr>
        <p:spPr>
          <a:xfrm>
            <a:off x="268220" y="1358935"/>
            <a:ext cx="5775963" cy="255454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FFFFFF"/>
                </a:solidFill>
                <a:uFillTx/>
                <a:latin typeface="Calibri"/>
              </a:rPr>
              <a:t>Foreign </a:t>
            </a:r>
            <a:r>
              <a:rPr lang="en-US" sz="3200" dirty="0">
                <a:solidFill>
                  <a:srgbClr val="FFFFFF"/>
                </a:solidFill>
                <a:latin typeface="Calibri"/>
              </a:rPr>
              <a:t>La</a:t>
            </a:r>
            <a:r>
              <a:rPr lang="en-US" sz="3200" b="0" i="0" u="none" strike="noStrike" kern="1200" cap="none" spc="0" baseline="0" dirty="0">
                <a:solidFill>
                  <a:srgbClr val="FFFFFF"/>
                </a:solidFill>
                <a:uFillTx/>
                <a:latin typeface="Calibri"/>
              </a:rPr>
              <a:t>nguages &amp; Cultural </a:t>
            </a:r>
            <a:r>
              <a:rPr lang="en-US" sz="3200" dirty="0">
                <a:solidFill>
                  <a:srgbClr val="FFFFFF"/>
                </a:solidFill>
                <a:latin typeface="Calibri"/>
              </a:rPr>
              <a:t>A</a:t>
            </a:r>
            <a:r>
              <a:rPr lang="en-US" sz="3200" b="0" i="0" u="none" strike="noStrike" kern="1200" cap="none" spc="0" baseline="0" dirty="0">
                <a:solidFill>
                  <a:srgbClr val="FFFFFF"/>
                </a:solidFill>
                <a:uFillTx/>
                <a:latin typeface="Calibri"/>
              </a:rPr>
              <a:t>wareness</a:t>
            </a:r>
            <a:br>
              <a:rPr lang="en-US" sz="3200" b="0" i="0" u="none" strike="noStrike" kern="1200" cap="none" spc="0" baseline="0" dirty="0">
                <a:solidFill>
                  <a:srgbClr val="FFFFFF"/>
                </a:solidFill>
                <a:uFillTx/>
                <a:latin typeface="Calibri"/>
              </a:rPr>
            </a:br>
            <a:r>
              <a:rPr lang="en-US" sz="3200" b="0" i="0" u="none" strike="noStrike" kern="1200" cap="none" spc="0" baseline="0" dirty="0">
                <a:solidFill>
                  <a:srgbClr val="FFFFFF"/>
                </a:solidFill>
                <a:uFillTx/>
                <a:latin typeface="Calibri"/>
              </a:rPr>
              <a:t>Cultural Awareness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dirty="0">
                <a:solidFill>
                  <a:schemeClr val="bg1"/>
                </a:solidFill>
              </a:rPr>
              <a:t>Western &amp; Eastern Business Cultures </a:t>
            </a:r>
            <a:endParaRPr lang="en-GB" sz="3200" b="0" i="0" u="none" strike="noStrike" kern="1200" cap="none" spc="0" baseline="0" dirty="0">
              <a:solidFill>
                <a:schemeClr val="bg1"/>
              </a:solidFill>
              <a:uFillTx/>
              <a:latin typeface="Calibri"/>
            </a:endParaRPr>
          </a:p>
        </p:txBody>
      </p:sp>
      <p:sp>
        <p:nvSpPr>
          <p:cNvPr id="6" name="Rectangle 5">
            <a:extLst>
              <a:ext uri="{FF2B5EF4-FFF2-40B4-BE49-F238E27FC236}">
                <a16:creationId xmlns:a16="http://schemas.microsoft.com/office/drawing/2014/main" id="{79F54C0B-677C-4287-8C19-30A7B149B2F9}"/>
              </a:ext>
            </a:extLst>
          </p:cNvPr>
          <p:cNvSpPr/>
          <p:nvPr/>
        </p:nvSpPr>
        <p:spPr>
          <a:xfrm>
            <a:off x="423668" y="4768431"/>
            <a:ext cx="6096003" cy="97872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Lisa Bassler</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International Hotel Management </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hlinkClick r:id="rId4"/>
              </a:rPr>
              <a:t>l. bassler@uwtsd.ac.uk</a:t>
            </a: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436974" y="1237375"/>
            <a:ext cx="11590903" cy="4896544"/>
          </a:xfrm>
        </p:spPr>
        <p:txBody>
          <a:bodyPr/>
          <a:lstStyle/>
          <a:p>
            <a:br>
              <a:rPr lang="en-GB" sz="1500" dirty="0"/>
            </a:br>
            <a:br>
              <a:rPr lang="en-GB" sz="1500" dirty="0"/>
            </a:br>
            <a:br>
              <a:rPr lang="en-GB" sz="1500" dirty="0"/>
            </a:br>
            <a:r>
              <a:rPr lang="en-GB" sz="1500" dirty="0"/>
              <a:t>As there are quite a few of us here, please ensure that your microphone is </a:t>
            </a:r>
            <a:r>
              <a:rPr lang="en-GB" sz="1500" u="sng" dirty="0"/>
              <a:t>muted</a:t>
            </a:r>
            <a:r>
              <a:rPr lang="en-GB" sz="1500" dirty="0"/>
              <a:t> during all teaching until you are asked a question or there is a group discussion to prevent background noise.</a:t>
            </a:r>
            <a:br>
              <a:rPr lang="en-GB" sz="1500" dirty="0"/>
            </a:br>
            <a:br>
              <a:rPr lang="en-GB" sz="1500" dirty="0"/>
            </a:br>
            <a:br>
              <a:rPr lang="en-GB" sz="15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500" dirty="0"/>
            </a:br>
            <a:br>
              <a:rPr lang="en-GB" sz="1500" dirty="0"/>
            </a:br>
            <a:r>
              <a:rPr lang="en-GB" sz="1500" dirty="0">
                <a:solidFill>
                  <a:srgbClr val="FF0000"/>
                </a:solidFill>
                <a:highlight>
                  <a:srgbClr val="FFFF00"/>
                </a:highlight>
              </a:rPr>
              <a:t>Your camera must be always on during lectures please. </a:t>
            </a:r>
            <a:r>
              <a:rPr lang="en-GB" sz="1500" dirty="0">
                <a:solidFill>
                  <a:srgbClr val="FF0000"/>
                </a:solidFill>
              </a:rPr>
              <a:t>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r>
              <a:rPr lang="en-GB" sz="1600" dirty="0"/>
              <a:t>–No attendance permitted on phones or tablets</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from the session and logged as absent if you fail to adhere to these criteria.</a:t>
            </a:r>
            <a:br>
              <a:rPr lang="en-GB" sz="1500" dirty="0">
                <a:solidFill>
                  <a:srgbClr val="FF0000"/>
                </a:solidFill>
                <a:highlight>
                  <a:srgbClr val="FFFF00"/>
                </a:highlight>
              </a:rPr>
            </a:br>
            <a:br>
              <a:rPr lang="en-GB" sz="1500" dirty="0"/>
            </a:br>
            <a:br>
              <a:rPr lang="en-GB" sz="1400" u="sng" dirty="0"/>
            </a:br>
            <a:r>
              <a:rPr lang="en-GB" sz="1500" dirty="0"/>
              <a:t>This and all sessions will be recorded so that you can watch it again</a:t>
            </a:r>
            <a:br>
              <a:rPr lang="en-GB" sz="1500" dirty="0"/>
            </a:br>
            <a:endParaRPr lang="en-GB" sz="1500" dirty="0"/>
          </a:p>
        </p:txBody>
      </p:sp>
      <p:sp>
        <p:nvSpPr>
          <p:cNvPr id="6" name="TextBox 5">
            <a:extLst>
              <a:ext uri="{FF2B5EF4-FFF2-40B4-BE49-F238E27FC236}">
                <a16:creationId xmlns:a16="http://schemas.microsoft.com/office/drawing/2014/main" id="{12276771-168B-ED18-63F8-A8DFBC833043}"/>
              </a:ext>
            </a:extLst>
          </p:cNvPr>
          <p:cNvSpPr txBox="1"/>
          <p:nvPr/>
        </p:nvSpPr>
        <p:spPr>
          <a:xfrm>
            <a:off x="4143152" y="1152662"/>
            <a:ext cx="4178545"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Before we start</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961666" y="1119134"/>
            <a:ext cx="5915025" cy="468434"/>
          </a:xfrm>
        </p:spPr>
        <p:txBody>
          <a:bodyPr/>
          <a:lstStyle/>
          <a:p>
            <a:r>
              <a:rPr lang="en-GB" sz="32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319454" y="1659826"/>
            <a:ext cx="11743592" cy="3538348"/>
          </a:xfrm>
        </p:spPr>
        <p:txBody>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a:p>
            <a:pPr marL="0" indent="0">
              <a:buNone/>
            </a:pPr>
            <a:br>
              <a:rPr lang="en-GB" sz="1800" b="1" dirty="0"/>
            </a:br>
            <a:endParaRPr lang="en-GB" sz="180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4445423" y="1251175"/>
            <a:ext cx="3063207" cy="468434"/>
          </a:xfrm>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1081454" y="2089895"/>
            <a:ext cx="9424258" cy="351693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Rectangle 4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 name="Title 6">
            <a:extLst>
              <a:ext uri="{FF2B5EF4-FFF2-40B4-BE49-F238E27FC236}">
                <a16:creationId xmlns:a16="http://schemas.microsoft.com/office/drawing/2014/main" id="{AB64AEBA-173E-D814-D946-20A8CFE4D571}"/>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Recap: Western Business Cultures </a:t>
            </a:r>
            <a:endParaRPr lang="en-GB" sz="4000" b="1" u="sng">
              <a:solidFill>
                <a:srgbClr val="FFFFFF"/>
              </a:solidFill>
            </a:endParaRPr>
          </a:p>
        </p:txBody>
      </p:sp>
      <p:sp>
        <p:nvSpPr>
          <p:cNvPr id="9" name="Content Placeholder 8">
            <a:extLst>
              <a:ext uri="{FF2B5EF4-FFF2-40B4-BE49-F238E27FC236}">
                <a16:creationId xmlns:a16="http://schemas.microsoft.com/office/drawing/2014/main" id="{E80E3F12-4A79-D0FA-F968-3ED42D6DBE9B}"/>
              </a:ext>
            </a:extLst>
          </p:cNvPr>
          <p:cNvSpPr>
            <a:spLocks noGrp="1"/>
          </p:cNvSpPr>
          <p:nvPr>
            <p:ph idx="1"/>
          </p:nvPr>
        </p:nvSpPr>
        <p:spPr>
          <a:xfrm>
            <a:off x="1424904" y="2494450"/>
            <a:ext cx="4053545" cy="3563159"/>
          </a:xfrm>
        </p:spPr>
        <p:txBody>
          <a:bodyPr>
            <a:normAutofit/>
          </a:bodyPr>
          <a:lstStyle/>
          <a:p>
            <a:pPr marL="0" indent="0">
              <a:buNone/>
            </a:pPr>
            <a:r>
              <a:rPr lang="en-GB" sz="2000"/>
              <a:t>We considered: </a:t>
            </a:r>
          </a:p>
          <a:p>
            <a:pPr>
              <a:buFont typeface="Wingdings" panose="05000000000000000000" pitchFamily="2" charset="2"/>
              <a:buChar char="ü"/>
            </a:pPr>
            <a:r>
              <a:rPr lang="en-GB" sz="2000"/>
              <a:t>culture clusters in Europe and in other countries historically linked </a:t>
            </a:r>
          </a:p>
          <a:p>
            <a:pPr>
              <a:buFont typeface="Wingdings" panose="05000000000000000000" pitchFamily="2" charset="2"/>
              <a:buChar char="ü"/>
            </a:pPr>
            <a:r>
              <a:rPr lang="en-GB" sz="2000"/>
              <a:t>problems regarding the definition of Europe, particularly with regard to Russia and Turkey </a:t>
            </a:r>
          </a:p>
          <a:p>
            <a:pPr>
              <a:buFont typeface="Wingdings" panose="05000000000000000000" pitchFamily="2" charset="2"/>
              <a:buChar char="ü"/>
            </a:pPr>
            <a:r>
              <a:rPr lang="en-GB" sz="2000"/>
              <a:t>the influence of European business cultures worldwide, including Australasia and the Americas </a:t>
            </a:r>
          </a:p>
        </p:txBody>
      </p:sp>
      <p:pic>
        <p:nvPicPr>
          <p:cNvPr id="3" name="Online Media 2" title="The Definitions Of Hand Gestures Around The World">
            <a:hlinkClick r:id="" action="ppaction://media"/>
            <a:extLst>
              <a:ext uri="{FF2B5EF4-FFF2-40B4-BE49-F238E27FC236}">
                <a16:creationId xmlns:a16="http://schemas.microsoft.com/office/drawing/2014/main" id="{995C1604-8C7B-2CA4-7817-CBB357187F1F}"/>
              </a:ext>
            </a:extLst>
          </p:cNvPr>
          <p:cNvPicPr>
            <a:picLocks noRot="1" noChangeAspect="1"/>
          </p:cNvPicPr>
          <p:nvPr>
            <a:videoFile r:link="rId1"/>
          </p:nvPr>
        </p:nvPicPr>
        <p:blipFill>
          <a:blip r:embed="rId4"/>
          <a:stretch>
            <a:fillRect/>
          </a:stretch>
        </p:blipFill>
        <p:spPr>
          <a:xfrm>
            <a:off x="6098892" y="2917383"/>
            <a:ext cx="4802404" cy="2713358"/>
          </a:xfrm>
          <a:prstGeom prst="rect">
            <a:avLst/>
          </a:prstGeom>
        </p:spPr>
      </p:pic>
    </p:spTree>
    <p:extLst>
      <p:ext uri="{BB962C8B-B14F-4D97-AF65-F5344CB8AC3E}">
        <p14:creationId xmlns:p14="http://schemas.microsoft.com/office/powerpoint/2010/main" val="1047357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D1F95CD2-2343-7058-98D4-28D2EC09DC6C}"/>
              </a:ext>
            </a:extLst>
          </p:cNvPr>
          <p:cNvPicPr>
            <a:picLocks noChangeAspect="1"/>
          </p:cNvPicPr>
          <p:nvPr/>
        </p:nvPicPr>
        <p:blipFill rotWithShape="1">
          <a:blip r:embed="rId3">
            <a:alphaModFix amt="35000"/>
          </a:blip>
          <a:srcRect t="25000"/>
          <a:stretch/>
        </p:blipFill>
        <p:spPr>
          <a:xfrm>
            <a:off x="7037" y="0"/>
            <a:ext cx="12191996" cy="6858000"/>
          </a:xfrm>
          <a:prstGeom prst="rect">
            <a:avLst/>
          </a:prstGeom>
          <a:noFill/>
        </p:spPr>
      </p:pic>
      <p:sp>
        <p:nvSpPr>
          <p:cNvPr id="2" name="Title 1">
            <a:extLst>
              <a:ext uri="{FF2B5EF4-FFF2-40B4-BE49-F238E27FC236}">
                <a16:creationId xmlns:a16="http://schemas.microsoft.com/office/drawing/2014/main" id="{254FA2B0-7C20-4460-2C8F-1C1DA9B0E752}"/>
              </a:ext>
            </a:extLst>
          </p:cNvPr>
          <p:cNvSpPr>
            <a:spLocks noGrp="1"/>
          </p:cNvSpPr>
          <p:nvPr>
            <p:ph type="title"/>
          </p:nvPr>
        </p:nvSpPr>
        <p:spPr>
          <a:xfrm>
            <a:off x="838200" y="96183"/>
            <a:ext cx="10515600" cy="1325563"/>
          </a:xfrm>
        </p:spPr>
        <p:txBody>
          <a:bodyPr>
            <a:normAutofit/>
          </a:bodyPr>
          <a:lstStyle/>
          <a:p>
            <a:pPr algn="ctr"/>
            <a:r>
              <a:rPr lang="en-GB" b="0" i="0" dirty="0">
                <a:solidFill>
                  <a:srgbClr val="FFFFFF"/>
                </a:solidFill>
                <a:effectLst/>
                <a:latin typeface="+mn-lt"/>
              </a:rPr>
              <a:t>Clusters of Culture</a:t>
            </a:r>
            <a:endParaRPr lang="en-GB" dirty="0">
              <a:solidFill>
                <a:srgbClr val="FFFFFF"/>
              </a:solidFill>
              <a:latin typeface="+mn-lt"/>
            </a:endParaRPr>
          </a:p>
        </p:txBody>
      </p:sp>
      <p:sp>
        <p:nvSpPr>
          <p:cNvPr id="3" name="Content Placeholder 2">
            <a:extLst>
              <a:ext uri="{FF2B5EF4-FFF2-40B4-BE49-F238E27FC236}">
                <a16:creationId xmlns:a16="http://schemas.microsoft.com/office/drawing/2014/main" id="{9606B41C-FA16-6403-53E6-04F4680781F9}"/>
              </a:ext>
            </a:extLst>
          </p:cNvPr>
          <p:cNvSpPr>
            <a:spLocks noGrp="1"/>
          </p:cNvSpPr>
          <p:nvPr>
            <p:ph idx="1"/>
          </p:nvPr>
        </p:nvSpPr>
        <p:spPr>
          <a:xfrm>
            <a:off x="162952" y="1349215"/>
            <a:ext cx="11880166" cy="4351338"/>
          </a:xfrm>
        </p:spPr>
        <p:txBody>
          <a:bodyPr>
            <a:normAutofit fontScale="92500" lnSpcReduction="10000"/>
          </a:bodyPr>
          <a:lstStyle/>
          <a:p>
            <a:pPr marL="0" indent="0">
              <a:buNone/>
            </a:pPr>
            <a:r>
              <a:rPr lang="en-GB" sz="2600" b="1" i="0" u="sng" dirty="0">
                <a:solidFill>
                  <a:srgbClr val="FFFFFF"/>
                </a:solidFill>
                <a:effectLst/>
              </a:rPr>
              <a:t>Description</a:t>
            </a:r>
            <a:r>
              <a:rPr lang="en-GB" sz="2600" b="0" i="0" dirty="0">
                <a:solidFill>
                  <a:srgbClr val="FFFFFF"/>
                </a:solidFill>
                <a:effectLst/>
              </a:rPr>
              <a:t>: The Globe Project identifies nine cultural clusters based on cultural dimensions such as power distance, individualism vs. collectivism, masculinity vs. femininity, uncertainty avoidance, long-term vs. short-term orientation, and indulgence vs. restraint.</a:t>
            </a:r>
          </a:p>
          <a:p>
            <a:pPr marL="0" indent="0">
              <a:buNone/>
            </a:pPr>
            <a:r>
              <a:rPr lang="en-GB" sz="2000" b="0" i="0" dirty="0">
                <a:solidFill>
                  <a:srgbClr val="FFFFFF"/>
                </a:solidFill>
                <a:effectLst/>
              </a:rPr>
              <a:t>The clusters include:</a:t>
            </a:r>
          </a:p>
          <a:p>
            <a:pPr marL="742950" lvl="1" indent="-285750">
              <a:buFont typeface="Arial" panose="020B0604020202020204" pitchFamily="34" charset="0"/>
              <a:buChar char="•"/>
            </a:pPr>
            <a:r>
              <a:rPr lang="en-GB" sz="2000" b="1" i="0" dirty="0">
                <a:solidFill>
                  <a:srgbClr val="FFFFFF"/>
                </a:solidFill>
                <a:effectLst/>
              </a:rPr>
              <a:t>Anglo Cluster</a:t>
            </a:r>
            <a:r>
              <a:rPr lang="en-GB" sz="2000" b="0" i="0" dirty="0">
                <a:solidFill>
                  <a:srgbClr val="FFFFFF"/>
                </a:solidFill>
                <a:effectLst/>
              </a:rPr>
              <a:t>: English-speaking countries like the United States, United Kingdom, Canada, Australia, etc.</a:t>
            </a:r>
          </a:p>
          <a:p>
            <a:pPr marL="742950" lvl="1" indent="-285750">
              <a:buFont typeface="Arial" panose="020B0604020202020204" pitchFamily="34" charset="0"/>
              <a:buChar char="•"/>
            </a:pPr>
            <a:r>
              <a:rPr lang="en-GB" sz="2000" b="1" i="0" dirty="0">
                <a:solidFill>
                  <a:srgbClr val="FFFFFF"/>
                </a:solidFill>
                <a:effectLst/>
              </a:rPr>
              <a:t>Latin Europe: </a:t>
            </a:r>
            <a:r>
              <a:rPr lang="en-GB" sz="2000" b="0" i="0" dirty="0">
                <a:solidFill>
                  <a:srgbClr val="FFFFFF"/>
                </a:solidFill>
                <a:effectLst/>
              </a:rPr>
              <a:t>Countries in Southern Europe, such as Spain, Italy, Greece, and Portugal.</a:t>
            </a:r>
          </a:p>
          <a:p>
            <a:pPr marL="742950" lvl="1" indent="-285750">
              <a:buFont typeface="Arial" panose="020B0604020202020204" pitchFamily="34" charset="0"/>
              <a:buChar char="•"/>
            </a:pPr>
            <a:r>
              <a:rPr lang="en-GB" sz="2000" b="1" i="0" dirty="0">
                <a:solidFill>
                  <a:srgbClr val="FFFFFF"/>
                </a:solidFill>
                <a:effectLst/>
              </a:rPr>
              <a:t>Germanic Europe: </a:t>
            </a:r>
            <a:r>
              <a:rPr lang="en-GB" sz="2000" b="0" i="0" dirty="0">
                <a:solidFill>
                  <a:srgbClr val="FFFFFF"/>
                </a:solidFill>
                <a:effectLst/>
              </a:rPr>
              <a:t>German-speaking countries like Germany, Austria, Switzerland, etc.</a:t>
            </a:r>
          </a:p>
          <a:p>
            <a:pPr marL="742950" lvl="1" indent="-285750">
              <a:buFont typeface="Arial" panose="020B0604020202020204" pitchFamily="34" charset="0"/>
              <a:buChar char="•"/>
            </a:pPr>
            <a:r>
              <a:rPr lang="en-GB" sz="2000" b="1" i="0" dirty="0">
                <a:solidFill>
                  <a:srgbClr val="FFFFFF"/>
                </a:solidFill>
                <a:effectLst/>
              </a:rPr>
              <a:t>Nordic Europe</a:t>
            </a:r>
            <a:r>
              <a:rPr lang="en-GB" sz="2000" b="0" i="0" dirty="0">
                <a:solidFill>
                  <a:srgbClr val="FFFFFF"/>
                </a:solidFill>
                <a:effectLst/>
              </a:rPr>
              <a:t>: Scandinavian countries including Sweden, Norway, Denmark, Finland, etc.</a:t>
            </a:r>
          </a:p>
          <a:p>
            <a:pPr marL="742950" lvl="1" indent="-285750">
              <a:buFont typeface="Arial" panose="020B0604020202020204" pitchFamily="34" charset="0"/>
              <a:buChar char="•"/>
            </a:pPr>
            <a:r>
              <a:rPr lang="en-GB" sz="2000" b="1" i="0" dirty="0">
                <a:solidFill>
                  <a:srgbClr val="FFFFFF"/>
                </a:solidFill>
                <a:effectLst/>
              </a:rPr>
              <a:t>Eastern Europe: </a:t>
            </a:r>
            <a:r>
              <a:rPr lang="en-GB" sz="2000" b="0" i="0" dirty="0">
                <a:solidFill>
                  <a:srgbClr val="FFFFFF"/>
                </a:solidFill>
                <a:effectLst/>
              </a:rPr>
              <a:t>Countries in Eastern Europe, such as Russia, Poland, Hungary, etc.</a:t>
            </a:r>
          </a:p>
          <a:p>
            <a:pPr marL="742950" lvl="1" indent="-285750">
              <a:buFont typeface="Arial" panose="020B0604020202020204" pitchFamily="34" charset="0"/>
              <a:buChar char="•"/>
            </a:pPr>
            <a:r>
              <a:rPr lang="en-GB" sz="2000" b="1" i="0" dirty="0">
                <a:solidFill>
                  <a:srgbClr val="FFFFFF"/>
                </a:solidFill>
                <a:effectLst/>
              </a:rPr>
              <a:t>Latin America: </a:t>
            </a:r>
            <a:r>
              <a:rPr lang="en-GB" sz="2000" b="0" i="0" dirty="0">
                <a:solidFill>
                  <a:srgbClr val="FFFFFF"/>
                </a:solidFill>
                <a:effectLst/>
              </a:rPr>
              <a:t>Spanish and Portuguese-speaking countries in Central and South America, including Mexico, Brazil, Argentina, etc.</a:t>
            </a:r>
          </a:p>
          <a:p>
            <a:pPr marL="742950" lvl="1" indent="-285750">
              <a:buFont typeface="Arial" panose="020B0604020202020204" pitchFamily="34" charset="0"/>
              <a:buChar char="•"/>
            </a:pPr>
            <a:r>
              <a:rPr lang="en-GB" sz="2000" b="1" i="0" dirty="0">
                <a:solidFill>
                  <a:srgbClr val="FFFFFF"/>
                </a:solidFill>
                <a:effectLst/>
              </a:rPr>
              <a:t>Confucian Asia: </a:t>
            </a:r>
            <a:r>
              <a:rPr lang="en-GB" sz="2000" b="0" i="0" dirty="0">
                <a:solidFill>
                  <a:srgbClr val="FFFFFF"/>
                </a:solidFill>
                <a:effectLst/>
              </a:rPr>
              <a:t>Countries influenced by Confucianism, such as China, Japan, South Korea, etc.</a:t>
            </a:r>
          </a:p>
          <a:p>
            <a:pPr marL="742950" lvl="1" indent="-285750">
              <a:buFont typeface="Arial" panose="020B0604020202020204" pitchFamily="34" charset="0"/>
              <a:buChar char="•"/>
            </a:pPr>
            <a:r>
              <a:rPr lang="en-GB" sz="2000" b="1" i="0" dirty="0">
                <a:solidFill>
                  <a:srgbClr val="FFFFFF"/>
                </a:solidFill>
                <a:effectLst/>
              </a:rPr>
              <a:t>Sub-Saharan Africa: </a:t>
            </a:r>
            <a:r>
              <a:rPr lang="en-GB" sz="2000" b="0" i="0" dirty="0">
                <a:solidFill>
                  <a:srgbClr val="FFFFFF"/>
                </a:solidFill>
                <a:effectLst/>
              </a:rPr>
              <a:t>Countries in sub-Saharan Africa with diverse cultural traditions.</a:t>
            </a:r>
          </a:p>
          <a:p>
            <a:pPr marL="742950" lvl="1" indent="-285750">
              <a:buFont typeface="Arial" panose="020B0604020202020204" pitchFamily="34" charset="0"/>
              <a:buChar char="•"/>
            </a:pPr>
            <a:r>
              <a:rPr lang="en-GB" sz="2000" b="1" i="0" dirty="0">
                <a:solidFill>
                  <a:srgbClr val="FFFFFF"/>
                </a:solidFill>
                <a:effectLst/>
              </a:rPr>
              <a:t>Arab World: </a:t>
            </a:r>
            <a:r>
              <a:rPr lang="en-GB" sz="2000" b="0" i="0" dirty="0">
                <a:solidFill>
                  <a:srgbClr val="FFFFFF"/>
                </a:solidFill>
                <a:effectLst/>
              </a:rPr>
              <a:t>Arabic-speaking countries in the Middle East and North Africa.</a:t>
            </a:r>
          </a:p>
          <a:p>
            <a:endParaRPr lang="en-GB" sz="1300" dirty="0">
              <a:solidFill>
                <a:srgbClr val="FFFFFF"/>
              </a:solidFill>
            </a:endParaRPr>
          </a:p>
        </p:txBody>
      </p:sp>
    </p:spTree>
    <p:extLst>
      <p:ext uri="{BB962C8B-B14F-4D97-AF65-F5344CB8AC3E}">
        <p14:creationId xmlns:p14="http://schemas.microsoft.com/office/powerpoint/2010/main" val="175332338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598104" y="1396289"/>
            <a:ext cx="5034783" cy="1325563"/>
          </a:xfrm>
        </p:spPr>
        <p:txBody>
          <a:bodyPr>
            <a:normAutofit/>
          </a:bodyPr>
          <a:lstStyle/>
          <a:p>
            <a:r>
              <a:rPr lang="en-GB"/>
              <a:t>Next</a:t>
            </a:r>
          </a:p>
        </p:txBody>
      </p:sp>
      <p:sp>
        <p:nvSpPr>
          <p:cNvPr id="44" name="Freeform: Shape 43">
            <a:extLst>
              <a:ext uri="{FF2B5EF4-FFF2-40B4-BE49-F238E27FC236}">
                <a16:creationId xmlns:a16="http://schemas.microsoft.com/office/drawing/2014/main" id="{DCFD1A13-2B88-47B7-AAE9-AD6F3296E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F5CE4102-C93A-420A-98A7-5A7DD0C5C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Online Media 7" title="Gestures Around the World">
            <a:hlinkClick r:id="" action="ppaction://media"/>
            <a:extLst>
              <a:ext uri="{FF2B5EF4-FFF2-40B4-BE49-F238E27FC236}">
                <a16:creationId xmlns:a16="http://schemas.microsoft.com/office/drawing/2014/main" id="{2DF9B328-D7FB-AE4C-A8AE-B14B7DFC828B}"/>
              </a:ext>
            </a:extLst>
          </p:cNvPr>
          <p:cNvPicPr>
            <a:picLocks noRot="1" noChangeAspect="1"/>
          </p:cNvPicPr>
          <p:nvPr>
            <a:videoFile r:link="rId1"/>
          </p:nvPr>
        </p:nvPicPr>
        <p:blipFill>
          <a:blip r:embed="rId4"/>
          <a:stretch>
            <a:fillRect/>
          </a:stretch>
        </p:blipFill>
        <p:spPr>
          <a:xfrm>
            <a:off x="429767" y="450403"/>
            <a:ext cx="4726111" cy="2670253"/>
          </a:xfrm>
          <a:prstGeom prst="rect">
            <a:avLst/>
          </a:prstGeom>
        </p:spPr>
      </p:pic>
      <p:pic>
        <p:nvPicPr>
          <p:cNvPr id="5" name="Picture 4" descr="Map&#10;&#10;Description automatically generated">
            <a:extLst>
              <a:ext uri="{FF2B5EF4-FFF2-40B4-BE49-F238E27FC236}">
                <a16:creationId xmlns:a16="http://schemas.microsoft.com/office/drawing/2014/main" id="{9D4C591A-202C-BA52-0211-0418B44A69C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436" r="17484" b="-2"/>
          <a:stretch/>
        </p:blipFill>
        <p:spPr>
          <a:xfrm>
            <a:off x="429767" y="3327598"/>
            <a:ext cx="2592832" cy="2982108"/>
          </a:xfrm>
          <a:prstGeom prst="rect">
            <a:avLst/>
          </a:prstGeom>
        </p:spPr>
      </p:pic>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6602549" y="2871982"/>
            <a:ext cx="5034784" cy="3181684"/>
          </a:xfrm>
        </p:spPr>
        <p:txBody>
          <a:bodyPr anchor="t">
            <a:normAutofit/>
          </a:bodyPr>
          <a:lstStyle/>
          <a:p>
            <a:pPr marL="0" indent="0">
              <a:buNone/>
            </a:pPr>
            <a:r>
              <a:rPr lang="en-GB" sz="1800"/>
              <a:t>To distinguish essential differences and similarities between four GLOBE Eastern culture clusters: - </a:t>
            </a:r>
          </a:p>
          <a:p>
            <a:r>
              <a:rPr lang="en-GB" sz="1800"/>
              <a:t>Confucian Asia </a:t>
            </a:r>
          </a:p>
          <a:p>
            <a:pPr>
              <a:buFontTx/>
              <a:buChar char="-"/>
            </a:pPr>
            <a:r>
              <a:rPr lang="en-GB" sz="1800"/>
              <a:t>Southern Asia </a:t>
            </a:r>
          </a:p>
          <a:p>
            <a:pPr>
              <a:buFontTx/>
              <a:buChar char="-"/>
            </a:pPr>
            <a:r>
              <a:rPr lang="en-GB" sz="1800"/>
              <a:t>Sub Saharan Africa </a:t>
            </a:r>
          </a:p>
          <a:p>
            <a:pPr>
              <a:buFontTx/>
              <a:buChar char="-"/>
            </a:pPr>
            <a:r>
              <a:rPr lang="en-GB" sz="1800"/>
              <a:t>the Middle East </a:t>
            </a:r>
          </a:p>
          <a:p>
            <a:pPr marL="0" indent="0">
              <a:buNone/>
            </a:pPr>
            <a:r>
              <a:rPr lang="en-GB" sz="1800"/>
              <a:t>• To gain insight into the cultural factors that influence business</a:t>
            </a:r>
          </a:p>
        </p:txBody>
      </p:sp>
    </p:spTree>
    <p:extLst>
      <p:ext uri="{BB962C8B-B14F-4D97-AF65-F5344CB8AC3E}">
        <p14:creationId xmlns:p14="http://schemas.microsoft.com/office/powerpoint/2010/main" val="7244209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endParaRPr lang="en-GB" dirty="0"/>
          </a:p>
        </p:txBody>
      </p:sp>
      <p:pic>
        <p:nvPicPr>
          <p:cNvPr id="5" name="Content Placeholder 4" descr="Chart, pie chart&#10;&#10;Description automatically generated">
            <a:extLst>
              <a:ext uri="{FF2B5EF4-FFF2-40B4-BE49-F238E27FC236}">
                <a16:creationId xmlns:a16="http://schemas.microsoft.com/office/drawing/2014/main" id="{4ACEBA83-2AEC-572A-FF4E-82F502B0065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98090" y="246621"/>
            <a:ext cx="10795820" cy="6396320"/>
          </a:xfrm>
        </p:spPr>
      </p:pic>
    </p:spTree>
    <p:extLst>
      <p:ext uri="{BB962C8B-B14F-4D97-AF65-F5344CB8AC3E}">
        <p14:creationId xmlns:p14="http://schemas.microsoft.com/office/powerpoint/2010/main" val="356438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0" y="31563"/>
            <a:ext cx="10515600" cy="761711"/>
          </a:xfrm>
        </p:spPr>
        <p:txBody>
          <a:bodyPr/>
          <a:lstStyle/>
          <a:p>
            <a:pPr algn="ctr"/>
            <a:r>
              <a:rPr lang="en-GB" dirty="0"/>
              <a:t>Asian Cultures</a:t>
            </a:r>
            <a:endParaRPr lang="en-GB" b="1" u="sng" dirty="0">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5238D614-6FB6-8871-6DE4-0E6A7C50FB44}"/>
              </a:ext>
            </a:extLst>
          </p:cNvPr>
          <p:cNvSpPr>
            <a:spLocks noGrp="1"/>
          </p:cNvSpPr>
          <p:nvPr>
            <p:ph idx="1"/>
          </p:nvPr>
        </p:nvSpPr>
        <p:spPr>
          <a:xfrm>
            <a:off x="838200" y="1174090"/>
            <a:ext cx="10515600" cy="4351338"/>
          </a:xfrm>
        </p:spPr>
        <p:txBody>
          <a:bodyPr>
            <a:normAutofit lnSpcReduction="10000"/>
          </a:bodyPr>
          <a:lstStyle/>
          <a:p>
            <a:pPr marL="0" indent="0">
              <a:buNone/>
            </a:pPr>
            <a:r>
              <a:rPr lang="en-GB" dirty="0"/>
              <a:t>Two Asian clusters:</a:t>
            </a:r>
          </a:p>
          <a:p>
            <a:r>
              <a:rPr lang="en-GB" dirty="0"/>
              <a:t>Confucian Asia: countries that have undergone influence of Confucian ideology </a:t>
            </a:r>
          </a:p>
          <a:p>
            <a:r>
              <a:rPr lang="en-GB" dirty="0"/>
              <a:t>Southern Asia: countries with different religions and ethnic groups living in peaceful co-existence.</a:t>
            </a:r>
          </a:p>
          <a:p>
            <a:endParaRPr lang="en-GB" dirty="0"/>
          </a:p>
          <a:p>
            <a:pPr marL="0" indent="0">
              <a:buNone/>
            </a:pPr>
            <a:r>
              <a:rPr lang="en-GB" dirty="0"/>
              <a:t>Both clusters share similarities regarding the way relationships are managed: concern for respect and harmony. </a:t>
            </a:r>
          </a:p>
          <a:p>
            <a:pPr marL="0" indent="0">
              <a:buNone/>
            </a:pPr>
            <a:endParaRPr lang="en-GB" dirty="0"/>
          </a:p>
          <a:p>
            <a:pPr marL="0" indent="0">
              <a:buNone/>
            </a:pPr>
            <a:r>
              <a:rPr lang="en-GB" dirty="0"/>
              <a:t>Doing business therefore involves establishing a good relationship. </a:t>
            </a:r>
          </a:p>
        </p:txBody>
      </p:sp>
    </p:spTree>
    <p:extLst>
      <p:ext uri="{BB962C8B-B14F-4D97-AF65-F5344CB8AC3E}">
        <p14:creationId xmlns:p14="http://schemas.microsoft.com/office/powerpoint/2010/main" val="288169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151294" y="486184"/>
            <a:ext cx="5397237" cy="1325563"/>
          </a:xfrm>
        </p:spPr>
        <p:txBody>
          <a:bodyPr>
            <a:normAutofit/>
          </a:bodyPr>
          <a:lstStyle/>
          <a:p>
            <a:r>
              <a:rPr lang="en-GB"/>
              <a:t>Confucian Asia: China</a:t>
            </a:r>
          </a:p>
        </p:txBody>
      </p:sp>
      <p:pic>
        <p:nvPicPr>
          <p:cNvPr id="7" name="Online Media 6" title="Got Guanxi?">
            <a:hlinkClick r:id="" action="ppaction://media"/>
            <a:extLst>
              <a:ext uri="{FF2B5EF4-FFF2-40B4-BE49-F238E27FC236}">
                <a16:creationId xmlns:a16="http://schemas.microsoft.com/office/drawing/2014/main" id="{6D97A2BC-5963-1EDC-D43A-71057BECC438}"/>
              </a:ext>
            </a:extLst>
          </p:cNvPr>
          <p:cNvPicPr>
            <a:picLocks noRot="1" noChangeAspect="1"/>
          </p:cNvPicPr>
          <p:nvPr>
            <a:videoFile r:link="rId1"/>
          </p:nvPr>
        </p:nvPicPr>
        <p:blipFill>
          <a:blip r:embed="rId4"/>
          <a:stretch>
            <a:fillRect/>
          </a:stretch>
        </p:blipFill>
        <p:spPr>
          <a:xfrm>
            <a:off x="698353" y="678339"/>
            <a:ext cx="4555700" cy="2573970"/>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64" name="Freeform: Shape 63">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Map&#10;&#10;Description automatically generated">
            <a:extLst>
              <a:ext uri="{FF2B5EF4-FFF2-40B4-BE49-F238E27FC236}">
                <a16:creationId xmlns:a16="http://schemas.microsoft.com/office/drawing/2014/main" id="{CE6ACCA5-2364-85C2-FB86-DD96645AE70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98353" y="3526029"/>
            <a:ext cx="3234665"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5" name="Content Placeholder 4">
            <a:extLst>
              <a:ext uri="{FF2B5EF4-FFF2-40B4-BE49-F238E27FC236}">
                <a16:creationId xmlns:a16="http://schemas.microsoft.com/office/drawing/2014/main" id="{E37381D0-2401-0FF5-87F1-F451B5902D9A}"/>
              </a:ext>
            </a:extLst>
          </p:cNvPr>
          <p:cNvSpPr>
            <a:spLocks noGrp="1"/>
          </p:cNvSpPr>
          <p:nvPr>
            <p:ph idx="1"/>
          </p:nvPr>
        </p:nvSpPr>
        <p:spPr>
          <a:xfrm>
            <a:off x="6151294" y="1946684"/>
            <a:ext cx="5397237" cy="4351338"/>
          </a:xfrm>
        </p:spPr>
        <p:txBody>
          <a:bodyPr>
            <a:normAutofit/>
          </a:bodyPr>
          <a:lstStyle/>
          <a:p>
            <a:r>
              <a:rPr lang="en-GB" sz="2600"/>
              <a:t>The Chinese and guanxi </a:t>
            </a:r>
          </a:p>
          <a:p>
            <a:r>
              <a:rPr lang="en-GB" sz="2600"/>
              <a:t>Guanxi = building a strong network of relationships </a:t>
            </a:r>
          </a:p>
          <a:p>
            <a:r>
              <a:rPr lang="en-GB" sz="2600"/>
              <a:t>Network provides information, expertise, enables new business partners and new deals </a:t>
            </a:r>
          </a:p>
          <a:p>
            <a:r>
              <a:rPr lang="en-GB" sz="2600"/>
              <a:t>Mianzi = face: maintain your own dignity and that of others </a:t>
            </a:r>
          </a:p>
          <a:p>
            <a:r>
              <a:rPr lang="en-GB" sz="2600"/>
              <a:t>Helping friends within a network is a moral and social obligation. </a:t>
            </a:r>
          </a:p>
          <a:p>
            <a:endParaRPr lang="en-GB" sz="2600"/>
          </a:p>
          <a:p>
            <a:endParaRPr lang="en-GB" sz="2600"/>
          </a:p>
        </p:txBody>
      </p:sp>
      <p:sp>
        <p:nvSpPr>
          <p:cNvPr id="66" name="Arc 65">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99358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1246824" y="643467"/>
            <a:ext cx="4772975" cy="1800526"/>
          </a:xfrm>
        </p:spPr>
        <p:txBody>
          <a:bodyPr>
            <a:normAutofit/>
          </a:bodyPr>
          <a:lstStyle/>
          <a:p>
            <a:r>
              <a:rPr lang="en-GB"/>
              <a:t>Confucian Asia: Japan</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1246824" y="2623381"/>
            <a:ext cx="4772974" cy="3553581"/>
          </a:xfrm>
        </p:spPr>
        <p:txBody>
          <a:bodyPr>
            <a:normAutofit/>
          </a:bodyPr>
          <a:lstStyle/>
          <a:p>
            <a:pPr marL="0" indent="0">
              <a:buNone/>
            </a:pPr>
            <a:r>
              <a:rPr lang="en-GB" sz="2000"/>
              <a:t>The Japanese and ‘WA’ </a:t>
            </a:r>
          </a:p>
          <a:p>
            <a:r>
              <a:rPr lang="en-GB" sz="2000"/>
              <a:t>Wa is the spirit of harmony, applied to all relationships, including those with nature </a:t>
            </a:r>
          </a:p>
          <a:p>
            <a:r>
              <a:rPr lang="en-GB" sz="2000"/>
              <a:t>Seen in collaborative behaviour and consensus-building in an organisation </a:t>
            </a:r>
          </a:p>
          <a:p>
            <a:r>
              <a:rPr lang="en-GB" sz="2000"/>
              <a:t>Reflected in mutual commitment and loyalty between company and employee </a:t>
            </a:r>
          </a:p>
          <a:p>
            <a:r>
              <a:rPr lang="en-GB" sz="2000"/>
              <a:t>Loyalty: individual&gt;group&gt;company&gt;country</a:t>
            </a:r>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srcRect r="7586"/>
          <a:stretch/>
        </p:blipFill>
        <p:spPr>
          <a:xfrm>
            <a:off x="7381044" y="487887"/>
            <a:ext cx="4486651" cy="3641211"/>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E0A712B8-4891-3BA5-1A02-AA51F172ACA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301" r="18489"/>
          <a:stretch/>
        </p:blipFill>
        <p:spPr>
          <a:xfrm>
            <a:off x="8500363" y="4129098"/>
            <a:ext cx="2248014" cy="2585510"/>
          </a:xfrm>
          <a:prstGeom prst="rect">
            <a:avLst/>
          </a:prstGeom>
        </p:spPr>
      </p:pic>
      <p:sp>
        <p:nvSpPr>
          <p:cNvPr id="11" name="TextBox 10">
            <a:extLst>
              <a:ext uri="{FF2B5EF4-FFF2-40B4-BE49-F238E27FC236}">
                <a16:creationId xmlns:a16="http://schemas.microsoft.com/office/drawing/2014/main" id="{D4246375-2E2C-1C7B-ED4C-FE887683AB78}"/>
              </a:ext>
            </a:extLst>
          </p:cNvPr>
          <p:cNvSpPr txBox="1"/>
          <p:nvPr/>
        </p:nvSpPr>
        <p:spPr>
          <a:xfrm>
            <a:off x="8338264" y="668648"/>
            <a:ext cx="3496707" cy="3139321"/>
          </a:xfrm>
          <a:prstGeom prst="rect">
            <a:avLst/>
          </a:prstGeom>
          <a:noFill/>
        </p:spPr>
        <p:txBody>
          <a:bodyPr wrap="square" rtlCol="0">
            <a:spAutoFit/>
          </a:bodyPr>
          <a:lstStyle/>
          <a:p>
            <a:r>
              <a:rPr lang="en-GB" b="1" i="0" dirty="0">
                <a:effectLst/>
                <a:latin typeface="Lato" panose="020F0502020204030203" pitchFamily="34" charset="0"/>
              </a:rPr>
              <a:t>1. Read body language</a:t>
            </a:r>
          </a:p>
          <a:p>
            <a:r>
              <a:rPr lang="en-GB" b="1" i="0" dirty="0">
                <a:effectLst/>
                <a:latin typeface="Lato" panose="020F0502020204030203" pitchFamily="34" charset="0"/>
              </a:rPr>
              <a:t>2. Follow the dress code</a:t>
            </a:r>
          </a:p>
          <a:p>
            <a:r>
              <a:rPr lang="en-GB" b="1" i="0" dirty="0">
                <a:effectLst/>
                <a:latin typeface="Lato" panose="020F0502020204030203" pitchFamily="34" charset="0"/>
              </a:rPr>
              <a:t>3. Don’t ask questions</a:t>
            </a:r>
          </a:p>
          <a:p>
            <a:r>
              <a:rPr lang="en-GB" b="1" i="0" dirty="0">
                <a:effectLst/>
                <a:latin typeface="Lato" panose="020F0502020204030203" pitchFamily="34" charset="0"/>
              </a:rPr>
              <a:t>4. Mistakes are bad</a:t>
            </a:r>
          </a:p>
          <a:p>
            <a:r>
              <a:rPr lang="en-GB" b="1" i="0" dirty="0">
                <a:effectLst/>
                <a:latin typeface="Lato" panose="020F0502020204030203" pitchFamily="34" charset="0"/>
              </a:rPr>
              <a:t>5. Modesty is key</a:t>
            </a:r>
          </a:p>
          <a:p>
            <a:r>
              <a:rPr lang="en-GB" b="1" i="0" dirty="0">
                <a:effectLst/>
                <a:latin typeface="Lato" panose="020F0502020204030203" pitchFamily="34" charset="0"/>
              </a:rPr>
              <a:t>6. Group comes first</a:t>
            </a:r>
          </a:p>
          <a:p>
            <a:r>
              <a:rPr lang="en-GB" b="1" i="0" dirty="0">
                <a:effectLst/>
                <a:latin typeface="Lato" panose="020F0502020204030203" pitchFamily="34" charset="0"/>
              </a:rPr>
              <a:t>7. Cleanliness is cultured</a:t>
            </a:r>
          </a:p>
          <a:p>
            <a:r>
              <a:rPr lang="en-GB" b="1" i="0" dirty="0">
                <a:effectLst/>
                <a:latin typeface="Lato" panose="020F0502020204030203" pitchFamily="34" charset="0"/>
              </a:rPr>
              <a:t>8. Hide your true feelings</a:t>
            </a:r>
          </a:p>
          <a:p>
            <a:r>
              <a:rPr lang="en-GB" b="1" i="0" dirty="0">
                <a:effectLst/>
                <a:latin typeface="Lato" panose="020F0502020204030203" pitchFamily="34" charset="0"/>
              </a:rPr>
              <a:t>9. Don’t say “no”</a:t>
            </a:r>
          </a:p>
          <a:p>
            <a:r>
              <a:rPr lang="en-GB" b="1" i="0" dirty="0">
                <a:effectLst/>
                <a:latin typeface="Lato" panose="020F0502020204030203" pitchFamily="34" charset="0"/>
              </a:rPr>
              <a:t>10. Silence is golden</a:t>
            </a:r>
          </a:p>
          <a:p>
            <a:endParaRPr lang="en-GB" dirty="0"/>
          </a:p>
        </p:txBody>
      </p:sp>
    </p:spTree>
    <p:extLst>
      <p:ext uri="{BB962C8B-B14F-4D97-AF65-F5344CB8AC3E}">
        <p14:creationId xmlns:p14="http://schemas.microsoft.com/office/powerpoint/2010/main" val="1420585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10">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151294" y="486184"/>
            <a:ext cx="5397237" cy="1325563"/>
          </a:xfrm>
        </p:spPr>
        <p:txBody>
          <a:bodyPr>
            <a:normAutofit/>
          </a:bodyPr>
          <a:lstStyle/>
          <a:p>
            <a:r>
              <a:rPr lang="en-GB"/>
              <a:t>Confucian Asia: Korea </a:t>
            </a:r>
            <a:endParaRPr lang="en-GB" dirty="0"/>
          </a:p>
        </p:txBody>
      </p:sp>
      <p:sp>
        <p:nvSpPr>
          <p:cNvPr id="48" name="Freeform: Shape 12">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7" name="Content Placeholder 5">
            <a:extLst>
              <a:ext uri="{FF2B5EF4-FFF2-40B4-BE49-F238E27FC236}">
                <a16:creationId xmlns:a16="http://schemas.microsoft.com/office/drawing/2014/main" id="{B1280C79-C445-6F39-AD08-CDBED8345B19}"/>
              </a:ext>
            </a:extLst>
          </p:cNvPr>
          <p:cNvGraphicFramePr>
            <a:graphicFrameLocks noGrp="1"/>
          </p:cNvGraphicFramePr>
          <p:nvPr>
            <p:ph idx="1"/>
          </p:nvPr>
        </p:nvGraphicFramePr>
        <p:xfrm>
          <a:off x="6151294" y="1946684"/>
          <a:ext cx="5397237"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9" name="Arc 14">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7" name="Picture 6" descr="A flag on a pole&#10;&#10;Description automatically generated with medium confidence">
            <a:extLst>
              <a:ext uri="{FF2B5EF4-FFF2-40B4-BE49-F238E27FC236}">
                <a16:creationId xmlns:a16="http://schemas.microsoft.com/office/drawing/2014/main" id="{A14AB71E-FA8F-E228-444B-DA986BE554A8}"/>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973492" y="3905410"/>
            <a:ext cx="2867335" cy="2503113"/>
          </a:xfrm>
          <a:prstGeom prst="rect">
            <a:avLst/>
          </a:prstGeom>
        </p:spPr>
      </p:pic>
      <p:pic>
        <p:nvPicPr>
          <p:cNvPr id="4" name="Online Media 3" title="South Korean business culture">
            <a:hlinkClick r:id="" action="ppaction://media"/>
            <a:extLst>
              <a:ext uri="{FF2B5EF4-FFF2-40B4-BE49-F238E27FC236}">
                <a16:creationId xmlns:a16="http://schemas.microsoft.com/office/drawing/2014/main" id="{A8AA6AF0-720A-8026-F904-1029B02B4BD0}"/>
              </a:ext>
            </a:extLst>
          </p:cNvPr>
          <p:cNvPicPr>
            <a:picLocks noRot="1" noChangeAspect="1"/>
          </p:cNvPicPr>
          <p:nvPr>
            <a:videoFile r:link="rId1"/>
          </p:nvPr>
        </p:nvPicPr>
        <p:blipFill>
          <a:blip r:embed="rId11"/>
          <a:stretch>
            <a:fillRect/>
          </a:stretch>
        </p:blipFill>
        <p:spPr>
          <a:xfrm>
            <a:off x="347133" y="391936"/>
            <a:ext cx="5503532" cy="3109496"/>
          </a:xfrm>
          <a:prstGeom prst="rect">
            <a:avLst/>
          </a:prstGeom>
        </p:spPr>
      </p:pic>
    </p:spTree>
    <p:extLst>
      <p:ext uri="{BB962C8B-B14F-4D97-AF65-F5344CB8AC3E}">
        <p14:creationId xmlns:p14="http://schemas.microsoft.com/office/powerpoint/2010/main" val="313951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40000"/>
          </a:blip>
          <a:srcRect r="7586"/>
          <a:stretch/>
        </p:blipFill>
        <p:spPr>
          <a:xfrm>
            <a:off x="20" y="10"/>
            <a:ext cx="8450297" cy="6857990"/>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365125"/>
            <a:ext cx="5251316" cy="1627636"/>
          </a:xfrm>
        </p:spPr>
        <p:txBody>
          <a:bodyPr>
            <a:normAutofit/>
          </a:bodyPr>
          <a:lstStyle/>
          <a:p>
            <a:r>
              <a:rPr lang="en-GB">
                <a:solidFill>
                  <a:srgbClr val="FFFFFF"/>
                </a:solidFill>
              </a:rPr>
              <a:t>Southern Asia</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465668" y="1735667"/>
            <a:ext cx="4992154" cy="4441296"/>
          </a:xfrm>
        </p:spPr>
        <p:txBody>
          <a:bodyPr>
            <a:normAutofit/>
          </a:bodyPr>
          <a:lstStyle/>
          <a:p>
            <a:r>
              <a:rPr lang="en-GB" sz="2400" dirty="0">
                <a:solidFill>
                  <a:srgbClr val="FFFFFF"/>
                </a:solidFill>
              </a:rPr>
              <a:t>India and Thailand both embrace the principles of the Buddhist religion.</a:t>
            </a:r>
          </a:p>
          <a:p>
            <a:endParaRPr lang="en-GB" sz="2400" dirty="0">
              <a:solidFill>
                <a:srgbClr val="FFFFFF"/>
              </a:solidFill>
            </a:endParaRPr>
          </a:p>
          <a:p>
            <a:r>
              <a:rPr lang="en-GB" sz="2400" dirty="0">
                <a:solidFill>
                  <a:srgbClr val="FFFFFF"/>
                </a:solidFill>
              </a:rPr>
              <a:t>This is reflected in the notion of ‘Karma capitalism’ whose proponents included C.K. Prahalad. He talks of corporations being able to create value and social justice simultaneously. He advocates a capitalism which ‘puts the individual at the centre of the universe’</a:t>
            </a:r>
          </a:p>
        </p:txBody>
      </p:sp>
      <p:pic>
        <p:nvPicPr>
          <p:cNvPr id="5" name="Picture 4" descr="Map&#10;&#10;Description automatically generated">
            <a:extLst>
              <a:ext uri="{FF2B5EF4-FFF2-40B4-BE49-F238E27FC236}">
                <a16:creationId xmlns:a16="http://schemas.microsoft.com/office/drawing/2014/main" id="{2A9857F6-23AF-F39F-78C0-E7299C4EE5A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440" r="2176" b="-3"/>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20839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4965430" y="629268"/>
            <a:ext cx="6586491" cy="1286160"/>
          </a:xfrm>
        </p:spPr>
        <p:txBody>
          <a:bodyPr anchor="b">
            <a:normAutofit/>
          </a:bodyPr>
          <a:lstStyle/>
          <a:p>
            <a:r>
              <a:rPr lang="en-GB" dirty="0"/>
              <a:t>Southern Asia: India (1) </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4965431" y="2438400"/>
            <a:ext cx="6586489" cy="3785419"/>
          </a:xfrm>
        </p:spPr>
        <p:txBody>
          <a:bodyPr>
            <a:normAutofit/>
          </a:bodyPr>
          <a:lstStyle/>
          <a:p>
            <a:pPr marL="0" indent="0">
              <a:buNone/>
            </a:pPr>
            <a:r>
              <a:rPr lang="en-GB" sz="2400" dirty="0"/>
              <a:t>The Indians and family</a:t>
            </a:r>
          </a:p>
          <a:p>
            <a:r>
              <a:rPr lang="en-GB" sz="2400" dirty="0"/>
              <a:t>Every company employee works for the family to maintain and enhance its fortunes </a:t>
            </a:r>
          </a:p>
          <a:p>
            <a:r>
              <a:rPr lang="en-GB" sz="2400" dirty="0"/>
              <a:t>Loyalty to the (extended) family takes priority over loyalty to the company </a:t>
            </a:r>
          </a:p>
          <a:p>
            <a:r>
              <a:rPr lang="en-GB" sz="2400" dirty="0"/>
              <a:t>Success in your profession will give your family added status. </a:t>
            </a:r>
          </a:p>
        </p:txBody>
      </p:sp>
      <p:pic>
        <p:nvPicPr>
          <p:cNvPr id="5" name="Picture 4" descr="Map&#10;&#10;Description automatically generated">
            <a:extLst>
              <a:ext uri="{FF2B5EF4-FFF2-40B4-BE49-F238E27FC236}">
                <a16:creationId xmlns:a16="http://schemas.microsoft.com/office/drawing/2014/main" id="{9DBCA277-88EE-A680-A1C8-E1AF912610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842" r="37910"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E972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114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589560" y="856180"/>
            <a:ext cx="5279408" cy="1128068"/>
          </a:xfrm>
        </p:spPr>
        <p:txBody>
          <a:bodyPr anchor="ctr">
            <a:normAutofit/>
          </a:bodyPr>
          <a:lstStyle/>
          <a:p>
            <a:r>
              <a:rPr lang="en-GB" sz="4000"/>
              <a:t>Southern Asia: India (2)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224072" y="2544666"/>
            <a:ext cx="6343481" cy="3979585"/>
          </a:xfrm>
        </p:spPr>
        <p:txBody>
          <a:bodyPr anchor="ctr">
            <a:normAutofit/>
          </a:bodyPr>
          <a:lstStyle/>
          <a:p>
            <a:r>
              <a:rPr lang="en-GB" sz="2400" dirty="0"/>
              <a:t>The family business: material success is important more for the sake of maintaining the family’s honour and ensuring a sound future for the offspring. </a:t>
            </a:r>
          </a:p>
          <a:p>
            <a:r>
              <a:rPr lang="en-GB" sz="2400" dirty="0"/>
              <a:t>Being successful involves not just working long hours but also being creative </a:t>
            </a:r>
          </a:p>
          <a:p>
            <a:r>
              <a:rPr lang="en-GB" sz="2400" dirty="0"/>
              <a:t>Failure possible, but this is less to do with personal competence, more to do with fate, so stigma.</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p&#10;&#10;Description automatically generated">
            <a:extLst>
              <a:ext uri="{FF2B5EF4-FFF2-40B4-BE49-F238E27FC236}">
                <a16:creationId xmlns:a16="http://schemas.microsoft.com/office/drawing/2014/main" id="{9DBCA277-88EE-A680-A1C8-E1AF912610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1842" r="37910" b="1"/>
          <a:stretch/>
        </p:blipFill>
        <p:spPr>
          <a:xfrm>
            <a:off x="8430876" y="581892"/>
            <a:ext cx="1702527" cy="2518756"/>
          </a:xfrm>
          <a:prstGeom prst="rect">
            <a:avLst/>
          </a:prstGeom>
        </p:spPr>
      </p:pic>
      <p:sp>
        <p:nvSpPr>
          <p:cNvPr id="28" name="Rectangle 2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An introduction to Indian business culture">
            <a:hlinkClick r:id="" action="ppaction://media"/>
            <a:extLst>
              <a:ext uri="{FF2B5EF4-FFF2-40B4-BE49-F238E27FC236}">
                <a16:creationId xmlns:a16="http://schemas.microsoft.com/office/drawing/2014/main" id="{FBC5E7DD-B1D3-AC0F-B791-85292B9D25B6}"/>
              </a:ext>
            </a:extLst>
          </p:cNvPr>
          <p:cNvPicPr>
            <a:picLocks noRot="1" noChangeAspect="1"/>
          </p:cNvPicPr>
          <p:nvPr>
            <a:videoFile r:link="rId1"/>
          </p:nvPr>
        </p:nvPicPr>
        <p:blipFill>
          <a:blip r:embed="rId6"/>
          <a:stretch>
            <a:fillRect/>
          </a:stretch>
        </p:blipFill>
        <p:spPr>
          <a:xfrm>
            <a:off x="7083423" y="3725524"/>
            <a:ext cx="4395569" cy="2483496"/>
          </a:xfrm>
          <a:prstGeom prst="rect">
            <a:avLst/>
          </a:prstGeom>
        </p:spPr>
      </p:pic>
    </p:spTree>
    <p:extLst>
      <p:ext uri="{BB962C8B-B14F-4D97-AF65-F5344CB8AC3E}">
        <p14:creationId xmlns:p14="http://schemas.microsoft.com/office/powerpoint/2010/main" val="2830369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4965430" y="629268"/>
            <a:ext cx="6586491" cy="1286160"/>
          </a:xfrm>
        </p:spPr>
        <p:txBody>
          <a:bodyPr anchor="b">
            <a:normAutofit/>
          </a:bodyPr>
          <a:lstStyle/>
          <a:p>
            <a:r>
              <a:rPr lang="en-GB" dirty="0"/>
              <a:t>Southern Asia: India (3) </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4965431" y="2438400"/>
            <a:ext cx="6586489" cy="3785419"/>
          </a:xfrm>
        </p:spPr>
        <p:txBody>
          <a:bodyPr>
            <a:normAutofit fontScale="92500" lnSpcReduction="10000"/>
          </a:bodyPr>
          <a:lstStyle/>
          <a:p>
            <a:r>
              <a:rPr lang="en-GB" sz="2400" dirty="0"/>
              <a:t>Indians accept social and business hierarchies, just as hierarchy of gods in their religion. They not only show considerable respect towards their seniors in all aspects of their lives, but also expect these to fulfil the obligations that power bestows. </a:t>
            </a:r>
          </a:p>
          <a:p>
            <a:r>
              <a:rPr lang="en-GB" sz="2400" dirty="0"/>
              <a:t>Ongoing changes in the nature of Indian society </a:t>
            </a:r>
          </a:p>
          <a:p>
            <a:pPr lvl="1">
              <a:buFontTx/>
              <a:buChar char="-"/>
            </a:pPr>
            <a:r>
              <a:rPr lang="en-GB" dirty="0"/>
              <a:t>weakening of the caste system </a:t>
            </a:r>
          </a:p>
          <a:p>
            <a:pPr lvl="1">
              <a:buFontTx/>
              <a:buChar char="-"/>
            </a:pPr>
            <a:r>
              <a:rPr lang="en-GB" dirty="0"/>
              <a:t>liberalisation and restructuring of the economy. </a:t>
            </a:r>
          </a:p>
          <a:p>
            <a:r>
              <a:rPr lang="en-GB" sz="2400" dirty="0"/>
              <a:t>Manager has to contend with both collectivist and individualist values within a formal system of management</a:t>
            </a:r>
          </a:p>
        </p:txBody>
      </p:sp>
      <p:pic>
        <p:nvPicPr>
          <p:cNvPr id="5" name="Picture 4" descr="Map&#10;&#10;Description automatically generated">
            <a:extLst>
              <a:ext uri="{FF2B5EF4-FFF2-40B4-BE49-F238E27FC236}">
                <a16:creationId xmlns:a16="http://schemas.microsoft.com/office/drawing/2014/main" id="{9DBCA277-88EE-A680-A1C8-E1AF912610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842" r="37910"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E972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207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3002" y="448253"/>
            <a:ext cx="10520702" cy="1325563"/>
          </a:xfrm>
        </p:spPr>
        <p:txBody>
          <a:bodyPr>
            <a:normAutofit/>
          </a:bodyPr>
          <a:lstStyle/>
          <a:p>
            <a:r>
              <a:rPr lang="en-GB" dirty="0"/>
              <a:t>Southern Asia: Thailand (1)</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38200" y="2191807"/>
            <a:ext cx="6553200" cy="3985155"/>
          </a:xfrm>
        </p:spPr>
        <p:txBody>
          <a:bodyPr>
            <a:normAutofit lnSpcReduction="10000"/>
          </a:bodyPr>
          <a:lstStyle/>
          <a:p>
            <a:pPr marL="0" indent="0">
              <a:buNone/>
            </a:pPr>
            <a:r>
              <a:rPr lang="en-GB" sz="2400" dirty="0">
                <a:effectLst>
                  <a:outerShdw blurRad="38100" dist="38100" dir="2700000" algn="tl">
                    <a:srgbClr val="000000">
                      <a:alpha val="43137"/>
                    </a:srgbClr>
                  </a:outerShdw>
                </a:effectLst>
              </a:rPr>
              <a:t>Thailand and karma </a:t>
            </a:r>
          </a:p>
          <a:p>
            <a:r>
              <a:rPr lang="en-GB" sz="2400" dirty="0">
                <a:effectLst>
                  <a:outerShdw blurRad="38100" dist="38100" dir="2700000" algn="tl">
                    <a:srgbClr val="000000">
                      <a:alpha val="43137"/>
                    </a:srgbClr>
                  </a:outerShdw>
                </a:effectLst>
              </a:rPr>
              <a:t>Buddhism plays dominant role: Buddhists assert personal/social responsibilities to ensure peace and serenity. </a:t>
            </a:r>
          </a:p>
          <a:p>
            <a:r>
              <a:rPr lang="en-GB" sz="2400" dirty="0">
                <a:effectLst>
                  <a:outerShdw blurRad="38100" dist="38100" dir="2700000" algn="tl">
                    <a:srgbClr val="000000">
                      <a:alpha val="43137"/>
                    </a:srgbClr>
                  </a:outerShdw>
                </a:effectLst>
              </a:rPr>
              <a:t>By doing so, accumulate sufficient positive karma (action and result) to ensure rebirth in another, happy, state of existence. </a:t>
            </a:r>
          </a:p>
          <a:p>
            <a:r>
              <a:rPr lang="en-GB" sz="2400" dirty="0">
                <a:effectLst>
                  <a:outerShdw blurRad="38100" dist="38100" dir="2700000" algn="tl">
                    <a:srgbClr val="000000">
                      <a:alpha val="43137"/>
                    </a:srgbClr>
                  </a:outerShdw>
                </a:effectLst>
              </a:rPr>
              <a:t>Thai Buddhist economic model </a:t>
            </a:r>
          </a:p>
          <a:p>
            <a:pPr marL="0" indent="0">
              <a:buNone/>
            </a:pPr>
            <a:r>
              <a:rPr lang="en-GB" sz="2400" dirty="0">
                <a:effectLst>
                  <a:outerShdw blurRad="38100" dist="38100" dir="2700000" algn="tl">
                    <a:srgbClr val="000000">
                      <a:alpha val="43137"/>
                    </a:srgbClr>
                  </a:outerShdw>
                </a:effectLst>
              </a:rPr>
              <a:t>	- Avoidance of extremes </a:t>
            </a:r>
          </a:p>
          <a:p>
            <a:pPr marL="0" indent="0">
              <a:buNone/>
            </a:pPr>
            <a:r>
              <a:rPr lang="en-GB" sz="2400" dirty="0">
                <a:effectLst>
                  <a:outerShdw blurRad="38100" dist="38100" dir="2700000" algn="tl">
                    <a:srgbClr val="000000">
                      <a:alpha val="43137"/>
                    </a:srgbClr>
                  </a:outerShdw>
                </a:effectLst>
              </a:rPr>
              <a:t>	- Create sustainable profit.</a:t>
            </a:r>
          </a:p>
        </p:txBody>
      </p:sp>
      <p:pic>
        <p:nvPicPr>
          <p:cNvPr id="5" name="Picture 4" descr="Background pattern&#10;&#10;Description automatically generated">
            <a:extLst>
              <a:ext uri="{FF2B5EF4-FFF2-40B4-BE49-F238E27FC236}">
                <a16:creationId xmlns:a16="http://schemas.microsoft.com/office/drawing/2014/main" id="{175061C6-1516-C231-B43B-16FE170754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56240" y="2537006"/>
            <a:ext cx="3816001" cy="2547180"/>
          </a:xfrm>
          <a:prstGeom prst="rect">
            <a:avLst/>
          </a:prstGeom>
        </p:spPr>
      </p:pic>
    </p:spTree>
    <p:extLst>
      <p:ext uri="{BB962C8B-B14F-4D97-AF65-F5344CB8AC3E}">
        <p14:creationId xmlns:p14="http://schemas.microsoft.com/office/powerpoint/2010/main" val="88685718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40000"/>
          </a:blip>
          <a:srcRect t="25000"/>
          <a:stretch/>
        </p:blipFill>
        <p:spPr>
          <a:xfrm>
            <a:off x="20" y="10"/>
            <a:ext cx="12191981" cy="6857990"/>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343" y="365125"/>
            <a:ext cx="10515600" cy="1325563"/>
          </a:xfrm>
        </p:spPr>
        <p:txBody>
          <a:bodyPr>
            <a:normAutofit/>
          </a:bodyPr>
          <a:lstStyle/>
          <a:p>
            <a:r>
              <a:rPr lang="en-GB">
                <a:solidFill>
                  <a:srgbClr val="FFFFFF"/>
                </a:solidFill>
              </a:rPr>
              <a:t>Southern Asia: Thailand (2)</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474133" y="1803401"/>
            <a:ext cx="6307667" cy="3634708"/>
          </a:xfrm>
        </p:spPr>
        <p:txBody>
          <a:bodyPr>
            <a:normAutofit/>
          </a:bodyPr>
          <a:lstStyle/>
          <a:p>
            <a:r>
              <a:rPr lang="en-GB" sz="2400" dirty="0">
                <a:solidFill>
                  <a:srgbClr val="FFFFFF"/>
                </a:solidFill>
              </a:rPr>
              <a:t>Notion of karma, whereby the ‘the cumulative net effect of merit and demerit’ over a person’s life determines his intermediate and ultimate fate’ leads to a particular kind of paternalism. </a:t>
            </a:r>
          </a:p>
          <a:p>
            <a:r>
              <a:rPr lang="en-GB" sz="2400" dirty="0">
                <a:solidFill>
                  <a:srgbClr val="FFFFFF"/>
                </a:solidFill>
              </a:rPr>
              <a:t>The leader is considered to have accumulated good rather than bad karma.</a:t>
            </a:r>
          </a:p>
          <a:p>
            <a:r>
              <a:rPr lang="en-GB" sz="2400" dirty="0">
                <a:solidFill>
                  <a:srgbClr val="FFFFFF"/>
                </a:solidFill>
              </a:rPr>
              <a:t>Leadership requires exercising personal responsibility towards the community, being its leader and servant.</a:t>
            </a:r>
          </a:p>
        </p:txBody>
      </p:sp>
      <p:pic>
        <p:nvPicPr>
          <p:cNvPr id="5" name="Picture 4" descr="A statue of a person&#10;&#10;Description automatically generated with low confidence">
            <a:extLst>
              <a:ext uri="{FF2B5EF4-FFF2-40B4-BE49-F238E27FC236}">
                <a16:creationId xmlns:a16="http://schemas.microsoft.com/office/drawing/2014/main" id="{9FDFFF06-3E03-5766-D82D-79EE620F270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559" r="1" b="33678"/>
          <a:stretch/>
        </p:blipFill>
        <p:spPr>
          <a:xfrm>
            <a:off x="7156515" y="1803401"/>
            <a:ext cx="4561352" cy="3634708"/>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688542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702733" y="643467"/>
            <a:ext cx="5562599" cy="1800526"/>
          </a:xfrm>
        </p:spPr>
        <p:txBody>
          <a:bodyPr>
            <a:normAutofit/>
          </a:bodyPr>
          <a:lstStyle/>
          <a:p>
            <a:r>
              <a:rPr lang="en-GB" sz="4000" dirty="0"/>
              <a:t>African and Middle East countries</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702733" y="2623381"/>
            <a:ext cx="6357058" cy="3553581"/>
          </a:xfrm>
        </p:spPr>
        <p:txBody>
          <a:bodyPr>
            <a:normAutofit fontScale="92500" lnSpcReduction="10000"/>
          </a:bodyPr>
          <a:lstStyle/>
          <a:p>
            <a:pPr marL="0" indent="0">
              <a:buNone/>
            </a:pPr>
            <a:r>
              <a:rPr lang="en-GB" sz="2000" dirty="0"/>
              <a:t>Sub-Sahara Africa </a:t>
            </a:r>
          </a:p>
          <a:p>
            <a:pPr marL="0" indent="0">
              <a:buNone/>
            </a:pPr>
            <a:r>
              <a:rPr lang="en-GB" sz="2000" dirty="0"/>
              <a:t>According to Shepherd </a:t>
            </a:r>
            <a:r>
              <a:rPr lang="en-GB" sz="2000" dirty="0" err="1"/>
              <a:t>Shonhiwa</a:t>
            </a:r>
            <a:r>
              <a:rPr lang="en-GB" sz="2000" dirty="0"/>
              <a:t>, the fundamental African personality traits are: </a:t>
            </a:r>
          </a:p>
          <a:p>
            <a:r>
              <a:rPr lang="en-GB" sz="2000" dirty="0"/>
              <a:t>Non-discriminatory, not promote prejudice, seeks reconciliation in politics and business </a:t>
            </a:r>
          </a:p>
          <a:p>
            <a:r>
              <a:rPr lang="en-GB" sz="2000" dirty="0"/>
              <a:t>Inherent trust and belief in the fairness of humans </a:t>
            </a:r>
          </a:p>
          <a:p>
            <a:r>
              <a:rPr lang="en-GB" sz="2000" dirty="0"/>
              <a:t>High standards of basic morality, based on historical precedent and bolstered by extended family system</a:t>
            </a:r>
          </a:p>
          <a:p>
            <a:r>
              <a:rPr lang="en-GB" sz="2000" dirty="0"/>
              <a:t>A hierarchical political ideology, but based on an inclusive system of consultation </a:t>
            </a:r>
          </a:p>
          <a:p>
            <a:r>
              <a:rPr lang="en-GB" sz="2000" dirty="0"/>
              <a:t>perpetual optimism, mainly due to strong religious beliefs</a:t>
            </a:r>
          </a:p>
        </p:txBody>
      </p:sp>
      <p:pic>
        <p:nvPicPr>
          <p:cNvPr id="12" name="Picture 11" descr="Map&#10;&#10;Description automatically generated">
            <a:extLst>
              <a:ext uri="{FF2B5EF4-FFF2-40B4-BE49-F238E27FC236}">
                <a16:creationId xmlns:a16="http://schemas.microsoft.com/office/drawing/2014/main" id="{191127A5-1E54-4924-FDF2-961A15A66F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09124" y="643468"/>
            <a:ext cx="2630495" cy="2545005"/>
          </a:xfrm>
          <a:prstGeom prst="rect">
            <a:avLst/>
          </a:prstGeom>
        </p:spPr>
      </p:pic>
      <p:pic>
        <p:nvPicPr>
          <p:cNvPr id="9" name="Picture 8" descr="Map&#10;&#10;Description automatically generated">
            <a:extLst>
              <a:ext uri="{FF2B5EF4-FFF2-40B4-BE49-F238E27FC236}">
                <a16:creationId xmlns:a16="http://schemas.microsoft.com/office/drawing/2014/main" id="{B4053BDD-84F2-964E-BC78-6B3B2B5FDFB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528762" y="3657600"/>
            <a:ext cx="2191219" cy="2585510"/>
          </a:xfrm>
          <a:prstGeom prst="rect">
            <a:avLst/>
          </a:prstGeom>
        </p:spPr>
      </p:pic>
    </p:spTree>
    <p:extLst>
      <p:ext uri="{BB962C8B-B14F-4D97-AF65-F5344CB8AC3E}">
        <p14:creationId xmlns:p14="http://schemas.microsoft.com/office/powerpoint/2010/main" val="10812786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40000"/>
          </a:blip>
          <a:srcRect r="7586"/>
          <a:stretch/>
        </p:blipFill>
        <p:spPr>
          <a:xfrm>
            <a:off x="0" y="-33858"/>
            <a:ext cx="8450297" cy="6857990"/>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365125"/>
            <a:ext cx="5251316" cy="1627636"/>
          </a:xfrm>
        </p:spPr>
        <p:txBody>
          <a:bodyPr>
            <a:normAutofit/>
          </a:bodyPr>
          <a:lstStyle/>
          <a:p>
            <a:r>
              <a:rPr lang="en-GB" dirty="0">
                <a:solidFill>
                  <a:srgbClr val="FFFFFF"/>
                </a:solidFill>
              </a:rPr>
              <a:t>Sub-Sahara Africa (1)</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406399" y="1989663"/>
            <a:ext cx="5621867" cy="4102630"/>
          </a:xfrm>
        </p:spPr>
        <p:txBody>
          <a:bodyPr>
            <a:normAutofit/>
          </a:bodyPr>
          <a:lstStyle/>
          <a:p>
            <a:pPr marL="0" indent="0">
              <a:buNone/>
            </a:pPr>
            <a:r>
              <a:rPr lang="en-GB" sz="2400" dirty="0">
                <a:solidFill>
                  <a:srgbClr val="FFFFFF"/>
                </a:solidFill>
                <a:effectLst>
                  <a:outerShdw blurRad="38100" dist="38100" dir="2700000" algn="tl">
                    <a:srgbClr val="000000">
                      <a:alpha val="43137"/>
                    </a:srgbClr>
                  </a:outerShdw>
                </a:effectLst>
              </a:rPr>
              <a:t>According to </a:t>
            </a:r>
            <a:r>
              <a:rPr lang="en-GB" sz="2400" dirty="0" err="1">
                <a:solidFill>
                  <a:srgbClr val="FFFFFF"/>
                </a:solidFill>
                <a:effectLst>
                  <a:outerShdw blurRad="38100" dist="38100" dir="2700000" algn="tl">
                    <a:srgbClr val="000000">
                      <a:alpha val="43137"/>
                    </a:srgbClr>
                  </a:outerShdw>
                </a:effectLst>
              </a:rPr>
              <a:t>Mutabazi</a:t>
            </a:r>
            <a:r>
              <a:rPr lang="en-GB" sz="2400" dirty="0">
                <a:solidFill>
                  <a:srgbClr val="FFFFFF"/>
                </a:solidFill>
                <a:effectLst>
                  <a:outerShdw blurRad="38100" dist="38100" dir="2700000" algn="tl">
                    <a:srgbClr val="000000">
                      <a:alpha val="43137"/>
                    </a:srgbClr>
                  </a:outerShdw>
                </a:effectLst>
              </a:rPr>
              <a:t> (2001), the culture base of Africa is characterised by its</a:t>
            </a:r>
          </a:p>
          <a:p>
            <a:r>
              <a:rPr lang="en-GB" sz="2400" dirty="0">
                <a:solidFill>
                  <a:srgbClr val="FFFFFF"/>
                </a:solidFill>
                <a:effectLst>
                  <a:outerShdw blurRad="38100" dist="38100" dir="2700000" algn="tl">
                    <a:srgbClr val="000000">
                      <a:alpha val="43137"/>
                    </a:srgbClr>
                  </a:outerShdw>
                </a:effectLst>
              </a:rPr>
              <a:t>relationship to time </a:t>
            </a:r>
          </a:p>
          <a:p>
            <a:r>
              <a:rPr lang="en-GB" sz="2400" dirty="0">
                <a:solidFill>
                  <a:srgbClr val="FFFFFF"/>
                </a:solidFill>
                <a:effectLst>
                  <a:outerShdw blurRad="38100" dist="38100" dir="2700000" algn="tl">
                    <a:srgbClr val="000000">
                      <a:alpha val="43137"/>
                    </a:srgbClr>
                  </a:outerShdw>
                </a:effectLst>
              </a:rPr>
              <a:t>(organised) work </a:t>
            </a:r>
          </a:p>
          <a:p>
            <a:r>
              <a:rPr lang="en-GB" sz="2400" dirty="0">
                <a:solidFill>
                  <a:srgbClr val="FFFFFF"/>
                </a:solidFill>
                <a:effectLst>
                  <a:outerShdw blurRad="38100" dist="38100" dir="2700000" algn="tl">
                    <a:srgbClr val="000000">
                      <a:alpha val="43137"/>
                    </a:srgbClr>
                  </a:outerShdw>
                </a:effectLst>
              </a:rPr>
              <a:t>other people (family, hierarchy, colleagues, subordinates, outsiders). </a:t>
            </a:r>
          </a:p>
          <a:p>
            <a:pPr marL="0" indent="0">
              <a:buNone/>
            </a:pPr>
            <a:r>
              <a:rPr lang="en-GB" sz="2400" dirty="0">
                <a:solidFill>
                  <a:srgbClr val="FFFFFF"/>
                </a:solidFill>
                <a:effectLst>
                  <a:outerShdw blurRad="38100" dist="38100" dir="2700000" algn="tl">
                    <a:srgbClr val="000000">
                      <a:alpha val="43137"/>
                    </a:srgbClr>
                  </a:outerShdw>
                </a:effectLst>
              </a:rPr>
              <a:t>This applies to regions either geographically very distant from each other, or very different to each other in terms of climate, religion or language </a:t>
            </a:r>
          </a:p>
        </p:txBody>
      </p:sp>
      <p:pic>
        <p:nvPicPr>
          <p:cNvPr id="5" name="Picture 4" descr="Map&#10;&#10;Description automatically generated">
            <a:extLst>
              <a:ext uri="{FF2B5EF4-FFF2-40B4-BE49-F238E27FC236}">
                <a16:creationId xmlns:a16="http://schemas.microsoft.com/office/drawing/2014/main" id="{DC4DE156-4713-AA11-8FAF-850FD821BFC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8837" r="2240"/>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3D8AAF18-C311-B5C4-08C7-5A536086F88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Sub-Saharan_Afric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481935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345810"/>
            <a:ext cx="5120561" cy="1325563"/>
          </a:xfrm>
        </p:spPr>
        <p:txBody>
          <a:bodyPr>
            <a:normAutofit/>
          </a:bodyPr>
          <a:lstStyle/>
          <a:p>
            <a:r>
              <a:rPr lang="en-GB"/>
              <a:t>Sub-Sahara Africa (2)</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08000" y="1825625"/>
            <a:ext cx="5422395" cy="4295775"/>
          </a:xfrm>
        </p:spPr>
        <p:txBody>
          <a:bodyPr>
            <a:normAutofit/>
          </a:bodyPr>
          <a:lstStyle/>
          <a:p>
            <a:pPr marL="0" indent="0">
              <a:buNone/>
            </a:pPr>
            <a:r>
              <a:rPr lang="en-GB" sz="2000" dirty="0"/>
              <a:t>Example: Ivory Coast and Rwanda have similar attitudes as to</a:t>
            </a:r>
          </a:p>
          <a:p>
            <a:pPr marL="0" indent="0">
              <a:buNone/>
            </a:pPr>
            <a:r>
              <a:rPr lang="en-GB" sz="2000" dirty="0"/>
              <a:t>- how decisions should be made, how managers should give orders </a:t>
            </a:r>
          </a:p>
          <a:p>
            <a:pPr marL="0" indent="0">
              <a:buNone/>
            </a:pPr>
            <a:r>
              <a:rPr lang="en-GB" sz="2000" dirty="0"/>
              <a:t>- how employees behave towards the company (high absenteeism and lack of initiative). </a:t>
            </a:r>
          </a:p>
          <a:p>
            <a:pPr>
              <a:buFontTx/>
              <a:buChar char="-"/>
            </a:pPr>
            <a:endParaRPr lang="en-GB" sz="2000" dirty="0"/>
          </a:p>
          <a:p>
            <a:r>
              <a:rPr lang="en-GB" sz="2000" dirty="0"/>
              <a:t>Majority of local companies reject interpersonal competition among employees (no bonuses). </a:t>
            </a:r>
          </a:p>
          <a:p>
            <a:r>
              <a:rPr lang="en-GB" sz="2000" dirty="0"/>
              <a:t>Also reject contracts and other written directives, preferring verbal commitments. </a:t>
            </a:r>
          </a:p>
        </p:txBody>
      </p:sp>
      <p:sp>
        <p:nvSpPr>
          <p:cNvPr id="28" name="Oval 2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Map&#10;&#10;Description automatically generated">
            <a:extLst>
              <a:ext uri="{FF2B5EF4-FFF2-40B4-BE49-F238E27FC236}">
                <a16:creationId xmlns:a16="http://schemas.microsoft.com/office/drawing/2014/main" id="{E90E940A-3D45-9285-CFD9-B085679C167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3778"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30" name="Arc 2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9" name="Picture 8" descr="Map&#10;&#10;Description automatically generated">
            <a:extLst>
              <a:ext uri="{FF2B5EF4-FFF2-40B4-BE49-F238E27FC236}">
                <a16:creationId xmlns:a16="http://schemas.microsoft.com/office/drawing/2014/main" id="{690B1E7F-C773-3A2A-1D1B-986B68D1D67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3027" r="-2" b="1150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197784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40000"/>
          </a:blip>
          <a:srcRect r="7586"/>
          <a:stretch/>
        </p:blipFill>
        <p:spPr>
          <a:xfrm>
            <a:off x="20" y="10"/>
            <a:ext cx="8450297" cy="6857990"/>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365125"/>
            <a:ext cx="5251316" cy="1627636"/>
          </a:xfrm>
        </p:spPr>
        <p:txBody>
          <a:bodyPr>
            <a:normAutofit/>
          </a:bodyPr>
          <a:lstStyle/>
          <a:p>
            <a:r>
              <a:rPr lang="en-GB">
                <a:solidFill>
                  <a:srgbClr val="FFFFFF"/>
                </a:solidFill>
              </a:rPr>
              <a:t>South Africa (1) </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347133" y="1992760"/>
            <a:ext cx="5878694" cy="3947133"/>
          </a:xfrm>
        </p:spPr>
        <p:txBody>
          <a:bodyPr>
            <a:normAutofit fontScale="92500"/>
          </a:bodyPr>
          <a:lstStyle/>
          <a:p>
            <a:r>
              <a:rPr lang="en-GB" sz="2400" dirty="0">
                <a:solidFill>
                  <a:srgbClr val="FFFFFF"/>
                </a:solidFill>
              </a:rPr>
              <a:t>Huge cultural diversity: indigenous black peoples, white Europeans, Indians, Chinese and other immigrants from various countries in Asia. </a:t>
            </a:r>
          </a:p>
          <a:p>
            <a:r>
              <a:rPr lang="en-GB" sz="2400" dirty="0">
                <a:solidFill>
                  <a:srgbClr val="FFFFFF"/>
                </a:solidFill>
              </a:rPr>
              <a:t>Since the dismantling of apartheid, the country has promoted its multicultural society, trying to draw the diverse groups into the social and economic development of the country. </a:t>
            </a:r>
          </a:p>
          <a:p>
            <a:r>
              <a:rPr lang="en-GB" sz="2400" dirty="0">
                <a:solidFill>
                  <a:srgbClr val="FFFFFF"/>
                </a:solidFill>
              </a:rPr>
              <a:t>Sharp urban/rural contrast: in rural areas, the head of the family determines how business is run. Important role of tribal/family connections. </a:t>
            </a:r>
          </a:p>
        </p:txBody>
      </p:sp>
      <p:pic>
        <p:nvPicPr>
          <p:cNvPr id="9" name="Picture 8" descr="Map&#10;&#10;Description automatically generated">
            <a:extLst>
              <a:ext uri="{FF2B5EF4-FFF2-40B4-BE49-F238E27FC236}">
                <a16:creationId xmlns:a16="http://schemas.microsoft.com/office/drawing/2014/main" id="{3B59F9E9-8D7E-26EF-761E-A2B5DCCF6BC8}"/>
              </a:ext>
            </a:extLst>
          </p:cNvPr>
          <p:cNvPicPr>
            <a:picLocks noChangeAspect="1"/>
          </p:cNvPicPr>
          <p:nvPr/>
        </p:nvPicPr>
        <p:blipFill rotWithShape="1">
          <a:blip r:embed="rId4">
            <a:extLst>
              <a:ext uri="{28A0092B-C50C-407E-A947-70E740481C1C}">
                <a14:useLocalDpi xmlns:a14="http://schemas.microsoft.com/office/drawing/2010/main" val="0"/>
              </a:ext>
            </a:extLst>
          </a:blip>
          <a:srcRect l="24243" r="24458"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145565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513788" y="365125"/>
            <a:ext cx="4840010" cy="1807305"/>
          </a:xfrm>
        </p:spPr>
        <p:txBody>
          <a:bodyPr>
            <a:normAutofit/>
          </a:bodyPr>
          <a:lstStyle/>
          <a:p>
            <a:r>
              <a:rPr lang="en-GB" dirty="0"/>
              <a:t>South Africa (2)</a:t>
            </a:r>
          </a:p>
        </p:txBody>
      </p:sp>
      <p:pic>
        <p:nvPicPr>
          <p:cNvPr id="8" name="Picture 7" descr="Icon&#10;&#10;Description automatically generated with medium confidence">
            <a:extLst>
              <a:ext uri="{FF2B5EF4-FFF2-40B4-BE49-F238E27FC236}">
                <a16:creationId xmlns:a16="http://schemas.microsoft.com/office/drawing/2014/main" id="{C829096A-86FE-0AE4-26C7-22D15076955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551" r="15550" b="-1"/>
          <a:stretch/>
        </p:blipFill>
        <p:spPr>
          <a:xfrm>
            <a:off x="21" y="10"/>
            <a:ext cx="525778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571066" y="2290963"/>
            <a:ext cx="6062134" cy="3843666"/>
          </a:xfrm>
        </p:spPr>
        <p:txBody>
          <a:bodyPr>
            <a:noAutofit/>
          </a:bodyPr>
          <a:lstStyle/>
          <a:p>
            <a:pPr marL="0" indent="0">
              <a:buNone/>
            </a:pPr>
            <a:r>
              <a:rPr lang="en-GB" sz="2200" dirty="0"/>
              <a:t>The managers there face a dilemma, according to </a:t>
            </a:r>
            <a:r>
              <a:rPr lang="en-GB" sz="2200" dirty="0" err="1"/>
              <a:t>Booysen</a:t>
            </a:r>
            <a:r>
              <a:rPr lang="en-GB" sz="2200" dirty="0"/>
              <a:t> and Van </a:t>
            </a:r>
            <a:r>
              <a:rPr lang="en-GB" sz="2200" dirty="0" err="1"/>
              <a:t>Wyk</a:t>
            </a:r>
            <a:r>
              <a:rPr lang="en-GB" sz="2200" dirty="0"/>
              <a:t> (2008): should they choose an ‘Eurocentric’ or ‘Afrocentric’ approach?</a:t>
            </a:r>
          </a:p>
          <a:p>
            <a:r>
              <a:rPr lang="en-GB" sz="2200" dirty="0"/>
              <a:t>‘Eurocentric’ approach: reflects high performance orientation and high assertiveness. </a:t>
            </a:r>
          </a:p>
          <a:p>
            <a:r>
              <a:rPr lang="en-GB" sz="2200" dirty="0"/>
              <a:t>‘Afrocentric’ approach reflects high collectivism, humane orientation, below average assertiveness. </a:t>
            </a:r>
          </a:p>
          <a:p>
            <a:r>
              <a:rPr lang="en-GB" sz="2200" dirty="0"/>
              <a:t>The authors call for both approaches to be embraced, conciliation rather than confrontation, reflecting the need to maintain social harmony in a multicultural environment. </a:t>
            </a:r>
          </a:p>
        </p:txBody>
      </p:sp>
    </p:spTree>
    <p:extLst>
      <p:ext uri="{BB962C8B-B14F-4D97-AF65-F5344CB8AC3E}">
        <p14:creationId xmlns:p14="http://schemas.microsoft.com/office/powerpoint/2010/main" val="2089609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5755809" y="331258"/>
            <a:ext cx="6248400" cy="1807305"/>
          </a:xfrm>
        </p:spPr>
        <p:txBody>
          <a:bodyPr>
            <a:normAutofit/>
          </a:bodyPr>
          <a:lstStyle/>
          <a:p>
            <a:r>
              <a:rPr lang="en-GB" sz="3600" dirty="0"/>
              <a:t>Middle East and North Africa (1)</a:t>
            </a:r>
          </a:p>
        </p:txBody>
      </p:sp>
      <p:pic>
        <p:nvPicPr>
          <p:cNvPr id="5" name="Picture 4" descr="Map&#10;&#10;Description automatically generated">
            <a:extLst>
              <a:ext uri="{FF2B5EF4-FFF2-40B4-BE49-F238E27FC236}">
                <a16:creationId xmlns:a16="http://schemas.microsoft.com/office/drawing/2014/main" id="{0957126F-0A64-A7A6-3A17-EB2A865EACD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0241" r="23826" b="-1"/>
          <a:stretch/>
        </p:blipFill>
        <p:spPr>
          <a:xfrm>
            <a:off x="20" y="10"/>
            <a:ext cx="5571047"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681133" y="2032000"/>
            <a:ext cx="6180667" cy="4258733"/>
          </a:xfrm>
        </p:spPr>
        <p:txBody>
          <a:bodyPr>
            <a:normAutofit/>
          </a:bodyPr>
          <a:lstStyle/>
          <a:p>
            <a:pPr marL="0" indent="0">
              <a:buNone/>
            </a:pPr>
            <a:r>
              <a:rPr lang="en-GB" sz="2000" dirty="0"/>
              <a:t>The present Arab states were formed following the break-up of the Ottoman Empire during World War 1 (1914–18).</a:t>
            </a:r>
          </a:p>
          <a:p>
            <a:r>
              <a:rPr lang="en-GB" sz="2000" dirty="0"/>
              <a:t>Language and culture are unifying factors; Islam religion providing an overarching body of belief and a strong sense of identity and community. </a:t>
            </a:r>
          </a:p>
          <a:p>
            <a:r>
              <a:rPr lang="en-GB" sz="2000" dirty="0"/>
              <a:t>The broader notion of family – a kin group or clan involving several households and cousins on the father’s side – remains at the basis of Arab social structure. </a:t>
            </a:r>
          </a:p>
          <a:p>
            <a:r>
              <a:rPr lang="en-GB" sz="2000" dirty="0"/>
              <a:t>Family welfare is of primary concern. Family ties not only bring security but also commitments. </a:t>
            </a:r>
          </a:p>
          <a:p>
            <a:r>
              <a:rPr lang="en-GB" sz="2000" dirty="0"/>
              <a:t>The family is run by an authoritarian father and the family clan by the oldest, competent member.</a:t>
            </a:r>
          </a:p>
        </p:txBody>
      </p:sp>
    </p:spTree>
    <p:extLst>
      <p:ext uri="{BB962C8B-B14F-4D97-AF65-F5344CB8AC3E}">
        <p14:creationId xmlns:p14="http://schemas.microsoft.com/office/powerpoint/2010/main" val="28622288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ctr"/>
            <a:r>
              <a:rPr lang="en-GB" sz="4000" dirty="0">
                <a:solidFill>
                  <a:srgbClr val="FFFFFF"/>
                </a:solidFill>
              </a:rPr>
              <a:t>Middle East and North Africa (2)</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155379" y="1065862"/>
            <a:ext cx="6621754" cy="4726276"/>
          </a:xfrm>
        </p:spPr>
        <p:txBody>
          <a:bodyPr anchor="ctr">
            <a:normAutofit lnSpcReduction="10000"/>
          </a:bodyPr>
          <a:lstStyle/>
          <a:p>
            <a:pPr>
              <a:buFont typeface="Wingdings" panose="05000000000000000000" pitchFamily="2" charset="2"/>
              <a:buChar char="Ø"/>
            </a:pPr>
            <a:r>
              <a:rPr lang="en-GB" sz="2400" dirty="0">
                <a:solidFill>
                  <a:srgbClr val="FFFFFF"/>
                </a:solidFill>
              </a:rPr>
              <a:t> Arabs are highly sensitive towards traders – they may turn down a lucrative business deal because they dislike the people they are dealing with, particularly if these people do not enhance their personal reputation. </a:t>
            </a:r>
          </a:p>
          <a:p>
            <a:pPr>
              <a:buFont typeface="Wingdings" panose="05000000000000000000" pitchFamily="2" charset="2"/>
              <a:buChar char="Ø"/>
            </a:pPr>
            <a:r>
              <a:rPr lang="en-GB" sz="2400" dirty="0">
                <a:solidFill>
                  <a:srgbClr val="FFFFFF"/>
                </a:solidFill>
              </a:rPr>
              <a:t> Damage to one member of the family damages the whole family. </a:t>
            </a:r>
          </a:p>
          <a:p>
            <a:pPr>
              <a:buFont typeface="Wingdings" panose="05000000000000000000" pitchFamily="2" charset="2"/>
              <a:buChar char="Ø"/>
            </a:pPr>
            <a:r>
              <a:rPr lang="en-GB" sz="2400" dirty="0">
                <a:solidFill>
                  <a:srgbClr val="FFFFFF"/>
                </a:solidFill>
              </a:rPr>
              <a:t> It is often argued that a family concern’s dealings with government is more like two family businesses coming to terms with each other. The members of the ruler’s family are most likely to hold all the main government posts; outsiders, however talented, are put in less important positions. </a:t>
            </a:r>
          </a:p>
        </p:txBody>
      </p:sp>
    </p:spTree>
    <p:extLst>
      <p:ext uri="{BB962C8B-B14F-4D97-AF65-F5344CB8AC3E}">
        <p14:creationId xmlns:p14="http://schemas.microsoft.com/office/powerpoint/2010/main" val="93397846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ctr"/>
            <a:r>
              <a:rPr lang="en-GB" sz="4000" dirty="0">
                <a:solidFill>
                  <a:srgbClr val="FFFFFF"/>
                </a:solidFill>
              </a:rPr>
              <a:t>Middle East and North Africa (3)</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155379" y="880533"/>
            <a:ext cx="6748752" cy="4911605"/>
          </a:xfrm>
        </p:spPr>
        <p:txBody>
          <a:bodyPr anchor="ctr">
            <a:normAutofit/>
          </a:bodyPr>
          <a:lstStyle/>
          <a:p>
            <a:pPr>
              <a:buFont typeface="Wingdings" panose="05000000000000000000" pitchFamily="2" charset="2"/>
              <a:buChar char="Ø"/>
            </a:pPr>
            <a:r>
              <a:rPr lang="en-GB" sz="2400" dirty="0">
                <a:solidFill>
                  <a:srgbClr val="FFFFFF"/>
                </a:solidFill>
              </a:rPr>
              <a:t> The face or image conveyed to others, especially in public, is given considerable attention, even when this involves dealing with relative strangers. </a:t>
            </a:r>
          </a:p>
          <a:p>
            <a:pPr>
              <a:buFont typeface="Wingdings" panose="05000000000000000000" pitchFamily="2" charset="2"/>
              <a:buChar char="Ø"/>
            </a:pPr>
            <a:r>
              <a:rPr lang="en-GB" sz="2400" dirty="0">
                <a:solidFill>
                  <a:srgbClr val="FFFFFF"/>
                </a:solidFill>
              </a:rPr>
              <a:t> The Arabs are renowned for their generosity and hospitality, but these ‘duties’ may also be a prelude to seeking some kind of commitment or request. </a:t>
            </a:r>
          </a:p>
          <a:p>
            <a:pPr>
              <a:buFont typeface="Wingdings" panose="05000000000000000000" pitchFamily="2" charset="2"/>
              <a:buChar char="Ø"/>
            </a:pPr>
            <a:r>
              <a:rPr lang="en-GB" sz="2400" dirty="0">
                <a:solidFill>
                  <a:srgbClr val="FFFFFF"/>
                </a:solidFill>
              </a:rPr>
              <a:t> Management paradox referred to by Hickson and Pugh (2001): Arabs handle authority centrally with high power distance, yet at the same time they aspire to an ‘open door’ for all comers, high or low. </a:t>
            </a:r>
          </a:p>
        </p:txBody>
      </p:sp>
    </p:spTree>
    <p:extLst>
      <p:ext uri="{BB962C8B-B14F-4D97-AF65-F5344CB8AC3E}">
        <p14:creationId xmlns:p14="http://schemas.microsoft.com/office/powerpoint/2010/main" val="103791160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ctr"/>
            <a:r>
              <a:rPr lang="en-GB" sz="4000" dirty="0">
                <a:solidFill>
                  <a:srgbClr val="FFFFFF"/>
                </a:solidFill>
              </a:rPr>
              <a:t>Middle East and North Africa (4) </a:t>
            </a:r>
          </a:p>
        </p:txBody>
      </p:sp>
      <p:cxnSp>
        <p:nvCxnSpPr>
          <p:cNvPr id="22" name="Straight Connector 2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155379" y="745065"/>
            <a:ext cx="6308486" cy="4996271"/>
          </a:xfrm>
        </p:spPr>
        <p:txBody>
          <a:bodyPr anchor="ctr">
            <a:normAutofit/>
          </a:bodyPr>
          <a:lstStyle/>
          <a:p>
            <a:pPr>
              <a:buFont typeface="Wingdings" panose="05000000000000000000" pitchFamily="2" charset="2"/>
              <a:buChar char="Ø"/>
            </a:pPr>
            <a:r>
              <a:rPr lang="en-GB" sz="2400" dirty="0">
                <a:solidFill>
                  <a:srgbClr val="FFFFFF"/>
                </a:solidFill>
              </a:rPr>
              <a:t> Aspects of Western culture now in many Arab countries. But this process is being controlled to prevent abuse of civil/religious norms and value</a:t>
            </a:r>
          </a:p>
          <a:p>
            <a:pPr>
              <a:buFont typeface="Wingdings" panose="05000000000000000000" pitchFamily="2" charset="2"/>
              <a:buChar char="Ø"/>
            </a:pPr>
            <a:r>
              <a:rPr lang="en-GB" sz="2400" dirty="0">
                <a:solidFill>
                  <a:srgbClr val="FFFFFF"/>
                </a:solidFill>
              </a:rPr>
              <a:t> Arabic companies are facing a dilemma that brings the globalisation of the economy into conflict with affection for cultural values of the past. </a:t>
            </a:r>
          </a:p>
          <a:p>
            <a:pPr>
              <a:buFont typeface="Wingdings" panose="05000000000000000000" pitchFamily="2" charset="2"/>
              <a:buChar char="Ø"/>
            </a:pPr>
            <a:r>
              <a:rPr lang="en-GB" sz="2400" dirty="0">
                <a:solidFill>
                  <a:srgbClr val="FFFFFF"/>
                </a:solidFill>
              </a:rPr>
              <a:t> However, a growing middle class which is trying to reconcile the process of economic modernisation with the development of new values, such as tolerance, individualism and concern for the future.</a:t>
            </a:r>
          </a:p>
        </p:txBody>
      </p:sp>
    </p:spTree>
    <p:extLst>
      <p:ext uri="{BB962C8B-B14F-4D97-AF65-F5344CB8AC3E}">
        <p14:creationId xmlns:p14="http://schemas.microsoft.com/office/powerpoint/2010/main" val="1028452721"/>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BGRectangle">
            <a:extLst>
              <a:ext uri="{FF2B5EF4-FFF2-40B4-BE49-F238E27FC236}">
                <a16:creationId xmlns:a16="http://schemas.microsoft.com/office/drawing/2014/main" id="{9CC67894-1D18-43E0-B8E1-ECF37EB0D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13E3398-4840-4DA1-B674-51AE569B2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50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943276" y="712268"/>
            <a:ext cx="10410524" cy="1193533"/>
          </a:xfrm>
        </p:spPr>
        <p:txBody>
          <a:bodyPr>
            <a:normAutofit/>
          </a:bodyPr>
          <a:lstStyle/>
          <a:p>
            <a:r>
              <a:rPr lang="en-GB">
                <a:solidFill>
                  <a:srgbClr val="FFFFFF"/>
                </a:solidFill>
              </a:rPr>
              <a:t>Recap</a:t>
            </a:r>
          </a:p>
        </p:txBody>
      </p:sp>
      <p:sp>
        <p:nvSpPr>
          <p:cNvPr id="19" name="!!Line">
            <a:extLst>
              <a:ext uri="{FF2B5EF4-FFF2-40B4-BE49-F238E27FC236}">
                <a16:creationId xmlns:a16="http://schemas.microsoft.com/office/drawing/2014/main" id="{83306AB0-8BF5-43D5-B5E2-C53EA07838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826324"/>
            <a:ext cx="27432" cy="914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Content Placeholder 5">
            <a:extLst>
              <a:ext uri="{FF2B5EF4-FFF2-40B4-BE49-F238E27FC236}">
                <a16:creationId xmlns:a16="http://schemas.microsoft.com/office/drawing/2014/main" id="{F2712EBD-DD3A-E143-C95A-1D61AEF2D724}"/>
              </a:ext>
            </a:extLst>
          </p:cNvPr>
          <p:cNvGraphicFramePr>
            <a:graphicFrameLocks noGrp="1"/>
          </p:cNvGraphicFramePr>
          <p:nvPr>
            <p:ph idx="1"/>
            <p:extLst>
              <p:ext uri="{D42A27DB-BD31-4B8C-83A1-F6EECF244321}">
                <p14:modId xmlns:p14="http://schemas.microsoft.com/office/powerpoint/2010/main" val="3236802851"/>
              </p:ext>
            </p:extLst>
          </p:nvPr>
        </p:nvGraphicFramePr>
        <p:xfrm>
          <a:off x="943276" y="2050181"/>
          <a:ext cx="10410524" cy="41267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964421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649A720A-B036-47FC-AC26-A7650922AEC6}"/>
              </a:ext>
            </a:extLst>
          </p:cNvPr>
          <p:cNvPicPr>
            <a:picLocks noChangeAspect="1"/>
          </p:cNvPicPr>
          <p:nvPr/>
        </p:nvPicPr>
        <p:blipFill>
          <a:blip r:embed="rId2"/>
          <a:stretch>
            <a:fillRect/>
          </a:stretch>
        </p:blipFill>
        <p:spPr>
          <a:xfrm>
            <a:off x="0" y="-6115"/>
            <a:ext cx="12191999" cy="6864115"/>
          </a:xfrm>
          <a:prstGeom prst="rect">
            <a:avLst/>
          </a:prstGeom>
          <a:noFill/>
        </p:spPr>
      </p:pic>
      <p:sp>
        <p:nvSpPr>
          <p:cNvPr id="26" name="Rectangle 25">
            <a:extLst>
              <a:ext uri="{FF2B5EF4-FFF2-40B4-BE49-F238E27FC236}">
                <a16:creationId xmlns:a16="http://schemas.microsoft.com/office/drawing/2014/main" id="{EA9E6440-28AB-43CB-B9F2-B84F6A187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242" y="365124"/>
            <a:ext cx="5431537" cy="57972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A254AAEB-F45B-454F-AD4F-EFD0950C2CE9}"/>
              </a:ext>
            </a:extLst>
          </p:cNvPr>
          <p:cNvSpPr txBox="1"/>
          <p:nvPr/>
        </p:nvSpPr>
        <p:spPr>
          <a:xfrm>
            <a:off x="839338" y="704088"/>
            <a:ext cx="4804011" cy="1188720"/>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1" i="0" u="sng" strike="noStrike" kern="1200" cap="none" spc="0" normalizeH="0" baseline="0" noProof="0">
                <a:ln>
                  <a:noFill/>
                </a:ln>
                <a:solidFill>
                  <a:prstClr val="white"/>
                </a:solidFill>
                <a:effectLst/>
                <a:uLnTx/>
                <a:uFillTx/>
                <a:latin typeface="Calibri Light" panose="020F0302020204030204"/>
                <a:ea typeface="+mn-ea"/>
                <a:cs typeface="+mn-cs"/>
              </a:rPr>
              <a:t>Assessment Coursework</a:t>
            </a:r>
          </a:p>
        </p:txBody>
      </p:sp>
      <p:sp>
        <p:nvSpPr>
          <p:cNvPr id="5" name="Rectangle 1">
            <a:extLst>
              <a:ext uri="{FF2B5EF4-FFF2-40B4-BE49-F238E27FC236}">
                <a16:creationId xmlns:a16="http://schemas.microsoft.com/office/drawing/2014/main" id="{D89811B4-F96B-450F-BD81-9B8A659E74FF}"/>
              </a:ext>
            </a:extLst>
          </p:cNvPr>
          <p:cNvSpPr>
            <a:spLocks noChangeArrowheads="1"/>
          </p:cNvSpPr>
          <p:nvPr/>
        </p:nvSpPr>
        <p:spPr bwMode="auto">
          <a:xfrm>
            <a:off x="839338" y="2066544"/>
            <a:ext cx="4804011" cy="378103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9pPr>
          </a:lstStyle>
          <a:p>
            <a:pPr marL="0" marR="0" lvl="0" indent="0" algn="l" defTabSz="914400" rtl="0" eaLnBrk="1" fontAlgn="base" latinLnBrk="0" hangingPunct="1">
              <a:lnSpc>
                <a:spcPct val="90000"/>
              </a:lnSpc>
              <a:spcBef>
                <a:spcPct val="0"/>
              </a:spcBef>
              <a:spcAft>
                <a:spcPts val="600"/>
              </a:spcAft>
              <a:buClrTx/>
              <a:buSzTx/>
              <a:buFontTx/>
              <a:buNone/>
              <a:tabLst>
                <a:tab pos="457200" algn="l"/>
                <a:tab pos="914400" algn="l"/>
                <a:tab pos="1371600" algn="l"/>
                <a:tab pos="1828800" algn="l"/>
              </a:tabLst>
              <a:defRPr/>
            </a:pPr>
            <a:r>
              <a:rPr kumimoji="0" lang="en-US" altLang="en-US" sz="2000" b="1" i="0" u="sng" strike="noStrike" kern="1200" cap="none" spc="0" normalizeH="0" baseline="0" noProof="0" dirty="0">
                <a:ln>
                  <a:noFill/>
                </a:ln>
                <a:solidFill>
                  <a:prstClr val="white"/>
                </a:solidFill>
                <a:effectLst/>
                <a:uLnTx/>
                <a:uFillTx/>
                <a:latin typeface="Calibri" panose="020F0502020204030204"/>
                <a:ea typeface="+mn-ea"/>
                <a:cs typeface="+mn-cs"/>
              </a:rPr>
              <a:t>Assessment Component 2 – Cultural Awareness (25% weighting)</a:t>
            </a:r>
            <a:endParaRPr kumimoji="0" lang="en-US" alt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0"/>
              </a:spcBef>
              <a:spcAft>
                <a:spcPts val="600"/>
              </a:spcAft>
              <a:buClrTx/>
              <a:buSzTx/>
              <a:buFontTx/>
              <a:buNone/>
              <a:tabLst>
                <a:tab pos="457200" algn="l"/>
                <a:tab pos="914400" algn="l"/>
                <a:tab pos="1371600" algn="l"/>
                <a:tab pos="1828800" algn="l"/>
              </a:tabLst>
              <a:defRPr/>
            </a:pPr>
            <a:r>
              <a:rPr kumimoji="0" lang="en-US"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Written -  Hotel Handbook (1000 words)</a:t>
            </a:r>
          </a:p>
          <a:p>
            <a:pPr marL="0" marR="0" lvl="0" indent="0" algn="l" defTabSz="914400" rtl="0" eaLnBrk="1" fontAlgn="base" latinLnBrk="0" hangingPunct="1">
              <a:lnSpc>
                <a:spcPct val="90000"/>
              </a:lnSpc>
              <a:spcBef>
                <a:spcPct val="0"/>
              </a:spcBef>
              <a:spcAft>
                <a:spcPts val="600"/>
              </a:spcAft>
              <a:buClrTx/>
              <a:buSzTx/>
              <a:buFontTx/>
              <a:buNone/>
              <a:tabLst>
                <a:tab pos="457200" algn="l"/>
                <a:tab pos="914400" algn="l"/>
                <a:tab pos="1371600" algn="l"/>
                <a:tab pos="1828800" algn="l"/>
              </a:tabLst>
              <a:defRPr/>
            </a:pPr>
            <a:r>
              <a:rPr kumimoji="0" lang="en-US"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Students will produce a Hotel Handbook for staff to help manage guest service experiences for the international visitor. </a:t>
            </a:r>
            <a:r>
              <a:rPr kumimoji="0" lang="en-US" altLang="en-US" sz="2000" b="1" i="0" u="none" strike="noStrike" kern="1200" cap="none" spc="0" normalizeH="0" baseline="0" noProof="0" dirty="0">
                <a:ln>
                  <a:noFill/>
                </a:ln>
                <a:solidFill>
                  <a:prstClr val="white"/>
                </a:solidFill>
                <a:effectLst/>
                <a:uLnTx/>
                <a:uFillTx/>
                <a:latin typeface="Calibri" panose="020F0502020204030204"/>
                <a:ea typeface="+mn-ea"/>
                <a:cs typeface="+mn-cs"/>
              </a:rPr>
              <a:t>The document will provide a list </a:t>
            </a:r>
            <a:r>
              <a:rPr kumimoji="0" lang="en-US" altLang="en-US" sz="2000" b="1" i="0" u="none" strike="noStrike" kern="1200" cap="none" spc="0" normalizeH="0" baseline="0" noProof="0">
                <a:ln>
                  <a:noFill/>
                </a:ln>
                <a:solidFill>
                  <a:prstClr val="white"/>
                </a:solidFill>
                <a:effectLst/>
                <a:uLnTx/>
                <a:uFillTx/>
                <a:latin typeface="Calibri" panose="020F0502020204030204"/>
                <a:ea typeface="+mn-ea"/>
                <a:cs typeface="+mn-cs"/>
              </a:rPr>
              <a:t>of two international </a:t>
            </a:r>
            <a:r>
              <a:rPr kumimoji="0" lang="en-US" altLang="en-US" sz="2000" b="1" i="0" u="none" strike="noStrike" kern="1200" cap="none" spc="0" normalizeH="0" baseline="0" noProof="0" dirty="0">
                <a:ln>
                  <a:noFill/>
                </a:ln>
                <a:solidFill>
                  <a:prstClr val="white"/>
                </a:solidFill>
                <a:effectLst/>
                <a:uLnTx/>
                <a:uFillTx/>
                <a:latin typeface="Calibri" panose="020F0502020204030204"/>
                <a:ea typeface="+mn-ea"/>
                <a:cs typeface="+mn-cs"/>
              </a:rPr>
              <a:t>countries and identify key cultural differences, customs and behavior.  </a:t>
            </a:r>
            <a:r>
              <a:rPr kumimoji="0" lang="en-US"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A table of “Do’s and Don’ts” for hotel staff will be included within this submission.</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tab pos="457200" algn="l"/>
                <a:tab pos="914400" algn="l"/>
                <a:tab pos="1371600" algn="l"/>
                <a:tab pos="1828800" algn="l"/>
              </a:tabLst>
              <a:defRPr/>
            </a:pPr>
            <a:endParaRPr kumimoji="0" lang="en-US" alt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descr="A close-up of a pen on a piece of paper&#10;&#10;Description automatically generated with low confidence">
            <a:extLst>
              <a:ext uri="{FF2B5EF4-FFF2-40B4-BE49-F238E27FC236}">
                <a16:creationId xmlns:a16="http://schemas.microsoft.com/office/drawing/2014/main" id="{C7FE6582-7BB2-49B7-A876-6566D22C98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38779" y="365124"/>
            <a:ext cx="2606040" cy="1739531"/>
          </a:xfrm>
          <a:prstGeom prst="rect">
            <a:avLst/>
          </a:prstGeom>
        </p:spPr>
      </p:pic>
      <p:graphicFrame>
        <p:nvGraphicFramePr>
          <p:cNvPr id="4" name="Content Placeholder 3">
            <a:extLst>
              <a:ext uri="{FF2B5EF4-FFF2-40B4-BE49-F238E27FC236}">
                <a16:creationId xmlns:a16="http://schemas.microsoft.com/office/drawing/2014/main" id="{0443D331-C572-4E5E-BB75-5DA689861CE8}"/>
              </a:ext>
            </a:extLst>
          </p:cNvPr>
          <p:cNvGraphicFramePr>
            <a:graphicFrameLocks noGrp="1"/>
          </p:cNvGraphicFramePr>
          <p:nvPr>
            <p:ph idx="1"/>
          </p:nvPr>
        </p:nvGraphicFramePr>
        <p:xfrm>
          <a:off x="6288499" y="2599823"/>
          <a:ext cx="5396259" cy="3395451"/>
        </p:xfrm>
        <a:graphic>
          <a:graphicData uri="http://schemas.openxmlformats.org/drawingml/2006/table">
            <a:tbl>
              <a:tblPr firstRow="1" firstCol="1" bandRow="1">
                <a:noFill/>
                <a:tableStyleId>{5C22544A-7EE6-4342-B048-85BDC9FD1C3A}</a:tableStyleId>
              </a:tblPr>
              <a:tblGrid>
                <a:gridCol w="2802809">
                  <a:extLst>
                    <a:ext uri="{9D8B030D-6E8A-4147-A177-3AD203B41FA5}">
                      <a16:colId xmlns:a16="http://schemas.microsoft.com/office/drawing/2014/main" val="817612196"/>
                    </a:ext>
                  </a:extLst>
                </a:gridCol>
                <a:gridCol w="2593450">
                  <a:extLst>
                    <a:ext uri="{9D8B030D-6E8A-4147-A177-3AD203B41FA5}">
                      <a16:colId xmlns:a16="http://schemas.microsoft.com/office/drawing/2014/main" val="527596464"/>
                    </a:ext>
                  </a:extLst>
                </a:gridCol>
              </a:tblGrid>
              <a:tr h="778275">
                <a:tc>
                  <a:txBody>
                    <a:bodyPr/>
                    <a:lstStyle/>
                    <a:p>
                      <a:pPr algn="l">
                        <a:lnSpc>
                          <a:spcPct val="115000"/>
                        </a:lnSpc>
                        <a:spcAft>
                          <a:spcPts val="1000"/>
                        </a:spcAft>
                      </a:pPr>
                      <a:r>
                        <a:rPr lang="en-GB" sz="2700" b="1" cap="none" spc="30" dirty="0">
                          <a:solidFill>
                            <a:schemeClr val="tx1">
                              <a:lumMod val="75000"/>
                              <a:lumOff val="25000"/>
                            </a:schemeClr>
                          </a:solidFill>
                          <a:effectLst/>
                        </a:rPr>
                        <a:t>Activity type</a:t>
                      </a:r>
                      <a:endParaRPr lang="en-GB" sz="2700" b="1" cap="none" spc="30" dirty="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ctr">
                        <a:lnSpc>
                          <a:spcPct val="115000"/>
                        </a:lnSpc>
                        <a:spcAft>
                          <a:spcPts val="1000"/>
                        </a:spcAft>
                      </a:pPr>
                      <a:r>
                        <a:rPr lang="en-GB" sz="2700" b="1" cap="none" spc="30">
                          <a:solidFill>
                            <a:schemeClr val="tx1">
                              <a:lumMod val="75000"/>
                              <a:lumOff val="25000"/>
                            </a:schemeClr>
                          </a:solidFill>
                          <a:effectLst/>
                        </a:rPr>
                        <a:t>Percentage</a:t>
                      </a:r>
                      <a:endParaRPr lang="en-GB" sz="2700" b="1" cap="none" spc="3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2795612503"/>
                  </a:ext>
                </a:extLst>
              </a:tr>
              <a:tr h="654294">
                <a:tc>
                  <a:txBody>
                    <a:bodyPr/>
                    <a:lstStyle/>
                    <a:p>
                      <a:pPr algn="l">
                        <a:lnSpc>
                          <a:spcPct val="115000"/>
                        </a:lnSpc>
                        <a:spcAft>
                          <a:spcPts val="1000"/>
                        </a:spcAft>
                      </a:pPr>
                      <a:r>
                        <a:rPr lang="en-GB" sz="2000" b="1" cap="none" spc="0" dirty="0">
                          <a:solidFill>
                            <a:schemeClr val="tx1">
                              <a:lumMod val="75000"/>
                              <a:lumOff val="25000"/>
                            </a:schemeClr>
                          </a:solidFill>
                          <a:effectLst/>
                        </a:rPr>
                        <a:t>Written exam</a:t>
                      </a:r>
                      <a:endParaRPr lang="en-GB" sz="2000" b="1" cap="none" spc="0" dirty="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ctr">
                        <a:lnSpc>
                          <a:spcPct val="115000"/>
                        </a:lnSpc>
                        <a:spcAft>
                          <a:spcPts val="1000"/>
                        </a:spcAft>
                      </a:pPr>
                      <a:r>
                        <a:rPr lang="en-GB" sz="2000" cap="none" spc="0">
                          <a:solidFill>
                            <a:schemeClr val="tx1">
                              <a:lumMod val="75000"/>
                              <a:lumOff val="25000"/>
                            </a:schemeClr>
                          </a:solidFill>
                          <a:effectLst/>
                        </a:rPr>
                        <a:t> </a:t>
                      </a:r>
                      <a:endParaRPr lang="en-GB" sz="2000" cap="none" spc="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415587632"/>
                  </a:ext>
                </a:extLst>
              </a:tr>
              <a:tr h="654294">
                <a:tc>
                  <a:txBody>
                    <a:bodyPr/>
                    <a:lstStyle/>
                    <a:p>
                      <a:pPr algn="l">
                        <a:lnSpc>
                          <a:spcPct val="115000"/>
                        </a:lnSpc>
                        <a:spcAft>
                          <a:spcPts val="1000"/>
                        </a:spcAft>
                      </a:pPr>
                      <a:r>
                        <a:rPr lang="en-GB" sz="2000" b="1" cap="none" spc="0" dirty="0">
                          <a:solidFill>
                            <a:schemeClr val="tx1">
                              <a:lumMod val="75000"/>
                              <a:lumOff val="25000"/>
                            </a:schemeClr>
                          </a:solidFill>
                          <a:effectLst/>
                        </a:rPr>
                        <a:t>Coursework</a:t>
                      </a:r>
                      <a:endParaRPr lang="en-GB" sz="2000" b="1" cap="none" spc="0" dirty="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19050" cap="flat" cmpd="sng" algn="ctr">
                      <a:noFill/>
                      <a:prstDash val="solid"/>
                    </a:lnL>
                    <a:lnR w="9525" cap="flat" cmpd="sng" algn="ctr">
                      <a:solidFill>
                        <a:srgbClr val="C7C6C1"/>
                      </a:solidFill>
                      <a:prstDash val="solid"/>
                    </a:lnR>
                    <a:lnT w="12700" cmpd="sng">
                      <a:noFill/>
                      <a:prstDash val="solid"/>
                    </a:lnT>
                    <a:lnB w="9525" cap="flat" cmpd="sng" algn="ctr">
                      <a:solidFill>
                        <a:srgbClr val="C7C6C1"/>
                      </a:solidFill>
                      <a:prstDash val="solid"/>
                    </a:lnB>
                    <a:noFill/>
                  </a:tcPr>
                </a:tc>
                <a:tc>
                  <a:txBody>
                    <a:bodyPr/>
                    <a:lstStyle/>
                    <a:p>
                      <a:pPr algn="ctr">
                        <a:lnSpc>
                          <a:spcPct val="115000"/>
                        </a:lnSpc>
                        <a:spcAft>
                          <a:spcPts val="1000"/>
                        </a:spcAft>
                      </a:pPr>
                      <a:r>
                        <a:rPr lang="en-GB" sz="2000" cap="none" spc="0">
                          <a:solidFill>
                            <a:schemeClr val="tx1">
                              <a:lumMod val="75000"/>
                              <a:lumOff val="25000"/>
                            </a:schemeClr>
                          </a:solidFill>
                          <a:effectLst/>
                        </a:rPr>
                        <a:t>100%</a:t>
                      </a:r>
                      <a:endParaRPr lang="en-GB" sz="2000" cap="none" spc="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726769864"/>
                  </a:ext>
                </a:extLst>
              </a:tr>
              <a:tr h="654294">
                <a:tc>
                  <a:txBody>
                    <a:bodyPr/>
                    <a:lstStyle/>
                    <a:p>
                      <a:pPr algn="l">
                        <a:lnSpc>
                          <a:spcPct val="115000"/>
                        </a:lnSpc>
                        <a:spcAft>
                          <a:spcPts val="1000"/>
                        </a:spcAft>
                      </a:pPr>
                      <a:r>
                        <a:rPr lang="en-GB" sz="2000" b="1" cap="none" spc="0">
                          <a:solidFill>
                            <a:schemeClr val="tx1">
                              <a:lumMod val="75000"/>
                              <a:lumOff val="25000"/>
                            </a:schemeClr>
                          </a:solidFill>
                          <a:effectLst/>
                        </a:rPr>
                        <a:t>Practical</a:t>
                      </a:r>
                      <a:endParaRPr lang="en-GB" sz="2000" b="1" cap="none" spc="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ctr">
                        <a:lnSpc>
                          <a:spcPct val="115000"/>
                        </a:lnSpc>
                        <a:spcAft>
                          <a:spcPts val="1000"/>
                        </a:spcAft>
                      </a:pPr>
                      <a:r>
                        <a:rPr lang="en-GB" sz="2000" cap="none" spc="0">
                          <a:solidFill>
                            <a:schemeClr val="tx1">
                              <a:lumMod val="75000"/>
                              <a:lumOff val="25000"/>
                            </a:schemeClr>
                          </a:solidFill>
                          <a:effectLst/>
                        </a:rPr>
                        <a:t> </a:t>
                      </a:r>
                      <a:endParaRPr lang="en-GB" sz="2000" cap="none" spc="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087819350"/>
                  </a:ext>
                </a:extLst>
              </a:tr>
              <a:tr h="654294">
                <a:tc>
                  <a:txBody>
                    <a:bodyPr/>
                    <a:lstStyle/>
                    <a:p>
                      <a:pPr algn="l">
                        <a:lnSpc>
                          <a:spcPct val="115000"/>
                        </a:lnSpc>
                        <a:spcAft>
                          <a:spcPts val="1000"/>
                        </a:spcAft>
                      </a:pPr>
                      <a:r>
                        <a:rPr lang="en-GB" sz="2000" b="1" cap="none" spc="0">
                          <a:solidFill>
                            <a:schemeClr val="tx1">
                              <a:lumMod val="75000"/>
                              <a:lumOff val="25000"/>
                            </a:schemeClr>
                          </a:solidFill>
                          <a:effectLst/>
                        </a:rPr>
                        <a:t>TOTAL</a:t>
                      </a:r>
                      <a:endParaRPr lang="en-GB" sz="2000" b="1" cap="none" spc="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19050" cap="flat" cmpd="sng" algn="ctr">
                      <a:noFill/>
                      <a:prstDash val="solid"/>
                    </a:lnL>
                    <a:lnR w="9525" cap="flat" cmpd="sng" algn="ctr">
                      <a:solidFill>
                        <a:srgbClr val="C7C6C1"/>
                      </a:solidFill>
                      <a:prstDash val="solid"/>
                    </a:lnR>
                    <a:lnT w="12700" cmpd="sng">
                      <a:noFill/>
                      <a:prstDash val="solid"/>
                    </a:lnT>
                    <a:lnB w="9525" cap="flat" cmpd="sng" algn="ctr">
                      <a:solidFill>
                        <a:srgbClr val="C7C6C1"/>
                      </a:solidFill>
                      <a:prstDash val="solid"/>
                    </a:lnB>
                    <a:noFill/>
                  </a:tcPr>
                </a:tc>
                <a:tc>
                  <a:txBody>
                    <a:bodyPr/>
                    <a:lstStyle/>
                    <a:p>
                      <a:pPr algn="ctr">
                        <a:lnSpc>
                          <a:spcPct val="115000"/>
                        </a:lnSpc>
                        <a:spcAft>
                          <a:spcPts val="1000"/>
                        </a:spcAft>
                      </a:pPr>
                      <a:r>
                        <a:rPr lang="en-GB" sz="2000" cap="none" spc="0" dirty="0">
                          <a:solidFill>
                            <a:schemeClr val="tx1">
                              <a:lumMod val="75000"/>
                              <a:lumOff val="25000"/>
                            </a:schemeClr>
                          </a:solidFill>
                          <a:effectLst/>
                        </a:rPr>
                        <a:t>100%</a:t>
                      </a:r>
                      <a:endParaRPr lang="en-GB" sz="2000" cap="none" spc="0" dirty="0">
                        <a:solidFill>
                          <a:schemeClr val="tx1">
                            <a:lumMod val="75000"/>
                            <a:lumOff val="25000"/>
                          </a:schemeClr>
                        </a:solidFill>
                        <a:effectLst/>
                        <a:latin typeface="Calibri" panose="020F0502020204030204" pitchFamily="34" charset="0"/>
                        <a:ea typeface="SimSun" panose="02010600030101010101" pitchFamily="2" charset="-122"/>
                        <a:cs typeface="Times New Roman" panose="02020603050405020304" pitchFamily="18" charset="0"/>
                      </a:endParaRPr>
                    </a:p>
                  </a:txBody>
                  <a:tcPr marL="276583" marR="207438" marT="138292" marB="13829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219512994"/>
                  </a:ext>
                </a:extLst>
              </a:tr>
            </a:tbl>
          </a:graphicData>
        </a:graphic>
      </p:graphicFrame>
      <p:sp>
        <p:nvSpPr>
          <p:cNvPr id="11" name="TextBox 10">
            <a:extLst>
              <a:ext uri="{FF2B5EF4-FFF2-40B4-BE49-F238E27FC236}">
                <a16:creationId xmlns:a16="http://schemas.microsoft.com/office/drawing/2014/main" id="{E77AD238-7042-457D-8B8A-9C8D98A841A7}"/>
              </a:ext>
            </a:extLst>
          </p:cNvPr>
          <p:cNvSpPr txBox="1"/>
          <p:nvPr/>
        </p:nvSpPr>
        <p:spPr>
          <a:xfrm>
            <a:off x="6446021" y="2069669"/>
            <a:ext cx="3446649"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800" b="1" i="0" u="sng" strike="noStrike" kern="1200" cap="none" spc="0" normalizeH="0" baseline="0" noProof="0" dirty="0">
                <a:ln>
                  <a:noFill/>
                </a:ln>
                <a:solidFill>
                  <a:prstClr val="black"/>
                </a:solidFill>
                <a:effectLst/>
                <a:uLnTx/>
                <a:uFillTx/>
                <a:latin typeface="Calibri" panose="020F0502020204030204"/>
                <a:ea typeface="+mn-ea"/>
                <a:cs typeface="+mn-cs"/>
              </a:rPr>
              <a:t>Assessment Summary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BFA6B3FA-B689-4925-A0DD-CE111D644780}"/>
              </a:ext>
            </a:extLst>
          </p:cNvPr>
          <p:cNvSpPr txBox="1"/>
          <p:nvPr/>
        </p:nvSpPr>
        <p:spPr>
          <a:xfrm>
            <a:off x="8544819" y="395928"/>
            <a:ext cx="3046817" cy="1688667"/>
          </a:xfrm>
          <a:prstGeom prst="rect">
            <a:avLst/>
          </a:prstGeom>
          <a:noFill/>
          <a:ln w="38100">
            <a:solidFill>
              <a:schemeClr val="tx1"/>
            </a:solidFill>
          </a:ln>
        </p:spPr>
        <p:txBody>
          <a:bodyPr wrap="square" rtlCol="0">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1800" b="1" i="0" u="sng" strike="noStrike" kern="1200" cap="none" spc="0" normalizeH="0" baseline="0" noProof="0" dirty="0">
                <a:ln>
                  <a:noFill/>
                </a:ln>
                <a:solidFill>
                  <a:prstClr val="black"/>
                </a:solidFill>
                <a:effectLst/>
                <a:uLnTx/>
                <a:uFillTx/>
                <a:latin typeface="Calibri" panose="020F0502020204030204" pitchFamily="34" charset="0"/>
                <a:ea typeface="SimSun" panose="02010600030101010101" pitchFamily="2" charset="-122"/>
                <a:cs typeface="Calibri" panose="020F0502020204030204" pitchFamily="34" charset="0"/>
              </a:rPr>
              <a:t>Assignment Submission date and time: </a:t>
            </a:r>
            <a:endParaRPr kumimoji="0" lang="en-GB" sz="1800" b="1" i="0" u="sng" strike="noStrike" kern="1200" cap="none" spc="0" normalizeH="0" baseline="0" noProof="0" dirty="0">
              <a:ln>
                <a:noFill/>
              </a:ln>
              <a:solidFill>
                <a:prstClr val="black"/>
              </a:solidFill>
              <a:effectLst/>
              <a:uLnTx/>
              <a:uFillTx/>
              <a:latin typeface="Calibri" panose="020F0502020204030204" pitchFamily="34" charset="0"/>
              <a:ea typeface="SimSun" panose="02010600030101010101" pitchFamily="2" charset="-122"/>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dirty="0">
                <a:ln>
                  <a:noFill/>
                </a:ln>
                <a:solidFill>
                  <a:prstClr val="black"/>
                </a:solidFill>
                <a:effectLst/>
                <a:uLnTx/>
                <a:uFillTx/>
                <a:latin typeface="Calibri" panose="020F0502020204030204" pitchFamily="34" charset="0"/>
                <a:ea typeface="SimSun" panose="02010600030101010101" pitchFamily="2" charset="-122"/>
                <a:cs typeface="+mn-cs"/>
              </a:rPr>
              <a:t>16</a:t>
            </a:r>
            <a:r>
              <a:rPr kumimoji="0" lang="en-US" sz="1800" b="1" i="0" u="sng" strike="noStrike" kern="1200" cap="none" spc="0" normalizeH="0" baseline="30000" noProof="0" dirty="0">
                <a:ln>
                  <a:noFill/>
                </a:ln>
                <a:solidFill>
                  <a:prstClr val="black"/>
                </a:solidFill>
                <a:effectLst/>
                <a:uLnTx/>
                <a:uFillTx/>
                <a:latin typeface="Calibri" panose="020F0502020204030204" pitchFamily="34" charset="0"/>
                <a:ea typeface="SimSun" panose="02010600030101010101" pitchFamily="2" charset="-122"/>
                <a:cs typeface="+mn-cs"/>
              </a:rPr>
              <a:t>th</a:t>
            </a:r>
            <a:r>
              <a:rPr kumimoji="0" lang="en-US" sz="1800" b="1" i="0" u="sng" strike="noStrike" kern="1200" cap="none" spc="0" normalizeH="0" baseline="0" noProof="0" dirty="0">
                <a:ln>
                  <a:noFill/>
                </a:ln>
                <a:solidFill>
                  <a:prstClr val="black"/>
                </a:solidFill>
                <a:effectLst/>
                <a:uLnTx/>
                <a:uFillTx/>
                <a:latin typeface="Calibri" panose="020F0502020204030204" pitchFamily="34" charset="0"/>
                <a:ea typeface="SimSun" panose="02010600030101010101" pitchFamily="2" charset="-122"/>
                <a:cs typeface="+mn-cs"/>
              </a:rPr>
              <a:t> June 2023, </a:t>
            </a:r>
            <a:r>
              <a:rPr kumimoji="0" lang="en-US" sz="1800" b="1" i="0" u="sng" strike="noStrike" kern="1200" cap="none" spc="0" normalizeH="0" baseline="0" noProof="0">
                <a:ln>
                  <a:noFill/>
                </a:ln>
                <a:solidFill>
                  <a:prstClr val="black"/>
                </a:solidFill>
                <a:effectLst/>
                <a:uLnTx/>
                <a:uFillTx/>
                <a:latin typeface="Calibri" panose="020F0502020204030204" pitchFamily="34" charset="0"/>
                <a:ea typeface="SimSun" panose="02010600030101010101" pitchFamily="2" charset="-122"/>
                <a:cs typeface="+mn-cs"/>
              </a:rPr>
              <a:t>by 23:59</a:t>
            </a:r>
            <a:endParaRPr kumimoji="0" lang="en-US" sz="1800" b="1" i="0" u="sng" strike="noStrike" kern="1200" cap="none" spc="0" normalizeH="0" baseline="0" noProof="0" dirty="0">
              <a:ln>
                <a:noFill/>
              </a:ln>
              <a:solidFill>
                <a:prstClr val="black"/>
              </a:solidFill>
              <a:effectLst/>
              <a:uLnTx/>
              <a:uFillTx/>
              <a:latin typeface="Calibri" panose="020F0502020204030204" pitchFamily="34" charset="0"/>
              <a:ea typeface="SimSun" panose="02010600030101010101" pitchFamily="2" charset="-122"/>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SimSun" panose="02010600030101010101" pitchFamily="2" charset="-122"/>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25106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244C3A3E-FAA0-443C-BDDC-439EB31E6145}"/>
              </a:ext>
            </a:extLst>
          </p:cNvPr>
          <p:cNvPicPr>
            <a:picLocks noGrp="1" noChangeAspect="1"/>
          </p:cNvPicPr>
          <p:nvPr>
            <p:ph idx="1"/>
          </p:nvPr>
        </p:nvPicPr>
        <p:blipFill rotWithShape="1">
          <a:blip r:embed="rId2"/>
          <a:srcRect t="29730"/>
          <a:stretch/>
        </p:blipFill>
        <p:spPr>
          <a:xfrm>
            <a:off x="457200" y="457200"/>
            <a:ext cx="11277600" cy="5943600"/>
          </a:xfrm>
          <a:prstGeom prst="rect">
            <a:avLst/>
          </a:prstGeom>
          <a:noFill/>
        </p:spPr>
      </p:pic>
      <p:sp>
        <p:nvSpPr>
          <p:cNvPr id="5" name="TextBox 4">
            <a:extLst>
              <a:ext uri="{FF2B5EF4-FFF2-40B4-BE49-F238E27FC236}">
                <a16:creationId xmlns:a16="http://schemas.microsoft.com/office/drawing/2014/main" id="{0D0FDD88-4F75-4D7C-ADBD-8D509D71B2A2}"/>
              </a:ext>
            </a:extLst>
          </p:cNvPr>
          <p:cNvSpPr txBox="1"/>
          <p:nvPr/>
        </p:nvSpPr>
        <p:spPr>
          <a:xfrm>
            <a:off x="3959743" y="2133600"/>
            <a:ext cx="4271747" cy="1015663"/>
          </a:xfrm>
          <a:prstGeom prst="rect">
            <a:avLst/>
          </a:prstGeom>
          <a:noFill/>
        </p:spPr>
        <p:txBody>
          <a:bodyPr wrap="none" rtlCol="0">
            <a:spAutoFit/>
          </a:bodyPr>
          <a:lstStyle/>
          <a:p>
            <a:r>
              <a:rPr lang="en-GB" sz="6000" b="1" dirty="0"/>
              <a:t>QUESTIONS?</a:t>
            </a:r>
          </a:p>
        </p:txBody>
      </p:sp>
    </p:spTree>
    <p:extLst>
      <p:ext uri="{BB962C8B-B14F-4D97-AF65-F5344CB8AC3E}">
        <p14:creationId xmlns:p14="http://schemas.microsoft.com/office/powerpoint/2010/main" val="30194187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92843" y="2067906"/>
            <a:ext cx="4336357" cy="2291472"/>
          </a:xfrm>
        </p:spPr>
        <p:txBody>
          <a:bodyPr/>
          <a:lstStyle/>
          <a:p>
            <a:r>
              <a:rPr lang="en-GB" sz="1800" b="1" dirty="0"/>
              <a:t>I look forward to seeing you next week.</a:t>
            </a:r>
            <a:br>
              <a:rPr lang="en-GB" sz="1800" b="1" dirty="0"/>
            </a:br>
            <a:br>
              <a:rPr lang="en-GB" sz="1800" b="1" dirty="0"/>
            </a:br>
            <a:r>
              <a:rPr lang="en-GB" sz="1800" b="1" dirty="0"/>
              <a:t>If you have any questions in the meantime, please send an email from your </a:t>
            </a:r>
            <a:r>
              <a:rPr lang="en-GB" sz="1800" b="1" i="1" u="sng" dirty="0"/>
              <a:t>student account</a:t>
            </a:r>
            <a:br>
              <a:rPr lang="en-GB" sz="1800" b="1" i="1" u="sng" dirty="0"/>
            </a:br>
            <a:br>
              <a:rPr lang="en-GB" sz="1800" b="1" i="1" u="sng" dirty="0"/>
            </a:br>
            <a:r>
              <a:rPr lang="en-GB" sz="1800" b="1" i="1" u="sng" dirty="0"/>
              <a:t>l.bassler@uwtsd.ac.uk</a:t>
            </a:r>
            <a:endParaRPr lang="en-GB"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3627</Words>
  <Application>Microsoft Office PowerPoint</Application>
  <PresentationFormat>Widescreen</PresentationFormat>
  <Paragraphs>341</Paragraphs>
  <Slides>33</Slides>
  <Notes>28</Notes>
  <HiddenSlides>0</HiddenSlides>
  <MMClips>5</MMClips>
  <ScaleCrop>false</ScaleCrop>
  <HeadingPairs>
    <vt:vector size="6" baseType="variant">
      <vt:variant>
        <vt:lpstr>Fonts Used</vt:lpstr>
      </vt:variant>
      <vt:variant>
        <vt:i4>15</vt:i4>
      </vt:variant>
      <vt:variant>
        <vt:lpstr>Theme</vt:lpstr>
      </vt:variant>
      <vt:variant>
        <vt:i4>4</vt:i4>
      </vt:variant>
      <vt:variant>
        <vt:lpstr>Slide Titles</vt:lpstr>
      </vt:variant>
      <vt:variant>
        <vt:i4>33</vt:i4>
      </vt:variant>
    </vt:vector>
  </HeadingPairs>
  <TitlesOfParts>
    <vt:vector size="52" baseType="lpstr">
      <vt:lpstr>comfortaaregular</vt:lpstr>
      <vt:lpstr>din-2014</vt:lpstr>
      <vt:lpstr>Helvetica Neue</vt:lpstr>
      <vt:lpstr>inherit</vt:lpstr>
      <vt:lpstr>Playfair Display Bold Italic</vt:lpstr>
      <vt:lpstr>arial</vt:lpstr>
      <vt:lpstr>arial</vt:lpstr>
      <vt:lpstr>Calibri</vt:lpstr>
      <vt:lpstr>Calibri Light</vt:lpstr>
      <vt:lpstr>Heebo</vt:lpstr>
      <vt:lpstr>Lato</vt:lpstr>
      <vt:lpstr>Lato</vt:lpstr>
      <vt:lpstr>Roboto</vt:lpstr>
      <vt:lpstr>Wingdings</vt:lpstr>
      <vt:lpstr>Work Sans</vt:lpstr>
      <vt:lpstr>Office Theme</vt:lpstr>
      <vt:lpstr>Sub Title 1</vt:lpstr>
      <vt:lpstr>1_Title Slide 1</vt:lpstr>
      <vt:lpstr>1_Holding PAge</vt:lpstr>
      <vt:lpstr>PowerPoint Presentation</vt:lpstr>
      <vt:lpstr>PowerPoint Presentation</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Recap: Western Business Cultures </vt:lpstr>
      <vt:lpstr>Clusters of Culture</vt:lpstr>
      <vt:lpstr>Next</vt:lpstr>
      <vt:lpstr>PowerPoint Presentation</vt:lpstr>
      <vt:lpstr>Asian Cultures</vt:lpstr>
      <vt:lpstr>Confucian Asia: China</vt:lpstr>
      <vt:lpstr>Confucian Asia: Japan</vt:lpstr>
      <vt:lpstr>Confucian Asia: Korea </vt:lpstr>
      <vt:lpstr>Southern Asia</vt:lpstr>
      <vt:lpstr>Southern Asia: India (1) </vt:lpstr>
      <vt:lpstr>Southern Asia: India (2) </vt:lpstr>
      <vt:lpstr>Southern Asia: India (3) </vt:lpstr>
      <vt:lpstr>Southern Asia: Thailand (1)</vt:lpstr>
      <vt:lpstr>Southern Asia: Thailand (2)</vt:lpstr>
      <vt:lpstr>African and Middle East countries</vt:lpstr>
      <vt:lpstr>Sub-Sahara Africa (1)</vt:lpstr>
      <vt:lpstr>Sub-Sahara Africa (2)</vt:lpstr>
      <vt:lpstr>South Africa (1) </vt:lpstr>
      <vt:lpstr>South Africa (2)</vt:lpstr>
      <vt:lpstr>Middle East and North Africa (1)</vt:lpstr>
      <vt:lpstr>Middle East and North Africa (2)</vt:lpstr>
      <vt:lpstr>Middle East and North Africa (3)</vt:lpstr>
      <vt:lpstr>Middle East and North Africa (4) </vt:lpstr>
      <vt:lpstr>Recap</vt:lpstr>
      <vt:lpstr>PowerPoint Presentation</vt:lpstr>
      <vt:lpstr>PowerPoint Presentation</vt:lpstr>
      <vt:lpstr>I look forward to seeing you next week.  If you have any questions in the meantime, please send an email from your student account  l.bassler@uwtsd.ac.uk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Rodrigo Fernandes Aguilera</dc:creator>
  <cp:lastModifiedBy>Lisa-Marie Bassler</cp:lastModifiedBy>
  <cp:revision>18</cp:revision>
  <dcterms:created xsi:type="dcterms:W3CDTF">2022-04-15T11:21:37Z</dcterms:created>
  <dcterms:modified xsi:type="dcterms:W3CDTF">2023-06-14T06:27:49Z</dcterms:modified>
</cp:coreProperties>
</file>