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407" r:id="rId4"/>
    <p:sldId id="387" r:id="rId5"/>
    <p:sldId id="394" r:id="rId6"/>
    <p:sldId id="404" r:id="rId7"/>
    <p:sldId id="395" r:id="rId8"/>
    <p:sldId id="403" r:id="rId9"/>
    <p:sldId id="396" r:id="rId10"/>
    <p:sldId id="402" r:id="rId11"/>
    <p:sldId id="405" r:id="rId12"/>
    <p:sldId id="408" r:id="rId13"/>
    <p:sldId id="398" r:id="rId14"/>
    <p:sldId id="406" r:id="rId15"/>
    <p:sldId id="399" r:id="rId16"/>
    <p:sldId id="40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cpc-uk.org/standards/standards-of-proficienc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977" y="554488"/>
            <a:ext cx="11352045" cy="4723819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/>
              <a:t>Module Title: </a:t>
            </a:r>
            <a:r>
              <a:rPr lang="en-GB" altLang="en-US"/>
              <a:t>Professional Career Development within H&amp;SC</a:t>
            </a:r>
          </a:p>
          <a:p>
            <a:pPr marL="0" indent="0">
              <a:buNone/>
            </a:pPr>
            <a:r>
              <a:rPr lang="en-GB" altLang="en-US" b="1"/>
              <a:t>Module Number: </a:t>
            </a:r>
            <a:r>
              <a:rPr lang="en-GB" altLang="en-US"/>
              <a:t>LCHS 4009 (LON)</a:t>
            </a:r>
          </a:p>
          <a:p>
            <a:pPr marL="0" indent="0">
              <a:buNone/>
            </a:pPr>
            <a:r>
              <a:rPr lang="en-GB" altLang="en-US" b="1"/>
              <a:t>Assignment No: </a:t>
            </a:r>
            <a:r>
              <a:rPr lang="en-GB" altLang="en-US"/>
              <a:t>Self-Awareness Presentation</a:t>
            </a:r>
          </a:p>
          <a:p>
            <a:pPr marL="0" indent="0">
              <a:buNone/>
            </a:pPr>
            <a:endParaRPr lang="en-GB" altLang="en-US"/>
          </a:p>
          <a:p>
            <a:pPr marL="0" indent="0">
              <a:buNone/>
            </a:pPr>
            <a:r>
              <a:rPr lang="en-GB" altLang="en-US" b="1"/>
              <a:t>Student Name: </a:t>
            </a:r>
            <a:r>
              <a:rPr lang="en-GB" altLang="en-US"/>
              <a:t>Ruby Ana Geli</a:t>
            </a:r>
          </a:p>
          <a:p>
            <a:pPr marL="0" indent="0">
              <a:buNone/>
            </a:pPr>
            <a:r>
              <a:rPr lang="en-GB" altLang="en-US" b="1"/>
              <a:t>Student ID:</a:t>
            </a:r>
            <a:r>
              <a:rPr lang="en-GB" altLang="en-US"/>
              <a:t> 2515868</a:t>
            </a:r>
          </a:p>
          <a:p>
            <a:pPr marL="0" indent="0">
              <a:buNone/>
            </a:pPr>
            <a:endParaRPr lang="en-GB" altLang="en-US" i="1"/>
          </a:p>
          <a:p>
            <a:pPr marL="0" indent="0">
              <a:buNone/>
            </a:pPr>
            <a:r>
              <a:rPr lang="en-GB" altLang="en-US" b="1"/>
              <a:t>Lecturer’s Name</a:t>
            </a:r>
            <a:r>
              <a:rPr lang="en-GB" altLang="en-US" b="1" i="1"/>
              <a:t>: </a:t>
            </a:r>
            <a:r>
              <a:rPr lang="en-GB" altLang="en-US"/>
              <a:t>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49"/>
            <a:ext cx="10972800" cy="1143000"/>
          </a:xfrm>
        </p:spPr>
        <p:txBody>
          <a:bodyPr/>
          <a:lstStyle/>
          <a:p>
            <a:r>
              <a:rPr lang="en-GB" b="1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52799"/>
            <a:ext cx="10972800" cy="2152402"/>
          </a:xfrm>
        </p:spPr>
        <p:txBody>
          <a:bodyPr/>
          <a:lstStyle/>
          <a:p>
            <a:pPr marL="0" indent="0" algn="ctr">
              <a:buNone/>
            </a:pPr>
            <a:r>
              <a:rPr lang="en-GB" sz="3200"/>
              <a:t>I declare that AI software was used only to check the spelling and grammar of this submission. No AI-generated wording, content, or written text has been used in the preparation of this assignment.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3892B-FA2C-BDA4-6488-B1A0E4859A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2381341"/>
            <a:ext cx="10363200" cy="1470025"/>
          </a:xfrm>
        </p:spPr>
        <p:txBody>
          <a:bodyPr/>
          <a:lstStyle/>
          <a:p>
            <a:pPr marL="0" indent="0"/>
            <a:r>
              <a:rPr lang="en-GB" altLang="en-US" sz="6000" b="1">
                <a:solidFill>
                  <a:schemeClr val="bg1"/>
                </a:solidFill>
              </a:rPr>
              <a:t>Self-Awareness Presentation</a:t>
            </a:r>
            <a:endParaRPr lang="en-US" sz="6000" b="1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DEB9EF-C0D6-872E-765A-7B958F86BF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3968" y="3532676"/>
            <a:ext cx="3091597" cy="63738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- Reflection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9F0F7-A0F8-578B-E514-BAED6EA58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655F79-57F4-86F8-021E-A0118F677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094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395" y="878774"/>
            <a:ext cx="10743210" cy="415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/>
              <a:t>This presentation will cover:</a:t>
            </a:r>
          </a:p>
          <a:p>
            <a:r>
              <a:rPr lang="en-GB" sz="2800"/>
              <a:t>What reflection is and why it is important.</a:t>
            </a:r>
          </a:p>
          <a:p>
            <a:r>
              <a:rPr lang="en-GB" sz="2800"/>
              <a:t>The role of reflection in health and social care practice.</a:t>
            </a:r>
          </a:p>
          <a:p>
            <a:r>
              <a:rPr lang="en-GB" sz="2800"/>
              <a:t>Gibbs’ Reflective Cycle as a model for reflective practice.</a:t>
            </a:r>
          </a:p>
          <a:p>
            <a:r>
              <a:rPr lang="en-GB" sz="2800"/>
              <a:t>A practical example of using reflection in a health and social care setting.</a:t>
            </a:r>
          </a:p>
          <a:p>
            <a:r>
              <a:rPr lang="en-GB" sz="2800"/>
              <a:t>How reflection supports my future career and professional development.</a:t>
            </a:r>
          </a:p>
          <a:p>
            <a:pPr marL="0" indent="0">
              <a:buNone/>
            </a:pPr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/>
          <a:lstStyle/>
          <a:p>
            <a:fld id="{9C9D1F96-3DE6-40B6-9DCF-E50C656CAE8D}" type="datetime1">
              <a:rPr lang="en-GB" altLang="en-US" smtClean="0"/>
              <a:pPr/>
              <a:t>20/07/2026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9D677E-A245-6143-BFA3-B4B2737C38D0}" type="slidenum">
              <a:rPr lang="en-GB" altLang="en-US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708963" y="771874"/>
            <a:ext cx="877407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/>
              <a:t>What is reflection?</a:t>
            </a:r>
          </a:p>
          <a:p>
            <a:r>
              <a:rPr lang="en-GB" sz="2800"/>
              <a:t>Reflection is the process of thinking about experiences to understand what happened, what was learned, and how future practice can be improved </a:t>
            </a:r>
            <a:r>
              <a:rPr lang="en-GB" sz="2800" b="1"/>
              <a:t>(Jasper, 2013)</a:t>
            </a:r>
            <a:r>
              <a:rPr lang="en-GB" sz="2800"/>
              <a:t>.</a:t>
            </a:r>
          </a:p>
          <a:p>
            <a:endParaRPr lang="en-GB" sz="2800"/>
          </a:p>
          <a:p>
            <a:r>
              <a:rPr lang="en-GB" sz="2800" b="1"/>
              <a:t>Reflection involves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Looking back on experiences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Identifying strengths and areas for improvement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Learning from mistakes and successes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Using learning to improve future practice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F3ECA5-81BC-4C4D-A44B-828A191E5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AF1AE7-DFC2-D49B-6EC5-D0C31EE2F8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88ADD2-B48B-9A8E-D19E-25EA18F30FD2}"/>
              </a:ext>
            </a:extLst>
          </p:cNvPr>
          <p:cNvSpPr txBox="1"/>
          <p:nvPr/>
        </p:nvSpPr>
        <p:spPr>
          <a:xfrm>
            <a:off x="2619163" y="1732662"/>
            <a:ext cx="798957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/>
              <a:t>Where and how I have developed this skill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During my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Group work and class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Volunteering or work experience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/>
              <a:t>Everyday situations where I have received feedback and learned from it</a:t>
            </a:r>
          </a:p>
        </p:txBody>
      </p:sp>
    </p:spTree>
    <p:extLst>
      <p:ext uri="{BB962C8B-B14F-4D97-AF65-F5344CB8AC3E}">
        <p14:creationId xmlns:p14="http://schemas.microsoft.com/office/powerpoint/2010/main" val="3205784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/>
              <a:t>Importance of Reflection</a:t>
            </a:r>
            <a:r>
              <a:rPr lang="en-GB" sz="2800"/>
              <a:t> </a:t>
            </a:r>
            <a:r>
              <a:rPr lang="en-GB" sz="2800" b="1"/>
              <a:t>in professional practice</a:t>
            </a:r>
            <a:endParaRPr lang="en-GB" sz="9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1721069" y="1228397"/>
            <a:ext cx="874986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/>
              <a:t>Reflection is important because it helps health and social care workers: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Improve the quality of care they provide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Learn from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Develop confidence and professional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Meet professional 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Provide person-centred care</a:t>
            </a:r>
          </a:p>
          <a:p>
            <a:endParaRPr lang="en-GB" sz="2000" b="1"/>
          </a:p>
          <a:p>
            <a:pPr algn="ctr"/>
            <a:r>
              <a:rPr lang="en-GB" sz="2000" b="1"/>
              <a:t>Benefits</a:t>
            </a:r>
          </a:p>
          <a:p>
            <a:endParaRPr lang="en-GB" sz="2000" b="1"/>
          </a:p>
          <a:p>
            <a:r>
              <a:rPr lang="en-GB" sz="2000" b="1"/>
              <a:t>For service users</a:t>
            </a:r>
            <a:endParaRPr lang="en-GB" sz="20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Safer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Better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Improved experiences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7504F8-A0B3-C47F-A303-87A0C5252404}"/>
              </a:ext>
            </a:extLst>
          </p:cNvPr>
          <p:cNvSpPr txBox="1"/>
          <p:nvPr/>
        </p:nvSpPr>
        <p:spPr>
          <a:xfrm>
            <a:off x="7600271" y="3998386"/>
            <a:ext cx="28706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/>
              <a:t>For staff</a:t>
            </a:r>
            <a:endParaRPr lang="en-GB" sz="20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Continuous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Greater confidence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Improved teamwork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63BB2-605E-E708-292D-DBACF7EFA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BFE9D-FCEC-06AB-8299-AF614259568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FCF1F082-AC84-0AE8-68E1-883344558C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FDF132-E193-6326-7189-A2E97BD76593}"/>
              </a:ext>
            </a:extLst>
          </p:cNvPr>
          <p:cNvSpPr txBox="1"/>
          <p:nvPr/>
        </p:nvSpPr>
        <p:spPr>
          <a:xfrm>
            <a:off x="3535680" y="1025443"/>
            <a:ext cx="512063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/>
              <a:t>For organisations</a:t>
            </a: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Better quality of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Fewer mistakes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Continuous service improvement</a:t>
            </a:r>
          </a:p>
          <a:p>
            <a:endParaRPr lang="en-GB" sz="2400"/>
          </a:p>
          <a:p>
            <a:r>
              <a:rPr lang="en-GB" sz="2400" b="1"/>
              <a:t>Without reflection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Mistakes may be repeated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Care quality may decline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Staff may struggle to improve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Patient safety may be affected</a:t>
            </a:r>
          </a:p>
        </p:txBody>
      </p:sp>
    </p:spTree>
    <p:extLst>
      <p:ext uri="{BB962C8B-B14F-4D97-AF65-F5344CB8AC3E}">
        <p14:creationId xmlns:p14="http://schemas.microsoft.com/office/powerpoint/2010/main" val="3180689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33784"/>
            <a:ext cx="8229600" cy="906436"/>
          </a:xfrm>
        </p:spPr>
        <p:txBody>
          <a:bodyPr/>
          <a:lstStyle/>
          <a:p>
            <a:r>
              <a:rPr lang="en-GB" sz="2800" b="1"/>
              <a:t>Gibbs’ Reflective Cycle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6487" y="5259268"/>
            <a:ext cx="4325592" cy="3197463"/>
          </a:xfrm>
        </p:spPr>
        <p:txBody>
          <a:bodyPr/>
          <a:lstStyle/>
          <a:p>
            <a:pPr marL="0" indent="0">
              <a:buNone/>
            </a:pPr>
            <a:r>
              <a:rPr lang="en-GB" sz="2400" b="1"/>
              <a:t>(Gibbs, 1988)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718BB4-5664-4AAD-CF32-484769E3BE87}"/>
              </a:ext>
            </a:extLst>
          </p:cNvPr>
          <p:cNvSpPr txBox="1"/>
          <p:nvPr/>
        </p:nvSpPr>
        <p:spPr>
          <a:xfrm>
            <a:off x="5966460" y="1910916"/>
            <a:ext cx="572346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/>
              <a:t>How this model helps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Gives a clear structure for reflection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Encourages learning from experiences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Helps identify what could be improved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Supports continuous professional development</a:t>
            </a:r>
          </a:p>
        </p:txBody>
      </p:sp>
      <p:pic>
        <p:nvPicPr>
          <p:cNvPr id="6" name="Picture 5" descr="Reflective Practice using Gibbs Reflective Cycle - Rob Hills">
            <a:extLst>
              <a:ext uri="{FF2B5EF4-FFF2-40B4-BE49-F238E27FC236}">
                <a16:creationId xmlns:a16="http://schemas.microsoft.com/office/drawing/2014/main" id="{F4A593EE-8A4B-2307-4B77-7546D72D17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72" y="1240220"/>
            <a:ext cx="5094559" cy="409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33399"/>
            <a:ext cx="8229600" cy="613204"/>
          </a:xfrm>
        </p:spPr>
        <p:txBody>
          <a:bodyPr/>
          <a:lstStyle/>
          <a:p>
            <a:r>
              <a:rPr lang="en-GB" sz="2800" b="1"/>
              <a:t>Applying this skill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732" y="1817958"/>
            <a:ext cx="9908536" cy="3222084"/>
          </a:xfrm>
        </p:spPr>
        <p:txBody>
          <a:bodyPr/>
          <a:lstStyle/>
          <a:p>
            <a:pPr marL="0" indent="0">
              <a:buNone/>
            </a:pPr>
            <a:r>
              <a:rPr lang="en-GB" sz="2000" b="1"/>
              <a:t>Job role</a:t>
            </a:r>
          </a:p>
          <a:p>
            <a:r>
              <a:rPr lang="en-GB" sz="2000"/>
              <a:t>Healthcare Assistant</a:t>
            </a:r>
          </a:p>
          <a:p>
            <a:pPr marL="0" indent="0">
              <a:buNone/>
            </a:pPr>
            <a:endParaRPr lang="en-GB" sz="2000" b="1"/>
          </a:p>
          <a:p>
            <a:pPr marL="0" indent="0">
              <a:buNone/>
            </a:pPr>
            <a:r>
              <a:rPr lang="en-GB" sz="2000" b="1"/>
              <a:t>Setting</a:t>
            </a:r>
          </a:p>
          <a:p>
            <a:r>
              <a:rPr lang="en-GB" sz="2000"/>
              <a:t>Residential Care Home</a:t>
            </a:r>
          </a:p>
          <a:p>
            <a:pPr marL="0" indent="0">
              <a:buNone/>
            </a:pPr>
            <a:endParaRPr lang="en-GB" sz="2000" b="1"/>
          </a:p>
          <a:p>
            <a:pPr marL="0" indent="0">
              <a:buNone/>
            </a:pPr>
            <a:r>
              <a:rPr lang="en-GB" sz="2000" b="1"/>
              <a:t>Situation</a:t>
            </a:r>
          </a:p>
          <a:p>
            <a:r>
              <a:rPr lang="en-GB" sz="2000"/>
              <a:t>A healthcare assistant notices that an elderly resident becomes distressed and refuses personal care each morning.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5B166A-2745-686B-14D6-240F0A470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83001F-1C43-7355-7744-4291D85677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10ECA2-2260-D35B-21A5-F94C79D768A8}"/>
              </a:ext>
            </a:extLst>
          </p:cNvPr>
          <p:cNvSpPr txBox="1"/>
          <p:nvPr/>
        </p:nvSpPr>
        <p:spPr>
          <a:xfrm>
            <a:off x="942109" y="626921"/>
            <a:ext cx="1030778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/>
              <a:t>How reflection is used</a:t>
            </a:r>
          </a:p>
          <a:p>
            <a:endParaRPr lang="en-GB" sz="2400" b="1"/>
          </a:p>
          <a:p>
            <a:r>
              <a:rPr lang="en-GB" sz="2400"/>
              <a:t>After the shift, the healthcare assistant reflects on the experience using </a:t>
            </a:r>
            <a:r>
              <a:rPr lang="en-GB" sz="2400" b="1"/>
              <a:t>Gibbs’ Reflective Cycle</a:t>
            </a:r>
            <a:r>
              <a:rPr lang="en-GB" sz="2400"/>
              <a:t>: </a:t>
            </a:r>
          </a:p>
          <a:p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Thinks about what happened and how they responded.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Considers why the resident became distressed.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Discusses the situation with colleagues and seeks feedback.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Identifies that the resident responds better when care is provided by a familiar staff member and when they are given more time to make choices.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Plans to use these approaches in future care.</a:t>
            </a:r>
          </a:p>
        </p:txBody>
      </p:sp>
    </p:spTree>
    <p:extLst>
      <p:ext uri="{BB962C8B-B14F-4D97-AF65-F5344CB8AC3E}">
        <p14:creationId xmlns:p14="http://schemas.microsoft.com/office/powerpoint/2010/main" val="2211312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9FF18B-F284-A4E2-242F-7A1AD0BF8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26F60B-AC9C-19EF-EA77-8FB43B73D9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9758D2-4DA3-0137-B715-D68DAD1F2367}"/>
              </a:ext>
            </a:extLst>
          </p:cNvPr>
          <p:cNvSpPr txBox="1"/>
          <p:nvPr/>
        </p:nvSpPr>
        <p:spPr>
          <a:xfrm>
            <a:off x="2812473" y="1569155"/>
            <a:ext cx="656705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/>
              <a:t>Impact on care</a:t>
            </a:r>
          </a:p>
          <a:p>
            <a:pPr>
              <a:buNone/>
            </a:pP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 Reduces the resident’s anxiety.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 Improves communication and trust.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 Promotes person-centred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 Enhances the resident’s dignity and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 Improves the quality and consistency of care.</a:t>
            </a:r>
          </a:p>
        </p:txBody>
      </p:sp>
    </p:spTree>
    <p:extLst>
      <p:ext uri="{BB962C8B-B14F-4D97-AF65-F5344CB8AC3E}">
        <p14:creationId xmlns:p14="http://schemas.microsoft.com/office/powerpoint/2010/main" val="597813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622096"/>
            <a:ext cx="8964488" cy="757554"/>
          </a:xfrm>
        </p:spPr>
        <p:txBody>
          <a:bodyPr/>
          <a:lstStyle/>
          <a:p>
            <a:r>
              <a:rPr lang="en-GB" sz="2800" b="1"/>
              <a:t>How does this skill support my future career?</a:t>
            </a:r>
            <a:endParaRPr lang="en-GB" altLang="en-US" sz="2800" b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3743" y="1668373"/>
            <a:ext cx="9941823" cy="3521253"/>
          </a:xfrm>
        </p:spPr>
        <p:txBody>
          <a:bodyPr/>
          <a:lstStyle/>
          <a:p>
            <a:pPr marL="0" indent="0">
              <a:buNone/>
            </a:pPr>
            <a:r>
              <a:rPr lang="en-GB" sz="2400" b="1"/>
              <a:t>Reflection will help me:</a:t>
            </a:r>
          </a:p>
          <a:p>
            <a:r>
              <a:rPr lang="en-GB" sz="2400"/>
              <a:t>Continue learning throughout my career</a:t>
            </a:r>
          </a:p>
          <a:p>
            <a:r>
              <a:rPr lang="en-GB" sz="2400"/>
              <a:t>Improve my communication skills</a:t>
            </a:r>
          </a:p>
          <a:p>
            <a:r>
              <a:rPr lang="en-GB" sz="2400"/>
              <a:t>Develop confidence in the workplace</a:t>
            </a:r>
          </a:p>
          <a:p>
            <a:r>
              <a:rPr lang="en-GB" sz="2400"/>
              <a:t>Learn from feedback</a:t>
            </a:r>
          </a:p>
          <a:p>
            <a:r>
              <a:rPr lang="en-GB" sz="2400"/>
              <a:t>Become a more effective health and social care professional</a:t>
            </a:r>
          </a:p>
          <a:p>
            <a:r>
              <a:rPr lang="en-GB" sz="2400"/>
              <a:t>Reflection supports lifelong learning, professional development and continuous improvement </a:t>
            </a:r>
            <a:r>
              <a:rPr lang="en-GB" sz="2400" b="1"/>
              <a:t>(HCPC, 2023; NMC, 2018).</a:t>
            </a:r>
            <a:r>
              <a:rPr lang="en-GB" sz="2400"/>
              <a:t> </a:t>
            </a:r>
          </a:p>
          <a:p>
            <a:endParaRPr lang="en-GB" sz="2400"/>
          </a:p>
          <a:p>
            <a:pPr marL="0" indent="0">
              <a:buNone/>
            </a:pPr>
            <a:endParaRPr lang="en-GB" sz="2400" b="1"/>
          </a:p>
          <a:p>
            <a:pPr marL="0" indent="0" algn="ctr">
              <a:buNone/>
            </a:pPr>
            <a:endParaRPr lang="en-GB" altLang="en-US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F26B7F-2F4D-655D-B017-2ACDC2C02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9FBFB6-98B9-47E7-7269-229C4A29A8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F2B232-62E5-E098-9461-957C85408F4B}"/>
              </a:ext>
            </a:extLst>
          </p:cNvPr>
          <p:cNvSpPr txBox="1"/>
          <p:nvPr/>
        </p:nvSpPr>
        <p:spPr>
          <a:xfrm>
            <a:off x="1261956" y="1126487"/>
            <a:ext cx="983361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b="1"/>
              <a:t>Personal reflection</a:t>
            </a:r>
          </a:p>
          <a:p>
            <a:pPr marL="0" indent="0">
              <a:buNone/>
            </a:pPr>
            <a:endParaRPr lang="en-GB" sz="2400" b="1"/>
          </a:p>
          <a:p>
            <a:r>
              <a:rPr lang="en-GB" sz="2400" b="1"/>
              <a:t>Strengths</a:t>
            </a: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 am open to learning from feedback.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 enjoy improving my knowledge and skills.</a:t>
            </a:r>
          </a:p>
          <a:p>
            <a:pPr marL="0" indent="0">
              <a:buNone/>
            </a:pPr>
            <a:endParaRPr lang="en-GB" sz="2400" b="1"/>
          </a:p>
          <a:p>
            <a:pPr marL="0" indent="0">
              <a:buNone/>
            </a:pPr>
            <a:r>
              <a:rPr lang="en-GB" sz="2400" b="1"/>
              <a:t>Areas for development</a:t>
            </a: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 want to become more confident reflecting on difficult situations.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 want to use reflection regularly to improve my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3399284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342900"/>
            <a:ext cx="6172200" cy="594360"/>
          </a:xfrm>
        </p:spPr>
        <p:txBody>
          <a:bodyPr/>
          <a:lstStyle/>
          <a:p>
            <a:r>
              <a:rPr lang="en-GB" altLang="en-US" sz="2800" b="1"/>
              <a:t>Conclusion</a:t>
            </a:r>
            <a:endParaRPr lang="en-GB" altLang="en-US" sz="2800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183124"/>
            <a:ext cx="11678497" cy="3695581"/>
          </a:xfrm>
        </p:spPr>
        <p:txBody>
          <a:bodyPr/>
          <a:lstStyle/>
          <a:p>
            <a:pPr marL="0" indent="0">
              <a:buNone/>
            </a:pPr>
            <a:r>
              <a:rPr lang="en-GB" sz="2400"/>
              <a:t>Reflection is an essential skill in health and social care.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It helps professionals:</a:t>
            </a:r>
          </a:p>
          <a:p>
            <a:r>
              <a:rPr lang="en-GB" sz="2400"/>
              <a:t>Learn from experience</a:t>
            </a:r>
          </a:p>
          <a:p>
            <a:r>
              <a:rPr lang="en-GB" sz="2400"/>
              <a:t>Improve the quality of care</a:t>
            </a:r>
          </a:p>
          <a:p>
            <a:r>
              <a:rPr lang="en-GB" sz="2400"/>
              <a:t>Support patient safety</a:t>
            </a:r>
          </a:p>
          <a:p>
            <a:r>
              <a:rPr lang="en-GB" sz="2400"/>
              <a:t>Develop professionally throughout their careers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Using a model such as </a:t>
            </a:r>
            <a:r>
              <a:rPr lang="en-GB" sz="2400" b="1"/>
              <a:t>Gibbs' Reflective Cycle</a:t>
            </a:r>
            <a:r>
              <a:rPr lang="en-GB" sz="2400"/>
              <a:t> provides a structured way to improve practice and deliver better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15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70" y="580974"/>
            <a:ext cx="10719460" cy="742632"/>
          </a:xfrm>
        </p:spPr>
        <p:txBody>
          <a:bodyPr/>
          <a:lstStyle/>
          <a:p>
            <a:r>
              <a:rPr lang="en-GB" altLang="en-US" sz="3200" b="1">
                <a:solidFill>
                  <a:srgbClr val="000000"/>
                </a:solidFill>
              </a:rPr>
              <a:t>References List</a:t>
            </a:r>
            <a:endParaRPr lang="en-GB" altLang="en-US" sz="320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28330"/>
            <a:ext cx="11125200" cy="4001340"/>
          </a:xfrm>
        </p:spPr>
        <p:txBody>
          <a:bodyPr/>
          <a:lstStyle/>
          <a:p>
            <a:r>
              <a:rPr lang="en-GB" sz="2400"/>
              <a:t>Gibbs, G. (1988) </a:t>
            </a:r>
            <a:r>
              <a:rPr lang="en-GB" sz="2400" i="1"/>
              <a:t>Learning by Doing: A Guide to Teaching and Learning Methods</a:t>
            </a:r>
            <a:r>
              <a:rPr lang="en-GB" sz="2400"/>
              <a:t>. Oxford: Oxford Polytechnic.</a:t>
            </a:r>
          </a:p>
          <a:p>
            <a:r>
              <a:rPr lang="en-GB" sz="2400"/>
              <a:t>Health and Care Professions Council (2023) </a:t>
            </a:r>
            <a:r>
              <a:rPr lang="en-GB" sz="2400" i="1"/>
              <a:t>Standards of proficiency</a:t>
            </a:r>
            <a:r>
              <a:rPr lang="en-GB" sz="2400"/>
              <a:t>. Available at: </a:t>
            </a:r>
            <a:r>
              <a:rPr lang="en-GB" sz="2400">
                <a:hlinkClick r:id="rId2"/>
              </a:rPr>
              <a:t>https://www.hcpc-uk.org/standards/standards-of-proficiency/</a:t>
            </a:r>
            <a:r>
              <a:rPr lang="en-GB" sz="2400"/>
              <a:t> (Accessed: 18 July 2026). </a:t>
            </a:r>
          </a:p>
          <a:p>
            <a:r>
              <a:rPr lang="en-GB" sz="2400"/>
              <a:t>Jasper, M. (2013) </a:t>
            </a:r>
            <a:r>
              <a:rPr lang="en-GB" sz="2400" i="1"/>
              <a:t>Beginning Reflective Practice</a:t>
            </a:r>
            <a:r>
              <a:rPr lang="en-GB" sz="2400"/>
              <a:t>. 2nd ed. Andover: Cengage Learning.</a:t>
            </a:r>
          </a:p>
          <a:p>
            <a:r>
              <a:rPr lang="en-GB" sz="2400"/>
              <a:t>Nursing and Midwifery Council (2018) </a:t>
            </a:r>
            <a:r>
              <a:rPr lang="en-GB" sz="2400" i="1"/>
              <a:t>The Code: Professional standards of practice and behaviour for nurses, midwives and nursing associates</a:t>
            </a:r>
            <a:r>
              <a:rPr lang="en-GB" sz="2400"/>
              <a:t>. London: NMC.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16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20140311PresentationUWTSDTemplate</vt:lpstr>
      <vt:lpstr>PowerPoint Presentation</vt:lpstr>
      <vt:lpstr>Acknowledge use of AI</vt:lpstr>
      <vt:lpstr>Self-Awareness Presentation</vt:lpstr>
      <vt:lpstr>PowerPoint Presentation</vt:lpstr>
      <vt:lpstr>PowerPoint Presentation</vt:lpstr>
      <vt:lpstr>PowerPoint Presentation</vt:lpstr>
      <vt:lpstr>Importance of Reflection in professional practice</vt:lpstr>
      <vt:lpstr>PowerPoint Presentation</vt:lpstr>
      <vt:lpstr>Gibbs’ Reflective Cycle (1988)</vt:lpstr>
      <vt:lpstr>Applying this skill in practice</vt:lpstr>
      <vt:lpstr>PowerPoint Presentation</vt:lpstr>
      <vt:lpstr>PowerPoint Presentation</vt:lpstr>
      <vt:lpstr>How does this skill support my future career?</vt:lpstr>
      <vt:lpstr>PowerPoint Presentation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Leigh Geli</cp:lastModifiedBy>
  <cp:revision>1</cp:revision>
  <dcterms:created xsi:type="dcterms:W3CDTF">2025-02-21T18:28:54Z</dcterms:created>
  <dcterms:modified xsi:type="dcterms:W3CDTF">2026-07-20T10:39:25Z</dcterms:modified>
</cp:coreProperties>
</file>