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7"/>
  </p:notesMasterIdLst>
  <p:handoutMasterIdLst>
    <p:handoutMasterId r:id="rId18"/>
  </p:handoutMasterIdLst>
  <p:sldIdLst>
    <p:sldId id="280" r:id="rId2"/>
    <p:sldId id="306" r:id="rId3"/>
    <p:sldId id="283" r:id="rId4"/>
    <p:sldId id="258" r:id="rId5"/>
    <p:sldId id="281" r:id="rId6"/>
    <p:sldId id="284" r:id="rId7"/>
    <p:sldId id="261" r:id="rId8"/>
    <p:sldId id="285" r:id="rId9"/>
    <p:sldId id="262" r:id="rId10"/>
    <p:sldId id="264" r:id="rId11"/>
    <p:sldId id="286" r:id="rId12"/>
    <p:sldId id="287" r:id="rId13"/>
    <p:sldId id="288" r:id="rId14"/>
    <p:sldId id="289" r:id="rId15"/>
    <p:sldId id="277" r:id="rId16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43462" autoAdjust="0"/>
  </p:normalViewPr>
  <p:slideViewPr>
    <p:cSldViewPr>
      <p:cViewPr varScale="1">
        <p:scale>
          <a:sx n="31" d="100"/>
          <a:sy n="31" d="100"/>
        </p:scale>
        <p:origin x="252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2016" y="0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29700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1814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dirty="0"/>
          </a:p>
        </p:txBody>
      </p:sp>
      <p:sp>
        <p:nvSpPr>
          <p:cNvPr id="29701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2016" y="9431814"/>
            <a:ext cx="2945659" cy="496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5E3E3ED-1457-4AC8-995D-0D0209E2AEFF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2752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BD9C18-1F09-44CC-8024-E169EE4CE0AD}" type="datetimeFigureOut">
              <a:rPr lang="en-GB" smtClean="0"/>
              <a:t>29/04/2020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958"/>
            <a:ext cx="5438140" cy="390923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BF6BF-9202-4E1B-A529-B44A37FC63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043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D9851FFF-DEAA-45D2-A8FD-70FC59B452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0AE5B5D0-E9E8-4DD2-8F7A-BE2CCF2EFF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5E1118A0-531B-4637-A607-41AF2D2CD0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D483F9-6BC9-4CE4-94D5-A051FCD28E8A}" type="slidenum">
              <a:rPr lang="en-GB" altLang="en-US" smtClean="0">
                <a:latin typeface="Calibri" panose="020F0502020204030204" pitchFamily="34" charset="0"/>
              </a:rPr>
              <a:pPr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7853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D92FC6E2-381A-43D6-8EC3-E446251B68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45D181-2F1B-41BE-8116-41CB45E081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EE793F21-23B4-4E3D-A3B0-54C1AD902C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59F49742-C9EA-4344-BA0A-D893B6945F5F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5863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2589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2365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434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62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0186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4963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3265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6772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83971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9006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1373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b="0" dirty="0" err="1"/>
              <a:t>uccess</a:t>
            </a:r>
            <a:r>
              <a:rPr lang="en-GB" b="0" dirty="0"/>
              <a:t>. Trying to anyway.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5886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BF6BF-9202-4E1B-A529-B44A37FC63DC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144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F0010-CEE3-44AC-9064-1B5BCB05C7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E314F4-9E0C-4E93-B481-C47A1EF2F2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34574-3316-4813-82BD-052F46D23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DA057-19E4-4C7E-B784-EB12C1855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1C151-6DCB-425B-9F68-AF662CB68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36C7C-109F-4CCE-AA06-6FF83E9B194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601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81817-14C8-4FB4-B194-8DE32CAB5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3C4B5-C4EA-4A20-82CB-CFD8A64EA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FDFA0-47D7-4911-8033-AFBFE4295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36B84-9D12-433C-9438-82F8C2416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5A184-3946-449F-97D8-90760A962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0BA27-8451-4C89-AB2F-E3900120910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791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D3DB-CE6F-41E1-8DC0-8D97CD68C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23FB89-8125-4874-8482-BFFB25EC2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87820C-0D1E-4684-BEDA-A85249A49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D0F71-C107-4574-B2A6-56E8E4A98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140F0-4F18-4603-B1E0-CDC469B85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BFCCA-6B8B-425B-8EC8-1E7578946698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976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1CE95-68A3-4744-9127-2E40CB401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B30BE-9D3C-457C-853B-66C291A3C5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081713-A3FD-4041-A781-881FA68CF6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AB00F1-5D8B-428D-BCD5-AC6314925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9DFFB3-17BD-46A3-8B47-D956D2BF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636F38-53EB-4D78-BC97-D4BD7758C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33D9-275B-49CD-9B4D-C02C954BCD3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18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3456-582B-467E-BE7B-392C3E861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82563-2C08-41ED-99AB-AF163E5A3B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1D530-0C92-4A46-A52C-5A71FA7FF6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D04D7F-421E-4A7D-8882-B261C89519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9C83B8-D240-421F-A94D-D2B628BD8A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5DFECB-25E0-405F-AA4A-300F91D85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B63B1C-F6EF-4B0C-AEA7-4923F3D0D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9C1E24-E038-40C1-B4AF-632785F8A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1AF64-9935-4A88-841E-B3A95A25DD6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744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1E31B-4071-4E5A-A45D-893D91C8C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3E005-490A-4543-AAC6-5A170F7E2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A55E6-05DC-4947-8ED4-0C14A3BAF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16DC7D-FBAD-4076-A1A7-12DE64A21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5D46C-3021-4A1F-8DD8-2A68E9B849D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6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55168F-9AED-4BDF-A6EB-B1166A20D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7809F6-103A-4EF2-879C-606D3398E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D38B5B-2FCB-4686-A5A6-12372924D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AE23-D34A-4F7D-9DFD-F49D8128222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215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7465D-D24A-46AE-A399-B6A5815AB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8CD3E-7D05-409D-A050-2BA146615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2548AE-D1B8-419F-A5D5-D6F8E83167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A1890-C5A2-4CF3-9811-59E14AE80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BD05B-C97C-4C55-BDD1-338CC0998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4255BA-9CCD-409D-9467-C29888EE1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9F4DE7-C950-4329-B4C1-1CE8DE46E1A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649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5994E-E2D9-4284-8711-814764580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BB2DBE-06BC-409E-82E5-36A4FA4C23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8FE9DF-7CD6-4142-A8F9-F5B712E66D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DC176C-0B2B-4007-ACA3-8DA6EF54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A91C16-3D5D-464B-9842-620BB2CE1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9AF9F9-5BC2-474A-A985-8EE117A50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5E025-84CB-4DF4-B67B-8DA5B3E9A93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553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FF10-9FF0-4842-BD62-835766942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94218B-C8D7-430B-8F78-937457F22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85D10-F23D-45CE-BB51-2A23BE914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693EA-7FAE-4833-926A-FB5EB814B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E425A1-542D-4356-BB29-80436C11B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A84A7-78B5-475C-AC2C-FE980E946A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71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D7EB99-0FFD-4198-8F33-324667F5EB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014748-2E0A-45DA-8633-68C41006BE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F680A-1862-4090-93A2-4CCFD089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0EC51-EE0E-4C94-B87F-AFBA5E526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341AA-106B-472F-BD8E-A0A28C0DD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6B5DA-394C-4832-B9AC-9AB3187D11F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395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F13C14-E510-4609-B40B-001ADC050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1E6FD-49AB-40A9-BED9-E15E35548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AB663-5348-4AB5-9DC1-5BC74997EF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C9559-9A3F-4F87-8F7B-D80D03FB9A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9A59A-91A4-4773-BA86-DC13F94902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64AC6-29B1-40D1-8FCC-80BF534FDA8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60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D3DA7467-9A72-480E-9AD0-0B92809B156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89013" y="1341438"/>
            <a:ext cx="7165975" cy="3019425"/>
          </a:xfrm>
        </p:spPr>
        <p:txBody>
          <a:bodyPr>
            <a:normAutofit/>
          </a:bodyPr>
          <a:lstStyle/>
          <a:p>
            <a:r>
              <a:rPr lang="en-GB" sz="3200" b="1" dirty="0"/>
              <a:t>The Resource-Based View of the Firm</a:t>
            </a:r>
            <a:br>
              <a:rPr lang="en-GB" altLang="en-US" sz="3200" dirty="0"/>
            </a:br>
            <a:br>
              <a:rPr lang="en-GB" altLang="en-US" sz="2800" dirty="0"/>
            </a:br>
            <a:r>
              <a:rPr lang="en-GB" altLang="en-US" sz="2800" dirty="0"/>
              <a:t>Knowledge and Information Management </a:t>
            </a:r>
            <a:r>
              <a:rPr lang="en-GB" altLang="en-US" sz="2800" dirty="0" err="1"/>
              <a:t>SfWP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Module code: BMSW5106_CARD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Lecture 4</a:t>
            </a: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25115775-C2C6-4459-BC92-59891BE49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978400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CBF9B0-0A3F-48CA-8ADA-D044A1326E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000" b="1" dirty="0"/>
              <a:t>Recap of Lecture 3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8B41DA80-4A23-4BB3-B5B0-D7ECC8DB84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6291157"/>
              </p:ext>
            </p:extLst>
          </p:nvPr>
        </p:nvGraphicFramePr>
        <p:xfrm>
          <a:off x="1619672" y="1761045"/>
          <a:ext cx="6508179" cy="333590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508179">
                  <a:extLst>
                    <a:ext uri="{9D8B030D-6E8A-4147-A177-3AD203B41FA5}">
                      <a16:colId xmlns:a16="http://schemas.microsoft.com/office/drawing/2014/main" val="42580502"/>
                    </a:ext>
                  </a:extLst>
                </a:gridCol>
              </a:tblGrid>
              <a:tr h="333590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Recap: KMVC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Nonaka and Takeuchi: Explicit and tacit knowledge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Knowledge conversion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The SECI Model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Enablers of knowledge creation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  <a:extLst>
                  <a:ext uri="{0D108BD9-81ED-4DB2-BD59-A6C34878D82A}">
                    <a16:rowId xmlns:a16="http://schemas.microsoft.com/office/drawing/2014/main" val="35704224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798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474DA-24B6-40F1-AA90-00D7D03B7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Structure of Lecture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6758A-FDAA-4877-976F-A8F09D680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resource-based view of the firm</a:t>
            </a:r>
          </a:p>
        </p:txBody>
      </p:sp>
    </p:spTree>
    <p:extLst>
      <p:ext uri="{BB962C8B-B14F-4D97-AF65-F5344CB8AC3E}">
        <p14:creationId xmlns:p14="http://schemas.microsoft.com/office/powerpoint/2010/main" val="58945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7524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Strategic thinking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1700808"/>
            <a:ext cx="7615758" cy="4351338"/>
          </a:xfrm>
        </p:spPr>
        <p:txBody>
          <a:bodyPr>
            <a:normAutofit/>
          </a:bodyPr>
          <a:lstStyle/>
          <a:p>
            <a:pPr algn="just"/>
            <a:r>
              <a:rPr lang="en-GB" sz="3200" dirty="0"/>
              <a:t>The focus on action – The marketing mix (Kotler)</a:t>
            </a:r>
          </a:p>
          <a:p>
            <a:pPr algn="just"/>
            <a:r>
              <a:rPr lang="en-GB" sz="3200" dirty="0"/>
              <a:t>The focus on the market – External factors (Porter)</a:t>
            </a:r>
          </a:p>
          <a:p>
            <a:pPr algn="just"/>
            <a:r>
              <a:rPr lang="en-GB" sz="3200" dirty="0"/>
              <a:t>The focus on the organisation – Internal Factors (Hamel and Prahalad)</a:t>
            </a:r>
          </a:p>
          <a:p>
            <a:pPr lvl="1" algn="just"/>
            <a:r>
              <a:rPr lang="en-GB" sz="2900" dirty="0"/>
              <a:t>This is where Knowledge sits</a:t>
            </a:r>
          </a:p>
          <a:p>
            <a:pPr lvl="1" algn="just"/>
            <a:endParaRPr lang="en-GB" sz="2100" dirty="0"/>
          </a:p>
          <a:p>
            <a:pPr marL="0" indent="0" algn="just">
              <a:buNone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5D8AF77-8B1B-4730-AD17-843B38046B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60" t="23387" r="58661" b="24788"/>
          <a:stretch/>
        </p:blipFill>
        <p:spPr>
          <a:xfrm>
            <a:off x="971600" y="44624"/>
            <a:ext cx="7792018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954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51B79E-B590-4D77-9357-08E701ADD5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51" t="10353" r="61812" b="13582"/>
          <a:stretch/>
        </p:blipFill>
        <p:spPr>
          <a:xfrm>
            <a:off x="3491880" y="116632"/>
            <a:ext cx="4464496" cy="655272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E948131-E813-4777-B766-2DF4EBE41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331102"/>
            <a:ext cx="3007246" cy="1119658"/>
          </a:xfrm>
        </p:spPr>
        <p:txBody>
          <a:bodyPr/>
          <a:lstStyle/>
          <a:p>
            <a:r>
              <a:rPr lang="en-GB" b="1" dirty="0"/>
              <a:t>VRIO Framework</a:t>
            </a:r>
          </a:p>
        </p:txBody>
      </p:sp>
    </p:spTree>
    <p:extLst>
      <p:ext uri="{BB962C8B-B14F-4D97-AF65-F5344CB8AC3E}">
        <p14:creationId xmlns:p14="http://schemas.microsoft.com/office/powerpoint/2010/main" val="66247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-171400"/>
            <a:ext cx="7886700" cy="1325563"/>
          </a:xfrm>
        </p:spPr>
        <p:txBody>
          <a:bodyPr/>
          <a:lstStyle/>
          <a:p>
            <a:pPr algn="ctr"/>
            <a:r>
              <a:rPr lang="en-GB" sz="3600" b="1" dirty="0"/>
              <a:t>The RBV of the Firm: Grant, 1991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28650" y="980728"/>
            <a:ext cx="7886700" cy="432048"/>
          </a:xfrm>
        </p:spPr>
        <p:txBody>
          <a:bodyPr/>
          <a:lstStyle/>
          <a:p>
            <a:r>
              <a:rPr lang="en-GB" dirty="0"/>
              <a:t>Implications for strategy formulation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EE056E-84C6-4F58-A02A-36D99F652C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01" t="50000" r="64175" b="19185"/>
          <a:stretch/>
        </p:blipFill>
        <p:spPr>
          <a:xfrm>
            <a:off x="971600" y="1484784"/>
            <a:ext cx="7168060" cy="52565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171" grpI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0F148-5C2B-45F9-8B22-18CED0E9A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Grant, 1991: Strategy Formulation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DCB97-915D-4A51-A979-60DA96E8E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/>
              <a:t>Resources and capabilities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Sustainability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Appropriability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Formulating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Identifying resource gaps</a:t>
            </a:r>
          </a:p>
        </p:txBody>
      </p:sp>
    </p:spTree>
    <p:extLst>
      <p:ext uri="{BB962C8B-B14F-4D97-AF65-F5344CB8AC3E}">
        <p14:creationId xmlns:p14="http://schemas.microsoft.com/office/powerpoint/2010/main" val="242938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38020" y="15205"/>
            <a:ext cx="8554460" cy="1325563"/>
          </a:xfrm>
        </p:spPr>
        <p:txBody>
          <a:bodyPr>
            <a:normAutofit/>
          </a:bodyPr>
          <a:lstStyle/>
          <a:p>
            <a:r>
              <a:rPr lang="en-GB" sz="3600" b="0" dirty="0"/>
              <a:t>1. </a:t>
            </a:r>
            <a:r>
              <a:rPr lang="en-GB" sz="3600" b="1" dirty="0"/>
              <a:t>Resources and Capabilities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124744"/>
            <a:ext cx="8208912" cy="5688632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Resources</a:t>
            </a:r>
            <a:endParaRPr lang="en-GB" sz="2400" dirty="0"/>
          </a:p>
          <a:p>
            <a:pPr marL="0" indent="0">
              <a:buNone/>
            </a:pPr>
            <a:r>
              <a:rPr lang="en-GB" sz="2400" u="sng" dirty="0"/>
              <a:t>Tangible</a:t>
            </a:r>
          </a:p>
          <a:p>
            <a:r>
              <a:rPr lang="en-GB" sz="2400" dirty="0"/>
              <a:t>Physical</a:t>
            </a:r>
          </a:p>
          <a:p>
            <a:r>
              <a:rPr lang="en-GB" sz="2400" dirty="0"/>
              <a:t>Financial</a:t>
            </a:r>
          </a:p>
          <a:p>
            <a:pPr marL="0" indent="0">
              <a:buNone/>
            </a:pPr>
            <a:r>
              <a:rPr lang="en-GB" sz="2400" u="sng" dirty="0"/>
              <a:t>Intangible</a:t>
            </a:r>
            <a:r>
              <a:rPr lang="en-GB" sz="2400" dirty="0"/>
              <a:t> </a:t>
            </a:r>
          </a:p>
          <a:p>
            <a:r>
              <a:rPr lang="en-GB" sz="2400" dirty="0"/>
              <a:t>Technology</a:t>
            </a:r>
          </a:p>
          <a:p>
            <a:r>
              <a:rPr lang="en-GB" sz="2400" dirty="0"/>
              <a:t>Reputation</a:t>
            </a:r>
          </a:p>
          <a:p>
            <a:r>
              <a:rPr lang="en-GB" sz="2400" dirty="0"/>
              <a:t>Culture</a:t>
            </a:r>
          </a:p>
          <a:p>
            <a:pPr marL="0" indent="0">
              <a:buNone/>
            </a:pPr>
            <a:r>
              <a:rPr lang="en-GB" sz="2400" u="sng" dirty="0"/>
              <a:t>Human</a:t>
            </a:r>
          </a:p>
          <a:p>
            <a:r>
              <a:rPr lang="en-GB" sz="2400" dirty="0"/>
              <a:t>Specialised skills</a:t>
            </a:r>
          </a:p>
          <a:p>
            <a:r>
              <a:rPr lang="en-GB" sz="2400" dirty="0"/>
              <a:t>Communication and integration</a:t>
            </a:r>
          </a:p>
          <a:p>
            <a:r>
              <a:rPr lang="en-GB" sz="2400" dirty="0"/>
              <a:t>Motivation</a:t>
            </a:r>
          </a:p>
          <a:p>
            <a:pPr marL="0" indent="0">
              <a:buNone/>
            </a:pPr>
            <a:r>
              <a:rPr lang="en-GB" sz="2400" b="1" dirty="0"/>
              <a:t>Capabilities</a:t>
            </a:r>
          </a:p>
          <a:p>
            <a:pPr algn="just"/>
            <a:r>
              <a:rPr lang="en-GB" sz="2400" dirty="0"/>
              <a:t>What can we do more effectively than our rivals?</a:t>
            </a:r>
          </a:p>
          <a:p>
            <a:pPr algn="just"/>
            <a:r>
              <a:rPr lang="en-GB" sz="2400" dirty="0"/>
              <a:t>How do we use our resources to create capabilities?</a:t>
            </a:r>
          </a:p>
          <a:p>
            <a:pPr algn="just"/>
            <a:r>
              <a:rPr lang="en-GB" sz="2400" dirty="0"/>
              <a:t>How do we ensure that our capabilities are complex and secure?</a:t>
            </a:r>
          </a:p>
          <a:p>
            <a:pPr marL="0" indent="0">
              <a:buNone/>
            </a:pP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332656"/>
            <a:ext cx="8064896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2. Sustainability (of competitive advantage)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503548" y="1484784"/>
            <a:ext cx="7848872" cy="4824536"/>
          </a:xfrm>
        </p:spPr>
        <p:txBody>
          <a:bodyPr>
            <a:normAutofit/>
          </a:bodyPr>
          <a:lstStyle/>
          <a:p>
            <a:r>
              <a:rPr lang="en-GB" sz="4400" dirty="0"/>
              <a:t>Depreciation </a:t>
            </a:r>
          </a:p>
          <a:p>
            <a:r>
              <a:rPr lang="en-GB" sz="4400" dirty="0"/>
              <a:t>Imitation by rivals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8FC50-9C0D-4221-83AE-03D54C636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748" y="519261"/>
            <a:ext cx="7886700" cy="1325563"/>
          </a:xfrm>
        </p:spPr>
        <p:txBody>
          <a:bodyPr>
            <a:normAutofit/>
          </a:bodyPr>
          <a:lstStyle/>
          <a:p>
            <a:pPr marL="457200" indent="-457200"/>
            <a:r>
              <a:rPr lang="en-GB" sz="3600" b="1" dirty="0"/>
              <a:t>3. Appropriability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36D2F-E06B-40AC-BBD3-3D15DA11B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3200" dirty="0"/>
              <a:t>The returns to a firm from its resources and capabilities depend not only on sustaining its competitive position over time, but also on the firm's ability to appropriate these returns</a:t>
            </a:r>
            <a:r>
              <a:rPr lang="en-GB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02071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FA1B0-C501-4A6E-9F62-B08FCFC74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4. Formulating strategy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4E11B-57CC-439F-AAED-9C633FB08B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216" y="1690689"/>
            <a:ext cx="7886700" cy="4351338"/>
          </a:xfrm>
        </p:spPr>
        <p:txBody>
          <a:bodyPr>
            <a:normAutofit/>
          </a:bodyPr>
          <a:lstStyle/>
          <a:p>
            <a:pPr algn="just"/>
            <a:r>
              <a:rPr lang="en-GB" sz="3600" dirty="0"/>
              <a:t>The crux of strategy formulation is to define a strategy that makes the best use of these resources and capabilities</a:t>
            </a:r>
          </a:p>
          <a:p>
            <a:pPr algn="just"/>
            <a:r>
              <a:rPr lang="en-GB" sz="3600" dirty="0"/>
              <a:t>Crown jewels</a:t>
            </a:r>
          </a:p>
        </p:txBody>
      </p:sp>
    </p:spTree>
    <p:extLst>
      <p:ext uri="{BB962C8B-B14F-4D97-AF65-F5344CB8AC3E}">
        <p14:creationId xmlns:p14="http://schemas.microsoft.com/office/powerpoint/2010/main" val="1524885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69AA2-D98F-45AC-BB03-A2F17A5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195" y="500062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5. Identifying resource gaps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09336-9328-40E4-BC43-8C15DFAD8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resource base</a:t>
            </a:r>
          </a:p>
        </p:txBody>
      </p:sp>
    </p:spTree>
    <p:extLst>
      <p:ext uri="{BB962C8B-B14F-4D97-AF65-F5344CB8AC3E}">
        <p14:creationId xmlns:p14="http://schemas.microsoft.com/office/powerpoint/2010/main" val="37079947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CDC6B-669B-4EEB-ABF6-8F6189612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16567"/>
            <a:ext cx="7886700" cy="1325563"/>
          </a:xfrm>
        </p:spPr>
        <p:txBody>
          <a:bodyPr/>
          <a:lstStyle/>
          <a:p>
            <a:r>
              <a:rPr lang="en-GB" b="1" dirty="0"/>
              <a:t>Exercise: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4DD59-F8F6-472E-A717-EA46185CD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435133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the problem with assuming resources are immobile in the RBV?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can we assess capacities?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can we leverage resources and capabilities?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34817D60-E80B-4B3A-8EB7-245F44B153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8FD5E3-896F-45EF-8CE8-0897F38F7BC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38" t="35993" r="54725" b="20586"/>
          <a:stretch/>
        </p:blipFill>
        <p:spPr>
          <a:xfrm>
            <a:off x="628650" y="2228455"/>
            <a:ext cx="7886700" cy="461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192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Summary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495326"/>
            <a:ext cx="8229600" cy="4525962"/>
          </a:xfrm>
        </p:spPr>
        <p:txBody>
          <a:bodyPr/>
          <a:lstStyle/>
          <a:p>
            <a:r>
              <a:rPr lang="en-GB" sz="2800" dirty="0"/>
              <a:t>Resources – of which knowledge is a key one</a:t>
            </a:r>
          </a:p>
          <a:p>
            <a:r>
              <a:rPr lang="en-GB" sz="2800" dirty="0"/>
              <a:t>Capabilities – where a changing of mix of resources can create knowledge capabilities</a:t>
            </a:r>
          </a:p>
          <a:p>
            <a:r>
              <a:rPr lang="en-GB" sz="2800" dirty="0"/>
              <a:t>Competitive Advantage – Where knowledge may be the basis on which this is built.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6327</TotalTime>
  <Words>356</Words>
  <Application>Microsoft Office PowerPoint</Application>
  <PresentationFormat>On-screen Show (4:3)</PresentationFormat>
  <Paragraphs>74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The Resource-Based View of the Firm  Knowledge and Information Management SfWP  Module code: BMSW5106_CARD  Lecture 4</vt:lpstr>
      <vt:lpstr>Recap of Lecture 3</vt:lpstr>
      <vt:lpstr>Structure of Lecture 4</vt:lpstr>
      <vt:lpstr>Strategic thinking</vt:lpstr>
      <vt:lpstr>PowerPoint Presentation</vt:lpstr>
      <vt:lpstr>VRIO Framework</vt:lpstr>
      <vt:lpstr>The RBV of the Firm: Grant, 1991</vt:lpstr>
      <vt:lpstr>Grant, 1991: Strategy Formulation</vt:lpstr>
      <vt:lpstr>1. Resources and Capabilities</vt:lpstr>
      <vt:lpstr>2. Sustainability (of competitive advantage)</vt:lpstr>
      <vt:lpstr>3. Appropriability </vt:lpstr>
      <vt:lpstr>4. Formulating strategy </vt:lpstr>
      <vt:lpstr>5. Identifying resource gaps</vt:lpstr>
      <vt:lpstr>Exercise:</vt:lpstr>
      <vt:lpstr>Summary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Resource based view of the firm</dc:title>
  <dc:creator>Haydn Blackey</dc:creator>
  <cp:lastModifiedBy>Rachel Cook</cp:lastModifiedBy>
  <cp:revision>87</cp:revision>
  <cp:lastPrinted>2019-10-07T10:15:30Z</cp:lastPrinted>
  <dcterms:created xsi:type="dcterms:W3CDTF">2005-01-11T13:44:05Z</dcterms:created>
  <dcterms:modified xsi:type="dcterms:W3CDTF">2020-04-29T11:11:23Z</dcterms:modified>
</cp:coreProperties>
</file>