
<file path=[Content_Types].xml><?xml version="1.0" encoding="utf-8"?>
<Types xmlns="http://schemas.openxmlformats.org/package/2006/content-types">
  <Default Extension="jpeg" ContentType="image/jpe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17" r:id="rId1"/>
  </p:sldMasterIdLst>
  <p:sldIdLst>
    <p:sldId id="256" r:id="rId2"/>
    <p:sldId id="257" r:id="rId3"/>
    <p:sldId id="258" r:id="rId4"/>
    <p:sldId id="264" r:id="rId5"/>
    <p:sldId id="259" r:id="rId6"/>
    <p:sldId id="260" r:id="rId7"/>
    <p:sldId id="261" r:id="rId8"/>
    <p:sldId id="263" r:id="rId9"/>
    <p:sldId id="265" r:id="rId10"/>
    <p:sldId id="266" r:id="rId11"/>
    <p:sldId id="267" r:id="rId12"/>
    <p:sldId id="262"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90" d="100"/>
          <a:sy n="90" d="100"/>
        </p:scale>
        <p:origin x="336"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3" Type="http://schemas.openxmlformats.org/officeDocument/2006/relationships/package" Target="../embeddings/Microsoft_Excel_Worksheet2.xlsx"/><Relationship Id="rId2" Type="http://schemas.microsoft.com/office/2011/relationships/chartColorStyle" Target="colors3.xml"/><Relationship Id="rId1" Type="http://schemas.microsoft.com/office/2011/relationships/chartStyle" Target="style3.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200" b="1" i="0" u="none" strike="noStrike" kern="1200" baseline="0">
                <a:solidFill>
                  <a:schemeClr val="dk1">
                    <a:lumMod val="75000"/>
                    <a:lumOff val="25000"/>
                  </a:schemeClr>
                </a:solidFill>
                <a:latin typeface="+mn-lt"/>
                <a:ea typeface="+mn-ea"/>
                <a:cs typeface="+mn-cs"/>
              </a:defRPr>
            </a:pPr>
            <a:r>
              <a:rPr lang="en-US"/>
              <a:t>Confidence level for students of UWTSD using technology to collaborate?</a:t>
            </a:r>
          </a:p>
        </c:rich>
      </c:tx>
      <c:layout>
        <c:manualLayout>
          <c:xMode val="edge"/>
          <c:yMode val="edge"/>
          <c:x val="0.12070237380895003"/>
          <c:y val="4.4967037745048226E-3"/>
        </c:manualLayout>
      </c:layout>
      <c:overlay val="0"/>
      <c:spPr>
        <a:noFill/>
        <a:ln>
          <a:noFill/>
        </a:ln>
        <a:effectLst/>
      </c:spPr>
      <c:txPr>
        <a:bodyPr rot="0" spcFirstLastPara="1" vertOverflow="ellipsis" vert="horz" wrap="square" anchor="ctr" anchorCtr="1"/>
        <a:lstStyle/>
        <a:p>
          <a:pPr>
            <a:defRPr sz="2200" b="1" i="0" u="none" strike="noStrike" kern="1200" baseline="0">
              <a:solidFill>
                <a:schemeClr val="dk1">
                  <a:lumMod val="75000"/>
                  <a:lumOff val="25000"/>
                </a:schemeClr>
              </a:solidFill>
              <a:latin typeface="+mn-lt"/>
              <a:ea typeface="+mn-ea"/>
              <a:cs typeface="+mn-cs"/>
            </a:defRPr>
          </a:pPr>
          <a:endParaRPr lang="en-US"/>
        </a:p>
      </c:txPr>
    </c:title>
    <c:autoTitleDeleted val="0"/>
    <c:plotArea>
      <c:layout>
        <c:manualLayout>
          <c:layoutTarget val="inner"/>
          <c:xMode val="edge"/>
          <c:yMode val="edge"/>
          <c:x val="0.29263680552500765"/>
          <c:y val="0.39341661323142696"/>
          <c:w val="0.33791102142260149"/>
          <c:h val="0.43518072323283968"/>
        </c:manualLayout>
      </c:layout>
      <c:pieChart>
        <c:varyColors val="1"/>
        <c:ser>
          <c:idx val="0"/>
          <c:order val="0"/>
          <c:tx>
            <c:strRef>
              <c:f>Sheet1!$B$1</c:f>
              <c:strCache>
                <c:ptCount val="1"/>
                <c:pt idx="0">
                  <c:v>Confidence level for students of UWTSD using technology </c:v>
                </c:pt>
              </c:strCache>
            </c:strRef>
          </c:tx>
          <c:dPt>
            <c:idx val="0"/>
            <c:bubble3D val="0"/>
            <c:spPr>
              <a:solidFill>
                <a:schemeClr val="accent1"/>
              </a:solidFill>
              <a:ln>
                <a:noFill/>
              </a:ln>
              <a:effectLst>
                <a:outerShdw blurRad="254000" sx="102000" sy="102000" algn="ctr" rotWithShape="0">
                  <a:prstClr val="black">
                    <a:alpha val="20000"/>
                  </a:prstClr>
                </a:outerShdw>
              </a:effectLst>
            </c:spPr>
          </c:dPt>
          <c:dPt>
            <c:idx val="1"/>
            <c:bubble3D val="0"/>
            <c:spPr>
              <a:solidFill>
                <a:schemeClr val="accent2"/>
              </a:solidFill>
              <a:ln>
                <a:noFill/>
              </a:ln>
              <a:effectLst>
                <a:outerShdw blurRad="254000" sx="102000" sy="102000" algn="ctr" rotWithShape="0">
                  <a:prstClr val="black">
                    <a:alpha val="20000"/>
                  </a:prstClr>
                </a:outerShdw>
              </a:effectLst>
            </c:spPr>
          </c:dPt>
          <c:dPt>
            <c:idx val="2"/>
            <c:bubble3D val="0"/>
            <c:explosion val="1"/>
            <c:spPr>
              <a:solidFill>
                <a:schemeClr val="accent3"/>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1-8328-4C9C-996B-96602C040FD4}"/>
              </c:ext>
            </c:extLst>
          </c:dPt>
          <c:dLbls>
            <c:spPr>
              <a:pattFill prst="pct75">
                <a:fgClr>
                  <a:schemeClr val="dk1">
                    <a:lumMod val="75000"/>
                    <a:lumOff val="25000"/>
                  </a:schemeClr>
                </a:fgClr>
                <a:bgClr>
                  <a:schemeClr val="dk1">
                    <a:lumMod val="65000"/>
                    <a:lumOff val="35000"/>
                  </a:schemeClr>
                </a:bgClr>
              </a:pattFill>
              <a:ln>
                <a:noFill/>
              </a:ln>
              <a:effectLst>
                <a:outerShdw blurRad="50800" dist="38100" dir="2700000" algn="tl" rotWithShape="0">
                  <a:prstClr val="black">
                    <a:alpha val="40000"/>
                  </a:prstClr>
                </a:outerShdw>
              </a:effectLst>
            </c:spPr>
            <c:txPr>
              <a:bodyPr rot="0" spcFirstLastPara="1" vertOverflow="ellipsis" vert="horz" wrap="square" lIns="38100" tIns="19050" rIns="38100" bIns="19050" anchor="ctr" anchorCtr="1">
                <a:spAutoFit/>
              </a:bodyPr>
              <a:lstStyle/>
              <a:p>
                <a:pPr>
                  <a:defRPr sz="1330" b="1" i="0" u="none" strike="noStrike" kern="1200" baseline="0">
                    <a:solidFill>
                      <a:schemeClr val="lt1"/>
                    </a:solidFill>
                    <a:latin typeface="+mn-lt"/>
                    <a:ea typeface="+mn-ea"/>
                    <a:cs typeface="+mn-cs"/>
                  </a:defRPr>
                </a:pPr>
                <a:endParaRPr lang="en-US"/>
              </a:p>
            </c:txPr>
            <c:dLblPos val="ctr"/>
            <c:showLegendKey val="0"/>
            <c:showVal val="0"/>
            <c:showCatName val="0"/>
            <c:showSerName val="0"/>
            <c:showPercent val="1"/>
            <c:showBubbleSize val="0"/>
            <c:showLeaderLines val="1"/>
            <c:leaderLines>
              <c:spPr>
                <a:ln w="9525">
                  <a:solidFill>
                    <a:schemeClr val="dk1">
                      <a:lumMod val="50000"/>
                      <a:lumOff val="50000"/>
                    </a:schemeClr>
                  </a:solidFill>
                </a:ln>
                <a:effectLst/>
              </c:spPr>
            </c:leaderLines>
            <c:extLst>
              <c:ext xmlns:c15="http://schemas.microsoft.com/office/drawing/2012/chart" uri="{CE6537A1-D6FC-4f65-9D91-7224C49458BB}"/>
            </c:extLst>
          </c:dLbls>
          <c:cat>
            <c:strRef>
              <c:f>Sheet1!$A$2:$A$5</c:f>
              <c:strCache>
                <c:ptCount val="3"/>
                <c:pt idx="0">
                  <c:v>Yes</c:v>
                </c:pt>
                <c:pt idx="1">
                  <c:v>No</c:v>
                </c:pt>
                <c:pt idx="2">
                  <c:v>Maybe</c:v>
                </c:pt>
              </c:strCache>
            </c:strRef>
          </c:cat>
          <c:val>
            <c:numRef>
              <c:f>Sheet1!$B$2:$B$5</c:f>
              <c:numCache>
                <c:formatCode>General</c:formatCode>
                <c:ptCount val="3"/>
                <c:pt idx="0">
                  <c:v>2</c:v>
                </c:pt>
                <c:pt idx="1">
                  <c:v>0</c:v>
                </c:pt>
                <c:pt idx="2">
                  <c:v>2</c:v>
                </c:pt>
              </c:numCache>
            </c:numRef>
          </c:val>
          <c:extLst>
            <c:ext xmlns:c15="http://schemas.microsoft.com/office/drawing/2012/chart" uri="{02D57815-91ED-43cb-92C2-25804820EDAC}">
              <c15:categoryFilterExceptions/>
            </c:ext>
            <c:ext xmlns:c16="http://schemas.microsoft.com/office/drawing/2014/chart" uri="{C3380CC4-5D6E-409C-BE32-E72D297353CC}">
              <c16:uniqueId val="{00000000-8328-4C9C-996B-96602C040FD4}"/>
            </c:ext>
          </c:extLst>
        </c:ser>
        <c:dLbls>
          <c:dLblPos val="ctr"/>
          <c:showLegendKey val="0"/>
          <c:showVal val="0"/>
          <c:showCatName val="0"/>
          <c:showSerName val="0"/>
          <c:showPercent val="1"/>
          <c:showBubbleSize val="0"/>
          <c:showLeaderLines val="1"/>
        </c:dLbls>
        <c:firstSliceAng val="0"/>
      </c:pieChart>
      <c:spPr>
        <a:noFill/>
        <a:ln>
          <a:noFill/>
        </a:ln>
        <a:effectLst/>
      </c:spPr>
    </c:plotArea>
    <c:legend>
      <c:legendPos val="r"/>
      <c:overlay val="0"/>
      <c:spPr>
        <a:solidFill>
          <a:schemeClr val="lt1">
            <a:lumMod val="95000"/>
            <a:alpha val="39000"/>
          </a:schemeClr>
        </a:solidFill>
        <a:ln>
          <a:noFill/>
        </a:ln>
        <a:effectLst/>
      </c:spPr>
      <c:txPr>
        <a:bodyPr rot="0" spcFirstLastPara="1" vertOverflow="ellipsis" vert="horz" wrap="square" anchor="ctr" anchorCtr="1"/>
        <a:lstStyle/>
        <a:p>
          <a:pPr>
            <a:defRPr sz="1197" b="0" i="0" u="none" strike="noStrike" kern="1200" baseline="0">
              <a:solidFill>
                <a:schemeClr val="dk1">
                  <a:lumMod val="75000"/>
                  <a:lumOff val="2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2200" b="1" i="0" u="none" strike="noStrike" kern="1200" baseline="0">
              <a:solidFill>
                <a:schemeClr val="dk1">
                  <a:lumMod val="75000"/>
                  <a:lumOff val="25000"/>
                </a:schemeClr>
              </a:solidFill>
              <a:latin typeface="+mn-lt"/>
              <a:ea typeface="+mn-ea"/>
              <a:cs typeface="+mn-cs"/>
            </a:defRPr>
          </a:pPr>
          <a:endParaRPr lang="en-US"/>
        </a:p>
      </c:txPr>
    </c:title>
    <c:autoTitleDeleted val="0"/>
    <c:plotArea>
      <c:layout/>
      <c:pieChart>
        <c:varyColors val="1"/>
        <c:ser>
          <c:idx val="0"/>
          <c:order val="0"/>
          <c:tx>
            <c:strRef>
              <c:f>Sheet1!$B$1</c:f>
              <c:strCache>
                <c:ptCount val="1"/>
                <c:pt idx="0">
                  <c:v>Do you see the value  of using technology to collaborate?</c:v>
                </c:pt>
              </c:strCache>
            </c:strRef>
          </c:tx>
          <c:dPt>
            <c:idx val="0"/>
            <c:bubble3D val="0"/>
            <c:spPr>
              <a:solidFill>
                <a:schemeClr val="accent1"/>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1-D04B-4BB0-99D1-FDBFE72B8238}"/>
              </c:ext>
            </c:extLst>
          </c:dPt>
          <c:dPt>
            <c:idx val="1"/>
            <c:bubble3D val="0"/>
            <c:spPr>
              <a:solidFill>
                <a:schemeClr val="accent2"/>
              </a:solidFill>
              <a:ln>
                <a:noFill/>
              </a:ln>
              <a:effectLst>
                <a:outerShdw blurRad="254000" sx="102000" sy="102000" algn="ctr" rotWithShape="0">
                  <a:prstClr val="black">
                    <a:alpha val="20000"/>
                  </a:prstClr>
                </a:outerShdw>
              </a:effectLst>
            </c:spPr>
          </c:dPt>
          <c:dLbls>
            <c:spPr>
              <a:pattFill prst="pct75">
                <a:fgClr>
                  <a:schemeClr val="dk1">
                    <a:lumMod val="75000"/>
                    <a:lumOff val="25000"/>
                  </a:schemeClr>
                </a:fgClr>
                <a:bgClr>
                  <a:schemeClr val="dk1">
                    <a:lumMod val="65000"/>
                    <a:lumOff val="35000"/>
                  </a:schemeClr>
                </a:bgClr>
              </a:pattFill>
              <a:ln>
                <a:noFill/>
              </a:ln>
              <a:effectLst>
                <a:outerShdw blurRad="50800" dist="38100" dir="2700000" algn="tl" rotWithShape="0">
                  <a:prstClr val="black">
                    <a:alpha val="40000"/>
                  </a:prstClr>
                </a:outerShdw>
              </a:effectLst>
            </c:spPr>
            <c:txPr>
              <a:bodyPr rot="0" spcFirstLastPara="1" vertOverflow="ellipsis" vert="horz" wrap="square" lIns="38100" tIns="19050" rIns="38100" bIns="19050" anchor="ctr" anchorCtr="1">
                <a:spAutoFit/>
              </a:bodyPr>
              <a:lstStyle/>
              <a:p>
                <a:pPr>
                  <a:defRPr sz="1330" b="1" i="0" u="none" strike="noStrike" kern="1200" baseline="0">
                    <a:solidFill>
                      <a:schemeClr val="lt1"/>
                    </a:solidFill>
                    <a:latin typeface="+mn-lt"/>
                    <a:ea typeface="+mn-ea"/>
                    <a:cs typeface="+mn-cs"/>
                  </a:defRPr>
                </a:pPr>
                <a:endParaRPr lang="en-US"/>
              </a:p>
            </c:txPr>
            <c:dLblPos val="ctr"/>
            <c:showLegendKey val="0"/>
            <c:showVal val="0"/>
            <c:showCatName val="0"/>
            <c:showSerName val="0"/>
            <c:showPercent val="1"/>
            <c:showBubbleSize val="0"/>
            <c:showLeaderLines val="1"/>
            <c:leaderLines>
              <c:spPr>
                <a:ln w="9525">
                  <a:solidFill>
                    <a:schemeClr val="dk1">
                      <a:lumMod val="50000"/>
                      <a:lumOff val="50000"/>
                    </a:schemeClr>
                  </a:solidFill>
                </a:ln>
                <a:effectLst/>
              </c:spPr>
            </c:leaderLines>
            <c:extLst>
              <c:ext xmlns:c15="http://schemas.microsoft.com/office/drawing/2012/chart" uri="{CE6537A1-D6FC-4f65-9D91-7224C49458BB}"/>
            </c:extLst>
          </c:dLbls>
          <c:cat>
            <c:strRef>
              <c:f>Sheet1!$A$2:$A$5</c:f>
              <c:strCache>
                <c:ptCount val="2"/>
                <c:pt idx="0">
                  <c:v>Yes</c:v>
                </c:pt>
                <c:pt idx="1">
                  <c:v>NO</c:v>
                </c:pt>
              </c:strCache>
            </c:strRef>
          </c:cat>
          <c:val>
            <c:numRef>
              <c:f>Sheet1!$B$2:$B$5</c:f>
              <c:numCache>
                <c:formatCode>General</c:formatCode>
                <c:ptCount val="2"/>
                <c:pt idx="0">
                  <c:v>3</c:v>
                </c:pt>
                <c:pt idx="1">
                  <c:v>1</c:v>
                </c:pt>
              </c:numCache>
            </c:numRef>
          </c:val>
          <c:extLst>
            <c:ext xmlns:c15="http://schemas.microsoft.com/office/drawing/2012/chart" uri="{02D57815-91ED-43cb-92C2-25804820EDAC}">
              <c15:categoryFilterExceptions/>
            </c:ext>
            <c:ext xmlns:c16="http://schemas.microsoft.com/office/drawing/2014/chart" uri="{C3380CC4-5D6E-409C-BE32-E72D297353CC}">
              <c16:uniqueId val="{00000000-D04B-4BB0-99D1-FDBFE72B8238}"/>
            </c:ext>
          </c:extLst>
        </c:ser>
        <c:dLbls>
          <c:dLblPos val="ctr"/>
          <c:showLegendKey val="0"/>
          <c:showVal val="0"/>
          <c:showCatName val="0"/>
          <c:showSerName val="0"/>
          <c:showPercent val="1"/>
          <c:showBubbleSize val="0"/>
          <c:showLeaderLines val="1"/>
        </c:dLbls>
        <c:firstSliceAng val="0"/>
      </c:pieChart>
      <c:spPr>
        <a:noFill/>
        <a:ln>
          <a:noFill/>
        </a:ln>
        <a:effectLst/>
      </c:spPr>
    </c:plotArea>
    <c:legend>
      <c:legendPos val="r"/>
      <c:overlay val="0"/>
      <c:spPr>
        <a:solidFill>
          <a:schemeClr val="lt1">
            <a:lumMod val="95000"/>
            <a:alpha val="39000"/>
          </a:schemeClr>
        </a:solidFill>
        <a:ln>
          <a:noFill/>
        </a:ln>
        <a:effectLst/>
      </c:spPr>
      <c:txPr>
        <a:bodyPr rot="0" spcFirstLastPara="1" vertOverflow="ellipsis" vert="horz" wrap="square" anchor="ctr" anchorCtr="1"/>
        <a:lstStyle/>
        <a:p>
          <a:pPr>
            <a:defRPr sz="1197" b="0" i="0" u="none" strike="noStrike" kern="1200" baseline="0">
              <a:solidFill>
                <a:schemeClr val="dk1">
                  <a:lumMod val="75000"/>
                  <a:lumOff val="2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a:effectLst/>
  </c:spPr>
  <c:txPr>
    <a:bodyPr/>
    <a:lstStyle/>
    <a:p>
      <a:pPr>
        <a:defRPr/>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200" b="1" i="0" u="none" strike="noStrike" kern="1200" baseline="0">
                <a:solidFill>
                  <a:schemeClr val="dk1">
                    <a:lumMod val="75000"/>
                    <a:lumOff val="25000"/>
                  </a:schemeClr>
                </a:solidFill>
                <a:latin typeface="+mn-lt"/>
                <a:ea typeface="+mn-ea"/>
                <a:cs typeface="+mn-cs"/>
              </a:defRPr>
            </a:pPr>
            <a:r>
              <a:rPr lang="en-US" dirty="0"/>
              <a:t>Students</a:t>
            </a:r>
            <a:r>
              <a:rPr lang="en-US" baseline="0" dirty="0"/>
              <a:t> ranked confidence in software</a:t>
            </a:r>
            <a:endParaRPr lang="en-US" dirty="0"/>
          </a:p>
        </c:rich>
      </c:tx>
      <c:overlay val="0"/>
      <c:spPr>
        <a:noFill/>
        <a:ln>
          <a:noFill/>
        </a:ln>
        <a:effectLst/>
      </c:spPr>
      <c:txPr>
        <a:bodyPr rot="0" spcFirstLastPara="1" vertOverflow="ellipsis" vert="horz" wrap="square" anchor="ctr" anchorCtr="1"/>
        <a:lstStyle/>
        <a:p>
          <a:pPr>
            <a:defRPr sz="2200" b="1" i="0" u="none" strike="noStrike" kern="1200" baseline="0">
              <a:solidFill>
                <a:schemeClr val="dk1">
                  <a:lumMod val="75000"/>
                  <a:lumOff val="2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Column1</c:v>
                </c:pt>
              </c:strCache>
            </c:strRef>
          </c:tx>
          <c:spPr>
            <a:solidFill>
              <a:schemeClr val="accent1">
                <a:alpha val="85000"/>
              </a:schemeClr>
            </a:solidFill>
            <a:ln w="9525" cap="flat" cmpd="sng" algn="ctr">
              <a:solidFill>
                <a:schemeClr val="lt1">
                  <a:alpha val="50000"/>
                </a:schemeClr>
              </a:solidFill>
              <a:round/>
            </a:ln>
            <a:effectLst/>
          </c:spPr>
          <c:invertIfNegative val="0"/>
          <c:dLbls>
            <c:delete val="1"/>
          </c:dLbls>
          <c:cat>
            <c:strRef>
              <c:f>Sheet1!$A$2:$A$6</c:f>
              <c:strCache>
                <c:ptCount val="5"/>
                <c:pt idx="0">
                  <c:v>Whatsapp</c:v>
                </c:pt>
                <c:pt idx="1">
                  <c:v>Ms Teams</c:v>
                </c:pt>
                <c:pt idx="2">
                  <c:v>zoom</c:v>
                </c:pt>
                <c:pt idx="3">
                  <c:v>Moodle</c:v>
                </c:pt>
                <c:pt idx="4">
                  <c:v>One drive</c:v>
                </c:pt>
              </c:strCache>
            </c:strRef>
          </c:cat>
          <c:val>
            <c:numRef>
              <c:f>Sheet1!$B$2:$B$6</c:f>
              <c:numCache>
                <c:formatCode>General</c:formatCode>
                <c:ptCount val="5"/>
                <c:pt idx="0">
                  <c:v>19</c:v>
                </c:pt>
                <c:pt idx="1">
                  <c:v>16</c:v>
                </c:pt>
                <c:pt idx="2">
                  <c:v>8</c:v>
                </c:pt>
                <c:pt idx="3">
                  <c:v>6</c:v>
                </c:pt>
                <c:pt idx="4">
                  <c:v>6</c:v>
                </c:pt>
              </c:numCache>
            </c:numRef>
          </c:val>
          <c:extLst>
            <c:ext xmlns:c16="http://schemas.microsoft.com/office/drawing/2014/chart" uri="{C3380CC4-5D6E-409C-BE32-E72D297353CC}">
              <c16:uniqueId val="{00000000-C161-4F69-B642-E59DFBC45D5A}"/>
            </c:ext>
          </c:extLst>
        </c:ser>
        <c:dLbls>
          <c:dLblPos val="inEnd"/>
          <c:showLegendKey val="0"/>
          <c:showVal val="1"/>
          <c:showCatName val="0"/>
          <c:showSerName val="0"/>
          <c:showPercent val="0"/>
          <c:showBubbleSize val="0"/>
        </c:dLbls>
        <c:gapWidth val="65"/>
        <c:axId val="1318580639"/>
        <c:axId val="1318593119"/>
      </c:barChart>
      <c:catAx>
        <c:axId val="1318580639"/>
        <c:scaling>
          <c:orientation val="minMax"/>
        </c:scaling>
        <c:delete val="0"/>
        <c:axPos val="b"/>
        <c:numFmt formatCode="General" sourceLinked="1"/>
        <c:majorTickMark val="none"/>
        <c:minorTickMark val="none"/>
        <c:tickLblPos val="nextTo"/>
        <c:spPr>
          <a:noFill/>
          <a:ln w="19050" cap="flat" cmpd="sng" algn="ctr">
            <a:solidFill>
              <a:schemeClr val="dk1">
                <a:lumMod val="75000"/>
                <a:lumOff val="25000"/>
              </a:schemeClr>
            </a:solidFill>
            <a:round/>
          </a:ln>
          <a:effectLst/>
        </c:spPr>
        <c:txPr>
          <a:bodyPr rot="-60000000" spcFirstLastPara="1" vertOverflow="ellipsis" vert="horz" wrap="square" anchor="ctr" anchorCtr="1"/>
          <a:lstStyle/>
          <a:p>
            <a:pPr>
              <a:defRPr sz="1197" b="0" i="0" u="none" strike="noStrike" kern="1200" cap="all" baseline="0">
                <a:solidFill>
                  <a:schemeClr val="dk1">
                    <a:lumMod val="75000"/>
                    <a:lumOff val="25000"/>
                  </a:schemeClr>
                </a:solidFill>
                <a:latin typeface="+mn-lt"/>
                <a:ea typeface="+mn-ea"/>
                <a:cs typeface="+mn-cs"/>
              </a:defRPr>
            </a:pPr>
            <a:endParaRPr lang="en-US"/>
          </a:p>
        </c:txPr>
        <c:crossAx val="1318593119"/>
        <c:crosses val="autoZero"/>
        <c:auto val="1"/>
        <c:lblAlgn val="ctr"/>
        <c:lblOffset val="100"/>
        <c:noMultiLvlLbl val="0"/>
      </c:catAx>
      <c:valAx>
        <c:axId val="1318593119"/>
        <c:scaling>
          <c:orientation val="minMax"/>
        </c:scaling>
        <c:delete val="1"/>
        <c:axPos val="l"/>
        <c:majorGridlines>
          <c:spPr>
            <a:ln w="9525" cap="flat" cmpd="sng" algn="ctr">
              <a:gradFill>
                <a:gsLst>
                  <a:gs pos="100000">
                    <a:schemeClr val="dk1">
                      <a:lumMod val="95000"/>
                      <a:lumOff val="5000"/>
                      <a:alpha val="42000"/>
                    </a:schemeClr>
                  </a:gs>
                  <a:gs pos="0">
                    <a:schemeClr val="lt1">
                      <a:lumMod val="75000"/>
                      <a:alpha val="36000"/>
                    </a:schemeClr>
                  </a:gs>
                </a:gsLst>
                <a:lin ang="5400000" scaled="0"/>
              </a:gradFill>
              <a:round/>
            </a:ln>
            <a:effectLst/>
          </c:spPr>
        </c:majorGridlines>
        <c:numFmt formatCode="General" sourceLinked="1"/>
        <c:majorTickMark val="none"/>
        <c:minorTickMark val="none"/>
        <c:tickLblPos val="nextTo"/>
        <c:crossAx val="1318580639"/>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3">
  <cs:axisTitle>
    <cs:lnRef idx="0"/>
    <cs:fillRef idx="0"/>
    <cs:effectRef idx="0"/>
    <cs:fontRef idx="minor">
      <a:schemeClr val="dk1">
        <a:lumMod val="75000"/>
        <a:lumOff val="25000"/>
      </a:schemeClr>
    </cs:fontRef>
    <cs:defRPr sz="1197"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1197"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1197" kern="1200"/>
  </cs:chartArea>
  <cs:dataLabel>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330" b="1" i="0" u="none" strike="noStrike" kern="1200" baseline="0"/>
  </cs:dataLabel>
  <cs:dataLabelCallout>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330" b="1" i="0" u="none" strike="noStrike" kern="1200" baseline="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
  <cs:dataPoint3D>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3D>
  <cs:dataPointLine>
    <cs:lnRef idx="0">
      <cs:styleClr val="auto"/>
    </cs:lnRef>
    <cs:fillRef idx="0"/>
    <cs:effectRef idx="0"/>
    <cs:fontRef idx="minor">
      <a:schemeClr val="dk1"/>
    </cs:fontRef>
    <cs:spPr>
      <a:ln w="31750" cap="rnd">
        <a:solidFill>
          <a:schemeClr val="phClr">
            <a:alpha val="85000"/>
          </a:schemeClr>
        </a:solidFill>
        <a:round/>
      </a:ln>
    </cs:spPr>
  </cs:dataPointLine>
  <cs:dataPointMarker>
    <cs:lnRef idx="0"/>
    <cs:fillRef idx="0">
      <cs:styleClr val="auto"/>
    </cs:fillRef>
    <cs:effectRef idx="0"/>
    <cs:fontRef idx="minor">
      <a:schemeClr val="dk1"/>
    </cs:fontRef>
    <cs:spPr>
      <a:solidFill>
        <a:schemeClr val="phClr">
          <a:alpha val="85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1197"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95000"/>
                <a:lumOff val="5000"/>
                <a:alpha val="42000"/>
              </a:schemeClr>
            </a:gs>
            <a:gs pos="0">
              <a:schemeClr val="lt1">
                <a:lumMod val="75000"/>
                <a:alpha val="36000"/>
              </a:schemeClr>
            </a:gs>
          </a:gsLst>
          <a:lin ang="5400000" scaled="0"/>
        </a:gradFill>
        <a:round/>
      </a:ln>
    </cs:spPr>
  </cs:gridlineMajor>
  <cs:gridlineMinor>
    <cs:lnRef idx="0"/>
    <cs:fillRef idx="0"/>
    <cs:effectRef idx="0"/>
    <cs:fontRef idx="minor">
      <a:schemeClr val="dk1"/>
    </cs:fontRef>
    <cs:spPr>
      <a:ln>
        <a:gradFill>
          <a:gsLst>
            <a:gs pos="100000">
              <a:schemeClr val="dk1">
                <a:lumMod val="95000"/>
                <a:lumOff val="5000"/>
                <a:alpha val="42000"/>
              </a:schemeClr>
            </a:gs>
            <a:gs pos="0">
              <a:schemeClr val="lt1">
                <a:lumMod val="75000"/>
                <a:alpha val="36000"/>
              </a:schemeClr>
            </a:gs>
          </a:gsLst>
          <a:lin ang="5400000" scaled="0"/>
        </a:gradFill>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1197"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a:ln w="31750" cap="flat" cmpd="sng" algn="ctr">
        <a:solidFill>
          <a:schemeClr val="dk1">
            <a:lumMod val="75000"/>
            <a:lumOff val="25000"/>
          </a:schemeClr>
        </a:solidFill>
        <a:round/>
      </a:ln>
    </cs:spPr>
    <cs:defRPr sz="1197"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22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1197"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1197" kern="1200"/>
  </cs:valueAxis>
  <cs:wall>
    <cs:lnRef idx="0"/>
    <cs:fillRef idx="0"/>
    <cs:effectRef idx="0"/>
    <cs:fontRef idx="minor">
      <a:schemeClr val="dk1"/>
    </cs:fontRef>
  </cs:wall>
</cs:chartStyle>
</file>

<file path=ppt/charts/style2.xml><?xml version="1.0" encoding="utf-8"?>
<cs:chartStyle xmlns:cs="http://schemas.microsoft.com/office/drawing/2012/chartStyle" xmlns:a="http://schemas.openxmlformats.org/drawingml/2006/main" id="253">
  <cs:axisTitle>
    <cs:lnRef idx="0"/>
    <cs:fillRef idx="0"/>
    <cs:effectRef idx="0"/>
    <cs:fontRef idx="minor">
      <a:schemeClr val="dk1">
        <a:lumMod val="75000"/>
        <a:lumOff val="25000"/>
      </a:schemeClr>
    </cs:fontRef>
    <cs:defRPr sz="1197"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1197"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1197" kern="1200"/>
  </cs:chartArea>
  <cs:dataLabel>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330" b="1" i="0" u="none" strike="noStrike" kern="1200" baseline="0"/>
  </cs:dataLabel>
  <cs:dataLabelCallout>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330" b="1" i="0" u="none" strike="noStrike" kern="1200" baseline="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
  <cs:dataPoint3D>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3D>
  <cs:dataPointLine>
    <cs:lnRef idx="0">
      <cs:styleClr val="auto"/>
    </cs:lnRef>
    <cs:fillRef idx="0"/>
    <cs:effectRef idx="0"/>
    <cs:fontRef idx="minor">
      <a:schemeClr val="dk1"/>
    </cs:fontRef>
    <cs:spPr>
      <a:ln w="31750" cap="rnd">
        <a:solidFill>
          <a:schemeClr val="phClr">
            <a:alpha val="85000"/>
          </a:schemeClr>
        </a:solidFill>
        <a:round/>
      </a:ln>
    </cs:spPr>
  </cs:dataPointLine>
  <cs:dataPointMarker>
    <cs:lnRef idx="0"/>
    <cs:fillRef idx="0">
      <cs:styleClr val="auto"/>
    </cs:fillRef>
    <cs:effectRef idx="0"/>
    <cs:fontRef idx="minor">
      <a:schemeClr val="dk1"/>
    </cs:fontRef>
    <cs:spPr>
      <a:solidFill>
        <a:schemeClr val="phClr">
          <a:alpha val="85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1197"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95000"/>
                <a:lumOff val="5000"/>
                <a:alpha val="42000"/>
              </a:schemeClr>
            </a:gs>
            <a:gs pos="0">
              <a:schemeClr val="lt1">
                <a:lumMod val="75000"/>
                <a:alpha val="36000"/>
              </a:schemeClr>
            </a:gs>
          </a:gsLst>
          <a:lin ang="5400000" scaled="0"/>
        </a:gradFill>
        <a:round/>
      </a:ln>
    </cs:spPr>
  </cs:gridlineMajor>
  <cs:gridlineMinor>
    <cs:lnRef idx="0"/>
    <cs:fillRef idx="0"/>
    <cs:effectRef idx="0"/>
    <cs:fontRef idx="minor">
      <a:schemeClr val="dk1"/>
    </cs:fontRef>
    <cs:spPr>
      <a:ln>
        <a:gradFill>
          <a:gsLst>
            <a:gs pos="100000">
              <a:schemeClr val="dk1">
                <a:lumMod val="95000"/>
                <a:lumOff val="5000"/>
                <a:alpha val="42000"/>
              </a:schemeClr>
            </a:gs>
            <a:gs pos="0">
              <a:schemeClr val="lt1">
                <a:lumMod val="75000"/>
                <a:alpha val="36000"/>
              </a:schemeClr>
            </a:gs>
          </a:gsLst>
          <a:lin ang="5400000" scaled="0"/>
        </a:gradFill>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1197"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a:ln w="31750" cap="flat" cmpd="sng" algn="ctr">
        <a:solidFill>
          <a:schemeClr val="dk1">
            <a:lumMod val="75000"/>
            <a:lumOff val="25000"/>
          </a:schemeClr>
        </a:solidFill>
        <a:round/>
      </a:ln>
    </cs:spPr>
    <cs:defRPr sz="1197"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22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1197"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1197" kern="1200"/>
  </cs:valueAxis>
  <cs:wall>
    <cs:lnRef idx="0"/>
    <cs:fillRef idx="0"/>
    <cs:effectRef idx="0"/>
    <cs:fontRef idx="minor">
      <a:schemeClr val="dk1"/>
    </cs:fontRef>
  </cs:wall>
</cs:chartStyle>
</file>

<file path=ppt/charts/style3.xml><?xml version="1.0" encoding="utf-8"?>
<cs:chartStyle xmlns:cs="http://schemas.microsoft.com/office/drawing/2012/chartStyle" xmlns:a="http://schemas.openxmlformats.org/drawingml/2006/main" id="205">
  <cs:axisTitle>
    <cs:lnRef idx="0"/>
    <cs:fillRef idx="0"/>
    <cs:effectRef idx="0"/>
    <cs:fontRef idx="minor">
      <a:schemeClr val="dk1">
        <a:lumMod val="75000"/>
        <a:lumOff val="25000"/>
      </a:schemeClr>
    </cs:fontRef>
    <cs:defRPr sz="1197"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1197"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1197" kern="1200"/>
  </cs:chartArea>
  <cs:dataLabel>
    <cs:lnRef idx="0"/>
    <cs:fillRef idx="0"/>
    <cs:effectRef idx="0"/>
    <cs:fontRef idx="minor">
      <a:schemeClr val="lt1"/>
    </cs:fontRef>
    <cs:defRPr sz="1197" b="1" i="0" u="none" strike="noStrike" kern="1200" baseline="0"/>
  </cs:dataLabel>
  <cs:dataLabelCallout>
    <cs:lnRef idx="0"/>
    <cs:fillRef idx="0"/>
    <cs:effectRef idx="0"/>
    <cs:fontRef idx="minor">
      <a:schemeClr val="lt1"/>
    </cs:fontRef>
    <cs:spPr>
      <a:solidFill>
        <a:schemeClr val="dk1">
          <a:lumMod val="65000"/>
          <a:lumOff val="35000"/>
          <a:alpha val="75000"/>
        </a:schemeClr>
      </a:solidFill>
    </cs:spPr>
    <cs:defRPr sz="1197" b="1"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alpha val="85000"/>
        </a:schemeClr>
      </a:solidFill>
      <a:ln w="9525" cap="flat" cmpd="sng" algn="ctr">
        <a:solidFill>
          <a:schemeClr val="lt1">
            <a:alpha val="50000"/>
          </a:schemeClr>
        </a:solidFill>
        <a:round/>
      </a:ln>
    </cs:spPr>
  </cs:dataPoint>
  <cs:dataPoint3D>
    <cs:lnRef idx="0"/>
    <cs:fillRef idx="0">
      <cs:styleClr val="auto"/>
    </cs:fillRef>
    <cs:effectRef idx="0"/>
    <cs:fontRef idx="minor">
      <a:schemeClr val="dk1"/>
    </cs:fontRef>
    <cs:spPr>
      <a:solidFill>
        <a:schemeClr val="phClr">
          <a:alpha val="85000"/>
        </a:schemeClr>
      </a:solidFill>
      <a:ln w="9525" cap="flat" cmpd="sng" algn="ctr">
        <a:solidFill>
          <a:schemeClr val="lt1">
            <a:alpha val="50000"/>
          </a:schemeClr>
        </a:solidFill>
        <a:round/>
      </a:ln>
    </cs:spPr>
  </cs:dataPoint3D>
  <cs:dataPointLine>
    <cs:lnRef idx="0">
      <cs:styleClr val="auto"/>
    </cs:lnRef>
    <cs:fillRef idx="0"/>
    <cs:effectRef idx="0"/>
    <cs:fontRef idx="minor">
      <a:schemeClr val="dk1"/>
    </cs:fontRef>
    <cs:spPr>
      <a:ln w="31750" cap="rnd">
        <a:solidFill>
          <a:schemeClr val="phClr">
            <a:alpha val="85000"/>
          </a:schemeClr>
        </a:solidFill>
        <a:round/>
      </a:ln>
    </cs:spPr>
  </cs:dataPointLine>
  <cs:dataPointMarker>
    <cs:lnRef idx="0"/>
    <cs:fillRef idx="0">
      <cs:styleClr val="auto"/>
    </cs:fillRef>
    <cs:effectRef idx="0"/>
    <cs:fontRef idx="minor">
      <a:schemeClr val="dk1"/>
    </cs:fontRef>
    <cs:spPr>
      <a:solidFill>
        <a:schemeClr val="phClr">
          <a:alpha val="85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1197"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95000"/>
                <a:lumOff val="5000"/>
                <a:alpha val="42000"/>
              </a:schemeClr>
            </a:gs>
            <a:gs pos="0">
              <a:schemeClr val="lt1">
                <a:lumMod val="75000"/>
                <a:alpha val="36000"/>
              </a:schemeClr>
            </a:gs>
          </a:gsLst>
          <a:lin ang="5400000" scaled="0"/>
        </a:gradFill>
        <a:round/>
      </a:ln>
    </cs:spPr>
  </cs:gridlineMajor>
  <cs:gridlineMinor>
    <cs:lnRef idx="0"/>
    <cs:fillRef idx="0"/>
    <cs:effectRef idx="0"/>
    <cs:fontRef idx="minor">
      <a:schemeClr val="dk1"/>
    </cs:fontRef>
    <cs:spPr>
      <a:ln>
        <a:gradFill>
          <a:gsLst>
            <a:gs pos="100000">
              <a:schemeClr val="dk1">
                <a:lumMod val="95000"/>
                <a:lumOff val="5000"/>
                <a:alpha val="42000"/>
              </a:schemeClr>
            </a:gs>
            <a:gs pos="0">
              <a:schemeClr val="lt1">
                <a:lumMod val="75000"/>
                <a:alpha val="36000"/>
              </a:schemeClr>
            </a:gs>
          </a:gsLst>
          <a:lin ang="5400000" scaled="0"/>
        </a:gradFill>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1197"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a:ln w="31750" cap="flat" cmpd="sng" algn="ctr">
        <a:solidFill>
          <a:schemeClr val="dk1">
            <a:lumMod val="75000"/>
            <a:lumOff val="25000"/>
          </a:schemeClr>
        </a:solidFill>
        <a:round/>
      </a:ln>
    </cs:spPr>
    <cs:defRPr sz="1197"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22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1197"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1197" kern="1200"/>
  </cs:valueAxis>
  <cs:wall>
    <cs:lnRef idx="0"/>
    <cs:fillRef idx="0"/>
    <cs:effectRef idx="0"/>
    <cs:fontRef idx="minor">
      <a:schemeClr val="dk1"/>
    </cs:fontRef>
  </cs:wall>
</cs:chartStyle>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C764DE79-268F-4C1A-8933-263129D2AF90}" type="datetimeFigureOut">
              <a:rPr lang="en-US" smtClean="0"/>
              <a:t>10/26/2022</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dirty="0"/>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6778808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10/26/2022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7391599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t>10/26/2022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1586530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smtClean="0"/>
              <a:t>10/26/2022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8072315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smtClean="0"/>
              <a:t>10/26/2022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41741724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smtClean="0"/>
              <a:t>10/26/2022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9791183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smtClean="0"/>
              <a:t>10/26/2022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8573866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10/26/2022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8218410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10/26/2022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9856849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10/26/2022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554639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t>10/26/2022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52501216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t>10/26/2022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01393164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t>10/26/2022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44943244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C764DE79-268F-4C1A-8933-263129D2AF90}" type="datetimeFigureOut">
              <a:rPr lang="en-US" smtClean="0"/>
              <a:t>10/26/2022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09129899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C764DE79-268F-4C1A-8933-263129D2AF90}" type="datetimeFigureOut">
              <a:rPr lang="en-US" smtClean="0"/>
              <a:t>10/26/2022</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76830087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C764DE79-268F-4C1A-8933-263129D2AF90}" type="datetimeFigureOut">
              <a:rPr lang="en-US" smtClean="0"/>
              <a:t>10/26/2022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50714072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C764DE79-268F-4C1A-8933-263129D2AF90}" type="datetimeFigureOut">
              <a:rPr lang="en-US" smtClean="0"/>
              <a:t>10/26/2022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7848715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C764DE79-268F-4C1A-8933-263129D2AF90}" type="datetimeFigureOut">
              <a:rPr lang="en-US" smtClean="0"/>
              <a:t>10/26/2022</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dirty="0"/>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48F63A3B-78C7-47BE-AE5E-E10140E04643}" type="slidenum">
              <a:rPr lang="en-US" smtClean="0"/>
              <a:t>‹#›</a:t>
            </a:fld>
            <a:endParaRPr lang="en-US" dirty="0"/>
          </a:p>
        </p:txBody>
      </p:sp>
    </p:spTree>
    <p:extLst>
      <p:ext uri="{BB962C8B-B14F-4D97-AF65-F5344CB8AC3E}">
        <p14:creationId xmlns:p14="http://schemas.microsoft.com/office/powerpoint/2010/main" val="8360952"/>
      </p:ext>
    </p:extLst>
  </p:cSld>
  <p:clrMap bg1="lt1" tx1="dk1" bg2="lt2" tx2="dk2" accent1="accent1" accent2="accent2" accent3="accent3" accent4="accent4" accent5="accent5" accent6="accent6" hlink="hlink" folHlink="folHlink"/>
  <p:sldLayoutIdLst>
    <p:sldLayoutId id="2147483918" r:id="rId1"/>
    <p:sldLayoutId id="2147483919" r:id="rId2"/>
    <p:sldLayoutId id="2147483920" r:id="rId3"/>
    <p:sldLayoutId id="2147483921" r:id="rId4"/>
    <p:sldLayoutId id="2147483922" r:id="rId5"/>
    <p:sldLayoutId id="2147483923" r:id="rId6"/>
    <p:sldLayoutId id="2147483924" r:id="rId7"/>
    <p:sldLayoutId id="2147483925" r:id="rId8"/>
    <p:sldLayoutId id="2147483926" r:id="rId9"/>
    <p:sldLayoutId id="2147483927" r:id="rId10"/>
    <p:sldLayoutId id="2147483928" r:id="rId11"/>
    <p:sldLayoutId id="2147483929" r:id="rId12"/>
    <p:sldLayoutId id="2147483930" r:id="rId13"/>
    <p:sldLayoutId id="2147483931" r:id="rId14"/>
    <p:sldLayoutId id="2147483932" r:id="rId15"/>
    <p:sldLayoutId id="2147483933" r:id="rId16"/>
    <p:sldLayoutId id="2147483934"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chart" Target="../charts/chart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proquest.com/pubidlinkhandler/sng/pubtitle/Nursing+Standard+$282014$2b$29/$N/2042228/OpenView/1784954827/$B/19ED8C5AFE054B19PQ/1" TargetMode="External"/><Relationship Id="rId2" Type="http://schemas.openxmlformats.org/officeDocument/2006/relationships/hyperlink" Target="https://www.proquest.com/indexinglinkhandler/sng/author/Watson,+Roger/$N" TargetMode="External"/><Relationship Id="rId1" Type="http://schemas.openxmlformats.org/officeDocument/2006/relationships/slideLayout" Target="../slideLayouts/slideLayout2.xml"/><Relationship Id="rId4" Type="http://schemas.openxmlformats.org/officeDocument/2006/relationships/hyperlink" Target="https://www.proquest.com/indexingvolumeissuelinkhandler/2042228/Nursing+Standard+$282014$2b$29/02015Y04Y01$23Apr+1,+2015$3b++Vol.+29+$2831$29/29/3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a:cs typeface="Calibri Light"/>
              </a:rPr>
              <a:t>How Do Students Use Technology To Collaborate at UWTSD?</a:t>
            </a:r>
          </a:p>
        </p:txBody>
      </p:sp>
      <p:sp>
        <p:nvSpPr>
          <p:cNvPr id="3" name="Subtitle 2"/>
          <p:cNvSpPr>
            <a:spLocks noGrp="1"/>
          </p:cNvSpPr>
          <p:nvPr>
            <p:ph type="subTitle" idx="1"/>
          </p:nvPr>
        </p:nvSpPr>
        <p:spPr/>
        <p:txBody>
          <a:bodyPr vert="horz" lIns="91440" tIns="45720" rIns="91440" bIns="45720" rtlCol="0" anchor="t">
            <a:normAutofit/>
          </a:bodyPr>
          <a:lstStyle/>
          <a:p>
            <a:r>
              <a:rPr lang="en-GB" dirty="0">
                <a:cs typeface="Calibri"/>
              </a:rPr>
              <a:t>By Helena Guerin - 2212220 </a:t>
            </a:r>
          </a:p>
          <a:p>
            <a:r>
              <a:rPr lang="en-GB" dirty="0">
                <a:cs typeface="Calibri"/>
              </a:rPr>
              <a:t>Tutor -  Julius Azasoo </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779D65D-6D16-3346-A896-0D5AF85C4798}"/>
              </a:ext>
            </a:extLst>
          </p:cNvPr>
          <p:cNvSpPr>
            <a:spLocks noGrp="1"/>
          </p:cNvSpPr>
          <p:nvPr>
            <p:ph idx="1"/>
          </p:nvPr>
        </p:nvSpPr>
        <p:spPr>
          <a:xfrm>
            <a:off x="4447308" y="2072267"/>
            <a:ext cx="6906491" cy="4104696"/>
          </a:xfrm>
        </p:spPr>
        <p:txBody>
          <a:bodyPr vert="horz" lIns="91440" tIns="45720" rIns="91440" bIns="45720" rtlCol="0" anchor="ctr">
            <a:normAutofit/>
          </a:bodyPr>
          <a:lstStyle/>
          <a:p>
            <a:pPr marL="0" indent="0">
              <a:buNone/>
            </a:pPr>
            <a:r>
              <a:rPr lang="en-GB" dirty="0">
                <a:cs typeface="Calibri"/>
              </a:rPr>
              <a:t>Introduction: This presentation is a quantitative study on, which digital tool is most commonly used for technology at UWTSD?  </a:t>
            </a:r>
          </a:p>
          <a:p>
            <a:pPr marL="0" indent="0">
              <a:buNone/>
            </a:pPr>
            <a:r>
              <a:rPr lang="en-GB" dirty="0">
                <a:cs typeface="Calibri"/>
              </a:rPr>
              <a:t>This research will give a brief overview on the different types technology. The aims of the research, the method used, any limitations within the research project. Questions  and objectives of the  study. To answer the question!</a:t>
            </a:r>
          </a:p>
          <a:p>
            <a:pPr marL="0" indent="0">
              <a:buNone/>
            </a:pPr>
            <a:r>
              <a:rPr lang="en-US" dirty="0"/>
              <a:t>Watson (2014) describes quantitative research as different methods that consider the social phenomena using statistics or numerical data. </a:t>
            </a:r>
          </a:p>
          <a:p>
            <a:pPr marL="0" indent="0">
              <a:buNone/>
            </a:pPr>
            <a:endParaRPr lang="en-GB" dirty="0">
              <a:cs typeface="Calibri"/>
            </a:endParaRPr>
          </a:p>
        </p:txBody>
      </p:sp>
      <p:sp>
        <p:nvSpPr>
          <p:cNvPr id="4" name="Arrow: Right 3">
            <a:extLst>
              <a:ext uri="{FF2B5EF4-FFF2-40B4-BE49-F238E27FC236}">
                <a16:creationId xmlns:a16="http://schemas.microsoft.com/office/drawing/2014/main" id="{232A3B2E-D210-86B3-DBAC-7CFA76FA2C38}"/>
              </a:ext>
            </a:extLst>
          </p:cNvPr>
          <p:cNvSpPr/>
          <p:nvPr/>
        </p:nvSpPr>
        <p:spPr>
          <a:xfrm rot="12721492">
            <a:off x="3368156" y="4850970"/>
            <a:ext cx="1432886" cy="51036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648BA714-CC84-CD8A-6EA7-977323ADF431}"/>
              </a:ext>
            </a:extLst>
          </p:cNvPr>
          <p:cNvSpPr/>
          <p:nvPr/>
        </p:nvSpPr>
        <p:spPr>
          <a:xfrm>
            <a:off x="-87153" y="2072267"/>
            <a:ext cx="3981740" cy="2862322"/>
          </a:xfrm>
          <a:prstGeom prst="rect">
            <a:avLst/>
          </a:prstGeom>
          <a:noFill/>
        </p:spPr>
        <p:txBody>
          <a:bodyPr wrap="square" lIns="91440" tIns="45720" rIns="91440" bIns="45720">
            <a:spAutoFit/>
          </a:bodyPr>
          <a:lstStyle/>
          <a:p>
            <a:pPr algn="ctr"/>
            <a:r>
              <a:rPr lang="en-US" sz="3600" dirty="0">
                <a:ln w="0"/>
                <a:solidFill>
                  <a:schemeClr val="accent1"/>
                </a:solidFill>
                <a:effectLst>
                  <a:outerShdw blurRad="38100" dist="25400" dir="5400000" algn="ctr" rotWithShape="0">
                    <a:srgbClr val="6E747A">
                      <a:alpha val="43000"/>
                    </a:srgbClr>
                  </a:outerShdw>
                </a:effectLst>
              </a:rPr>
              <a:t>Which digital tool, is most commonly used for technology at UWTSD</a:t>
            </a:r>
            <a:endParaRPr lang="en-US" sz="3600" b="0" cap="none" spc="0" dirty="0">
              <a:ln w="0"/>
              <a:solidFill>
                <a:schemeClr val="accent1"/>
              </a:solidFill>
              <a:effectLst>
                <a:outerShdw blurRad="38100" dist="25400" dir="5400000" algn="ctr" rotWithShape="0">
                  <a:srgbClr val="6E747A">
                    <a:alpha val="43000"/>
                  </a:srgbClr>
                </a:outerShdw>
              </a:effectLst>
            </a:endParaRPr>
          </a:p>
        </p:txBody>
      </p:sp>
    </p:spTree>
    <p:extLst>
      <p:ext uri="{BB962C8B-B14F-4D97-AF65-F5344CB8AC3E}">
        <p14:creationId xmlns:p14="http://schemas.microsoft.com/office/powerpoint/2010/main" val="14306887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6BFACA-B38E-485E-AFA2-BE0370C425F2}"/>
              </a:ext>
            </a:extLst>
          </p:cNvPr>
          <p:cNvSpPr>
            <a:spLocks noGrp="1"/>
          </p:cNvSpPr>
          <p:nvPr>
            <p:ph type="title"/>
          </p:nvPr>
        </p:nvSpPr>
        <p:spPr/>
        <p:txBody>
          <a:bodyPr/>
          <a:lstStyle/>
          <a:p>
            <a:r>
              <a:rPr lang="en-US" dirty="0"/>
              <a:t>Aims of the research</a:t>
            </a:r>
          </a:p>
        </p:txBody>
      </p:sp>
      <p:sp>
        <p:nvSpPr>
          <p:cNvPr id="3" name="Content Placeholder 2">
            <a:extLst>
              <a:ext uri="{FF2B5EF4-FFF2-40B4-BE49-F238E27FC236}">
                <a16:creationId xmlns:a16="http://schemas.microsoft.com/office/drawing/2014/main" id="{14B6D35D-287F-5528-0F3A-61D5AF396D36}"/>
              </a:ext>
            </a:extLst>
          </p:cNvPr>
          <p:cNvSpPr>
            <a:spLocks noGrp="1"/>
          </p:cNvSpPr>
          <p:nvPr>
            <p:ph idx="1"/>
          </p:nvPr>
        </p:nvSpPr>
        <p:spPr/>
        <p:txBody>
          <a:bodyPr>
            <a:normAutofit lnSpcReduction="10000"/>
          </a:bodyPr>
          <a:lstStyle/>
          <a:p>
            <a:r>
              <a:rPr lang="en-US" dirty="0"/>
              <a:t>To examine how students use technology to collaborate at UWSTD.</a:t>
            </a:r>
          </a:p>
          <a:p>
            <a:r>
              <a:rPr lang="en-US" dirty="0"/>
              <a:t>To look at any previous research that may be relevant to this research project.</a:t>
            </a:r>
          </a:p>
          <a:p>
            <a:r>
              <a:rPr lang="en-US" dirty="0"/>
              <a:t>To give an overview of the methodology behind this research.</a:t>
            </a:r>
          </a:p>
          <a:p>
            <a:r>
              <a:rPr lang="en-US" dirty="0"/>
              <a:t>Any ethical considerations, for example, the sample used was given a form that consisted of a request for their consent.</a:t>
            </a:r>
          </a:p>
          <a:p>
            <a:r>
              <a:rPr lang="en-US" dirty="0"/>
              <a:t>A hypothesis based on, the prediction that UWSTD will have a similar views on one particular software.</a:t>
            </a:r>
          </a:p>
          <a:p>
            <a:r>
              <a:rPr lang="en-US" dirty="0"/>
              <a:t>Finally analyze the results from the study and demonstrate any potential flaws, found in this research and give recommendations.  </a:t>
            </a:r>
          </a:p>
          <a:p>
            <a:endParaRPr lang="en-US" dirty="0"/>
          </a:p>
          <a:p>
            <a:endParaRPr lang="en-US" dirty="0"/>
          </a:p>
        </p:txBody>
      </p:sp>
      <p:sp>
        <p:nvSpPr>
          <p:cNvPr id="4" name="Thought Bubble: Cloud 3">
            <a:extLst>
              <a:ext uri="{FF2B5EF4-FFF2-40B4-BE49-F238E27FC236}">
                <a16:creationId xmlns:a16="http://schemas.microsoft.com/office/drawing/2014/main" id="{481CD2B6-76C3-AC6A-0AF6-E2B175738F28}"/>
              </a:ext>
            </a:extLst>
          </p:cNvPr>
          <p:cNvSpPr/>
          <p:nvPr/>
        </p:nvSpPr>
        <p:spPr>
          <a:xfrm>
            <a:off x="9558669" y="2913321"/>
            <a:ext cx="2509283" cy="1722474"/>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D24EBDCA-6CD2-84AE-FA13-9D1F867D6036}"/>
              </a:ext>
            </a:extLst>
          </p:cNvPr>
          <p:cNvSpPr txBox="1"/>
          <p:nvPr/>
        </p:nvSpPr>
        <p:spPr>
          <a:xfrm>
            <a:off x="9980613" y="3519377"/>
            <a:ext cx="1842792" cy="382772"/>
          </a:xfrm>
          <a:prstGeom prst="rect">
            <a:avLst/>
          </a:prstGeom>
          <a:noFill/>
        </p:spPr>
        <p:txBody>
          <a:bodyPr wrap="square" rtlCol="0">
            <a:spAutoFit/>
          </a:bodyPr>
          <a:lstStyle/>
          <a:p>
            <a:r>
              <a:rPr lang="en-US" dirty="0"/>
              <a:t>IDEAS, IDEAS</a:t>
            </a:r>
          </a:p>
        </p:txBody>
      </p:sp>
    </p:spTree>
    <p:extLst>
      <p:ext uri="{BB962C8B-B14F-4D97-AF65-F5344CB8AC3E}">
        <p14:creationId xmlns:p14="http://schemas.microsoft.com/office/powerpoint/2010/main" val="38197494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70A602-D950-05F2-F13A-83E4F4C8A326}"/>
              </a:ext>
            </a:extLst>
          </p:cNvPr>
          <p:cNvSpPr>
            <a:spLocks noGrp="1"/>
          </p:cNvSpPr>
          <p:nvPr>
            <p:ph type="title"/>
          </p:nvPr>
        </p:nvSpPr>
        <p:spPr/>
        <p:txBody>
          <a:bodyPr/>
          <a:lstStyle/>
          <a:p>
            <a:r>
              <a:rPr lang="en-US" dirty="0"/>
              <a:t>Research Rationale</a:t>
            </a:r>
          </a:p>
        </p:txBody>
      </p:sp>
      <p:sp>
        <p:nvSpPr>
          <p:cNvPr id="3" name="Content Placeholder 2">
            <a:extLst>
              <a:ext uri="{FF2B5EF4-FFF2-40B4-BE49-F238E27FC236}">
                <a16:creationId xmlns:a16="http://schemas.microsoft.com/office/drawing/2014/main" id="{DA37D2DD-C7C5-0161-8C90-97DAD413E6F2}"/>
              </a:ext>
            </a:extLst>
          </p:cNvPr>
          <p:cNvSpPr>
            <a:spLocks noGrp="1"/>
          </p:cNvSpPr>
          <p:nvPr>
            <p:ph idx="1"/>
          </p:nvPr>
        </p:nvSpPr>
        <p:spPr/>
        <p:txBody>
          <a:bodyPr/>
          <a:lstStyle/>
          <a:p>
            <a:r>
              <a:rPr lang="en-US" dirty="0"/>
              <a:t>Research methods hold great importance, it is a way that information is gathered and collected for many things, it helps to gain knowledge and use it effectively and is also the quickest way to get up to date and relevant information.</a:t>
            </a:r>
          </a:p>
          <a:p>
            <a:r>
              <a:rPr lang="en-US" dirty="0"/>
              <a:t>This research is being conducted to try and determine which research tool is commonly used at UWTSD? To discover how confident students are at using it and what program or software they prefer.</a:t>
            </a:r>
          </a:p>
          <a:p>
            <a:endParaRPr lang="en-US" dirty="0"/>
          </a:p>
        </p:txBody>
      </p:sp>
    </p:spTree>
    <p:extLst>
      <p:ext uri="{BB962C8B-B14F-4D97-AF65-F5344CB8AC3E}">
        <p14:creationId xmlns:p14="http://schemas.microsoft.com/office/powerpoint/2010/main" val="15908013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E08DB9-DBA2-F7DA-03C9-A8F0BE0200CB}"/>
              </a:ext>
            </a:extLst>
          </p:cNvPr>
          <p:cNvSpPr>
            <a:spLocks noGrp="1"/>
          </p:cNvSpPr>
          <p:nvPr>
            <p:ph type="title"/>
          </p:nvPr>
        </p:nvSpPr>
        <p:spPr/>
        <p:txBody>
          <a:bodyPr/>
          <a:lstStyle/>
          <a:p>
            <a:r>
              <a:rPr lang="en-US" dirty="0"/>
              <a:t>Methodology</a:t>
            </a:r>
          </a:p>
        </p:txBody>
      </p:sp>
      <p:sp>
        <p:nvSpPr>
          <p:cNvPr id="3" name="Content Placeholder 2">
            <a:extLst>
              <a:ext uri="{FF2B5EF4-FFF2-40B4-BE49-F238E27FC236}">
                <a16:creationId xmlns:a16="http://schemas.microsoft.com/office/drawing/2014/main" id="{F22EFBAE-0CAF-E29E-9DC8-3D456EED10CC}"/>
              </a:ext>
            </a:extLst>
          </p:cNvPr>
          <p:cNvSpPr>
            <a:spLocks noGrp="1"/>
          </p:cNvSpPr>
          <p:nvPr>
            <p:ph idx="1"/>
          </p:nvPr>
        </p:nvSpPr>
        <p:spPr/>
        <p:txBody>
          <a:bodyPr>
            <a:normAutofit fontScale="92500" lnSpcReduction="10000"/>
          </a:bodyPr>
          <a:lstStyle/>
          <a:p>
            <a:r>
              <a:rPr lang="en-US" dirty="0"/>
              <a:t>In this research a quantitative method was used. This method is an effective way that is quick and provides a way for good understanding of results? An advantage of this method. (Denscombe 2014).</a:t>
            </a:r>
          </a:p>
          <a:p>
            <a:r>
              <a:rPr lang="en-US" dirty="0"/>
              <a:t>This method enables me to gain data and investigate what tool is mostly used for technology at UWTSD? Made up of a small sample of students and teachers at UWSTD, I conducted a survey, given to the participants. These surveys where all consented to by the participants and answered.</a:t>
            </a:r>
          </a:p>
          <a:p>
            <a:r>
              <a:rPr lang="en-US" dirty="0"/>
              <a:t>It was a survey made up of mostly closed questions, that then allowed and analysis.</a:t>
            </a:r>
          </a:p>
          <a:p>
            <a:r>
              <a:rPr lang="en-US" dirty="0"/>
              <a:t>This was not without its disadvantages because such a small sample was used, it gave a low response rate, meaning it could only give a result as good as people answered.</a:t>
            </a:r>
          </a:p>
        </p:txBody>
      </p:sp>
      <p:pic>
        <p:nvPicPr>
          <p:cNvPr id="1026" name="Picture 2" descr="Image result for methodology">
            <a:extLst>
              <a:ext uri="{FF2B5EF4-FFF2-40B4-BE49-F238E27FC236}">
                <a16:creationId xmlns:a16="http://schemas.microsoft.com/office/drawing/2014/main" id="{958CCDEA-57A5-A775-E59D-44CCA329ACD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780180" y="5231218"/>
            <a:ext cx="2211351" cy="14692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544229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6C4CD9-CC61-D177-ECA2-71DE94030686}"/>
              </a:ext>
            </a:extLst>
          </p:cNvPr>
          <p:cNvSpPr>
            <a:spLocks noGrp="1"/>
          </p:cNvSpPr>
          <p:nvPr>
            <p:ph type="title"/>
          </p:nvPr>
        </p:nvSpPr>
        <p:spPr/>
        <p:txBody>
          <a:bodyPr/>
          <a:lstStyle/>
          <a:p>
            <a:r>
              <a:rPr lang="en-US" dirty="0"/>
              <a:t>The Ethical considerations</a:t>
            </a:r>
          </a:p>
        </p:txBody>
      </p:sp>
      <p:sp>
        <p:nvSpPr>
          <p:cNvPr id="3" name="Content Placeholder 2">
            <a:extLst>
              <a:ext uri="{FF2B5EF4-FFF2-40B4-BE49-F238E27FC236}">
                <a16:creationId xmlns:a16="http://schemas.microsoft.com/office/drawing/2014/main" id="{1B89DF9E-8233-3D94-43F9-295FBECA6709}"/>
              </a:ext>
            </a:extLst>
          </p:cNvPr>
          <p:cNvSpPr>
            <a:spLocks noGrp="1"/>
          </p:cNvSpPr>
          <p:nvPr>
            <p:ph idx="1"/>
          </p:nvPr>
        </p:nvSpPr>
        <p:spPr/>
        <p:txBody>
          <a:bodyPr>
            <a:normAutofit fontScale="92500" lnSpcReduction="20000"/>
          </a:bodyPr>
          <a:lstStyle/>
          <a:p>
            <a:r>
              <a:rPr lang="en-US" dirty="0"/>
              <a:t>The participants were all asked if they consent (informed consent).</a:t>
            </a:r>
          </a:p>
          <a:p>
            <a:r>
              <a:rPr lang="en-US" dirty="0"/>
              <a:t>It was completely voluntary </a:t>
            </a:r>
          </a:p>
          <a:p>
            <a:r>
              <a:rPr lang="en-US" dirty="0"/>
              <a:t>Although the participants were members if UWTSD, they had a sense of anonymity and it is being said a sense because the forms were filled anonymously however, they are known because some the class, but it was not informed who filled out which one.</a:t>
            </a:r>
          </a:p>
          <a:p>
            <a:r>
              <a:rPr lang="en-US" dirty="0"/>
              <a:t>The results were confidential, no one else could see the result other than the researcher.</a:t>
            </a:r>
          </a:p>
          <a:p>
            <a:r>
              <a:rPr lang="en-US" dirty="0"/>
              <a:t>There was no way for any harm during this research project this was due to the nature of the project</a:t>
            </a:r>
          </a:p>
          <a:p>
            <a:r>
              <a:rPr lang="en-US" dirty="0"/>
              <a:t>Finally, this research was free from plagiarism and any misconduct and as the researcher, the results of this project was conducted fairly and accurately.</a:t>
            </a:r>
          </a:p>
        </p:txBody>
      </p:sp>
    </p:spTree>
    <p:extLst>
      <p:ext uri="{BB962C8B-B14F-4D97-AF65-F5344CB8AC3E}">
        <p14:creationId xmlns:p14="http://schemas.microsoft.com/office/powerpoint/2010/main" val="9537808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88E3AE-31AF-D2EC-D70B-F026BC5B6CC2}"/>
              </a:ext>
            </a:extLst>
          </p:cNvPr>
          <p:cNvSpPr>
            <a:spLocks noGrp="1"/>
          </p:cNvSpPr>
          <p:nvPr>
            <p:ph type="title"/>
          </p:nvPr>
        </p:nvSpPr>
        <p:spPr/>
        <p:txBody>
          <a:bodyPr/>
          <a:lstStyle/>
          <a:p>
            <a:r>
              <a:rPr lang="en-US" dirty="0"/>
              <a:t>My Hypothesis</a:t>
            </a:r>
          </a:p>
        </p:txBody>
      </p:sp>
      <p:sp>
        <p:nvSpPr>
          <p:cNvPr id="3" name="Content Placeholder 2">
            <a:extLst>
              <a:ext uri="{FF2B5EF4-FFF2-40B4-BE49-F238E27FC236}">
                <a16:creationId xmlns:a16="http://schemas.microsoft.com/office/drawing/2014/main" id="{18804584-8E5D-5624-E66B-318A7D027A0D}"/>
              </a:ext>
            </a:extLst>
          </p:cNvPr>
          <p:cNvSpPr>
            <a:spLocks noGrp="1"/>
          </p:cNvSpPr>
          <p:nvPr>
            <p:ph idx="1"/>
          </p:nvPr>
        </p:nvSpPr>
        <p:spPr>
          <a:xfrm>
            <a:off x="690678" y="4306185"/>
            <a:ext cx="8983089" cy="2147777"/>
          </a:xfrm>
        </p:spPr>
        <p:txBody>
          <a:bodyPr/>
          <a:lstStyle/>
          <a:p>
            <a:r>
              <a:rPr lang="en-US" dirty="0"/>
              <a:t>In making my hypothesis, I assume that  Microsoft teams will be the most likely the program that UTWSD are confident with.</a:t>
            </a:r>
          </a:p>
          <a:p>
            <a:r>
              <a:rPr lang="en-US" dirty="0"/>
              <a:t>This is based on the notion that students at UTWSD use this program all the time and seem familiar with how to use it.</a:t>
            </a:r>
          </a:p>
          <a:p>
            <a:pPr marL="0" indent="0">
              <a:buNone/>
            </a:pPr>
            <a:endParaRPr lang="en-US" dirty="0"/>
          </a:p>
        </p:txBody>
      </p:sp>
      <p:pic>
        <p:nvPicPr>
          <p:cNvPr id="2050" name="Picture 2" descr="Image result for microsoft teams">
            <a:extLst>
              <a:ext uri="{FF2B5EF4-FFF2-40B4-BE49-F238E27FC236}">
                <a16:creationId xmlns:a16="http://schemas.microsoft.com/office/drawing/2014/main" id="{9E521F23-BC17-A97E-EFFB-8138C130687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39833" y="2424224"/>
            <a:ext cx="3189768" cy="18819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039034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23FFCD-9C50-1DDC-A953-9F4733E5310E}"/>
              </a:ext>
            </a:extLst>
          </p:cNvPr>
          <p:cNvSpPr>
            <a:spLocks noGrp="1"/>
          </p:cNvSpPr>
          <p:nvPr>
            <p:ph type="title"/>
          </p:nvPr>
        </p:nvSpPr>
        <p:spPr/>
        <p:txBody>
          <a:bodyPr/>
          <a:lstStyle/>
          <a:p>
            <a:r>
              <a:rPr lang="en-US" dirty="0"/>
              <a:t>The results</a:t>
            </a:r>
          </a:p>
        </p:txBody>
      </p:sp>
      <p:sp>
        <p:nvSpPr>
          <p:cNvPr id="3" name="Content Placeholder 2">
            <a:extLst>
              <a:ext uri="{FF2B5EF4-FFF2-40B4-BE49-F238E27FC236}">
                <a16:creationId xmlns:a16="http://schemas.microsoft.com/office/drawing/2014/main" id="{7D7BB601-9946-9D88-1E5D-BF0F05D6FCD0}"/>
              </a:ext>
            </a:extLst>
          </p:cNvPr>
          <p:cNvSpPr>
            <a:spLocks noGrp="1"/>
          </p:cNvSpPr>
          <p:nvPr>
            <p:ph idx="1"/>
          </p:nvPr>
        </p:nvSpPr>
        <p:spPr>
          <a:xfrm>
            <a:off x="1154954" y="2445488"/>
            <a:ext cx="8825659" cy="3574312"/>
          </a:xfrm>
        </p:spPr>
        <p:txBody>
          <a:bodyPr/>
          <a:lstStyle/>
          <a:p>
            <a:r>
              <a:rPr lang="en-US" dirty="0"/>
              <a:t>From the small sample used these were the results:</a:t>
            </a:r>
          </a:p>
        </p:txBody>
      </p:sp>
      <p:graphicFrame>
        <p:nvGraphicFramePr>
          <p:cNvPr id="6" name="Chart 5">
            <a:extLst>
              <a:ext uri="{FF2B5EF4-FFF2-40B4-BE49-F238E27FC236}">
                <a16:creationId xmlns:a16="http://schemas.microsoft.com/office/drawing/2014/main" id="{F0AA6368-BAE8-DB53-6043-B540592130E7}"/>
              </a:ext>
            </a:extLst>
          </p:cNvPr>
          <p:cNvGraphicFramePr/>
          <p:nvPr>
            <p:extLst>
              <p:ext uri="{D42A27DB-BD31-4B8C-83A1-F6EECF244321}">
                <p14:modId xmlns:p14="http://schemas.microsoft.com/office/powerpoint/2010/main" val="969989163"/>
              </p:ext>
            </p:extLst>
          </p:nvPr>
        </p:nvGraphicFramePr>
        <p:xfrm>
          <a:off x="243840" y="2950464"/>
          <a:ext cx="3938017" cy="3302828"/>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9" name="Chart 8">
            <a:extLst>
              <a:ext uri="{FF2B5EF4-FFF2-40B4-BE49-F238E27FC236}">
                <a16:creationId xmlns:a16="http://schemas.microsoft.com/office/drawing/2014/main" id="{3BA2CAD6-191C-A2F6-D32F-465CED7EAACC}"/>
              </a:ext>
            </a:extLst>
          </p:cNvPr>
          <p:cNvGraphicFramePr/>
          <p:nvPr>
            <p:extLst>
              <p:ext uri="{D42A27DB-BD31-4B8C-83A1-F6EECF244321}">
                <p14:modId xmlns:p14="http://schemas.microsoft.com/office/powerpoint/2010/main" val="2556555803"/>
              </p:ext>
            </p:extLst>
          </p:nvPr>
        </p:nvGraphicFramePr>
        <p:xfrm>
          <a:off x="4669536" y="3048000"/>
          <a:ext cx="3681985" cy="3090333"/>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35875106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1" name="Content Placeholder 10">
            <a:extLst>
              <a:ext uri="{FF2B5EF4-FFF2-40B4-BE49-F238E27FC236}">
                <a16:creationId xmlns:a16="http://schemas.microsoft.com/office/drawing/2014/main" id="{6BB1F116-7D02-BB05-829B-BB2E7FF8D3B5}"/>
              </a:ext>
            </a:extLst>
          </p:cNvPr>
          <p:cNvGraphicFramePr>
            <a:graphicFrameLocks noGrp="1"/>
          </p:cNvGraphicFramePr>
          <p:nvPr>
            <p:ph idx="1"/>
            <p:extLst>
              <p:ext uri="{D42A27DB-BD31-4B8C-83A1-F6EECF244321}">
                <p14:modId xmlns:p14="http://schemas.microsoft.com/office/powerpoint/2010/main" val="1502281340"/>
              </p:ext>
            </p:extLst>
          </p:nvPr>
        </p:nvGraphicFramePr>
        <p:xfrm>
          <a:off x="2037210" y="2477894"/>
          <a:ext cx="8824913" cy="3416300"/>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38651703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60E19D-F467-AB7A-E29B-04F2AEE0828B}"/>
              </a:ext>
            </a:extLst>
          </p:cNvPr>
          <p:cNvSpPr>
            <a:spLocks noGrp="1"/>
          </p:cNvSpPr>
          <p:nvPr>
            <p:ph type="title"/>
          </p:nvPr>
        </p:nvSpPr>
        <p:spPr/>
        <p:txBody>
          <a:bodyPr/>
          <a:lstStyle/>
          <a:p>
            <a:br>
              <a:rPr lang="en-US" dirty="0"/>
            </a:br>
            <a:r>
              <a:rPr lang="en-US" dirty="0"/>
              <a:t>Conclusion</a:t>
            </a:r>
            <a:br>
              <a:rPr lang="en-US" dirty="0"/>
            </a:br>
            <a:endParaRPr lang="en-US" dirty="0"/>
          </a:p>
        </p:txBody>
      </p:sp>
      <p:sp>
        <p:nvSpPr>
          <p:cNvPr id="3" name="Content Placeholder 2">
            <a:extLst>
              <a:ext uri="{FF2B5EF4-FFF2-40B4-BE49-F238E27FC236}">
                <a16:creationId xmlns:a16="http://schemas.microsoft.com/office/drawing/2014/main" id="{7E938CF1-45B4-7517-F9F4-2D552ECBF59E}"/>
              </a:ext>
            </a:extLst>
          </p:cNvPr>
          <p:cNvSpPr>
            <a:spLocks noGrp="1"/>
          </p:cNvSpPr>
          <p:nvPr>
            <p:ph idx="1"/>
          </p:nvPr>
        </p:nvSpPr>
        <p:spPr/>
        <p:txBody>
          <a:bodyPr>
            <a:normAutofit lnSpcReduction="10000"/>
          </a:bodyPr>
          <a:lstStyle/>
          <a:p>
            <a:r>
              <a:rPr lang="en-US" dirty="0"/>
              <a:t>It is apparent that students of UTWSD, given my sample varied in responses. It was 50/50 as to how confident they were. The most commonly used technology was WhatsApp.</a:t>
            </a:r>
          </a:p>
          <a:p>
            <a:r>
              <a:rPr lang="en-US" dirty="0"/>
              <a:t>The sample used was perhaps too small for this research project and would need to be bigger to really come to a full understand of how and why exactly students use technology to collaborate.</a:t>
            </a:r>
          </a:p>
          <a:p>
            <a:r>
              <a:rPr lang="en-US" dirty="0"/>
              <a:t>Ranked in confidence the students chose WhatsApp as the software they were most confident to use. Can WhatsApp be considered as a platform for learning? </a:t>
            </a:r>
          </a:p>
          <a:p>
            <a:r>
              <a:rPr lang="en-US" dirty="0"/>
              <a:t>In order to produce better finding, the next time, the sample should be on a bigger scale and more in-depth questions should be used. </a:t>
            </a:r>
          </a:p>
        </p:txBody>
      </p:sp>
      <p:pic>
        <p:nvPicPr>
          <p:cNvPr id="3074" name="Picture 2" descr="Image result for whats app logo">
            <a:extLst>
              <a:ext uri="{FF2B5EF4-FFF2-40B4-BE49-F238E27FC236}">
                <a16:creationId xmlns:a16="http://schemas.microsoft.com/office/drawing/2014/main" id="{D0D0E263-728C-780C-E5F1-85B34533DE9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91025" y="636625"/>
            <a:ext cx="1704975" cy="1714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824858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065EA2-5921-4639-7152-FD91A6997D7C}"/>
              </a:ext>
            </a:extLst>
          </p:cNvPr>
          <p:cNvSpPr>
            <a:spLocks noGrp="1"/>
          </p:cNvSpPr>
          <p:nvPr>
            <p:ph type="title"/>
          </p:nvPr>
        </p:nvSpPr>
        <p:spPr/>
        <p:txBody>
          <a:bodyPr/>
          <a:lstStyle/>
          <a:p>
            <a:r>
              <a:rPr lang="en-US" dirty="0"/>
              <a:t>Thanks for watching!</a:t>
            </a:r>
          </a:p>
        </p:txBody>
      </p:sp>
    </p:spTree>
    <p:extLst>
      <p:ext uri="{BB962C8B-B14F-4D97-AF65-F5344CB8AC3E}">
        <p14:creationId xmlns:p14="http://schemas.microsoft.com/office/powerpoint/2010/main" val="22440852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583287-936E-1ED0-A4A8-CD6B2DF9E827}"/>
              </a:ext>
            </a:extLst>
          </p:cNvPr>
          <p:cNvSpPr>
            <a:spLocks noGrp="1"/>
          </p:cNvSpPr>
          <p:nvPr>
            <p:ph type="title"/>
          </p:nvPr>
        </p:nvSpPr>
        <p:spPr/>
        <p:txBody>
          <a:bodyPr/>
          <a:lstStyle/>
          <a:p>
            <a:r>
              <a:rPr lang="en-US" dirty="0" err="1"/>
              <a:t>Refrences</a:t>
            </a:r>
            <a:endParaRPr lang="en-US" dirty="0"/>
          </a:p>
        </p:txBody>
      </p:sp>
      <p:sp>
        <p:nvSpPr>
          <p:cNvPr id="3" name="Content Placeholder 2">
            <a:extLst>
              <a:ext uri="{FF2B5EF4-FFF2-40B4-BE49-F238E27FC236}">
                <a16:creationId xmlns:a16="http://schemas.microsoft.com/office/drawing/2014/main" id="{6310F697-86E1-ABEB-EF66-C96FB73AB41D}"/>
              </a:ext>
            </a:extLst>
          </p:cNvPr>
          <p:cNvSpPr>
            <a:spLocks noGrp="1"/>
          </p:cNvSpPr>
          <p:nvPr>
            <p:ph idx="1"/>
          </p:nvPr>
        </p:nvSpPr>
        <p:spPr/>
        <p:txBody>
          <a:bodyPr/>
          <a:lstStyle/>
          <a:p>
            <a:pPr marL="0" indent="0">
              <a:buNone/>
            </a:pPr>
            <a:r>
              <a:rPr lang="en-US" dirty="0"/>
              <a:t>Denscombe, M (2014). </a:t>
            </a:r>
            <a:r>
              <a:rPr lang="en-US" i="1" dirty="0"/>
              <a:t>The good research guide: for small-scale research projects. </a:t>
            </a:r>
            <a:r>
              <a:rPr lang="en-US" i="1" dirty="0" err="1"/>
              <a:t>Mcgraw-Hill</a:t>
            </a:r>
            <a:r>
              <a:rPr lang="en-US" i="1" dirty="0"/>
              <a:t> Education(UK).</a:t>
            </a:r>
          </a:p>
          <a:p>
            <a:pPr algn="l"/>
            <a:r>
              <a:rPr lang="en-US" b="0" i="0" u="none" strike="noStrike" dirty="0">
                <a:solidFill>
                  <a:srgbClr val="2A5DB0"/>
                </a:solidFill>
                <a:effectLst/>
                <a:latin typeface="Roboto" panose="020B0604020202020204" pitchFamily="2" charset="0"/>
                <a:hlinkClick r:id="rId2" tooltip="Click to search for more items by this author"/>
              </a:rPr>
              <a:t>Watson, Roger</a:t>
            </a:r>
            <a:r>
              <a:rPr lang="en-US" b="0" i="0" dirty="0">
                <a:solidFill>
                  <a:srgbClr val="555555"/>
                </a:solidFill>
                <a:effectLst/>
                <a:latin typeface="Roboto" panose="020B0604020202020204" pitchFamily="2" charset="0"/>
              </a:rPr>
              <a:t>. </a:t>
            </a:r>
          </a:p>
          <a:p>
            <a:r>
              <a:rPr lang="en-US" b="1" i="0" u="none" strike="noStrike" dirty="0">
                <a:solidFill>
                  <a:srgbClr val="2A5DB0"/>
                </a:solidFill>
                <a:effectLst/>
                <a:latin typeface="Roboto" panose="020B0604020202020204" pitchFamily="2" charset="0"/>
                <a:hlinkClick r:id="rId3" tooltip="Click to search for more items from this journal"/>
              </a:rPr>
              <a:t>Nursing Standard (2014+)</a:t>
            </a:r>
            <a:r>
              <a:rPr lang="en-US" b="1" i="0" dirty="0">
                <a:solidFill>
                  <a:srgbClr val="555555"/>
                </a:solidFill>
                <a:effectLst/>
                <a:latin typeface="Roboto" panose="020B0604020202020204" pitchFamily="2" charset="0"/>
              </a:rPr>
              <a:t>; London</a:t>
            </a:r>
            <a:r>
              <a:rPr lang="en-US" b="0" i="0" u="none" strike="noStrike" dirty="0">
                <a:solidFill>
                  <a:srgbClr val="2A5DB0"/>
                </a:solidFill>
                <a:effectLst/>
                <a:latin typeface="Roboto" panose="020B0604020202020204" pitchFamily="2" charset="0"/>
                <a:hlinkClick r:id="rId4" tooltip="Click to search for more items from this issue"/>
              </a:rPr>
              <a:t> Vol. 29, </a:t>
            </a:r>
            <a:r>
              <a:rPr lang="en-US" b="0" i="0" u="none" strike="noStrike" dirty="0" err="1">
                <a:solidFill>
                  <a:srgbClr val="2A5DB0"/>
                </a:solidFill>
                <a:effectLst/>
                <a:latin typeface="Roboto" panose="020B0604020202020204" pitchFamily="2" charset="0"/>
                <a:hlinkClick r:id="rId4" tooltip="Click to search for more items from this issue"/>
              </a:rPr>
              <a:t>Iss</a:t>
            </a:r>
            <a:r>
              <a:rPr lang="en-US" b="0" i="0" u="none" strike="noStrike" dirty="0">
                <a:solidFill>
                  <a:srgbClr val="2A5DB0"/>
                </a:solidFill>
                <a:effectLst/>
                <a:latin typeface="Roboto" panose="020B0604020202020204" pitchFamily="2" charset="0"/>
                <a:hlinkClick r:id="rId4" tooltip="Click to search for more items from this issue"/>
              </a:rPr>
              <a:t>. 31, </a:t>
            </a:r>
            <a:r>
              <a:rPr lang="en-US" b="0" i="0" dirty="0">
                <a:solidFill>
                  <a:srgbClr val="555555"/>
                </a:solidFill>
                <a:effectLst/>
                <a:latin typeface="Roboto" panose="020B0604020202020204" pitchFamily="2" charset="0"/>
              </a:rPr>
              <a:t> (Apr 1, 2015): 44. DOI:10.7748/ns.29.31.44.e8681</a:t>
            </a:r>
            <a:endParaRPr lang="en-US" i="1" dirty="0"/>
          </a:p>
        </p:txBody>
      </p:sp>
    </p:spTree>
    <p:extLst>
      <p:ext uri="{BB962C8B-B14F-4D97-AF65-F5344CB8AC3E}">
        <p14:creationId xmlns:p14="http://schemas.microsoft.com/office/powerpoint/2010/main" val="297770398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emplate>Ion Boardroom</Template>
  <TotalTime>1374</TotalTime>
  <Words>854</Words>
  <Application>Microsoft Office PowerPoint</Application>
  <PresentationFormat>Widescreen</PresentationFormat>
  <Paragraphs>48</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Century Gothic</vt:lpstr>
      <vt:lpstr>Roboto</vt:lpstr>
      <vt:lpstr>Wingdings 3</vt:lpstr>
      <vt:lpstr>Ion Boardroom</vt:lpstr>
      <vt:lpstr>How Do Students Use Technology To Collaborate at UWTSD?</vt:lpstr>
      <vt:lpstr>PowerPoint Presentation</vt:lpstr>
      <vt:lpstr>Aims of the research</vt:lpstr>
      <vt:lpstr>Research Rationale</vt:lpstr>
      <vt:lpstr>Methodology</vt:lpstr>
      <vt:lpstr>The Ethical considerations</vt:lpstr>
      <vt:lpstr>My Hypothesis</vt:lpstr>
      <vt:lpstr>The results</vt:lpstr>
      <vt:lpstr>PowerPoint Presentation</vt:lpstr>
      <vt:lpstr> Conclusion </vt:lpstr>
      <vt:lpstr>Thanks for watching!</vt:lpstr>
      <vt:lpstr>Refrences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sadaf band</cp:lastModifiedBy>
  <cp:revision>104</cp:revision>
  <dcterms:created xsi:type="dcterms:W3CDTF">2022-10-26T15:59:22Z</dcterms:created>
  <dcterms:modified xsi:type="dcterms:W3CDTF">2022-10-27T18:22:02Z</dcterms:modified>
</cp:coreProperties>
</file>