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5" r:id="rId1"/>
  </p:sldMasterIdLst>
  <p:sldIdLst>
    <p:sldId id="256" r:id="rId2"/>
    <p:sldId id="257" r:id="rId3"/>
    <p:sldId id="260" r:id="rId4"/>
    <p:sldId id="266" r:id="rId5"/>
    <p:sldId id="267" r:id="rId6"/>
    <p:sldId id="268" r:id="rId7"/>
    <p:sldId id="269" r:id="rId8"/>
    <p:sldId id="270" r:id="rId9"/>
    <p:sldId id="273" r:id="rId10"/>
    <p:sldId id="274" r:id="rId11"/>
    <p:sldId id="275" r:id="rId12"/>
    <p:sldId id="271" r:id="rId13"/>
    <p:sldId id="272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EC958FC-0507-4972-82F5-6FA3548DAE5E}" type="datetimeFigureOut">
              <a:rPr lang="en-US" smtClean="0"/>
              <a:t>10/10/2019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C16E40B-3C23-4BDD-8A16-FD59FB86BCB2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27321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958FC-0507-4972-82F5-6FA3548DAE5E}" type="datetimeFigureOut">
              <a:rPr lang="en-US" smtClean="0"/>
              <a:t>10/10/2019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6E40B-3C23-4BDD-8A16-FD59FB86BC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339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EC958FC-0507-4972-82F5-6FA3548DAE5E}" type="datetimeFigureOut">
              <a:rPr lang="en-US" smtClean="0"/>
              <a:t>10/10/2019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FC16E40B-3C23-4BDD-8A16-FD59FB86BCB2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510198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958FC-0507-4972-82F5-6FA3548DAE5E}" type="datetimeFigureOut">
              <a:rPr lang="en-US" smtClean="0"/>
              <a:t>10/10/2019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6E40B-3C23-4BDD-8A16-FD59FB86BC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900591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958FC-0507-4972-82F5-6FA3548DAE5E}" type="datetimeFigureOut">
              <a:rPr lang="en-US" smtClean="0"/>
              <a:t>10/10/2019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6E40B-3C23-4BDD-8A16-FD59FB86BC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448434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958FC-0507-4972-82F5-6FA3548DAE5E}" type="datetimeFigureOut">
              <a:rPr lang="en-US" smtClean="0"/>
              <a:t>10/10/2019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6E40B-3C23-4BDD-8A16-FD59FB86BC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9371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958FC-0507-4972-82F5-6FA3548DAE5E}" type="datetimeFigureOut">
              <a:rPr lang="en-US" smtClean="0"/>
              <a:t>10/10/2019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6E40B-3C23-4BDD-8A16-FD59FB86BC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107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2EC958FC-0507-4972-82F5-6FA3548DAE5E}" type="datetimeFigureOut">
              <a:rPr lang="en-US" smtClean="0"/>
              <a:t>10/10/2019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FC16E40B-3C23-4BDD-8A16-FD59FB86BC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21145262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2EC958FC-0507-4972-82F5-6FA3548DAE5E}" type="datetimeFigureOut">
              <a:rPr lang="en-US" smtClean="0"/>
              <a:t>10/10/2019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FC16E40B-3C23-4BDD-8A16-FD59FB86BC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125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958FC-0507-4972-82F5-6FA3548DAE5E}" type="datetimeFigureOut">
              <a:rPr lang="en-US" smtClean="0"/>
              <a:t>10/10/2019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6E40B-3C23-4BDD-8A16-FD59FB86BC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587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958FC-0507-4972-82F5-6FA3548DAE5E}" type="datetimeFigureOut">
              <a:rPr lang="en-US" smtClean="0"/>
              <a:t>10/10/2019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6E40B-3C23-4BDD-8A16-FD59FB86BC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3624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2EC958FC-0507-4972-82F5-6FA3548DAE5E}" type="datetimeFigureOut">
              <a:rPr lang="en-US" smtClean="0"/>
              <a:t>10/10/2019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FC16E40B-3C23-4BDD-8A16-FD59FB86BCB2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16439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Paraphrasing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325493" cy="74227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Engineering Applications &amp; Study Skills</a:t>
            </a:r>
          </a:p>
          <a:p>
            <a:r>
              <a:rPr lang="en-GB" dirty="0" smtClean="0"/>
              <a:t>October 2019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7802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6000" dirty="0" smtClean="0"/>
              <a:t>Why should you paraphrase?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87979"/>
            <a:ext cx="10178322" cy="4391614"/>
          </a:xfrm>
        </p:spPr>
        <p:txBody>
          <a:bodyPr>
            <a:normAutofit/>
          </a:bodyPr>
          <a:lstStyle/>
          <a:p>
            <a:r>
              <a:rPr lang="en-GB" sz="4400" dirty="0" smtClean="0"/>
              <a:t>Understanding </a:t>
            </a:r>
            <a:r>
              <a:rPr lang="en-GB" sz="4400" dirty="0" smtClean="0"/>
              <a:t>the </a:t>
            </a:r>
            <a:r>
              <a:rPr lang="en-GB" sz="4400" dirty="0" smtClean="0"/>
              <a:t>topic</a:t>
            </a:r>
            <a:endParaRPr lang="en-GB" sz="4400" dirty="0"/>
          </a:p>
          <a:p>
            <a:r>
              <a:rPr lang="en-GB" sz="4400" dirty="0" smtClean="0"/>
              <a:t>Smoother integration</a:t>
            </a:r>
          </a:p>
          <a:p>
            <a:r>
              <a:rPr lang="en-GB" sz="4400" dirty="0" smtClean="0"/>
              <a:t>Supporting arguments</a:t>
            </a:r>
          </a:p>
          <a:p>
            <a:r>
              <a:rPr lang="en-GB" sz="4400" dirty="0" smtClean="0"/>
              <a:t>Demonstrates knowledge</a:t>
            </a:r>
          </a:p>
          <a:p>
            <a:r>
              <a:rPr lang="en-GB" sz="4400" dirty="0" smtClean="0"/>
              <a:t>Simplifying complex ideas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274173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7651" y="232756"/>
            <a:ext cx="10573790" cy="1641761"/>
          </a:xfrm>
        </p:spPr>
        <p:txBody>
          <a:bodyPr/>
          <a:lstStyle/>
          <a:p>
            <a:pPr algn="ctr"/>
            <a:r>
              <a:rPr lang="en-GB" u="sng" dirty="0" smtClean="0"/>
              <a:t>6 </a:t>
            </a:r>
            <a:r>
              <a:rPr lang="en-GB" u="sng" dirty="0" smtClean="0"/>
              <a:t>steps for effective paraphrasing</a:t>
            </a:r>
            <a:endParaRPr lang="en-US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4005075"/>
          </a:xfrm>
        </p:spPr>
        <p:txBody>
          <a:bodyPr>
            <a:noAutofit/>
          </a:bodyPr>
          <a:lstStyle/>
          <a:p>
            <a:pPr marL="914400" indent="-914400">
              <a:buFont typeface="+mj-lt"/>
              <a:buAutoNum type="arabicPeriod"/>
            </a:pPr>
            <a:r>
              <a:rPr lang="en-GB" sz="3600" dirty="0" smtClean="0"/>
              <a:t>Write from notes</a:t>
            </a:r>
          </a:p>
          <a:p>
            <a:pPr marL="914400" indent="-914400">
              <a:buFont typeface="+mj-lt"/>
              <a:buAutoNum type="arabicPeriod"/>
            </a:pPr>
            <a:r>
              <a:rPr lang="en-GB" sz="3600" dirty="0" smtClean="0"/>
              <a:t>Use your own words and style</a:t>
            </a:r>
          </a:p>
          <a:p>
            <a:pPr marL="914400" indent="-914400">
              <a:buFont typeface="+mj-lt"/>
              <a:buAutoNum type="arabicPeriod"/>
            </a:pPr>
            <a:r>
              <a:rPr lang="en-GB" sz="3600" dirty="0" smtClean="0"/>
              <a:t>Is it supporting your point</a:t>
            </a:r>
            <a:endParaRPr lang="en-US" sz="3600" dirty="0"/>
          </a:p>
          <a:p>
            <a:pPr marL="914400" indent="-914400">
              <a:buFont typeface="+mj-lt"/>
              <a:buAutoNum type="arabicPeriod"/>
            </a:pPr>
            <a:r>
              <a:rPr lang="en-US" sz="3600" dirty="0" smtClean="0"/>
              <a:t>Reason for using</a:t>
            </a:r>
          </a:p>
          <a:p>
            <a:pPr marL="914400" indent="-914400">
              <a:buFont typeface="+mj-lt"/>
              <a:buAutoNum type="arabicPeriod"/>
            </a:pPr>
            <a:r>
              <a:rPr lang="en-US" sz="3600" dirty="0" smtClean="0"/>
              <a:t>In-text citations</a:t>
            </a:r>
          </a:p>
          <a:p>
            <a:pPr marL="914400" indent="-914400">
              <a:buFont typeface="+mj-lt"/>
              <a:buAutoNum type="arabicPeriod"/>
            </a:pPr>
            <a:r>
              <a:rPr lang="en-US" sz="3600" dirty="0" smtClean="0"/>
              <a:t>Reference reminder phrases</a:t>
            </a:r>
            <a:endParaRPr lang="en-GB" sz="3600" dirty="0" smtClean="0"/>
          </a:p>
        </p:txBody>
      </p:sp>
    </p:spTree>
    <p:extLst>
      <p:ext uri="{BB962C8B-B14F-4D97-AF65-F5344CB8AC3E}">
        <p14:creationId xmlns:p14="http://schemas.microsoft.com/office/powerpoint/2010/main" val="3708458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4370173" cy="9009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Example 1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US" sz="3600" i="1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 rotWithShape="1">
          <a:blip r:embed="rId2"/>
          <a:srcRect l="23590" t="21197" r="45513" b="11795"/>
          <a:stretch/>
        </p:blipFill>
        <p:spPr bwMode="auto">
          <a:xfrm>
            <a:off x="5824151" y="123568"/>
            <a:ext cx="6206695" cy="6734432"/>
          </a:xfrm>
          <a:prstGeom prst="rect">
            <a:avLst/>
          </a:prstGeom>
          <a:ln w="9525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986118" y="1828800"/>
            <a:ext cx="483803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No Paraphrasing (</a:t>
            </a:r>
            <a:r>
              <a:rPr lang="en-GB" sz="3200" i="1" dirty="0" smtClean="0"/>
              <a:t>just copied and pasted)</a:t>
            </a:r>
            <a:r>
              <a:rPr lang="en-GB" sz="3200" dirty="0" smtClean="0"/>
              <a:t> but correct referencing.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360623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286000"/>
            <a:ext cx="4957482" cy="3581400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 smtClean="0">
                <a:solidFill>
                  <a:schemeClr val="tx1"/>
                </a:solidFill>
              </a:rPr>
              <a:t>Poor paraphrasing and no referencing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27593" t="25982" r="49811" b="19638"/>
          <a:stretch/>
        </p:blipFill>
        <p:spPr bwMode="auto">
          <a:xfrm>
            <a:off x="6723530" y="76200"/>
            <a:ext cx="5396754" cy="67818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158503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3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7506" y="2286000"/>
            <a:ext cx="3908612" cy="3581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>
                <a:solidFill>
                  <a:schemeClr val="tx1"/>
                </a:solidFill>
              </a:rPr>
              <a:t>Reasonable paraphrasing and in-text citations</a:t>
            </a:r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25385" t="50598" r="46795" b="21596"/>
          <a:stretch/>
        </p:blipFill>
        <p:spPr bwMode="auto">
          <a:xfrm>
            <a:off x="4876800" y="1428750"/>
            <a:ext cx="7225554" cy="3797842"/>
          </a:xfrm>
          <a:prstGeom prst="rect">
            <a:avLst/>
          </a:prstGeom>
          <a:ln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37837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4</a:t>
            </a:r>
            <a:endParaRPr lang="en-US" dirty="0"/>
          </a:p>
        </p:txBody>
      </p:sp>
      <p:pic>
        <p:nvPicPr>
          <p:cNvPr id="5" name="Content Placeholder 4"/>
          <p:cNvPicPr>
            <a:picLocks noGrp="1"/>
          </p:cNvPicPr>
          <p:nvPr>
            <p:ph idx="1"/>
          </p:nvPr>
        </p:nvPicPr>
        <p:blipFill rotWithShape="1">
          <a:blip r:embed="rId2"/>
          <a:srcRect l="25574" t="57591" r="47365" b="9566"/>
          <a:stretch/>
        </p:blipFill>
        <p:spPr bwMode="auto">
          <a:xfrm>
            <a:off x="6340839" y="2882952"/>
            <a:ext cx="5540189" cy="3915295"/>
          </a:xfrm>
          <a:prstGeom prst="rect">
            <a:avLst/>
          </a:prstGeom>
          <a:ln w="635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/>
          <p:cNvPicPr/>
          <p:nvPr/>
        </p:nvPicPr>
        <p:blipFill rotWithShape="1">
          <a:blip r:embed="rId2"/>
          <a:srcRect l="25593" t="19214" r="48753" b="53254"/>
          <a:stretch/>
        </p:blipFill>
        <p:spPr bwMode="auto">
          <a:xfrm>
            <a:off x="6340839" y="72735"/>
            <a:ext cx="5540189" cy="3036225"/>
          </a:xfrm>
          <a:prstGeom prst="rect">
            <a:avLst/>
          </a:prstGeom>
          <a:ln w="635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147482" y="1987034"/>
            <a:ext cx="541468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Good paraphrasing and referencing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769795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Now it’s your go?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90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Compare these two examples of writing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704109"/>
            <a:ext cx="10178322" cy="495438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1900" i="1" dirty="0" smtClean="0"/>
              <a:t>Note </a:t>
            </a:r>
            <a:r>
              <a:rPr lang="en-GB" sz="1900" i="1" dirty="0"/>
              <a:t>down similarities and differences between the two. What has been changed? What remained the same</a:t>
            </a:r>
            <a:r>
              <a:rPr lang="en-GB" sz="1900" i="1" dirty="0" smtClean="0"/>
              <a:t>?</a:t>
            </a:r>
          </a:p>
          <a:p>
            <a:pPr marL="0" indent="0">
              <a:buNone/>
            </a:pPr>
            <a:endParaRPr lang="en-GB" sz="1900" dirty="0"/>
          </a:p>
          <a:p>
            <a:r>
              <a:rPr lang="en-GB" sz="2600" b="1" dirty="0">
                <a:solidFill>
                  <a:schemeClr val="tx1"/>
                </a:solidFill>
              </a:rPr>
              <a:t>Original:</a:t>
            </a:r>
            <a:r>
              <a:rPr lang="en-GB" sz="2600" dirty="0">
                <a:solidFill>
                  <a:schemeClr val="tx1"/>
                </a:solidFill>
              </a:rPr>
              <a:t/>
            </a:r>
            <a:br>
              <a:rPr lang="en-GB" sz="2600" dirty="0">
                <a:solidFill>
                  <a:schemeClr val="tx1"/>
                </a:solidFill>
              </a:rPr>
            </a:br>
            <a:r>
              <a:rPr lang="en-GB" sz="2600" i="1" dirty="0">
                <a:solidFill>
                  <a:schemeClr val="tx1"/>
                </a:solidFill>
              </a:rPr>
              <a:t>Students frequently overuse direct quotation in taking notes, and as a result they overuse quotations in the final [research] paper. Probably only about 10% of your final manuscript should appear as directly quoted matter. Therefore, you should strive to limit the amount of exact transcribing of source materials while taking notes</a:t>
            </a:r>
            <a:r>
              <a:rPr lang="en-GB" sz="2600" i="1" dirty="0" smtClean="0">
                <a:solidFill>
                  <a:schemeClr val="tx1"/>
                </a:solidFill>
              </a:rPr>
              <a:t>.</a:t>
            </a:r>
          </a:p>
          <a:p>
            <a:endParaRPr lang="en-GB" sz="2600" dirty="0">
              <a:solidFill>
                <a:schemeClr val="tx1"/>
              </a:solidFill>
            </a:endParaRPr>
          </a:p>
          <a:p>
            <a:r>
              <a:rPr lang="en-GB" sz="2600" b="1" dirty="0">
                <a:solidFill>
                  <a:schemeClr val="tx1"/>
                </a:solidFill>
              </a:rPr>
              <a:t>Paraphrase:</a:t>
            </a:r>
            <a:r>
              <a:rPr lang="en-GB" sz="2600" dirty="0">
                <a:solidFill>
                  <a:schemeClr val="tx1"/>
                </a:solidFill>
              </a:rPr>
              <a:t/>
            </a:r>
            <a:br>
              <a:rPr lang="en-GB" sz="2600" dirty="0">
                <a:solidFill>
                  <a:schemeClr val="tx1"/>
                </a:solidFill>
              </a:rPr>
            </a:br>
            <a:r>
              <a:rPr lang="en-GB" sz="2600" i="1" dirty="0">
                <a:solidFill>
                  <a:schemeClr val="tx1"/>
                </a:solidFill>
              </a:rPr>
              <a:t>In research papers students often quote excessively, failing to keep quoted material down to a desirable level, or less than 10% of the paper. Since the problem usually originates during note taking, it is essential to minimize the material recorded verbatim</a:t>
            </a:r>
            <a:r>
              <a:rPr lang="en-GB" sz="2600" i="1" dirty="0" smtClean="0">
                <a:solidFill>
                  <a:schemeClr val="tx1"/>
                </a:solidFill>
              </a:rPr>
              <a:t>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700" i="1" dirty="0"/>
              <a:t>(Source: Lester, James D. Writing Research Papers. 2nd ed. (1976): 46-47 </a:t>
            </a:r>
            <a:r>
              <a:rPr lang="en-GB" sz="1700" i="1" dirty="0" smtClean="0"/>
              <a:t>http</a:t>
            </a:r>
            <a:r>
              <a:rPr lang="en-GB" sz="1700" i="1" dirty="0"/>
              <a:t>://owl.english.purdue.edu/owl/resource/619/01/ )</a:t>
            </a:r>
            <a:endParaRPr lang="en-GB" sz="17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6491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Paraphrasing Exercise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21229"/>
            <a:ext cx="10178322" cy="4358363"/>
          </a:xfrm>
        </p:spPr>
        <p:txBody>
          <a:bodyPr/>
          <a:lstStyle/>
          <a:p>
            <a:pPr marL="0" indent="0">
              <a:buNone/>
            </a:pPr>
            <a:r>
              <a:rPr lang="en-GB" i="1" dirty="0">
                <a:solidFill>
                  <a:schemeClr val="tx1"/>
                </a:solidFill>
              </a:rPr>
              <a:t>After you have read the </a:t>
            </a:r>
            <a:r>
              <a:rPr lang="en-GB" i="1" dirty="0" smtClean="0">
                <a:solidFill>
                  <a:schemeClr val="tx1"/>
                </a:solidFill>
              </a:rPr>
              <a:t>passage handed out, </a:t>
            </a:r>
            <a:r>
              <a:rPr lang="en-GB" i="1" dirty="0">
                <a:solidFill>
                  <a:schemeClr val="tx1"/>
                </a:solidFill>
              </a:rPr>
              <a:t>do the following</a:t>
            </a:r>
            <a:r>
              <a:rPr lang="en-GB" i="1" dirty="0" smtClean="0">
                <a:solidFill>
                  <a:schemeClr val="tx1"/>
                </a:solidFill>
              </a:rPr>
              <a:t>:</a:t>
            </a:r>
          </a:p>
          <a:p>
            <a:endParaRPr lang="en-GB" dirty="0"/>
          </a:p>
          <a:p>
            <a:r>
              <a:rPr lang="en-GB" dirty="0"/>
              <a:t>Write down just three key words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GB" dirty="0"/>
              <a:t>Cover the page and look away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sz="1000" dirty="0"/>
          </a:p>
          <a:p>
            <a:r>
              <a:rPr lang="en-GB" dirty="0"/>
              <a:t>Write your own version of what you just read, using just the three words as a guide. In your version, try to use a different structure or ordering of ideas within sentences and in the piece as a whole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sz="1000" dirty="0"/>
          </a:p>
          <a:p>
            <a:r>
              <a:rPr lang="en-GB" dirty="0"/>
              <a:t>Look back at the passage and check it against your version.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0959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79665"/>
            <a:ext cx="10178322" cy="52619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i="1" dirty="0"/>
              <a:t>In </a:t>
            </a:r>
            <a:r>
              <a:rPr lang="en-GB" i="1" dirty="0" smtClean="0"/>
              <a:t>that exercise</a:t>
            </a:r>
            <a:r>
              <a:rPr lang="en-GB" i="1" dirty="0"/>
              <a:t>, did you</a:t>
            </a:r>
            <a:r>
              <a:rPr lang="en-GB" i="1" dirty="0" smtClean="0"/>
              <a:t>:</a:t>
            </a:r>
          </a:p>
          <a:p>
            <a:pPr marL="0" indent="0">
              <a:buNone/>
            </a:pPr>
            <a:endParaRPr lang="en-GB" sz="2400" i="1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Cover the main ideas</a:t>
            </a:r>
            <a:r>
              <a:rPr lang="en-GB" sz="2400" dirty="0" smtClean="0">
                <a:solidFill>
                  <a:schemeClr val="tx1"/>
                </a:solidFill>
              </a:rPr>
              <a:t>?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Were most of the words your own</a:t>
            </a:r>
            <a:r>
              <a:rPr lang="en-GB" sz="2400" dirty="0" smtClean="0">
                <a:solidFill>
                  <a:schemeClr val="tx1"/>
                </a:solidFill>
              </a:rPr>
              <a:t>?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Was the order or structure of your passage different to the one above</a:t>
            </a:r>
            <a:r>
              <a:rPr lang="en-GB" sz="2400" dirty="0" smtClean="0">
                <a:solidFill>
                  <a:schemeClr val="tx1"/>
                </a:solidFill>
              </a:rPr>
              <a:t>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</a:rPr>
              <a:t>If you </a:t>
            </a:r>
            <a:r>
              <a:rPr lang="en-GB" sz="2800" dirty="0" smtClean="0">
                <a:solidFill>
                  <a:schemeClr val="tx1"/>
                </a:solidFill>
              </a:rPr>
              <a:t>do </a:t>
            </a:r>
            <a:r>
              <a:rPr lang="en-GB" sz="2800" dirty="0">
                <a:solidFill>
                  <a:schemeClr val="tx1"/>
                </a:solidFill>
              </a:rPr>
              <a:t>all of </a:t>
            </a:r>
            <a:r>
              <a:rPr lang="en-GB" sz="2800" dirty="0" smtClean="0">
                <a:solidFill>
                  <a:schemeClr val="tx1"/>
                </a:solidFill>
              </a:rPr>
              <a:t>these, </a:t>
            </a:r>
            <a:r>
              <a:rPr lang="en-GB" dirty="0" smtClean="0">
                <a:solidFill>
                  <a:schemeClr val="tx1"/>
                </a:solidFill>
              </a:rPr>
              <a:t>(and remember </a:t>
            </a:r>
            <a:r>
              <a:rPr lang="en-GB" dirty="0">
                <a:solidFill>
                  <a:schemeClr val="tx1"/>
                </a:solidFill>
              </a:rPr>
              <a:t>to always reference </a:t>
            </a:r>
            <a:r>
              <a:rPr lang="en-GB" dirty="0" smtClean="0">
                <a:solidFill>
                  <a:schemeClr val="tx1"/>
                </a:solidFill>
              </a:rPr>
              <a:t>correctly</a:t>
            </a:r>
            <a:r>
              <a:rPr lang="en-GB" dirty="0">
                <a:solidFill>
                  <a:schemeClr val="tx1"/>
                </a:solidFill>
              </a:rPr>
              <a:t>) </a:t>
            </a:r>
            <a:r>
              <a:rPr lang="en-GB" sz="2800" dirty="0">
                <a:solidFill>
                  <a:schemeClr val="tx1"/>
                </a:solidFill>
              </a:rPr>
              <a:t>then you </a:t>
            </a:r>
            <a:r>
              <a:rPr lang="en-GB" sz="2800" dirty="0" smtClean="0">
                <a:solidFill>
                  <a:schemeClr val="tx1"/>
                </a:solidFill>
              </a:rPr>
              <a:t>will be paraphrasing </a:t>
            </a:r>
            <a:r>
              <a:rPr lang="en-GB" sz="2800" dirty="0">
                <a:solidFill>
                  <a:schemeClr val="tx1"/>
                </a:solidFill>
              </a:rPr>
              <a:t>successfully! </a:t>
            </a: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3062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Four common paraphrasing errors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000" dirty="0" smtClean="0"/>
              <a:t>Not showing clearly the switches between your own points and paraphrased points</a:t>
            </a:r>
          </a:p>
          <a:p>
            <a:endParaRPr lang="en-GB" sz="4000" dirty="0"/>
          </a:p>
          <a:p>
            <a:r>
              <a:rPr lang="en-GB" sz="4000" dirty="0" smtClean="0"/>
              <a:t>Not making enough changes from the original source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644948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Four common paraphrasing errors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000" dirty="0" smtClean="0"/>
              <a:t>Changing individual words but keeping the same sentence pattern as the original </a:t>
            </a:r>
          </a:p>
          <a:p>
            <a:endParaRPr lang="en-GB" sz="4000" dirty="0"/>
          </a:p>
          <a:p>
            <a:r>
              <a:rPr lang="en-GB" sz="4000" dirty="0" smtClean="0"/>
              <a:t>Accidentally changing the meaning of the original text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061417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0B082E"/>
      </a:dk2>
      <a:lt2>
        <a:srgbClr val="F3F3F2"/>
      </a:lt2>
      <a:accent1>
        <a:srgbClr val="62B4C6"/>
      </a:accent1>
      <a:accent2>
        <a:srgbClr val="1B376E"/>
      </a:accent2>
      <a:accent3>
        <a:srgbClr val="9EBE55"/>
      </a:accent3>
      <a:accent4>
        <a:srgbClr val="C65E5E"/>
      </a:accent4>
      <a:accent5>
        <a:srgbClr val="D3BA55"/>
      </a:accent5>
      <a:accent6>
        <a:srgbClr val="96648A"/>
      </a:accent6>
      <a:hlink>
        <a:srgbClr val="62B4C6"/>
      </a:hlink>
      <a:folHlink>
        <a:srgbClr val="96648A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D71F8F05-6246-47AF-9E68-E57F6C93F79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68</TotalTime>
  <Words>307</Words>
  <Application>Microsoft Office PowerPoint</Application>
  <PresentationFormat>Widescreen</PresentationFormat>
  <Paragraphs>61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Gill Sans MT</vt:lpstr>
      <vt:lpstr>Impact</vt:lpstr>
      <vt:lpstr>Badge</vt:lpstr>
      <vt:lpstr>Paraphrasing</vt:lpstr>
      <vt:lpstr>Why should you paraphrase?</vt:lpstr>
      <vt:lpstr>6 steps for effective paraphrasing</vt:lpstr>
      <vt:lpstr>Example 1  </vt:lpstr>
      <vt:lpstr>Example 2</vt:lpstr>
      <vt:lpstr>Example 3</vt:lpstr>
      <vt:lpstr>Example 4</vt:lpstr>
      <vt:lpstr>Now it’s your go? </vt:lpstr>
      <vt:lpstr>Compare these two examples of writing</vt:lpstr>
      <vt:lpstr>Paraphrasing Exercise </vt:lpstr>
      <vt:lpstr>Review</vt:lpstr>
      <vt:lpstr>Four common paraphrasing errors</vt:lpstr>
      <vt:lpstr>Four common paraphrasing errors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Paraphrasing</dc:title>
  <dc:creator>Kerry Tudor</dc:creator>
  <cp:lastModifiedBy>Kerry Tudor</cp:lastModifiedBy>
  <cp:revision>8</cp:revision>
  <dcterms:created xsi:type="dcterms:W3CDTF">2018-10-10T09:06:37Z</dcterms:created>
  <dcterms:modified xsi:type="dcterms:W3CDTF">2019-10-10T13:24:13Z</dcterms:modified>
</cp:coreProperties>
</file>